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8" r:id="rId5"/>
    <p:sldId id="270" r:id="rId6"/>
    <p:sldId id="269" r:id="rId7"/>
    <p:sldId id="273" r:id="rId8"/>
    <p:sldId id="277" r:id="rId9"/>
    <p:sldId id="278" r:id="rId10"/>
    <p:sldId id="279" r:id="rId11"/>
    <p:sldId id="280" r:id="rId12"/>
    <p:sldId id="281" r:id="rId13"/>
    <p:sldId id="271" r:id="rId14"/>
    <p:sldId id="27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84994" autoAdjust="0"/>
  </p:normalViewPr>
  <p:slideViewPr>
    <p:cSldViewPr snapToGrid="0" showGuides="1">
      <p:cViewPr varScale="1">
        <p:scale>
          <a:sx n="74" d="100"/>
          <a:sy n="74" d="100"/>
        </p:scale>
        <p:origin x="276" y="2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3"/>
    </p:cViewPr>
  </p:sorterViewPr>
  <p:notesViewPr>
    <p:cSldViewPr snapToGrid="0">
      <p:cViewPr varScale="1">
        <p:scale>
          <a:sx n="60" d="100"/>
          <a:sy n="60" d="100"/>
        </p:scale>
        <p:origin x="2424" y="19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Statistics here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8787879782091804E-2"/>
          <c:y val="0.11553194755749334"/>
          <c:w val="0.93121212021790822"/>
          <c:h val="0.6905246092910436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EC9-4D45-A079-9DF887D3CF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34341072"/>
        <c:axId val="-134338896"/>
      </c:barChart>
      <c:catAx>
        <c:axId val="-134341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4338896"/>
        <c:crosses val="autoZero"/>
        <c:auto val="1"/>
        <c:lblAlgn val="ctr"/>
        <c:lblOffset val="100"/>
        <c:noMultiLvlLbl val="0"/>
      </c:catAx>
      <c:valAx>
        <c:axId val="-134338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4341072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pic>
      <cdr:nvPicPr>
        <cdr:cNvPr id="2" name="Picture 1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0" y="-1513825"/>
          <a:ext cx="6400677" cy="4071125"/>
        </a:xfrm>
        <a:prstGeom xmlns:a="http://schemas.openxmlformats.org/drawingml/2006/main" prst="rect">
          <a:avLst/>
        </a:prstGeom>
      </cdr:spPr>
    </cdr:pic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C151B4DD-15C8-4661-884B-618628EC128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678A688-EE94-44BF-A9B6-FD51CF6D64E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50357-9784-4A90-96B4-0B331B4230FA}" type="datetimeFigureOut">
              <a:rPr lang="en-US" smtClean="0"/>
              <a:t>7/7/2022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7CB2C68-562A-4D2A-9890-4436EDCEC7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041883F-BA65-4049-B6C2-7C1A5A6D086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50802-3B37-42FB-BECC-88074371FE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079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US" noProof="0" smtClean="0"/>
              <a:t>7/7/2022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95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78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98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12020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404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3590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4.png"/><Relationship Id="rId4" Type="http://schemas.openxmlformats.org/officeDocument/2006/relationships/image" Target="../media/image4.svg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0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8.svg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xmlns="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312605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xmlns="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322A2F12-9117-4B68-80A7-10EC293F01F8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xmlns="" id="{AAF7CCD5-D217-463B-844E-D697B3459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xmlns="" id="{470AB33E-36FA-416E-9307-1C85125C0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xmlns="" id="{52518C90-D74B-4D84-AE06-554644DE33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87995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xmlns="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xmlns="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xmlns="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xmlns="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xmlns="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xmlns="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xmlns="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xmlns="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xmlns="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xmlns="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xmlns="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xmlns="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xmlns="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xmlns="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xmlns="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xmlns="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844881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pic>
        <p:nvPicPr>
          <p:cNvPr id="17" name="Graphic 16" descr="Envelope">
            <a:extLst>
              <a:ext uri="{FF2B5EF4-FFF2-40B4-BE49-F238E27FC236}">
                <a16:creationId xmlns:a16="http://schemas.microsoft.com/office/drawing/2014/main" xmlns="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:a16="http://schemas.microsoft.com/office/drawing/2014/main" xmlns="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519AB8-2D8F-4EE5-B4E4-7A48430A4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2998" y="3309109"/>
            <a:ext cx="5163222" cy="673365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4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xmlns="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ubtitle 2">
            <a:extLst>
              <a:ext uri="{FF2B5EF4-FFF2-40B4-BE49-F238E27FC236}">
                <a16:creationId xmlns:a16="http://schemas.microsoft.com/office/drawing/2014/main" xmlns="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xmlns="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pic>
        <p:nvPicPr>
          <p:cNvPr id="18" name="Graphic 16" descr="Envelope">
            <a:extLst>
              <a:ext uri="{FF2B5EF4-FFF2-40B4-BE49-F238E27FC236}">
                <a16:creationId xmlns:a16="http://schemas.microsoft.com/office/drawing/2014/main" xmlns="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3" name="Graphic 17" descr="Network">
            <a:extLst>
              <a:ext uri="{FF2B5EF4-FFF2-40B4-BE49-F238E27FC236}">
                <a16:creationId xmlns:a16="http://schemas.microsoft.com/office/drawing/2014/main" xmlns="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666C42-DD4B-4BFA-BE15-4D20CFD5D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7744" y="3275218"/>
            <a:ext cx="5188475" cy="82662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xmlns="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200078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xmlns="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xmlns="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xmlns="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xmlns="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</p:grpSp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xmlns="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165219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xmlns="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xmlns="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xmlns="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48706DBD-D7E1-4734-A193-C7FE296EA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365125"/>
            <a:ext cx="10837862" cy="1325563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xmlns="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38577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xmlns="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xmlns="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xmlns="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1E32FD-35A0-490A-BE40-FBF894A7E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365125"/>
            <a:ext cx="10837862" cy="1325563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xmlns="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16185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xmlns="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xmlns="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xmlns="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1E32FD-35A0-490A-BE40-FBF894A7E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365125"/>
            <a:ext cx="10837862" cy="1325563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xmlns="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xmlns="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xmlns="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63196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xmlns="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xmlns="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xmlns="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xmlns="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8970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xmlns="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xmlns="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xmlns="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xmlns="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xmlns="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xmlns="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4640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Dummy Text Comes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xmlns="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xmlns="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xmlns="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xmlns="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xmlns="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xmlns="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xmlns="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xmlns="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147C9C38-5B17-467D-B581-EF28ECB11E8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FEB88DD7-AEB5-4718-AF2D-28B5B91ED71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xmlns="" id="{F694448B-800C-40EF-8F61-18C018E8374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xmlns="" id="{E5123CE7-2F8A-489B-BD99-0C2A33ADF49A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xmlns="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xmlns="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xmlns="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xmlns="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xmlns="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322A2F12-9117-4B68-80A7-10EC293F01F8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xmlns="" id="{AAF7CCD5-D217-463B-844E-D697B3459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xmlns="" id="{470AB33E-36FA-416E-9307-1C85125C0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xmlns="" id="{52518C90-D74B-4D84-AE06-554644DE33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xmlns="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322A2F12-9117-4B68-80A7-10EC293F01F8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xmlns="" id="{AAF7CCD5-D217-463B-844E-D697B3459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xmlns="" id="{470AB33E-36FA-416E-9307-1C85125C0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xmlns="" id="{52518C90-D74B-4D84-AE06-554644DE33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E3A6D02-D902-4B4A-B727-07D0E5BBC3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47800" y="1847056"/>
            <a:ext cx="9296400" cy="31638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5755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F27F-98F9-A147-8986-34441C7B752D}" type="datetime1">
              <a:rPr lang="en-US" noProof="0" smtClean="0"/>
              <a:t>7/7/2022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76" r:id="rId9"/>
    <p:sldLayoutId id="2147483675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1" r:id="rId17"/>
    <p:sldLayoutId id="2147483672" r:id="rId18"/>
    <p:sldLayoutId id="2147483674" r:id="rId19"/>
    <p:sldLayoutId id="2147483673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6.jpe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cityscape">
            <a:extLst>
              <a:ext uri="{FF2B5EF4-FFF2-40B4-BE49-F238E27FC236}">
                <a16:creationId xmlns:a16="http://schemas.microsoft.com/office/drawing/2014/main" xmlns="" id="{ABD7F97D-15E8-4032-B615-0562046B754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AB08B8-3DB3-4637-AE23-B8DB96D9FC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KING’S COUNTY HOUSING ANALYSIS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198AA37-E298-4CD8-9F0F-2123ACFD96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381313">
            <a:off x="2309103" y="8017521"/>
            <a:ext cx="5143500" cy="382343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019762" y="361497"/>
            <a:ext cx="1790163" cy="914400"/>
          </a:xfrm>
          <a:prstGeom prst="rect">
            <a:avLst/>
          </a:prstGeom>
          <a:solidFill>
            <a:schemeClr val="accent4"/>
          </a:solidFill>
          <a:ln>
            <a:solidFill>
              <a:schemeClr val="accent3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6717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B5E3677-5FC4-4712-BA70-5DBE57453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BB985D-7833-4E74-AA1C-E9A4BC3CC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668" y="457200"/>
            <a:ext cx="4630357" cy="740535"/>
          </a:xfrm>
        </p:spPr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half" idx="2"/>
          </p:nvPr>
        </p:nvSpPr>
        <p:spPr>
          <a:xfrm>
            <a:off x="231820" y="1197735"/>
            <a:ext cx="8075053" cy="4671253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smtClean="0"/>
              <a:t>Homeowners should build houses with large living area inorder to attract higher prices for their houses.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smtClean="0"/>
              <a:t>Homeowners should be advised not to concentrate on the lot area so much ,instead have small lot areas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smtClean="0"/>
              <a:t>Inorder for homeowners to obtain maximum value for their houses, they should be relatively new.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smtClean="0"/>
              <a:t>An ideal house should have 5-6 bedrooms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smtClean="0"/>
              <a:t>Home owners should be advised to have their houses in good condition so as to fetch for higher prices.</a:t>
            </a:r>
            <a:endParaRPr lang="en-US" sz="2000" dirty="0"/>
          </a:p>
        </p:txBody>
      </p:sp>
      <p:pic>
        <p:nvPicPr>
          <p:cNvPr id="83" name="Picture Placeholder 82" descr="Bar chart">
            <a:extLst>
              <a:ext uri="{FF2B5EF4-FFF2-40B4-BE49-F238E27FC236}">
                <a16:creationId xmlns:a16="http://schemas.microsoft.com/office/drawing/2014/main" xmlns="" id="{C881BE4E-5D69-E447-A036-5172F65707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812084" y="2701921"/>
            <a:ext cx="914407" cy="914407"/>
          </a:xfrm>
        </p:spPr>
      </p:pic>
      <p:pic>
        <p:nvPicPr>
          <p:cNvPr id="22" name="Picture Placeholder 21" descr="downtown area at dusk">
            <a:extLst>
              <a:ext uri="{FF2B5EF4-FFF2-40B4-BE49-F238E27FC236}">
                <a16:creationId xmlns:a16="http://schemas.microsoft.com/office/drawing/2014/main" xmlns="" id="{900B31E0-725B-4414-BD86-F34DA104673A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699" b="3699"/>
          <a:stretch>
            <a:fillRect/>
          </a:stretch>
        </p:blipFill>
        <p:spPr>
          <a:xfrm>
            <a:off x="8306873" y="531813"/>
            <a:ext cx="3885127" cy="5780087"/>
          </a:xfrm>
        </p:spPr>
      </p:pic>
      <p:sp>
        <p:nvSpPr>
          <p:cNvPr id="13" name="Rectangle 12"/>
          <p:cNvSpPr/>
          <p:nvPr/>
        </p:nvSpPr>
        <p:spPr>
          <a:xfrm>
            <a:off x="502274" y="5782780"/>
            <a:ext cx="1094705" cy="105823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26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9" descr="cityscape">
            <a:extLst>
              <a:ext uri="{FF2B5EF4-FFF2-40B4-BE49-F238E27FC236}">
                <a16:creationId xmlns:a16="http://schemas.microsoft.com/office/drawing/2014/main" xmlns="" id="{63493B9E-F6F8-4C0F-9706-CA547A8B2B3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9" b="39"/>
          <a:stretch>
            <a:fillRect/>
          </a:stretch>
        </p:blipFill>
        <p:spPr>
          <a:xfrm>
            <a:off x="451128" y="591503"/>
            <a:ext cx="5305661" cy="5305661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xmlns="" id="{7FFD2133-BC23-492A-A99B-5D0491160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4173" y="3385973"/>
            <a:ext cx="5188475" cy="826628"/>
          </a:xfrm>
        </p:spPr>
        <p:txBody>
          <a:bodyPr/>
          <a:lstStyle/>
          <a:p>
            <a:r>
              <a:rPr lang="en-US" dirty="0"/>
              <a:t>Thank you 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E3C40962-BA6A-43E4-97BA-511A9B90CF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200" dirty="0" smtClean="0"/>
              <a:t>hannah.mutua@student.moringaschool.com</a:t>
            </a:r>
            <a:endParaRPr lang="en-US" sz="12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11FDFFBF-E125-47CF-AAE0-ACC45013CE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9916732" y="380816"/>
            <a:ext cx="1931831" cy="91440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544930" y="4484691"/>
            <a:ext cx="5187724" cy="1232457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77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3A9A18-93E0-4615-B7AA-B8C8FBB14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522" y="325754"/>
            <a:ext cx="4937211" cy="1325563"/>
          </a:xfrm>
        </p:spPr>
        <p:txBody>
          <a:bodyPr/>
          <a:lstStyle/>
          <a:p>
            <a:r>
              <a:rPr lang="en-US" dirty="0" smtClean="0"/>
              <a:t>overview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91B32C0-5E61-447F-9557-57AF415D6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151027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Uwezo</a:t>
            </a:r>
            <a:r>
              <a:rPr lang="en-US" dirty="0"/>
              <a:t> real estate agency deals with homeowners who are either buying or selling houses and they need to advise their clients about which home renovations </a:t>
            </a:r>
            <a:r>
              <a:rPr lang="en-US" dirty="0" smtClean="0"/>
              <a:t>might significantly increase </a:t>
            </a:r>
            <a:r>
              <a:rPr lang="en-US" dirty="0"/>
              <a:t>the value of </a:t>
            </a:r>
            <a:r>
              <a:rPr lang="en-US" dirty="0" smtClean="0"/>
              <a:t>their homes. Therefore ,our project will help Uwezo company understand and explore which attributes of a home have an impact on the price of a home.</a:t>
            </a:r>
          </a:p>
        </p:txBody>
      </p:sp>
      <p:pic>
        <p:nvPicPr>
          <p:cNvPr id="7" name="Picture Placeholder 6" descr="skyscrappers">
            <a:extLst>
              <a:ext uri="{FF2B5EF4-FFF2-40B4-BE49-F238E27FC236}">
                <a16:creationId xmlns:a16="http://schemas.microsoft.com/office/drawing/2014/main" xmlns="" id="{29305ED8-D39E-4A20-A7CB-7EC58B3E325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5004" y="6176963"/>
            <a:ext cx="1249250" cy="59658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3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C50832-0B36-43C5-98EC-4CD165D78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and methods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52A9C73-06ED-419B-81B5-491CBFC22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158"/>
            <a:ext cx="3991476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The data used in this project was obtained from sales of homes in King’s         County . Exploratory data analysis and modelling was performed on the data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pic>
        <p:nvPicPr>
          <p:cNvPr id="7" name="Picture Placeholder 6" descr="skyscrappers">
            <a:extLst>
              <a:ext uri="{FF2B5EF4-FFF2-40B4-BE49-F238E27FC236}">
                <a16:creationId xmlns:a16="http://schemas.microsoft.com/office/drawing/2014/main" xmlns="" id="{A241642C-CB49-4AA1-9EAD-3BCEA280B5B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B5C6BAC-F3F8-4AA0-B332-02F66357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0028" y="6176496"/>
            <a:ext cx="1351499" cy="68150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6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32B532-EB3E-428B-9224-EFA237D16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6" name="Chart 5" descr="column chart">
            <a:extLst>
              <a:ext uri="{FF2B5EF4-FFF2-40B4-BE49-F238E27FC236}">
                <a16:creationId xmlns:a16="http://schemas.microsoft.com/office/drawing/2014/main" xmlns="" id="{C062A1BC-6630-4B2A-9929-8780DBCEC3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6931876"/>
              </p:ext>
            </p:extLst>
          </p:nvPr>
        </p:nvGraphicFramePr>
        <p:xfrm>
          <a:off x="1687132" y="1166956"/>
          <a:ext cx="10504868" cy="59550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 descr="pie chart">
            <a:extLst>
              <a:ext uri="{FF2B5EF4-FFF2-40B4-BE49-F238E27FC236}">
                <a16:creationId xmlns:a16="http://schemas.microsoft.com/office/drawing/2014/main" xmlns="" id="{DCCB6637-D8E6-4BF1-9EF6-E5654DE57B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6149307"/>
              </p:ext>
            </p:extLst>
          </p:nvPr>
        </p:nvGraphicFramePr>
        <p:xfrm>
          <a:off x="6085314" y="1603524"/>
          <a:ext cx="6106686" cy="4071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EB5F9B50-CED9-4961-91E8-058BE2567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4118" y="6220496"/>
            <a:ext cx="1518924" cy="63750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3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5</a:t>
            </a:fld>
            <a:endParaRPr lang="en-US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772" y="759853"/>
            <a:ext cx="10041228" cy="609814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1339" y="5801933"/>
            <a:ext cx="1235589" cy="105606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7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Results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890" y="1166956"/>
            <a:ext cx="10740980" cy="569104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70862" y="6130343"/>
            <a:ext cx="1287104" cy="72121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17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7</a:t>
            </a:fld>
            <a:endParaRPr lang="en-US" noProof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802" y="394864"/>
            <a:ext cx="9938198" cy="606827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15938" y="5467081"/>
            <a:ext cx="1093921" cy="131158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68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166956"/>
            <a:ext cx="10058400" cy="486808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39333" y="5705340"/>
            <a:ext cx="1537952" cy="115265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9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Generally</a:t>
            </a:r>
            <a:r>
              <a:rPr lang="en-US" dirty="0" smtClean="0"/>
              <a:t>, It </a:t>
            </a:r>
            <a:r>
              <a:rPr lang="en-US" dirty="0"/>
              <a:t>seems that the larger the home area, the more pricey a house is. Roughly</a:t>
            </a:r>
            <a:r>
              <a:rPr lang="en-US" dirty="0" smtClean="0"/>
              <a:t>, many </a:t>
            </a:r>
            <a:r>
              <a:rPr lang="en-US" dirty="0"/>
              <a:t>homes have a home footage of between 400 to </a:t>
            </a:r>
            <a:r>
              <a:rPr lang="en-US" dirty="0" smtClean="0"/>
              <a:t>5000</a:t>
            </a:r>
          </a:p>
          <a:p>
            <a:r>
              <a:rPr lang="en-US" dirty="0"/>
              <a:t>From the above observations, it seems that houses with a relatively smaller lot area are the ones going for the highest prices.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Most houses have a smaller lot area</a:t>
            </a:r>
            <a:r>
              <a:rPr lang="en-US" dirty="0" smtClean="0"/>
              <a:t>.</a:t>
            </a:r>
          </a:p>
          <a:p>
            <a:r>
              <a:rPr lang="en-US" dirty="0"/>
              <a:t>Generally</a:t>
            </a:r>
            <a:r>
              <a:rPr lang="en-US" dirty="0" smtClean="0"/>
              <a:t>, all </a:t>
            </a:r>
            <a:r>
              <a:rPr lang="en-US" dirty="0"/>
              <a:t>houses seem to have a relatively same price regardless of its age but most of the pricey houses are not that old</a:t>
            </a:r>
            <a:r>
              <a:rPr lang="en-US" dirty="0" smtClean="0"/>
              <a:t>.</a:t>
            </a:r>
          </a:p>
          <a:p>
            <a:r>
              <a:rPr lang="en-US" dirty="0"/>
              <a:t>The houses with the most value have around 5 to 6 bedrooms</a:t>
            </a:r>
            <a:r>
              <a:rPr lang="en-US" dirty="0" smtClean="0"/>
              <a:t>.</a:t>
            </a:r>
          </a:p>
          <a:p>
            <a:r>
              <a:rPr lang="en-US" dirty="0"/>
              <a:t>Houses with the highest prices are at condition 4.This means the house is in good condition- No obvious maintenance required but neither is everything new. Appearance and utility are above the standard 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0152" y="6176963"/>
            <a:ext cx="1764406" cy="119317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3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ontoso v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55078"/>
      </a:accent1>
      <a:accent2>
        <a:srgbClr val="0F3955"/>
      </a:accent2>
      <a:accent3>
        <a:srgbClr val="BF678E"/>
      </a:accent3>
      <a:accent4>
        <a:srgbClr val="B2606E"/>
      </a:accent4>
      <a:accent5>
        <a:srgbClr val="731F1C"/>
      </a:accent5>
      <a:accent6>
        <a:srgbClr val="666666"/>
      </a:accent6>
      <a:hlink>
        <a:srgbClr val="BF678E"/>
      </a:hlink>
      <a:folHlink>
        <a:srgbClr val="731F1C"/>
      </a:folHlink>
    </a:clrScheme>
    <a:fontScheme name="Contoso v2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88997677_Rose suite presentation_AAS_v4" id="{97C8BA14-D802-4795-89C7-EAA620DD846B}" vid="{D162D178-FB75-4B8B-B67A-CA51C6DCA18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872F8CF-3688-4B14-A13A-EB7FF46D2F47}">
  <ds:schemaRefs>
    <ds:schemaRef ds:uri="http://schemas.microsoft.com/office/infopath/2007/PartnerControls"/>
    <ds:schemaRef ds:uri="71af3243-3dd4-4a8d-8c0d-dd76da1f02a5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www.w3.org/XML/1998/namespace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94996C2-A795-46F9-93BE-0C463FDCD1B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D9C8E3-B635-4963-8B68-3FC691872B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Rose suite presentation</Template>
  <TotalTime>0</TotalTime>
  <Words>199</Words>
  <Application>Microsoft Office PowerPoint</Application>
  <PresentationFormat>Widescreen</PresentationFormat>
  <Paragraphs>40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Corbel</vt:lpstr>
      <vt:lpstr>Wingdings</vt:lpstr>
      <vt:lpstr>Office Theme</vt:lpstr>
      <vt:lpstr>KING’S COUNTY HOUSING ANALYSIS</vt:lpstr>
      <vt:lpstr>overview </vt:lpstr>
      <vt:lpstr>Data and methods </vt:lpstr>
      <vt:lpstr>Results</vt:lpstr>
      <vt:lpstr>Results</vt:lpstr>
      <vt:lpstr>Results</vt:lpstr>
      <vt:lpstr>results</vt:lpstr>
      <vt:lpstr>RESULTs</vt:lpstr>
      <vt:lpstr>Conclusions</vt:lpstr>
      <vt:lpstr>Recommendations</vt:lpstr>
      <vt:lpstr>Thank you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2022-07-07T07:47:11Z</dcterms:created>
  <dcterms:modified xsi:type="dcterms:W3CDTF">2022-07-07T11:32:24Z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