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3"/>
  </p:notesMasterIdLst>
  <p:sldIdLst>
    <p:sldId id="256" r:id="rId2"/>
    <p:sldId id="257" r:id="rId3"/>
    <p:sldId id="258" r:id="rId4"/>
    <p:sldId id="259" r:id="rId5"/>
    <p:sldId id="266" r:id="rId6"/>
    <p:sldId id="267" r:id="rId7"/>
    <p:sldId id="261" r:id="rId8"/>
    <p:sldId id="263" r:id="rId9"/>
    <p:sldId id="260"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46433" autoAdjust="0"/>
  </p:normalViewPr>
  <p:slideViewPr>
    <p:cSldViewPr snapToGrid="0">
      <p:cViewPr varScale="1">
        <p:scale>
          <a:sx n="55" d="100"/>
          <a:sy n="55" d="100"/>
        </p:scale>
        <p:origin x="2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nah Saethereng" userId="S::hs0420@westminsteru.edu::5502e854-7b20-4332-be99-81a92c1dfe29" providerId="AD" clId="Web-{DFE09610-82AF-DDDC-122B-7CFCF5E3D7AE}"/>
    <pc:docChg chg="modSld">
      <pc:chgData name="Hannah Saethereng" userId="S::hs0420@westminsteru.edu::5502e854-7b20-4332-be99-81a92c1dfe29" providerId="AD" clId="Web-{DFE09610-82AF-DDDC-122B-7CFCF5E3D7AE}" dt="2023-12-12T20:01:23.155" v="2" actId="20577"/>
      <pc:docMkLst>
        <pc:docMk/>
      </pc:docMkLst>
      <pc:sldChg chg="modSp">
        <pc:chgData name="Hannah Saethereng" userId="S::hs0420@westminsteru.edu::5502e854-7b20-4332-be99-81a92c1dfe29" providerId="AD" clId="Web-{DFE09610-82AF-DDDC-122B-7CFCF5E3D7AE}" dt="2023-12-12T20:01:23.155" v="2" actId="20577"/>
        <pc:sldMkLst>
          <pc:docMk/>
          <pc:sldMk cId="34628362" sldId="265"/>
        </pc:sldMkLst>
        <pc:graphicFrameChg chg="modGraphic">
          <ac:chgData name="Hannah Saethereng" userId="S::hs0420@westminsteru.edu::5502e854-7b20-4332-be99-81a92c1dfe29" providerId="AD" clId="Web-{DFE09610-82AF-DDDC-122B-7CFCF5E3D7AE}" dt="2023-12-12T20:01:23.155" v="2" actId="20577"/>
          <ac:graphicFrameMkLst>
            <pc:docMk/>
            <pc:sldMk cId="34628362" sldId="265"/>
            <ac:graphicFrameMk id="5" creationId="{3342D4F8-841C-BD4C-BFB5-2F5483FA6E52}"/>
          </ac:graphicFrameMkLst>
        </pc:graphicFrameChg>
      </pc:sldChg>
    </pc:docChg>
  </pc:docChgLst>
  <pc:docChgLst>
    <pc:chgData name="Hannah Saethereng" userId="5502e854-7b20-4332-be99-81a92c1dfe29" providerId="ADAL" clId="{7CA06040-CF2C-0445-B3AE-BDB733878C26}"/>
    <pc:docChg chg="modSld">
      <pc:chgData name="Hannah Saethereng" userId="5502e854-7b20-4332-be99-81a92c1dfe29" providerId="ADAL" clId="{7CA06040-CF2C-0445-B3AE-BDB733878C26}" dt="2023-12-14T10:18:50.511" v="2" actId="20577"/>
      <pc:docMkLst>
        <pc:docMk/>
      </pc:docMkLst>
      <pc:sldChg chg="modSp mod">
        <pc:chgData name="Hannah Saethereng" userId="5502e854-7b20-4332-be99-81a92c1dfe29" providerId="ADAL" clId="{7CA06040-CF2C-0445-B3AE-BDB733878C26}" dt="2023-12-14T10:18:50.511" v="2" actId="20577"/>
        <pc:sldMkLst>
          <pc:docMk/>
          <pc:sldMk cId="1038378563" sldId="257"/>
        </pc:sldMkLst>
        <pc:spChg chg="mod">
          <ac:chgData name="Hannah Saethereng" userId="5502e854-7b20-4332-be99-81a92c1dfe29" providerId="ADAL" clId="{7CA06040-CF2C-0445-B3AE-BDB733878C26}" dt="2023-12-14T10:18:50.511" v="2" actId="20577"/>
          <ac:spMkLst>
            <pc:docMk/>
            <pc:sldMk cId="1038378563" sldId="257"/>
            <ac:spMk id="3" creationId="{0B0191BD-20EB-CEE1-6014-CA19448E6352}"/>
          </ac:spMkLst>
        </pc:spChg>
      </pc:sldChg>
      <pc:sldChg chg="modNotesTx">
        <pc:chgData name="Hannah Saethereng" userId="5502e854-7b20-4332-be99-81a92c1dfe29" providerId="ADAL" clId="{7CA06040-CF2C-0445-B3AE-BDB733878C26}" dt="2023-12-14T10:06:18.198" v="0" actId="20577"/>
        <pc:sldMkLst>
          <pc:docMk/>
          <pc:sldMk cId="3449622980" sldId="260"/>
        </pc:sldMkLst>
      </pc:sldChg>
    </pc:docChg>
  </pc:docChgLst>
  <pc:docChgLst>
    <pc:chgData name="Hannah Saethereng" userId="5502e854-7b20-4332-be99-81a92c1dfe29" providerId="ADAL" clId="{8B722285-1A6A-4AF8-88AE-3BA4C67179AF}"/>
    <pc:docChg chg="undo custSel addSld delSld modSld">
      <pc:chgData name="Hannah Saethereng" userId="5502e854-7b20-4332-be99-81a92c1dfe29" providerId="ADAL" clId="{8B722285-1A6A-4AF8-88AE-3BA4C67179AF}" dt="2023-12-12T22:35:11.020" v="862" actId="20577"/>
      <pc:docMkLst>
        <pc:docMk/>
      </pc:docMkLst>
      <pc:sldChg chg="modSp mod modNotesTx">
        <pc:chgData name="Hannah Saethereng" userId="5502e854-7b20-4332-be99-81a92c1dfe29" providerId="ADAL" clId="{8B722285-1A6A-4AF8-88AE-3BA4C67179AF}" dt="2023-12-12T20:16:15.491" v="579" actId="20577"/>
        <pc:sldMkLst>
          <pc:docMk/>
          <pc:sldMk cId="1038378563" sldId="257"/>
        </pc:sldMkLst>
        <pc:spChg chg="mod">
          <ac:chgData name="Hannah Saethereng" userId="5502e854-7b20-4332-be99-81a92c1dfe29" providerId="ADAL" clId="{8B722285-1A6A-4AF8-88AE-3BA4C67179AF}" dt="2023-12-12T20:16:15.491" v="579" actId="20577"/>
          <ac:spMkLst>
            <pc:docMk/>
            <pc:sldMk cId="1038378563" sldId="257"/>
            <ac:spMk id="3" creationId="{0B0191BD-20EB-CEE1-6014-CA19448E6352}"/>
          </ac:spMkLst>
        </pc:spChg>
        <pc:spChg chg="mod">
          <ac:chgData name="Hannah Saethereng" userId="5502e854-7b20-4332-be99-81a92c1dfe29" providerId="ADAL" clId="{8B722285-1A6A-4AF8-88AE-3BA4C67179AF}" dt="2023-12-12T19:10:24.639" v="125" actId="20577"/>
          <ac:spMkLst>
            <pc:docMk/>
            <pc:sldMk cId="1038378563" sldId="257"/>
            <ac:spMk id="8" creationId="{A7B38EAE-0A5C-3362-06D0-304E977F2B15}"/>
          </ac:spMkLst>
        </pc:spChg>
      </pc:sldChg>
      <pc:sldChg chg="modSp mod">
        <pc:chgData name="Hannah Saethereng" userId="5502e854-7b20-4332-be99-81a92c1dfe29" providerId="ADAL" clId="{8B722285-1A6A-4AF8-88AE-3BA4C67179AF}" dt="2023-12-12T19:17:33.899" v="188" actId="20577"/>
        <pc:sldMkLst>
          <pc:docMk/>
          <pc:sldMk cId="3721611092" sldId="258"/>
        </pc:sldMkLst>
        <pc:spChg chg="mod">
          <ac:chgData name="Hannah Saethereng" userId="5502e854-7b20-4332-be99-81a92c1dfe29" providerId="ADAL" clId="{8B722285-1A6A-4AF8-88AE-3BA4C67179AF}" dt="2023-12-12T19:17:33.899" v="188" actId="20577"/>
          <ac:spMkLst>
            <pc:docMk/>
            <pc:sldMk cId="3721611092" sldId="258"/>
            <ac:spMk id="3" creationId="{A04D6D9A-AF3B-E343-EBAE-D230066AC92B}"/>
          </ac:spMkLst>
        </pc:spChg>
      </pc:sldChg>
      <pc:sldChg chg="addSp delSp modSp mod modNotesTx">
        <pc:chgData name="Hannah Saethereng" userId="5502e854-7b20-4332-be99-81a92c1dfe29" providerId="ADAL" clId="{8B722285-1A6A-4AF8-88AE-3BA4C67179AF}" dt="2023-12-12T22:33:17.410" v="800" actId="20577"/>
        <pc:sldMkLst>
          <pc:docMk/>
          <pc:sldMk cId="3449622980" sldId="260"/>
        </pc:sldMkLst>
        <pc:spChg chg="mod">
          <ac:chgData name="Hannah Saethereng" userId="5502e854-7b20-4332-be99-81a92c1dfe29" providerId="ADAL" clId="{8B722285-1A6A-4AF8-88AE-3BA4C67179AF}" dt="2023-12-12T22:33:17.410" v="800" actId="20577"/>
          <ac:spMkLst>
            <pc:docMk/>
            <pc:sldMk cId="3449622980" sldId="260"/>
            <ac:spMk id="2" creationId="{E24E820A-403A-F967-0662-FF6F88CBDE4A}"/>
          </ac:spMkLst>
        </pc:spChg>
        <pc:spChg chg="add del mod">
          <ac:chgData name="Hannah Saethereng" userId="5502e854-7b20-4332-be99-81a92c1dfe29" providerId="ADAL" clId="{8B722285-1A6A-4AF8-88AE-3BA4C67179AF}" dt="2023-12-12T20:26:26.837" v="753" actId="478"/>
          <ac:spMkLst>
            <pc:docMk/>
            <pc:sldMk cId="3449622980" sldId="260"/>
            <ac:spMk id="6" creationId="{E79D8EAC-E1BB-1559-632F-5B7BF16933A3}"/>
          </ac:spMkLst>
        </pc:spChg>
        <pc:picChg chg="add del mod ord">
          <ac:chgData name="Hannah Saethereng" userId="5502e854-7b20-4332-be99-81a92c1dfe29" providerId="ADAL" clId="{8B722285-1A6A-4AF8-88AE-3BA4C67179AF}" dt="2023-12-12T20:26:26.139" v="752" actId="478"/>
          <ac:picMkLst>
            <pc:docMk/>
            <pc:sldMk cId="3449622980" sldId="260"/>
            <ac:picMk id="5" creationId="{F64765E3-992F-BDA9-B1C6-EA48C6EFBE5C}"/>
          </ac:picMkLst>
        </pc:picChg>
        <pc:picChg chg="add del mod">
          <ac:chgData name="Hannah Saethereng" userId="5502e854-7b20-4332-be99-81a92c1dfe29" providerId="ADAL" clId="{8B722285-1A6A-4AF8-88AE-3BA4C67179AF}" dt="2023-12-12T20:26:58.692" v="762" actId="478"/>
          <ac:picMkLst>
            <pc:docMk/>
            <pc:sldMk cId="3449622980" sldId="260"/>
            <ac:picMk id="8" creationId="{683A8E60-E331-A20C-991C-881E5A50B859}"/>
          </ac:picMkLst>
        </pc:picChg>
        <pc:picChg chg="add mod">
          <ac:chgData name="Hannah Saethereng" userId="5502e854-7b20-4332-be99-81a92c1dfe29" providerId="ADAL" clId="{8B722285-1A6A-4AF8-88AE-3BA4C67179AF}" dt="2023-12-12T20:27:10.922" v="768" actId="1076"/>
          <ac:picMkLst>
            <pc:docMk/>
            <pc:sldMk cId="3449622980" sldId="260"/>
            <ac:picMk id="10" creationId="{729EC676-629E-07F0-AAFA-7763AFECDC52}"/>
          </ac:picMkLst>
        </pc:picChg>
        <pc:picChg chg="del">
          <ac:chgData name="Hannah Saethereng" userId="5502e854-7b20-4332-be99-81a92c1dfe29" providerId="ADAL" clId="{8B722285-1A6A-4AF8-88AE-3BA4C67179AF}" dt="2023-12-12T20:24:54.725" v="739" actId="478"/>
          <ac:picMkLst>
            <pc:docMk/>
            <pc:sldMk cId="3449622980" sldId="260"/>
            <ac:picMk id="17" creationId="{62DF0DDC-55E1-01CC-5479-B69FA74EE61B}"/>
          </ac:picMkLst>
        </pc:picChg>
      </pc:sldChg>
      <pc:sldChg chg="modSp mod">
        <pc:chgData name="Hannah Saethereng" userId="5502e854-7b20-4332-be99-81a92c1dfe29" providerId="ADAL" clId="{8B722285-1A6A-4AF8-88AE-3BA4C67179AF}" dt="2023-12-12T19:23:28.569" v="216" actId="20577"/>
        <pc:sldMkLst>
          <pc:docMk/>
          <pc:sldMk cId="1178672883" sldId="261"/>
        </pc:sldMkLst>
        <pc:spChg chg="mod">
          <ac:chgData name="Hannah Saethereng" userId="5502e854-7b20-4332-be99-81a92c1dfe29" providerId="ADAL" clId="{8B722285-1A6A-4AF8-88AE-3BA4C67179AF}" dt="2023-12-12T19:23:28.569" v="216" actId="20577"/>
          <ac:spMkLst>
            <pc:docMk/>
            <pc:sldMk cId="1178672883" sldId="261"/>
            <ac:spMk id="3" creationId="{38303393-F593-7AA7-324E-251C60084471}"/>
          </ac:spMkLst>
        </pc:spChg>
      </pc:sldChg>
      <pc:sldChg chg="modSp mod">
        <pc:chgData name="Hannah Saethereng" userId="5502e854-7b20-4332-be99-81a92c1dfe29" providerId="ADAL" clId="{8B722285-1A6A-4AF8-88AE-3BA4C67179AF}" dt="2023-12-12T22:33:59.195" v="844" actId="20577"/>
        <pc:sldMkLst>
          <pc:docMk/>
          <pc:sldMk cId="2279541423" sldId="264"/>
        </pc:sldMkLst>
        <pc:spChg chg="mod">
          <ac:chgData name="Hannah Saethereng" userId="5502e854-7b20-4332-be99-81a92c1dfe29" providerId="ADAL" clId="{8B722285-1A6A-4AF8-88AE-3BA4C67179AF}" dt="2023-12-12T22:33:59.195" v="844" actId="20577"/>
          <ac:spMkLst>
            <pc:docMk/>
            <pc:sldMk cId="2279541423" sldId="264"/>
            <ac:spMk id="2" creationId="{7948290C-03FD-787F-D3AF-2073BC301BA3}"/>
          </ac:spMkLst>
        </pc:spChg>
        <pc:spChg chg="mod">
          <ac:chgData name="Hannah Saethereng" userId="5502e854-7b20-4332-be99-81a92c1dfe29" providerId="ADAL" clId="{8B722285-1A6A-4AF8-88AE-3BA4C67179AF}" dt="2023-12-12T20:21:38.460" v="738" actId="20577"/>
          <ac:spMkLst>
            <pc:docMk/>
            <pc:sldMk cId="2279541423" sldId="264"/>
            <ac:spMk id="3" creationId="{EDC2C52D-821E-A046-BDDA-BB3BC4972F3F}"/>
          </ac:spMkLst>
        </pc:spChg>
        <pc:picChg chg="mod">
          <ac:chgData name="Hannah Saethereng" userId="5502e854-7b20-4332-be99-81a92c1dfe29" providerId="ADAL" clId="{8B722285-1A6A-4AF8-88AE-3BA4C67179AF}" dt="2023-12-12T20:21:18.411" v="722" actId="1076"/>
          <ac:picMkLst>
            <pc:docMk/>
            <pc:sldMk cId="2279541423" sldId="264"/>
            <ac:picMk id="7" creationId="{DE8F8D6B-53B8-3E14-3DAB-A3644B38F7AC}"/>
          </ac:picMkLst>
        </pc:picChg>
      </pc:sldChg>
      <pc:sldChg chg="modSp">
        <pc:chgData name="Hannah Saethereng" userId="5502e854-7b20-4332-be99-81a92c1dfe29" providerId="ADAL" clId="{8B722285-1A6A-4AF8-88AE-3BA4C67179AF}" dt="2023-12-12T22:35:11.020" v="862" actId="20577"/>
        <pc:sldMkLst>
          <pc:docMk/>
          <pc:sldMk cId="34628362" sldId="265"/>
        </pc:sldMkLst>
        <pc:graphicFrameChg chg="mod">
          <ac:chgData name="Hannah Saethereng" userId="5502e854-7b20-4332-be99-81a92c1dfe29" providerId="ADAL" clId="{8B722285-1A6A-4AF8-88AE-3BA4C67179AF}" dt="2023-12-12T22:35:11.020" v="862" actId="20577"/>
          <ac:graphicFrameMkLst>
            <pc:docMk/>
            <pc:sldMk cId="34628362" sldId="265"/>
            <ac:graphicFrameMk id="5" creationId="{3342D4F8-841C-BD4C-BFB5-2F5483FA6E52}"/>
          </ac:graphicFrameMkLst>
        </pc:graphicFrameChg>
      </pc:sldChg>
      <pc:sldChg chg="modSp mod">
        <pc:chgData name="Hannah Saethereng" userId="5502e854-7b20-4332-be99-81a92c1dfe29" providerId="ADAL" clId="{8B722285-1A6A-4AF8-88AE-3BA4C67179AF}" dt="2023-12-12T20:10:18.122" v="465" actId="20577"/>
        <pc:sldMkLst>
          <pc:docMk/>
          <pc:sldMk cId="1180352791" sldId="266"/>
        </pc:sldMkLst>
        <pc:spChg chg="mod">
          <ac:chgData name="Hannah Saethereng" userId="5502e854-7b20-4332-be99-81a92c1dfe29" providerId="ADAL" clId="{8B722285-1A6A-4AF8-88AE-3BA4C67179AF}" dt="2023-12-12T20:10:18.122" v="465" actId="20577"/>
          <ac:spMkLst>
            <pc:docMk/>
            <pc:sldMk cId="1180352791" sldId="266"/>
            <ac:spMk id="2" creationId="{E24E820A-403A-F967-0662-FF6F88CBDE4A}"/>
          </ac:spMkLst>
        </pc:spChg>
        <pc:spChg chg="mod">
          <ac:chgData name="Hannah Saethereng" userId="5502e854-7b20-4332-be99-81a92c1dfe29" providerId="ADAL" clId="{8B722285-1A6A-4AF8-88AE-3BA4C67179AF}" dt="2023-12-12T20:09:53.713" v="451" actId="20577"/>
          <ac:spMkLst>
            <pc:docMk/>
            <pc:sldMk cId="1180352791" sldId="266"/>
            <ac:spMk id="3" creationId="{A9A867C1-BFC2-2061-DA54-EC8BA72BAEF5}"/>
          </ac:spMkLst>
        </pc:spChg>
        <pc:picChg chg="mod">
          <ac:chgData name="Hannah Saethereng" userId="5502e854-7b20-4332-be99-81a92c1dfe29" providerId="ADAL" clId="{8B722285-1A6A-4AF8-88AE-3BA4C67179AF}" dt="2023-12-12T19:21:14.659" v="190" actId="1076"/>
          <ac:picMkLst>
            <pc:docMk/>
            <pc:sldMk cId="1180352791" sldId="266"/>
            <ac:picMk id="6" creationId="{2F29A67C-3E2B-2B0F-5054-19C033FA18B9}"/>
          </ac:picMkLst>
        </pc:picChg>
      </pc:sldChg>
      <pc:sldChg chg="modSp mod">
        <pc:chgData name="Hannah Saethereng" userId="5502e854-7b20-4332-be99-81a92c1dfe29" providerId="ADAL" clId="{8B722285-1A6A-4AF8-88AE-3BA4C67179AF}" dt="2023-12-12T20:14:28.017" v="570" actId="33524"/>
        <pc:sldMkLst>
          <pc:docMk/>
          <pc:sldMk cId="2580845846" sldId="267"/>
        </pc:sldMkLst>
        <pc:spChg chg="mod">
          <ac:chgData name="Hannah Saethereng" userId="5502e854-7b20-4332-be99-81a92c1dfe29" providerId="ADAL" clId="{8B722285-1A6A-4AF8-88AE-3BA4C67179AF}" dt="2023-12-12T20:10:51.531" v="488" actId="20577"/>
          <ac:spMkLst>
            <pc:docMk/>
            <pc:sldMk cId="2580845846" sldId="267"/>
            <ac:spMk id="2" creationId="{E24E820A-403A-F967-0662-FF6F88CBDE4A}"/>
          </ac:spMkLst>
        </pc:spChg>
        <pc:spChg chg="mod">
          <ac:chgData name="Hannah Saethereng" userId="5502e854-7b20-4332-be99-81a92c1dfe29" providerId="ADAL" clId="{8B722285-1A6A-4AF8-88AE-3BA4C67179AF}" dt="2023-12-12T20:14:28.017" v="570" actId="33524"/>
          <ac:spMkLst>
            <pc:docMk/>
            <pc:sldMk cId="2580845846" sldId="267"/>
            <ac:spMk id="3" creationId="{A9A867C1-BFC2-2061-DA54-EC8BA72BAEF5}"/>
          </ac:spMkLst>
        </pc:spChg>
      </pc:sldChg>
      <pc:sldChg chg="new del">
        <pc:chgData name="Hannah Saethereng" userId="5502e854-7b20-4332-be99-81a92c1dfe29" providerId="ADAL" clId="{8B722285-1A6A-4AF8-88AE-3BA4C67179AF}" dt="2023-12-12T20:16:03.184" v="572" actId="680"/>
        <pc:sldMkLst>
          <pc:docMk/>
          <pc:sldMk cId="3090777215" sldId="26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B563A8-4C0C-4AEE-8F84-CB667EA8FD22}"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E46AD18B-11A5-44CE-BBF7-247499367BE1}">
      <dgm:prSet/>
      <dgm:spPr/>
      <dgm:t>
        <a:bodyPr/>
        <a:lstStyle/>
        <a:p>
          <a:r>
            <a:rPr lang="en-US"/>
            <a:t>What </a:t>
          </a:r>
          <a:r>
            <a:rPr lang="en-US">
              <a:latin typeface="Avenir Next LT Pro"/>
            </a:rPr>
            <a:t>effects</a:t>
          </a:r>
          <a:r>
            <a:rPr lang="en-US"/>
            <a:t> the management quality in Sweden?</a:t>
          </a:r>
        </a:p>
      </dgm:t>
    </dgm:pt>
    <dgm:pt modelId="{2E37633B-A96A-4A90-B901-7EC3B7F5601F}" type="parTrans" cxnId="{F2F64C84-6153-4C2B-A71F-51D64404A5ED}">
      <dgm:prSet/>
      <dgm:spPr/>
      <dgm:t>
        <a:bodyPr/>
        <a:lstStyle/>
        <a:p>
          <a:endParaRPr lang="en-US"/>
        </a:p>
      </dgm:t>
    </dgm:pt>
    <dgm:pt modelId="{A6E32BE7-AB3F-46F7-BDAC-4D0A1691680A}" type="sibTrans" cxnId="{F2F64C84-6153-4C2B-A71F-51D64404A5ED}">
      <dgm:prSet/>
      <dgm:spPr/>
      <dgm:t>
        <a:bodyPr/>
        <a:lstStyle/>
        <a:p>
          <a:endParaRPr lang="en-US"/>
        </a:p>
      </dgm:t>
    </dgm:pt>
    <dgm:pt modelId="{0670AD3D-2BC5-4D0B-B763-87D19355F236}">
      <dgm:prSet/>
      <dgm:spPr/>
      <dgm:t>
        <a:bodyPr/>
        <a:lstStyle/>
        <a:p>
          <a:r>
            <a:rPr lang="en-US"/>
            <a:t>Findings:</a:t>
          </a:r>
        </a:p>
      </dgm:t>
    </dgm:pt>
    <dgm:pt modelId="{6CF82489-AC9B-4103-86B8-2FEBE13843CE}" type="parTrans" cxnId="{D38FBFE9-D829-40E2-B1DF-77E1B86EE8F6}">
      <dgm:prSet/>
      <dgm:spPr/>
      <dgm:t>
        <a:bodyPr/>
        <a:lstStyle/>
        <a:p>
          <a:endParaRPr lang="en-US"/>
        </a:p>
      </dgm:t>
    </dgm:pt>
    <dgm:pt modelId="{BC01910B-CBEA-4F31-A2FB-C7BF9C10A06B}" type="sibTrans" cxnId="{D38FBFE9-D829-40E2-B1DF-77E1B86EE8F6}">
      <dgm:prSet/>
      <dgm:spPr/>
      <dgm:t>
        <a:bodyPr/>
        <a:lstStyle/>
        <a:p>
          <a:endParaRPr lang="en-US"/>
        </a:p>
      </dgm:t>
    </dgm:pt>
    <dgm:pt modelId="{75E17ADF-59B9-4946-9BED-6D4D4B18F044}">
      <dgm:prSet/>
      <dgm:spPr/>
      <dgm:t>
        <a:bodyPr/>
        <a:lstStyle/>
        <a:p>
          <a:pPr rtl="0"/>
          <a:r>
            <a:rPr lang="en-US" dirty="0"/>
            <a:t>Three significant variables: “Founder Owner, External CEO”, “</a:t>
          </a:r>
          <a:r>
            <a:rPr lang="en-US"/>
            <a:t>Other Ownership Types”, “Reliability measure”</a:t>
          </a:r>
          <a:r>
            <a:rPr lang="en-US">
              <a:latin typeface="Avenir Next LT Pro"/>
            </a:rPr>
            <a:t> </a:t>
          </a:r>
          <a:endParaRPr lang="en-US"/>
        </a:p>
      </dgm:t>
    </dgm:pt>
    <dgm:pt modelId="{BBFCC850-152E-4C1C-A8BC-2AF92ABBDE8A}" type="parTrans" cxnId="{55F67D58-74B7-4054-A4D3-3B4A7F4720C6}">
      <dgm:prSet/>
      <dgm:spPr/>
      <dgm:t>
        <a:bodyPr/>
        <a:lstStyle/>
        <a:p>
          <a:endParaRPr lang="en-US"/>
        </a:p>
      </dgm:t>
    </dgm:pt>
    <dgm:pt modelId="{3DE24C41-5FFE-403E-96FD-A858D4B39FD1}" type="sibTrans" cxnId="{55F67D58-74B7-4054-A4D3-3B4A7F4720C6}">
      <dgm:prSet/>
      <dgm:spPr/>
      <dgm:t>
        <a:bodyPr/>
        <a:lstStyle/>
        <a:p>
          <a:endParaRPr lang="en-US"/>
        </a:p>
      </dgm:t>
    </dgm:pt>
    <dgm:pt modelId="{68C9B55D-2F2F-4047-8D9D-F312D5402935}">
      <dgm:prSet/>
      <dgm:spPr/>
      <dgm:t>
        <a:bodyPr/>
        <a:lstStyle/>
        <a:p>
          <a:r>
            <a:rPr lang="en-US" dirty="0"/>
            <a:t>Based on my finding I think we should do more research with a larger sample to find out if there are other significant variables. Also look at why Dispersed Shareholders are superior to so many other ownership types.</a:t>
          </a:r>
        </a:p>
      </dgm:t>
    </dgm:pt>
    <dgm:pt modelId="{C1632F99-7A97-4657-A495-4CB978084DF1}" type="parTrans" cxnId="{AF8C147C-4A73-40E2-8617-CD969EDBA238}">
      <dgm:prSet/>
      <dgm:spPr/>
      <dgm:t>
        <a:bodyPr/>
        <a:lstStyle/>
        <a:p>
          <a:endParaRPr lang="en-US"/>
        </a:p>
      </dgm:t>
    </dgm:pt>
    <dgm:pt modelId="{99B5C61A-B5ED-44F4-B60A-2EC4554B3CAF}" type="sibTrans" cxnId="{AF8C147C-4A73-40E2-8617-CD969EDBA238}">
      <dgm:prSet/>
      <dgm:spPr/>
      <dgm:t>
        <a:bodyPr/>
        <a:lstStyle/>
        <a:p>
          <a:endParaRPr lang="en-US"/>
        </a:p>
      </dgm:t>
    </dgm:pt>
    <dgm:pt modelId="{C6A3EFE9-D219-4BA1-B532-C2E81B666E44}" type="pres">
      <dgm:prSet presAssocID="{0BB563A8-4C0C-4AEE-8F84-CB667EA8FD22}" presName="Name0" presStyleCnt="0">
        <dgm:presLayoutVars>
          <dgm:dir/>
          <dgm:animLvl val="lvl"/>
          <dgm:resizeHandles val="exact"/>
        </dgm:presLayoutVars>
      </dgm:prSet>
      <dgm:spPr/>
    </dgm:pt>
    <dgm:pt modelId="{51E26AC3-7D57-4D5E-AE05-92E40E79233A}" type="pres">
      <dgm:prSet presAssocID="{68C9B55D-2F2F-4047-8D9D-F312D5402935}" presName="boxAndChildren" presStyleCnt="0"/>
      <dgm:spPr/>
    </dgm:pt>
    <dgm:pt modelId="{A145F9C0-E56D-4A20-BA99-7FC9869B7012}" type="pres">
      <dgm:prSet presAssocID="{68C9B55D-2F2F-4047-8D9D-F312D5402935}" presName="parentTextBox" presStyleLbl="node1" presStyleIdx="0" presStyleCnt="3"/>
      <dgm:spPr/>
    </dgm:pt>
    <dgm:pt modelId="{9988E3B6-3587-4401-84A1-9D4D5BDC65FC}" type="pres">
      <dgm:prSet presAssocID="{BC01910B-CBEA-4F31-A2FB-C7BF9C10A06B}" presName="sp" presStyleCnt="0"/>
      <dgm:spPr/>
    </dgm:pt>
    <dgm:pt modelId="{18124A66-7324-49AA-86CF-5A91D654AC31}" type="pres">
      <dgm:prSet presAssocID="{0670AD3D-2BC5-4D0B-B763-87D19355F236}" presName="arrowAndChildren" presStyleCnt="0"/>
      <dgm:spPr/>
    </dgm:pt>
    <dgm:pt modelId="{39789E76-5780-4F0A-8015-D546D946CE1C}" type="pres">
      <dgm:prSet presAssocID="{0670AD3D-2BC5-4D0B-B763-87D19355F236}" presName="parentTextArrow" presStyleLbl="node1" presStyleIdx="0" presStyleCnt="3"/>
      <dgm:spPr/>
    </dgm:pt>
    <dgm:pt modelId="{9DAAF653-CAC3-4F68-BF9A-38CD23DC2327}" type="pres">
      <dgm:prSet presAssocID="{0670AD3D-2BC5-4D0B-B763-87D19355F236}" presName="arrow" presStyleLbl="node1" presStyleIdx="1" presStyleCnt="3"/>
      <dgm:spPr/>
    </dgm:pt>
    <dgm:pt modelId="{CC75E99F-5C54-44F3-A1C3-06BE6F8D0C67}" type="pres">
      <dgm:prSet presAssocID="{0670AD3D-2BC5-4D0B-B763-87D19355F236}" presName="descendantArrow" presStyleCnt="0"/>
      <dgm:spPr/>
    </dgm:pt>
    <dgm:pt modelId="{8E4FFF01-1D86-4D53-BBF3-B8C747C6CD13}" type="pres">
      <dgm:prSet presAssocID="{75E17ADF-59B9-4946-9BED-6D4D4B18F044}" presName="childTextArrow" presStyleLbl="fgAccFollowNode1" presStyleIdx="0" presStyleCnt="1">
        <dgm:presLayoutVars>
          <dgm:bulletEnabled val="1"/>
        </dgm:presLayoutVars>
      </dgm:prSet>
      <dgm:spPr/>
    </dgm:pt>
    <dgm:pt modelId="{90BD2AF4-DE99-405D-A914-CFBF80D9108E}" type="pres">
      <dgm:prSet presAssocID="{A6E32BE7-AB3F-46F7-BDAC-4D0A1691680A}" presName="sp" presStyleCnt="0"/>
      <dgm:spPr/>
    </dgm:pt>
    <dgm:pt modelId="{4F38ED22-B40A-4E28-BEF2-A4226DAB6C83}" type="pres">
      <dgm:prSet presAssocID="{E46AD18B-11A5-44CE-BBF7-247499367BE1}" presName="arrowAndChildren" presStyleCnt="0"/>
      <dgm:spPr/>
    </dgm:pt>
    <dgm:pt modelId="{D6F6127E-706F-471F-A6FD-1DA4DC6D08AD}" type="pres">
      <dgm:prSet presAssocID="{E46AD18B-11A5-44CE-BBF7-247499367BE1}" presName="parentTextArrow" presStyleLbl="node1" presStyleIdx="2" presStyleCnt="3"/>
      <dgm:spPr/>
    </dgm:pt>
  </dgm:ptLst>
  <dgm:cxnLst>
    <dgm:cxn modelId="{6EE2651D-6C62-46EF-90D7-396B2540BB5D}" type="presOf" srcId="{0BB563A8-4C0C-4AEE-8F84-CB667EA8FD22}" destId="{C6A3EFE9-D219-4BA1-B532-C2E81B666E44}" srcOrd="0" destOrd="0" presId="urn:microsoft.com/office/officeart/2005/8/layout/process4"/>
    <dgm:cxn modelId="{D222F02B-1242-4C9E-8E60-627BE80D4E73}" type="presOf" srcId="{0670AD3D-2BC5-4D0B-B763-87D19355F236}" destId="{9DAAF653-CAC3-4F68-BF9A-38CD23DC2327}" srcOrd="1" destOrd="0" presId="urn:microsoft.com/office/officeart/2005/8/layout/process4"/>
    <dgm:cxn modelId="{55F67D58-74B7-4054-A4D3-3B4A7F4720C6}" srcId="{0670AD3D-2BC5-4D0B-B763-87D19355F236}" destId="{75E17ADF-59B9-4946-9BED-6D4D4B18F044}" srcOrd="0" destOrd="0" parTransId="{BBFCC850-152E-4C1C-A8BC-2AF92ABBDE8A}" sibTransId="{3DE24C41-5FFE-403E-96FD-A858D4B39FD1}"/>
    <dgm:cxn modelId="{0485C958-22C1-4498-8651-A6E4C28417B5}" type="presOf" srcId="{68C9B55D-2F2F-4047-8D9D-F312D5402935}" destId="{A145F9C0-E56D-4A20-BA99-7FC9869B7012}" srcOrd="0" destOrd="0" presId="urn:microsoft.com/office/officeart/2005/8/layout/process4"/>
    <dgm:cxn modelId="{AF8C147C-4A73-40E2-8617-CD969EDBA238}" srcId="{0BB563A8-4C0C-4AEE-8F84-CB667EA8FD22}" destId="{68C9B55D-2F2F-4047-8D9D-F312D5402935}" srcOrd="2" destOrd="0" parTransId="{C1632F99-7A97-4657-A495-4CB978084DF1}" sibTransId="{99B5C61A-B5ED-44F4-B60A-2EC4554B3CAF}"/>
    <dgm:cxn modelId="{F2F64C84-6153-4C2B-A71F-51D64404A5ED}" srcId="{0BB563A8-4C0C-4AEE-8F84-CB667EA8FD22}" destId="{E46AD18B-11A5-44CE-BBF7-247499367BE1}" srcOrd="0" destOrd="0" parTransId="{2E37633B-A96A-4A90-B901-7EC3B7F5601F}" sibTransId="{A6E32BE7-AB3F-46F7-BDAC-4D0A1691680A}"/>
    <dgm:cxn modelId="{D38FBFE9-D829-40E2-B1DF-77E1B86EE8F6}" srcId="{0BB563A8-4C0C-4AEE-8F84-CB667EA8FD22}" destId="{0670AD3D-2BC5-4D0B-B763-87D19355F236}" srcOrd="1" destOrd="0" parTransId="{6CF82489-AC9B-4103-86B8-2FEBE13843CE}" sibTransId="{BC01910B-CBEA-4F31-A2FB-C7BF9C10A06B}"/>
    <dgm:cxn modelId="{31F9CDF4-D86C-4BC0-A9B4-619A6F969F79}" type="presOf" srcId="{75E17ADF-59B9-4946-9BED-6D4D4B18F044}" destId="{8E4FFF01-1D86-4D53-BBF3-B8C747C6CD13}" srcOrd="0" destOrd="0" presId="urn:microsoft.com/office/officeart/2005/8/layout/process4"/>
    <dgm:cxn modelId="{2050F7F4-F8E2-467B-8E17-C2FE75CFBDB1}" type="presOf" srcId="{0670AD3D-2BC5-4D0B-B763-87D19355F236}" destId="{39789E76-5780-4F0A-8015-D546D946CE1C}" srcOrd="0" destOrd="0" presId="urn:microsoft.com/office/officeart/2005/8/layout/process4"/>
    <dgm:cxn modelId="{25C6E3FA-7651-4C47-A531-20DF1F453F4A}" type="presOf" srcId="{E46AD18B-11A5-44CE-BBF7-247499367BE1}" destId="{D6F6127E-706F-471F-A6FD-1DA4DC6D08AD}" srcOrd="0" destOrd="0" presId="urn:microsoft.com/office/officeart/2005/8/layout/process4"/>
    <dgm:cxn modelId="{81980844-D1DA-4166-94D6-8C6EE5AE9ADC}" type="presParOf" srcId="{C6A3EFE9-D219-4BA1-B532-C2E81B666E44}" destId="{51E26AC3-7D57-4D5E-AE05-92E40E79233A}" srcOrd="0" destOrd="0" presId="urn:microsoft.com/office/officeart/2005/8/layout/process4"/>
    <dgm:cxn modelId="{7300A1D3-5730-4FF7-B5B4-DEBEE9E15258}" type="presParOf" srcId="{51E26AC3-7D57-4D5E-AE05-92E40E79233A}" destId="{A145F9C0-E56D-4A20-BA99-7FC9869B7012}" srcOrd="0" destOrd="0" presId="urn:microsoft.com/office/officeart/2005/8/layout/process4"/>
    <dgm:cxn modelId="{17669534-87BA-492C-B806-8CAE09D358C1}" type="presParOf" srcId="{C6A3EFE9-D219-4BA1-B532-C2E81B666E44}" destId="{9988E3B6-3587-4401-84A1-9D4D5BDC65FC}" srcOrd="1" destOrd="0" presId="urn:microsoft.com/office/officeart/2005/8/layout/process4"/>
    <dgm:cxn modelId="{942BA54D-D243-4124-9D55-F31F1E5FDA01}" type="presParOf" srcId="{C6A3EFE9-D219-4BA1-B532-C2E81B666E44}" destId="{18124A66-7324-49AA-86CF-5A91D654AC31}" srcOrd="2" destOrd="0" presId="urn:microsoft.com/office/officeart/2005/8/layout/process4"/>
    <dgm:cxn modelId="{EE6E1BC5-B184-4BF7-8BAE-D903FA229B90}" type="presParOf" srcId="{18124A66-7324-49AA-86CF-5A91D654AC31}" destId="{39789E76-5780-4F0A-8015-D546D946CE1C}" srcOrd="0" destOrd="0" presId="urn:microsoft.com/office/officeart/2005/8/layout/process4"/>
    <dgm:cxn modelId="{EC26ECA9-5731-4823-A173-ADC59037C249}" type="presParOf" srcId="{18124A66-7324-49AA-86CF-5A91D654AC31}" destId="{9DAAF653-CAC3-4F68-BF9A-38CD23DC2327}" srcOrd="1" destOrd="0" presId="urn:microsoft.com/office/officeart/2005/8/layout/process4"/>
    <dgm:cxn modelId="{75BA5999-EED6-4DBF-8274-579CFA3A8FA2}" type="presParOf" srcId="{18124A66-7324-49AA-86CF-5A91D654AC31}" destId="{CC75E99F-5C54-44F3-A1C3-06BE6F8D0C67}" srcOrd="2" destOrd="0" presId="urn:microsoft.com/office/officeart/2005/8/layout/process4"/>
    <dgm:cxn modelId="{2B138A28-1422-44BE-9436-874B9A273202}" type="presParOf" srcId="{CC75E99F-5C54-44F3-A1C3-06BE6F8D0C67}" destId="{8E4FFF01-1D86-4D53-BBF3-B8C747C6CD13}" srcOrd="0" destOrd="0" presId="urn:microsoft.com/office/officeart/2005/8/layout/process4"/>
    <dgm:cxn modelId="{EA858A0F-2F71-4E9B-B291-D72D55DF7B43}" type="presParOf" srcId="{C6A3EFE9-D219-4BA1-B532-C2E81B666E44}" destId="{90BD2AF4-DE99-405D-A914-CFBF80D9108E}" srcOrd="3" destOrd="0" presId="urn:microsoft.com/office/officeart/2005/8/layout/process4"/>
    <dgm:cxn modelId="{74E64C0B-AC00-49E0-BA4B-B20CC5BEF87E}" type="presParOf" srcId="{C6A3EFE9-D219-4BA1-B532-C2E81B666E44}" destId="{4F38ED22-B40A-4E28-BEF2-A4226DAB6C83}" srcOrd="4" destOrd="0" presId="urn:microsoft.com/office/officeart/2005/8/layout/process4"/>
    <dgm:cxn modelId="{FF2D6F33-3A8A-4562-B562-A975B9AC2406}" type="presParOf" srcId="{4F38ED22-B40A-4E28-BEF2-A4226DAB6C83}" destId="{D6F6127E-706F-471F-A6FD-1DA4DC6D08AD}"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45F9C0-E56D-4A20-BA99-7FC9869B7012}">
      <dsp:nvSpPr>
        <dsp:cNvPr id="0" name=""/>
        <dsp:cNvSpPr/>
      </dsp:nvSpPr>
      <dsp:spPr>
        <a:xfrm>
          <a:off x="0" y="4398790"/>
          <a:ext cx="7003777" cy="144378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Based on my finding I think we should do more research with a larger sample to find out if there are other significant variables. Also look at why Dispersed Shareholders are superior to so many other ownership types.</a:t>
          </a:r>
        </a:p>
      </dsp:txBody>
      <dsp:txXfrm>
        <a:off x="0" y="4398790"/>
        <a:ext cx="7003777" cy="1443781"/>
      </dsp:txXfrm>
    </dsp:sp>
    <dsp:sp modelId="{9DAAF653-CAC3-4F68-BF9A-38CD23DC2327}">
      <dsp:nvSpPr>
        <dsp:cNvPr id="0" name=""/>
        <dsp:cNvSpPr/>
      </dsp:nvSpPr>
      <dsp:spPr>
        <a:xfrm rot="10800000">
          <a:off x="0" y="2199911"/>
          <a:ext cx="7003777" cy="2220535"/>
        </a:xfrm>
        <a:prstGeom prst="upArrowCallout">
          <a:avLst/>
        </a:prstGeom>
        <a:solidFill>
          <a:schemeClr val="accent2">
            <a:hueOff val="-727682"/>
            <a:satOff val="-41964"/>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Findings:</a:t>
          </a:r>
        </a:p>
      </dsp:txBody>
      <dsp:txXfrm rot="-10800000">
        <a:off x="0" y="2199911"/>
        <a:ext cx="7003777" cy="779408"/>
      </dsp:txXfrm>
    </dsp:sp>
    <dsp:sp modelId="{8E4FFF01-1D86-4D53-BBF3-B8C747C6CD13}">
      <dsp:nvSpPr>
        <dsp:cNvPr id="0" name=""/>
        <dsp:cNvSpPr/>
      </dsp:nvSpPr>
      <dsp:spPr>
        <a:xfrm>
          <a:off x="0" y="2979319"/>
          <a:ext cx="7003777" cy="66394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t>Three significant variables: “Founder Owner, External CEO”, “</a:t>
          </a:r>
          <a:r>
            <a:rPr lang="en-US" sz="2100" kern="1200"/>
            <a:t>Other Ownership Types”, “Reliability measure”</a:t>
          </a:r>
          <a:r>
            <a:rPr lang="en-US" sz="2100" kern="1200">
              <a:latin typeface="Avenir Next LT Pro"/>
            </a:rPr>
            <a:t> </a:t>
          </a:r>
          <a:endParaRPr lang="en-US" sz="2100" kern="1200"/>
        </a:p>
      </dsp:txBody>
      <dsp:txXfrm>
        <a:off x="0" y="2979319"/>
        <a:ext cx="7003777" cy="663940"/>
      </dsp:txXfrm>
    </dsp:sp>
    <dsp:sp modelId="{D6F6127E-706F-471F-A6FD-1DA4DC6D08AD}">
      <dsp:nvSpPr>
        <dsp:cNvPr id="0" name=""/>
        <dsp:cNvSpPr/>
      </dsp:nvSpPr>
      <dsp:spPr>
        <a:xfrm rot="10800000">
          <a:off x="0" y="1032"/>
          <a:ext cx="7003777" cy="2220535"/>
        </a:xfrm>
        <a:prstGeom prst="upArrowCallout">
          <a:avLst/>
        </a:prstGeom>
        <a:solidFill>
          <a:schemeClr val="accent2">
            <a:hueOff val="-1455363"/>
            <a:satOff val="-83928"/>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What </a:t>
          </a:r>
          <a:r>
            <a:rPr lang="en-US" sz="1900" kern="1200">
              <a:latin typeface="Avenir Next LT Pro"/>
            </a:rPr>
            <a:t>effects</a:t>
          </a:r>
          <a:r>
            <a:rPr lang="en-US" sz="1900" kern="1200"/>
            <a:t> the management quality in Sweden?</a:t>
          </a:r>
        </a:p>
      </dsp:txBody>
      <dsp:txXfrm rot="10800000">
        <a:off x="0" y="1032"/>
        <a:ext cx="7003777" cy="14428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0477D-1E11-470C-A1E5-973CDB57817B}" type="datetimeFigureOut">
              <a:rPr lang="en-US" smtClean="0"/>
              <a:t>12/13/23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075A1-38B9-4D61-9DE0-BECD7F56AEC2}" type="slidenum">
              <a:rPr lang="en-US" smtClean="0"/>
              <a:t>‹#›</a:t>
            </a:fld>
            <a:endParaRPr lang="en-US"/>
          </a:p>
        </p:txBody>
      </p:sp>
    </p:spTree>
    <p:extLst>
      <p:ext uri="{BB962C8B-B14F-4D97-AF65-F5344CB8AC3E}">
        <p14:creationId xmlns:p14="http://schemas.microsoft.com/office/powerpoint/2010/main" val="2330921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4075A1-38B9-4D61-9DE0-BECD7F56AEC2}" type="slidenum">
              <a:rPr lang="en-US" smtClean="0"/>
              <a:t>1</a:t>
            </a:fld>
            <a:endParaRPr lang="en-US"/>
          </a:p>
        </p:txBody>
      </p:sp>
    </p:spTree>
    <p:extLst>
      <p:ext uri="{BB962C8B-B14F-4D97-AF65-F5344CB8AC3E}">
        <p14:creationId xmlns:p14="http://schemas.microsoft.com/office/powerpoint/2010/main" val="2738851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4075A1-38B9-4D61-9DE0-BECD7F56AEC2}" type="slidenum">
              <a:rPr lang="en-US" smtClean="0"/>
              <a:t>11</a:t>
            </a:fld>
            <a:endParaRPr lang="en-US"/>
          </a:p>
        </p:txBody>
      </p:sp>
    </p:spTree>
    <p:extLst>
      <p:ext uri="{BB962C8B-B14F-4D97-AF65-F5344CB8AC3E}">
        <p14:creationId xmlns:p14="http://schemas.microsoft.com/office/powerpoint/2010/main" val="1021778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Theory:</a:t>
            </a:r>
          </a:p>
          <a:p>
            <a:pPr algn="l"/>
            <a:r>
              <a:rPr lang="en-US" b="0" i="0" dirty="0">
                <a:effectLst/>
                <a:latin typeface="Söhne"/>
              </a:rPr>
              <a:t>The theoretical framework in your regression analysis can draw from various management and organizational theories, as well as economic and business theories. Here are a few examples:</a:t>
            </a:r>
          </a:p>
          <a:p>
            <a:pPr algn="l">
              <a:buFont typeface="+mj-lt"/>
              <a:buAutoNum type="arabicPeriod"/>
            </a:pPr>
            <a:r>
              <a:rPr lang="en-US" b="1" i="0" dirty="0">
                <a:effectLst/>
                <a:latin typeface="Söhne"/>
              </a:rPr>
              <a:t>Human Capital Theory:</a:t>
            </a:r>
            <a:endParaRPr lang="en-US" b="0" i="0" dirty="0">
              <a:effectLst/>
              <a:latin typeface="Söhne"/>
            </a:endParaRPr>
          </a:p>
          <a:p>
            <a:pPr marL="742950" lvl="1" indent="-285750" algn="l">
              <a:buFont typeface="+mj-lt"/>
              <a:buAutoNum type="arabicPeriod"/>
            </a:pPr>
            <a:r>
              <a:rPr lang="en-US" b="0" i="1" dirty="0">
                <a:effectLst/>
                <a:latin typeface="Söhne"/>
              </a:rPr>
              <a:t>Application:</a:t>
            </a:r>
            <a:r>
              <a:rPr lang="en-US" b="0" i="0" dirty="0">
                <a:effectLst/>
                <a:latin typeface="Söhne"/>
              </a:rPr>
              <a:t> Variables like "</a:t>
            </a:r>
            <a:r>
              <a:rPr lang="en-US" b="0" i="0" dirty="0" err="1">
                <a:effectLst/>
                <a:latin typeface="Söhne"/>
              </a:rPr>
              <a:t>degree_m</a:t>
            </a:r>
            <a:r>
              <a:rPr lang="en-US" b="0" i="0" dirty="0">
                <a:effectLst/>
                <a:latin typeface="Söhne"/>
              </a:rPr>
              <a:t>," "</a:t>
            </a:r>
            <a:r>
              <a:rPr lang="en-US" b="0" i="0" dirty="0" err="1">
                <a:effectLst/>
                <a:latin typeface="Söhne"/>
              </a:rPr>
              <a:t>degree_nm</a:t>
            </a:r>
            <a:r>
              <a:rPr lang="en-US" b="0" i="0" dirty="0">
                <a:effectLst/>
                <a:latin typeface="Söhne"/>
              </a:rPr>
              <a:t>," and "</a:t>
            </a:r>
            <a:r>
              <a:rPr lang="en-US" b="0" i="0" dirty="0" err="1">
                <a:effectLst/>
                <a:latin typeface="Söhne"/>
              </a:rPr>
              <a:t>degree_t</a:t>
            </a:r>
            <a:r>
              <a:rPr lang="en-US" b="0" i="0" dirty="0">
                <a:effectLst/>
                <a:latin typeface="Söhne"/>
              </a:rPr>
              <a:t>" can be linked to the Human Capital Theory, suggesting that the educational composition of the workforce may impact the overall quality of management.</a:t>
            </a:r>
          </a:p>
          <a:p>
            <a:pPr algn="l">
              <a:buFont typeface="+mj-lt"/>
              <a:buAutoNum type="arabicPeriod"/>
            </a:pPr>
            <a:r>
              <a:rPr lang="en-US" b="1" i="0" dirty="0">
                <a:effectLst/>
                <a:latin typeface="Söhne"/>
              </a:rPr>
              <a:t>Leadership Theories:</a:t>
            </a:r>
            <a:endParaRPr lang="en-US" b="0" i="0" dirty="0">
              <a:effectLst/>
              <a:latin typeface="Söhne"/>
            </a:endParaRPr>
          </a:p>
          <a:p>
            <a:pPr marL="742950" lvl="1" indent="-285750" algn="l">
              <a:buFont typeface="+mj-lt"/>
              <a:buAutoNum type="arabicPeriod"/>
            </a:pPr>
            <a:r>
              <a:rPr lang="en-US" b="0" i="1" dirty="0">
                <a:effectLst/>
                <a:latin typeface="Söhne"/>
              </a:rPr>
              <a:t>Application:</a:t>
            </a:r>
            <a:r>
              <a:rPr lang="en-US" b="0" i="0" dirty="0">
                <a:effectLst/>
                <a:latin typeface="Söhne"/>
              </a:rPr>
              <a:t> "</a:t>
            </a:r>
            <a:r>
              <a:rPr lang="en-US" b="0" i="0" dirty="0" err="1">
                <a:effectLst/>
                <a:latin typeface="Söhne"/>
              </a:rPr>
              <a:t>i_seniority</a:t>
            </a:r>
            <a:r>
              <a:rPr lang="en-US" b="0" i="0" dirty="0">
                <a:effectLst/>
                <a:latin typeface="Söhne"/>
              </a:rPr>
              <a:t>" may be related to leadership theories, indicating that the seniority of managers within a company could influence management quality.</a:t>
            </a:r>
          </a:p>
          <a:p>
            <a:pPr algn="l">
              <a:buFont typeface="+mj-lt"/>
              <a:buAutoNum type="arabicPeriod"/>
            </a:pPr>
            <a:r>
              <a:rPr lang="en-US" b="1" i="0" dirty="0">
                <a:effectLst/>
                <a:latin typeface="Söhne"/>
              </a:rPr>
              <a:t>Organizational Culture Theory:</a:t>
            </a:r>
            <a:endParaRPr lang="en-US" b="0" i="0" dirty="0">
              <a:effectLst/>
              <a:latin typeface="Söhne"/>
            </a:endParaRPr>
          </a:p>
          <a:p>
            <a:pPr marL="742950" lvl="1" indent="-285750" algn="l">
              <a:buFont typeface="+mj-lt"/>
              <a:buAutoNum type="arabicPeriod"/>
            </a:pPr>
            <a:r>
              <a:rPr lang="en-US" b="0" i="1" dirty="0">
                <a:effectLst/>
                <a:latin typeface="Söhne"/>
              </a:rPr>
              <a:t>Application:</a:t>
            </a:r>
            <a:r>
              <a:rPr lang="en-US" b="0" i="0" dirty="0">
                <a:effectLst/>
                <a:latin typeface="Söhne"/>
              </a:rPr>
              <a:t> Variables such as "reliability" might be connected to organizational culture theory, as reliability measures could be indicative of certain cultural aspects within the organization.</a:t>
            </a:r>
          </a:p>
          <a:p>
            <a:pPr algn="l"/>
            <a:r>
              <a:rPr lang="en-US" b="1" i="0" dirty="0">
                <a:effectLst/>
                <a:latin typeface="Söhne"/>
              </a:rPr>
              <a:t>Underlying Mechanism:</a:t>
            </a:r>
          </a:p>
          <a:p>
            <a:pPr algn="l"/>
            <a:r>
              <a:rPr lang="en-US" b="0" i="0" dirty="0">
                <a:effectLst/>
                <a:latin typeface="Söhne"/>
              </a:rPr>
              <a:t>Understanding the underlying mechanisms involves discerning how these variables interact to influence the dependent variable, which is "management" in this context:</a:t>
            </a:r>
          </a:p>
          <a:p>
            <a:pPr algn="l">
              <a:buFont typeface="+mj-lt"/>
              <a:buAutoNum type="arabicPeriod"/>
            </a:pPr>
            <a:r>
              <a:rPr lang="en-US" b="1" i="0" dirty="0">
                <a:effectLst/>
                <a:latin typeface="Söhne"/>
              </a:rPr>
              <a:t>Educational Composition:</a:t>
            </a:r>
            <a:endParaRPr lang="en-US" b="0" i="0" dirty="0">
              <a:effectLst/>
              <a:latin typeface="Söhne"/>
            </a:endParaRPr>
          </a:p>
          <a:p>
            <a:pPr marL="742950" lvl="1" indent="-285750" algn="l">
              <a:buFont typeface="+mj-lt"/>
              <a:buAutoNum type="arabicPeriod"/>
            </a:pPr>
            <a:r>
              <a:rPr lang="en-US" b="0" i="1" dirty="0">
                <a:effectLst/>
                <a:latin typeface="Söhne"/>
              </a:rPr>
              <a:t>Mechanism:</a:t>
            </a:r>
            <a:r>
              <a:rPr lang="en-US" b="0" i="0" dirty="0">
                <a:effectLst/>
                <a:latin typeface="Söhne"/>
              </a:rPr>
              <a:t> The percentage of managers and non-managers with a college degree, as well as the overall workforce with a college degree, might influence the collective knowledge and problem-solving capabilities within the organization, impacting management quality.</a:t>
            </a:r>
          </a:p>
          <a:p>
            <a:pPr algn="l">
              <a:buFont typeface="+mj-lt"/>
              <a:buAutoNum type="arabicPeriod"/>
            </a:pPr>
            <a:r>
              <a:rPr lang="en-US" b="1" i="0" dirty="0">
                <a:effectLst/>
                <a:latin typeface="Söhne"/>
              </a:rPr>
              <a:t>Managerial Seniority:</a:t>
            </a:r>
            <a:endParaRPr lang="en-US" b="0" i="0" dirty="0">
              <a:effectLst/>
              <a:latin typeface="Söhne"/>
            </a:endParaRPr>
          </a:p>
          <a:p>
            <a:pPr marL="742950" lvl="1" indent="-285750" algn="l">
              <a:buFont typeface="+mj-lt"/>
              <a:buAutoNum type="arabicPeriod"/>
            </a:pPr>
            <a:r>
              <a:rPr lang="en-US" b="0" i="1" dirty="0">
                <a:effectLst/>
                <a:latin typeface="Söhne"/>
              </a:rPr>
              <a:t>Mechanism:</a:t>
            </a:r>
            <a:r>
              <a:rPr lang="en-US" b="0" i="0" dirty="0">
                <a:effectLst/>
                <a:latin typeface="Söhne"/>
              </a:rPr>
              <a:t> Managerial seniority could affect the level of experience and familiarity with company operations, potentially influencing how well management functions.</a:t>
            </a:r>
          </a:p>
          <a:p>
            <a:pPr algn="l">
              <a:buFont typeface="+mj-lt"/>
              <a:buAutoNum type="arabicPeriod"/>
            </a:pPr>
            <a:r>
              <a:rPr lang="en-US" b="1" i="0" dirty="0">
                <a:effectLst/>
                <a:latin typeface="Söhne"/>
              </a:rPr>
              <a:t>Reliability Measure:</a:t>
            </a:r>
            <a:endParaRPr lang="en-US" b="0" i="0" dirty="0">
              <a:effectLst/>
              <a:latin typeface="Söhne"/>
            </a:endParaRPr>
          </a:p>
          <a:p>
            <a:pPr marL="742950" lvl="1" indent="-285750" algn="l">
              <a:buFont typeface="+mj-lt"/>
              <a:buAutoNum type="arabicPeriod"/>
            </a:pPr>
            <a:r>
              <a:rPr lang="en-US" b="0" i="1" dirty="0">
                <a:effectLst/>
                <a:latin typeface="Söhne"/>
              </a:rPr>
              <a:t>Mechanism:</a:t>
            </a:r>
            <a:r>
              <a:rPr lang="en-US" b="0" i="0" dirty="0">
                <a:effectLst/>
                <a:latin typeface="Söhne"/>
              </a:rPr>
              <a:t> The reliability measure, calculated from "</a:t>
            </a:r>
            <a:r>
              <a:rPr lang="en-US" b="0" i="0" dirty="0" err="1">
                <a:effectLst/>
                <a:latin typeface="Söhne"/>
              </a:rPr>
              <a:t>i_knowledge</a:t>
            </a:r>
            <a:r>
              <a:rPr lang="en-US" b="0" i="0" dirty="0">
                <a:effectLst/>
                <a:latin typeface="Söhne"/>
              </a:rPr>
              <a:t>" and "</a:t>
            </a:r>
            <a:r>
              <a:rPr lang="en-US" b="0" i="0" dirty="0" err="1">
                <a:effectLst/>
                <a:latin typeface="Söhne"/>
              </a:rPr>
              <a:t>i_willingness</a:t>
            </a:r>
            <a:r>
              <a:rPr lang="en-US" b="0" i="0" dirty="0">
                <a:effectLst/>
                <a:latin typeface="Söhne"/>
              </a:rPr>
              <a:t>" scores, could reflect the consistency and dependability of managers, potentially impacting management quality.</a:t>
            </a:r>
          </a:p>
          <a:p>
            <a:pPr algn="l">
              <a:buFont typeface="+mj-lt"/>
              <a:buAutoNum type="arabicPeriod"/>
            </a:pPr>
            <a:r>
              <a:rPr lang="en-US" b="1" i="0" dirty="0">
                <a:effectLst/>
                <a:latin typeface="Söhne"/>
              </a:rPr>
              <a:t>Competition and Exportation:</a:t>
            </a:r>
            <a:endParaRPr lang="en-US" b="0" i="0" dirty="0">
              <a:effectLst/>
              <a:latin typeface="Söhne"/>
            </a:endParaRPr>
          </a:p>
          <a:p>
            <a:pPr marL="742950" lvl="1" indent="-285750" algn="l">
              <a:buFont typeface="+mj-lt"/>
              <a:buAutoNum type="arabicPeriod"/>
            </a:pPr>
            <a:r>
              <a:rPr lang="en-US" b="0" i="1" dirty="0">
                <a:effectLst/>
                <a:latin typeface="Söhne"/>
              </a:rPr>
              <a:t>Mechanism:</a:t>
            </a:r>
            <a:r>
              <a:rPr lang="en-US" b="0" i="0" dirty="0">
                <a:effectLst/>
                <a:latin typeface="Söhne"/>
              </a:rPr>
              <a:t> Variables like "competition" and "export" might reflect external pressures and market dynamics, influencing strategic decisions made by management.</a:t>
            </a:r>
          </a:p>
          <a:p>
            <a:endParaRPr lang="en-US" dirty="0"/>
          </a:p>
          <a:p>
            <a:pPr algn="l">
              <a:buFont typeface="+mj-lt"/>
              <a:buAutoNum type="arabicPeriod"/>
            </a:pPr>
            <a:r>
              <a:rPr lang="en-US" b="1" i="0" dirty="0">
                <a:solidFill>
                  <a:srgbClr val="374151"/>
                </a:solidFill>
                <a:effectLst/>
                <a:latin typeface="Söhne"/>
              </a:rPr>
              <a:t>Practical Implications: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results can have practical implications for firms, offering insights into which factors significantly impact the quality of management.</a:t>
            </a:r>
          </a:p>
          <a:p>
            <a:pPr algn="l">
              <a:buFont typeface="+mj-lt"/>
              <a:buAutoNum type="arabicPeriod"/>
            </a:pPr>
            <a:r>
              <a:rPr lang="en-US" b="1" i="0" dirty="0">
                <a:solidFill>
                  <a:srgbClr val="374151"/>
                </a:solidFill>
                <a:effectLst/>
                <a:latin typeface="Söhne"/>
              </a:rPr>
              <a:t>Decision-Making Insights: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Organizations can use the findings to make informed decisions about workforce composition, managerial seniority, and other factors to enhance management quality.</a:t>
            </a:r>
          </a:p>
          <a:p>
            <a:pPr algn="l">
              <a:buFont typeface="+mj-lt"/>
              <a:buAutoNum type="arabicPeriod"/>
            </a:pPr>
            <a:r>
              <a:rPr lang="en-US" b="1" i="0" dirty="0">
                <a:solidFill>
                  <a:srgbClr val="374151"/>
                </a:solidFill>
                <a:effectLst/>
                <a:latin typeface="Söhne"/>
              </a:rPr>
              <a:t>Strategic Planning: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regression can contribute to strategic planning by identifying key areas that need attention to optimize management practices.</a:t>
            </a:r>
          </a:p>
          <a:p>
            <a:endParaRPr lang="en-US" dirty="0"/>
          </a:p>
        </p:txBody>
      </p:sp>
      <p:sp>
        <p:nvSpPr>
          <p:cNvPr id="4" name="Slide Number Placeholder 3"/>
          <p:cNvSpPr>
            <a:spLocks noGrp="1"/>
          </p:cNvSpPr>
          <p:nvPr>
            <p:ph type="sldNum" sz="quarter" idx="5"/>
          </p:nvPr>
        </p:nvSpPr>
        <p:spPr/>
        <p:txBody>
          <a:bodyPr/>
          <a:lstStyle/>
          <a:p>
            <a:fld id="{214075A1-38B9-4D61-9DE0-BECD7F56AEC2}" type="slidenum">
              <a:rPr lang="en-US" smtClean="0"/>
              <a:t>2</a:t>
            </a:fld>
            <a:endParaRPr lang="en-US"/>
          </a:p>
        </p:txBody>
      </p:sp>
    </p:spTree>
    <p:extLst>
      <p:ext uri="{BB962C8B-B14F-4D97-AF65-F5344CB8AC3E}">
        <p14:creationId xmlns:p14="http://schemas.microsoft.com/office/powerpoint/2010/main" val="2677945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Calibri" panose="020F050202020403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results of the exploratory empirical model suggest that divided legislatures, legislative term limits, less restrictive TELs, and urbanization are all positively correlated with higher GPP grades for capital management. While this research has contributed to our knowledge of inf</a:t>
            </a:r>
          </a:p>
          <a:p>
            <a:pPr marL="342900" marR="0" lvl="0" indent="-342900">
              <a:lnSpc>
                <a:spcPct val="107000"/>
              </a:lnSpc>
              <a:spcBef>
                <a:spcPts val="0"/>
              </a:spcBef>
              <a:spcAft>
                <a:spcPts val="800"/>
              </a:spcAft>
              <a:buFont typeface="Calibri" panose="020F0502020204030204" pitchFamily="34" charset="0"/>
              <a:buChar char="-"/>
            </a:pPr>
            <a:r>
              <a:rPr lang="en-US"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In summary, the study suggests that factors such as political variables, fiscal institutions, fiscal condition, and the organizational environment play complex roles in determining the quality of infrastructure management in U.S. states. The presence of a divided legislature, legislative term limits, and less stringent TELs are associated with higher infrastructure management grades. Urbanization also has a positive but relatively marginal impact on infrastructure management quality.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14075A1-38B9-4D61-9DE0-BECD7F56AEC2}" type="slidenum">
              <a:rPr lang="en-US" smtClean="0"/>
              <a:t>3</a:t>
            </a:fld>
            <a:endParaRPr lang="en-US"/>
          </a:p>
        </p:txBody>
      </p:sp>
    </p:spTree>
    <p:extLst>
      <p:ext uri="{BB962C8B-B14F-4D97-AF65-F5344CB8AC3E}">
        <p14:creationId xmlns:p14="http://schemas.microsoft.com/office/powerpoint/2010/main" val="3943491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4075A1-38B9-4D61-9DE0-BECD7F56AEC2}" type="slidenum">
              <a:rPr lang="en-US" smtClean="0"/>
              <a:t>4</a:t>
            </a:fld>
            <a:endParaRPr lang="en-US"/>
          </a:p>
        </p:txBody>
      </p:sp>
    </p:spTree>
    <p:extLst>
      <p:ext uri="{BB962C8B-B14F-4D97-AF65-F5344CB8AC3E}">
        <p14:creationId xmlns:p14="http://schemas.microsoft.com/office/powerpoint/2010/main" val="636008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0" dirty="0">
                <a:solidFill>
                  <a:srgbClr val="101820"/>
                </a:solidFill>
                <a:effectLst/>
                <a:latin typeface="Lato" panose="020F0502020204030203" pitchFamily="34" charset="0"/>
                <a:ea typeface="Times New Roman" panose="02020603050405020304" pitchFamily="18" charset="0"/>
                <a:cs typeface="Times New Roman" panose="02020603050405020304" pitchFamily="18" charset="0"/>
              </a:rPr>
              <a:t>This is a box plot that visualize the distribution of management quality among competitors. There was only 2 firms with 0 competitors that is why the box is very small.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14075A1-38B9-4D61-9DE0-BECD7F56AEC2}" type="slidenum">
              <a:rPr lang="en-US" smtClean="0"/>
              <a:t>5</a:t>
            </a:fld>
            <a:endParaRPr lang="en-US"/>
          </a:p>
        </p:txBody>
      </p:sp>
    </p:spTree>
    <p:extLst>
      <p:ext uri="{BB962C8B-B14F-4D97-AF65-F5344CB8AC3E}">
        <p14:creationId xmlns:p14="http://schemas.microsoft.com/office/powerpoint/2010/main" val="1172674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0" dirty="0">
                <a:solidFill>
                  <a:srgbClr val="101820"/>
                </a:solidFill>
                <a:effectLst/>
                <a:latin typeface="Lato" panose="020F0502020204030203" pitchFamily="34" charset="0"/>
                <a:ea typeface="Times New Roman" panose="02020603050405020304" pitchFamily="18" charset="0"/>
                <a:cs typeface="Times New Roman" panose="02020603050405020304" pitchFamily="18" charset="0"/>
              </a:rPr>
              <a:t>This is a box plot that visualize the distribution of management quality among competitors. There was only 2 firms with 0 competitors that is why the box is very small.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14075A1-38B9-4D61-9DE0-BECD7F56AEC2}" type="slidenum">
              <a:rPr lang="en-US" smtClean="0"/>
              <a:t>6</a:t>
            </a:fld>
            <a:endParaRPr lang="en-US"/>
          </a:p>
        </p:txBody>
      </p:sp>
    </p:spTree>
    <p:extLst>
      <p:ext uri="{BB962C8B-B14F-4D97-AF65-F5344CB8AC3E}">
        <p14:creationId xmlns:p14="http://schemas.microsoft.com/office/powerpoint/2010/main" val="3874179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Dependent variable management </a:t>
            </a:r>
          </a:p>
          <a:p>
            <a:r>
              <a:rPr lang="en-US" dirty="0"/>
              <a:t>Independent variables: all the other</a:t>
            </a:r>
          </a:p>
          <a:p>
            <a:endParaRPr lang="en-US" dirty="0"/>
          </a:p>
          <a:p>
            <a:r>
              <a:rPr lang="en-US" b="0" i="0" dirty="0">
                <a:solidFill>
                  <a:srgbClr val="374151"/>
                </a:solidFill>
                <a:effectLst/>
                <a:latin typeface="Söhne"/>
              </a:rPr>
              <a:t>The estimation method used is Ordinary Least Squares (OLS). OLS minimizes the sum of squared differences between the observed values of the dependent variable and the values predicted by the model.</a:t>
            </a:r>
          </a:p>
          <a:p>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KaTeX_Main"/>
              </a:rPr>
              <a:t>​,</a:t>
            </a:r>
            <a:r>
              <a:rPr lang="en-US" b="0" i="1" dirty="0">
                <a:solidFill>
                  <a:srgbClr val="374151"/>
                </a:solidFill>
                <a:effectLst/>
                <a:latin typeface="KaTeX_Math"/>
              </a:rPr>
              <a:t>β</a:t>
            </a:r>
            <a:r>
              <a:rPr lang="en-US" b="0" i="0" dirty="0">
                <a:solidFill>
                  <a:srgbClr val="374151"/>
                </a:solidFill>
                <a:effectLst/>
                <a:latin typeface="KaTeX_Main"/>
              </a:rPr>
              <a:t>2​,</a:t>
            </a:r>
            <a:r>
              <a:rPr lang="en-US" b="0" i="1" dirty="0">
                <a:solidFill>
                  <a:srgbClr val="374151"/>
                </a:solidFill>
                <a:effectLst/>
                <a:latin typeface="KaTeX_Math"/>
              </a:rPr>
              <a:t>β</a:t>
            </a:r>
            <a:r>
              <a:rPr lang="en-US" b="0" i="0" dirty="0">
                <a:solidFill>
                  <a:srgbClr val="374151"/>
                </a:solidFill>
                <a:effectLst/>
                <a:latin typeface="KaTeX_Main"/>
              </a:rPr>
              <a:t>5​,</a:t>
            </a:r>
            <a:r>
              <a:rPr lang="en-US" b="0" i="1" dirty="0">
                <a:solidFill>
                  <a:srgbClr val="374151"/>
                </a:solidFill>
                <a:effectLst/>
                <a:latin typeface="KaTeX_Math"/>
              </a:rPr>
              <a:t>β</a:t>
            </a:r>
            <a:r>
              <a:rPr lang="en-US" b="0" i="0" dirty="0">
                <a:solidFill>
                  <a:srgbClr val="374151"/>
                </a:solidFill>
                <a:effectLst/>
                <a:latin typeface="KaTeX_Main"/>
              </a:rPr>
              <a:t>6​,</a:t>
            </a:r>
            <a:r>
              <a:rPr lang="en-US" b="0" i="1" dirty="0">
                <a:solidFill>
                  <a:srgbClr val="374151"/>
                </a:solidFill>
                <a:effectLst/>
                <a:latin typeface="KaTeX_Math"/>
              </a:rPr>
              <a:t>β</a:t>
            </a:r>
            <a:r>
              <a:rPr lang="en-US" b="0" i="0" dirty="0">
                <a:solidFill>
                  <a:srgbClr val="374151"/>
                </a:solidFill>
                <a:effectLst/>
                <a:latin typeface="KaTeX_Main"/>
              </a:rPr>
              <a:t>7​,</a:t>
            </a:r>
            <a:r>
              <a:rPr lang="en-US" b="0" i="1" dirty="0">
                <a:solidFill>
                  <a:srgbClr val="374151"/>
                </a:solidFill>
                <a:effectLst/>
                <a:latin typeface="KaTeX_Math"/>
              </a:rPr>
              <a:t>β</a:t>
            </a:r>
            <a:r>
              <a:rPr lang="en-US" b="0" i="0" dirty="0">
                <a:solidFill>
                  <a:srgbClr val="374151"/>
                </a:solidFill>
                <a:effectLst/>
                <a:latin typeface="KaTeX_Main"/>
              </a:rPr>
              <a:t>8​,</a:t>
            </a:r>
            <a:r>
              <a:rPr lang="en-US" b="0" i="1" dirty="0">
                <a:solidFill>
                  <a:srgbClr val="374151"/>
                </a:solidFill>
                <a:effectLst/>
                <a:latin typeface="KaTeX_Math"/>
              </a:rPr>
              <a:t>β</a:t>
            </a:r>
            <a:r>
              <a:rPr lang="en-US" b="0" i="0" dirty="0">
                <a:solidFill>
                  <a:srgbClr val="374151"/>
                </a:solidFill>
                <a:effectLst/>
                <a:latin typeface="KaTeX_Main"/>
              </a:rPr>
              <a:t>9​</a:t>
            </a:r>
            <a:r>
              <a:rPr lang="en-US" b="0" i="0" dirty="0">
                <a:solidFill>
                  <a:srgbClr val="374151"/>
                </a:solidFill>
                <a:effectLst/>
                <a:latin typeface="Söhne"/>
              </a:rPr>
              <a:t>: These coefficients represent the marginal effects of the natural logarithm of firm employees, firm age, export percentage, and educational variables on the average management score, holding other variables constant.</a:t>
            </a:r>
          </a:p>
          <a:p>
            <a:pPr algn="l">
              <a:buFont typeface="Arial" panose="020B0604020202020204" pitchFamily="34" charset="0"/>
              <a:buChar char="•"/>
            </a:pPr>
            <a:r>
              <a:rPr lang="en-US" b="0" i="1" dirty="0">
                <a:solidFill>
                  <a:srgbClr val="374151"/>
                </a:solidFill>
                <a:effectLst/>
                <a:latin typeface="KaTeX_Math"/>
              </a:rPr>
              <a:t>β</a:t>
            </a:r>
            <a:r>
              <a:rPr lang="en-US" b="0" i="0" dirty="0">
                <a:solidFill>
                  <a:srgbClr val="374151"/>
                </a:solidFill>
                <a:effectLst/>
                <a:latin typeface="KaTeX_Main"/>
              </a:rPr>
              <a:t>3​,</a:t>
            </a:r>
            <a:r>
              <a:rPr lang="en-US" b="0" i="1" dirty="0">
                <a:solidFill>
                  <a:srgbClr val="374151"/>
                </a:solidFill>
                <a:effectLst/>
                <a:latin typeface="KaTeX_Math"/>
              </a:rPr>
              <a:t>β</a:t>
            </a:r>
            <a:r>
              <a:rPr lang="en-US" b="0" i="0" dirty="0">
                <a:solidFill>
                  <a:srgbClr val="374151"/>
                </a:solidFill>
                <a:effectLst/>
                <a:latin typeface="KaTeX_Main"/>
              </a:rPr>
              <a:t>4​,</a:t>
            </a:r>
            <a:r>
              <a:rPr lang="en-US" b="0" i="1" dirty="0">
                <a:solidFill>
                  <a:srgbClr val="374151"/>
                </a:solidFill>
                <a:effectLst/>
                <a:latin typeface="KaTeX_Math"/>
              </a:rPr>
              <a:t>β</a:t>
            </a:r>
            <a:r>
              <a:rPr lang="en-US" b="0" i="0" dirty="0">
                <a:solidFill>
                  <a:srgbClr val="374151"/>
                </a:solidFill>
                <a:effectLst/>
                <a:latin typeface="KaTeX_Main"/>
              </a:rPr>
              <a:t>10​,</a:t>
            </a:r>
            <a:r>
              <a:rPr lang="en-US" b="0" i="1" dirty="0">
                <a:solidFill>
                  <a:srgbClr val="374151"/>
                </a:solidFill>
                <a:effectLst/>
                <a:latin typeface="KaTeX_Math"/>
              </a:rPr>
              <a:t>β</a:t>
            </a:r>
            <a:r>
              <a:rPr lang="en-US" b="0" i="0" dirty="0">
                <a:solidFill>
                  <a:srgbClr val="374151"/>
                </a:solidFill>
                <a:effectLst/>
                <a:latin typeface="KaTeX_Main"/>
              </a:rPr>
              <a:t>11​</a:t>
            </a:r>
            <a:r>
              <a:rPr lang="en-US" b="0" i="0" dirty="0">
                <a:solidFill>
                  <a:srgbClr val="374151"/>
                </a:solidFill>
                <a:effectLst/>
                <a:latin typeface="Söhne"/>
              </a:rPr>
              <a:t>: These coefficients represent the impact of ownership, multinational status, reliability, and high competition on the average management score.</a:t>
            </a:r>
          </a:p>
          <a:p>
            <a:endParaRPr lang="en-US" dirty="0"/>
          </a:p>
          <a:p>
            <a:pPr algn="l"/>
            <a:r>
              <a:rPr lang="en-US" b="1" i="0" dirty="0">
                <a:solidFill>
                  <a:srgbClr val="374151"/>
                </a:solidFill>
                <a:effectLst/>
                <a:latin typeface="Söhne"/>
              </a:rPr>
              <a:t>Limitations and Assumptions:</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Homoskedasticity:</a:t>
            </a:r>
            <a:r>
              <a:rPr lang="en-US" b="0" i="0" dirty="0">
                <a:solidFill>
                  <a:srgbClr val="374151"/>
                </a:solidFill>
                <a:effectLst/>
                <a:latin typeface="Söhne"/>
              </a:rPr>
              <a:t> The model assumes constant variance of residuals. Heteroskedasticity may violate this assumption.</a:t>
            </a:r>
          </a:p>
          <a:p>
            <a:pPr algn="l">
              <a:buFont typeface="+mj-lt"/>
              <a:buAutoNum type="arabicPeriod"/>
            </a:pPr>
            <a:r>
              <a:rPr lang="en-US" b="1" i="0" dirty="0">
                <a:solidFill>
                  <a:srgbClr val="374151"/>
                </a:solidFill>
                <a:effectLst/>
                <a:latin typeface="Söhne"/>
              </a:rPr>
              <a:t>Independence of Errors:</a:t>
            </a:r>
            <a:r>
              <a:rPr lang="en-US" b="0" i="0" dirty="0">
                <a:solidFill>
                  <a:srgbClr val="374151"/>
                </a:solidFill>
                <a:effectLst/>
                <a:latin typeface="Söhne"/>
              </a:rPr>
              <a:t> The model assumes that errors are independent. Serial correlation could be a potential issue.</a:t>
            </a:r>
          </a:p>
          <a:p>
            <a:pPr algn="l">
              <a:buFont typeface="+mj-lt"/>
              <a:buAutoNum type="arabicPeriod"/>
            </a:pPr>
            <a:r>
              <a:rPr lang="en-US" b="1" i="0" dirty="0">
                <a:solidFill>
                  <a:srgbClr val="374151"/>
                </a:solidFill>
                <a:effectLst/>
                <a:latin typeface="Söhne"/>
              </a:rPr>
              <a:t>Linearity:</a:t>
            </a:r>
            <a:r>
              <a:rPr lang="en-US" b="0" i="0" dirty="0">
                <a:solidFill>
                  <a:srgbClr val="374151"/>
                </a:solidFill>
                <a:effectLst/>
                <a:latin typeface="Söhne"/>
              </a:rPr>
              <a:t> The model assumes a linear relationship between the independent and dependent variables.</a:t>
            </a:r>
          </a:p>
          <a:p>
            <a:pPr algn="l">
              <a:buFont typeface="+mj-lt"/>
              <a:buAutoNum type="arabicPeriod"/>
            </a:pPr>
            <a:r>
              <a:rPr lang="en-US" b="1" i="0" dirty="0">
                <a:solidFill>
                  <a:srgbClr val="374151"/>
                </a:solidFill>
                <a:effectLst/>
                <a:latin typeface="Söhne"/>
              </a:rPr>
              <a:t>Normality of Residuals:</a:t>
            </a:r>
            <a:r>
              <a:rPr lang="en-US" b="0" i="0" dirty="0">
                <a:solidFill>
                  <a:srgbClr val="374151"/>
                </a:solidFill>
                <a:effectLst/>
                <a:latin typeface="Söhne"/>
              </a:rPr>
              <a:t> The model assumes normally distributed residuals.</a:t>
            </a:r>
          </a:p>
          <a:p>
            <a:endParaRPr lang="en-US" dirty="0"/>
          </a:p>
        </p:txBody>
      </p:sp>
      <p:sp>
        <p:nvSpPr>
          <p:cNvPr id="4" name="Slide Number Placeholder 3"/>
          <p:cNvSpPr>
            <a:spLocks noGrp="1"/>
          </p:cNvSpPr>
          <p:nvPr>
            <p:ph type="sldNum" sz="quarter" idx="5"/>
          </p:nvPr>
        </p:nvSpPr>
        <p:spPr/>
        <p:txBody>
          <a:bodyPr/>
          <a:lstStyle/>
          <a:p>
            <a:fld id="{214075A1-38B9-4D61-9DE0-BECD7F56AEC2}" type="slidenum">
              <a:rPr lang="en-US" smtClean="0"/>
              <a:t>7</a:t>
            </a:fld>
            <a:endParaRPr lang="en-US"/>
          </a:p>
        </p:txBody>
      </p:sp>
    </p:spTree>
    <p:extLst>
      <p:ext uri="{BB962C8B-B14F-4D97-AF65-F5344CB8AC3E}">
        <p14:creationId xmlns:p14="http://schemas.microsoft.com/office/powerpoint/2010/main" val="2474078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-Family owned, External CEO has only 8 observations</a:t>
            </a:r>
          </a:p>
        </p:txBody>
      </p:sp>
      <p:sp>
        <p:nvSpPr>
          <p:cNvPr id="4" name="Slide Number Placeholder 3"/>
          <p:cNvSpPr>
            <a:spLocks noGrp="1"/>
          </p:cNvSpPr>
          <p:nvPr>
            <p:ph type="sldNum" sz="quarter" idx="5"/>
          </p:nvPr>
        </p:nvSpPr>
        <p:spPr/>
        <p:txBody>
          <a:bodyPr/>
          <a:lstStyle/>
          <a:p>
            <a:fld id="{214075A1-38B9-4D61-9DE0-BECD7F56AEC2}" type="slidenum">
              <a:rPr lang="en-US" smtClean="0"/>
              <a:t>8</a:t>
            </a:fld>
            <a:endParaRPr lang="en-US"/>
          </a:p>
        </p:txBody>
      </p:sp>
    </p:spTree>
    <p:extLst>
      <p:ext uri="{BB962C8B-B14F-4D97-AF65-F5344CB8AC3E}">
        <p14:creationId xmlns:p14="http://schemas.microsoft.com/office/powerpoint/2010/main" val="1029784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t>
            </a:r>
          </a:p>
        </p:txBody>
      </p:sp>
      <p:sp>
        <p:nvSpPr>
          <p:cNvPr id="4" name="Slide Number Placeholder 3"/>
          <p:cNvSpPr>
            <a:spLocks noGrp="1"/>
          </p:cNvSpPr>
          <p:nvPr>
            <p:ph type="sldNum" sz="quarter" idx="5"/>
          </p:nvPr>
        </p:nvSpPr>
        <p:spPr/>
        <p:txBody>
          <a:bodyPr/>
          <a:lstStyle/>
          <a:p>
            <a:fld id="{214075A1-38B9-4D61-9DE0-BECD7F56AEC2}" type="slidenum">
              <a:rPr lang="en-US" smtClean="0"/>
              <a:t>9</a:t>
            </a:fld>
            <a:endParaRPr lang="en-US"/>
          </a:p>
        </p:txBody>
      </p:sp>
    </p:spTree>
    <p:extLst>
      <p:ext uri="{BB962C8B-B14F-4D97-AF65-F5344CB8AC3E}">
        <p14:creationId xmlns:p14="http://schemas.microsoft.com/office/powerpoint/2010/main" val="342409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12/13/23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781616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12/13/23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8806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12/13/23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94184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12/13/23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58654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12/13/23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27370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12/13/23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7883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12/13/23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27571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12/13/23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9782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12/13/23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5038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12/13/23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041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12/13/23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0303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12/13/23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802528417"/>
      </p:ext>
    </p:extLst>
  </p:cSld>
  <p:clrMap bg1="lt1" tx1="dk1" bg2="lt2" tx2="dk2" accent1="accent1" accent2="accent2" accent3="accent3" accent4="accent4" accent5="accent5" accent6="accent6" hlink="hlink" folHlink="folHlink"/>
  <p:sldLayoutIdLst>
    <p:sldLayoutId id="2147483737" r:id="rId1"/>
    <p:sldLayoutId id="2147483727" r:id="rId2"/>
    <p:sldLayoutId id="2147483728" r:id="rId3"/>
    <p:sldLayoutId id="2147483729" r:id="rId4"/>
    <p:sldLayoutId id="2147483730" r:id="rId5"/>
    <p:sldLayoutId id="2147483731" r:id="rId6"/>
    <p:sldLayoutId id="2147483732" r:id="rId7"/>
    <p:sldLayoutId id="2147483736" r:id="rId8"/>
    <p:sldLayoutId id="2147483733" r:id="rId9"/>
    <p:sldLayoutId id="2147483734" r:id="rId10"/>
    <p:sldLayoutId id="2147483735"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0" name="Picture 19">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2" name="Rectangle 2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3C8134F5-D8B2-4E75-AB7D-52504044E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1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C3015893-AF96-30E1-25FF-7CFAB945271E}"/>
              </a:ext>
            </a:extLst>
          </p:cNvPr>
          <p:cNvPicPr>
            <a:picLocks noChangeAspect="1"/>
          </p:cNvPicPr>
          <p:nvPr/>
        </p:nvPicPr>
        <p:blipFill rotWithShape="1">
          <a:blip r:embed="rId5">
            <a:alphaModFix amt="60000"/>
          </a:blip>
          <a:srcRect r="-1" b="24238"/>
          <a:stretch/>
        </p:blipFill>
        <p:spPr>
          <a:xfrm>
            <a:off x="20" y="10"/>
            <a:ext cx="12188932" cy="6856614"/>
          </a:xfrm>
          <a:prstGeom prst="rect">
            <a:avLst/>
          </a:prstGeom>
        </p:spPr>
      </p:pic>
      <p:sp>
        <p:nvSpPr>
          <p:cNvPr id="2" name="Title 1">
            <a:extLst>
              <a:ext uri="{FF2B5EF4-FFF2-40B4-BE49-F238E27FC236}">
                <a16:creationId xmlns:a16="http://schemas.microsoft.com/office/drawing/2014/main" id="{90B0ED87-AB08-FF29-D67D-E2FDC32368CD}"/>
              </a:ext>
            </a:extLst>
          </p:cNvPr>
          <p:cNvSpPr>
            <a:spLocks noGrp="1"/>
          </p:cNvSpPr>
          <p:nvPr>
            <p:ph type="ctrTitle"/>
          </p:nvPr>
        </p:nvSpPr>
        <p:spPr>
          <a:xfrm>
            <a:off x="1198180" y="726066"/>
            <a:ext cx="9774619" cy="2474333"/>
          </a:xfrm>
        </p:spPr>
        <p:txBody>
          <a:bodyPr vert="horz" lIns="91440" tIns="45720" rIns="91440" bIns="45720" rtlCol="0" anchor="b">
            <a:normAutofit/>
          </a:bodyPr>
          <a:lstStyle/>
          <a:p>
            <a:r>
              <a:rPr lang="en-US">
                <a:solidFill>
                  <a:srgbClr val="FFFFFF"/>
                </a:solidFill>
              </a:rPr>
              <a:t>Impact of Firm Characteristics on Management Quality in Sweden: </a:t>
            </a:r>
            <a:br>
              <a:rPr lang="en-US">
                <a:solidFill>
                  <a:srgbClr val="FFFFFF"/>
                </a:solidFill>
              </a:rPr>
            </a:br>
            <a:r>
              <a:rPr lang="en-US">
                <a:solidFill>
                  <a:srgbClr val="FFFFFF"/>
                </a:solidFill>
              </a:rPr>
              <a:t>An Econometric Analysis</a:t>
            </a:r>
          </a:p>
        </p:txBody>
      </p:sp>
      <p:sp>
        <p:nvSpPr>
          <p:cNvPr id="3" name="Subtitle 2">
            <a:extLst>
              <a:ext uri="{FF2B5EF4-FFF2-40B4-BE49-F238E27FC236}">
                <a16:creationId xmlns:a16="http://schemas.microsoft.com/office/drawing/2014/main" id="{B5EA80E4-32C9-440A-5067-04AC767D1F44}"/>
              </a:ext>
            </a:extLst>
          </p:cNvPr>
          <p:cNvSpPr>
            <a:spLocks noGrp="1"/>
          </p:cNvSpPr>
          <p:nvPr>
            <p:ph type="subTitle" idx="1"/>
          </p:nvPr>
        </p:nvSpPr>
        <p:spPr>
          <a:xfrm>
            <a:off x="1219202" y="3429000"/>
            <a:ext cx="9954076" cy="2514600"/>
          </a:xfrm>
        </p:spPr>
        <p:txBody>
          <a:bodyPr vert="horz" lIns="91440" tIns="45720" rIns="91440" bIns="45720" rtlCol="0" anchor="ctr">
            <a:normAutofit/>
          </a:bodyPr>
          <a:lstStyle/>
          <a:p>
            <a:r>
              <a:rPr lang="en-US" sz="1800" dirty="0">
                <a:solidFill>
                  <a:srgbClr val="FFFFFF"/>
                </a:solidFill>
              </a:rPr>
              <a:t>JEL classification: L10, M11, M14, M19</a:t>
            </a:r>
          </a:p>
          <a:p>
            <a:r>
              <a:rPr lang="en-US" sz="1800" dirty="0">
                <a:solidFill>
                  <a:srgbClr val="FFFFFF"/>
                </a:solidFill>
              </a:rPr>
              <a:t>By Hannah </a:t>
            </a:r>
            <a:r>
              <a:rPr lang="en-US" sz="1800" dirty="0" err="1">
                <a:solidFill>
                  <a:srgbClr val="FFFFFF"/>
                </a:solidFill>
              </a:rPr>
              <a:t>Saethereng</a:t>
            </a:r>
            <a:r>
              <a:rPr lang="en-US" sz="1800" dirty="0">
                <a:solidFill>
                  <a:srgbClr val="FFFFFF"/>
                </a:solidFill>
              </a:rPr>
              <a:t>, Westminster University</a:t>
            </a:r>
          </a:p>
          <a:p>
            <a:r>
              <a:rPr lang="en-US" sz="1800" dirty="0">
                <a:solidFill>
                  <a:srgbClr val="FFFFFF"/>
                </a:solidFill>
              </a:rPr>
              <a:t>12/12/2023</a:t>
            </a:r>
          </a:p>
          <a:p>
            <a:pPr indent="-228600">
              <a:buFont typeface="Arial" panose="020B0604020202020204" pitchFamily="34" charset="0"/>
              <a:buChar char="•"/>
            </a:pPr>
            <a:endParaRPr lang="en-US" sz="1800" dirty="0">
              <a:solidFill>
                <a:srgbClr val="FFFFFF"/>
              </a:solidFill>
            </a:endParaRPr>
          </a:p>
        </p:txBody>
      </p:sp>
    </p:spTree>
    <p:extLst>
      <p:ext uri="{BB962C8B-B14F-4D97-AF65-F5344CB8AC3E}">
        <p14:creationId xmlns:p14="http://schemas.microsoft.com/office/powerpoint/2010/main" val="5460182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290C-03FD-787F-D3AF-2073BC301BA3}"/>
              </a:ext>
            </a:extLst>
          </p:cNvPr>
          <p:cNvSpPr>
            <a:spLocks noGrp="1"/>
          </p:cNvSpPr>
          <p:nvPr>
            <p:ph type="title"/>
          </p:nvPr>
        </p:nvSpPr>
        <p:spPr/>
        <p:txBody>
          <a:bodyPr/>
          <a:lstStyle/>
          <a:p>
            <a:r>
              <a:rPr lang="en-US" dirty="0"/>
              <a:t>Checking for a quadratic relationship</a:t>
            </a:r>
          </a:p>
        </p:txBody>
      </p:sp>
      <p:sp>
        <p:nvSpPr>
          <p:cNvPr id="3" name="Content Placeholder 2">
            <a:extLst>
              <a:ext uri="{FF2B5EF4-FFF2-40B4-BE49-F238E27FC236}">
                <a16:creationId xmlns:a16="http://schemas.microsoft.com/office/drawing/2014/main" id="{EDC2C52D-821E-A046-BDDA-BB3BC4972F3F}"/>
              </a:ext>
            </a:extLst>
          </p:cNvPr>
          <p:cNvSpPr>
            <a:spLocks noGrp="1"/>
          </p:cNvSpPr>
          <p:nvPr>
            <p:ph idx="1"/>
          </p:nvPr>
        </p:nvSpPr>
        <p:spPr/>
        <p:txBody>
          <a:bodyPr/>
          <a:lstStyle/>
          <a:p>
            <a:r>
              <a:rPr lang="en-US" sz="2000" dirty="0"/>
              <a:t>reg1=</a:t>
            </a:r>
            <a:r>
              <a:rPr lang="en-US" sz="2000" dirty="0" err="1"/>
              <a:t>smf.ols</a:t>
            </a:r>
            <a:r>
              <a:rPr lang="en-US" sz="2000" dirty="0"/>
              <a:t>(formula="</a:t>
            </a:r>
            <a:r>
              <a:rPr lang="en-US" sz="2000" dirty="0" err="1"/>
              <a:t>management~degree_m",data</a:t>
            </a:r>
            <a:r>
              <a:rPr lang="en-US" sz="2000" dirty="0"/>
              <a:t>=</a:t>
            </a:r>
            <a:r>
              <a:rPr lang="en-US" sz="2000" dirty="0" err="1"/>
              <a:t>df</a:t>
            </a:r>
            <a:r>
              <a:rPr lang="en-US" sz="2000" dirty="0"/>
              <a:t>).fit() </a:t>
            </a:r>
          </a:p>
          <a:p>
            <a:endParaRPr lang="en-US" dirty="0"/>
          </a:p>
          <a:p>
            <a:endParaRPr lang="en-US" dirty="0"/>
          </a:p>
          <a:p>
            <a:r>
              <a:rPr lang="en-US" sz="2000" dirty="0"/>
              <a:t>reg2=</a:t>
            </a:r>
            <a:r>
              <a:rPr lang="en-US" sz="2000" dirty="0" err="1"/>
              <a:t>smf.ols</a:t>
            </a:r>
            <a:r>
              <a:rPr lang="en-US" sz="2000" dirty="0"/>
              <a:t>(formula="</a:t>
            </a:r>
            <a:r>
              <a:rPr lang="en-US" sz="2000" dirty="0" err="1"/>
              <a:t>management~degree_m+I</a:t>
            </a:r>
            <a:r>
              <a:rPr lang="en-US" sz="2000" dirty="0"/>
              <a:t>(degree_m**2)",data=</a:t>
            </a:r>
            <a:r>
              <a:rPr lang="en-US" sz="2000" dirty="0" err="1"/>
              <a:t>df</a:t>
            </a:r>
            <a:r>
              <a:rPr lang="en-US" sz="2000" dirty="0"/>
              <a:t>).fit()</a:t>
            </a:r>
          </a:p>
          <a:p>
            <a:r>
              <a:rPr lang="en-US" sz="2000" dirty="0"/>
              <a:t>The percent of management with a college degree is not a quadratic relationship</a:t>
            </a:r>
          </a:p>
          <a:p>
            <a:r>
              <a:rPr lang="en-US" sz="2000" dirty="0"/>
              <a:t>Could look at firm age instead</a:t>
            </a:r>
          </a:p>
        </p:txBody>
      </p:sp>
      <p:pic>
        <p:nvPicPr>
          <p:cNvPr id="5" name="Picture 4">
            <a:extLst>
              <a:ext uri="{FF2B5EF4-FFF2-40B4-BE49-F238E27FC236}">
                <a16:creationId xmlns:a16="http://schemas.microsoft.com/office/drawing/2014/main" id="{D69687B9-41E5-83F2-9BDA-05578D48DAE5}"/>
              </a:ext>
            </a:extLst>
          </p:cNvPr>
          <p:cNvPicPr>
            <a:picLocks noChangeAspect="1"/>
          </p:cNvPicPr>
          <p:nvPr/>
        </p:nvPicPr>
        <p:blipFill>
          <a:blip r:embed="rId2"/>
          <a:stretch>
            <a:fillRect/>
          </a:stretch>
        </p:blipFill>
        <p:spPr>
          <a:xfrm>
            <a:off x="3352417" y="2626165"/>
            <a:ext cx="5487166" cy="971686"/>
          </a:xfrm>
          <a:prstGeom prst="rect">
            <a:avLst/>
          </a:prstGeom>
        </p:spPr>
      </p:pic>
      <p:pic>
        <p:nvPicPr>
          <p:cNvPr id="7" name="Picture 6">
            <a:extLst>
              <a:ext uri="{FF2B5EF4-FFF2-40B4-BE49-F238E27FC236}">
                <a16:creationId xmlns:a16="http://schemas.microsoft.com/office/drawing/2014/main" id="{DE8F8D6B-53B8-3E14-3DAB-A3644B38F7AC}"/>
              </a:ext>
            </a:extLst>
          </p:cNvPr>
          <p:cNvPicPr>
            <a:picLocks noChangeAspect="1"/>
          </p:cNvPicPr>
          <p:nvPr/>
        </p:nvPicPr>
        <p:blipFill>
          <a:blip r:embed="rId3"/>
          <a:stretch>
            <a:fillRect/>
          </a:stretch>
        </p:blipFill>
        <p:spPr>
          <a:xfrm>
            <a:off x="3352416" y="5060230"/>
            <a:ext cx="5487167" cy="1084983"/>
          </a:xfrm>
          <a:prstGeom prst="rect">
            <a:avLst/>
          </a:prstGeom>
        </p:spPr>
      </p:pic>
    </p:spTree>
    <p:extLst>
      <p:ext uri="{BB962C8B-B14F-4D97-AF65-F5344CB8AC3E}">
        <p14:creationId xmlns:p14="http://schemas.microsoft.com/office/powerpoint/2010/main" val="227954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48290C-03FD-787F-D3AF-2073BC301BA3}"/>
              </a:ext>
            </a:extLst>
          </p:cNvPr>
          <p:cNvSpPr>
            <a:spLocks noGrp="1"/>
          </p:cNvSpPr>
          <p:nvPr>
            <p:ph type="title"/>
          </p:nvPr>
        </p:nvSpPr>
        <p:spPr>
          <a:xfrm>
            <a:off x="838201" y="559813"/>
            <a:ext cx="2819399" cy="5577934"/>
          </a:xfrm>
        </p:spPr>
        <p:txBody>
          <a:bodyPr>
            <a:normAutofit/>
          </a:bodyPr>
          <a:lstStyle/>
          <a:p>
            <a:r>
              <a:rPr lang="en-US" sz="3700"/>
              <a:t>Conclusion</a:t>
            </a:r>
          </a:p>
        </p:txBody>
      </p:sp>
      <p:graphicFrame>
        <p:nvGraphicFramePr>
          <p:cNvPr id="5" name="Content Placeholder 2">
            <a:extLst>
              <a:ext uri="{FF2B5EF4-FFF2-40B4-BE49-F238E27FC236}">
                <a16:creationId xmlns:a16="http://schemas.microsoft.com/office/drawing/2014/main" id="{3342D4F8-841C-BD4C-BFB5-2F5483FA6E52}"/>
              </a:ext>
            </a:extLst>
          </p:cNvPr>
          <p:cNvGraphicFramePr>
            <a:graphicFrameLocks noGrp="1"/>
          </p:cNvGraphicFramePr>
          <p:nvPr>
            <p:ph idx="1"/>
            <p:extLst>
              <p:ext uri="{D42A27DB-BD31-4B8C-83A1-F6EECF244321}">
                <p14:modId xmlns:p14="http://schemas.microsoft.com/office/powerpoint/2010/main" val="797436744"/>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628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CE0D-33C1-A796-C75B-245E2591A6B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B0191BD-20EB-CEE1-6014-CA19448E6352}"/>
              </a:ext>
            </a:extLst>
          </p:cNvPr>
          <p:cNvSpPr>
            <a:spLocks noGrp="1"/>
          </p:cNvSpPr>
          <p:nvPr>
            <p:ph idx="1"/>
          </p:nvPr>
        </p:nvSpPr>
        <p:spPr>
          <a:xfrm>
            <a:off x="838200" y="1949450"/>
            <a:ext cx="5257800" cy="4195763"/>
          </a:xfrm>
        </p:spPr>
        <p:txBody>
          <a:bodyPr>
            <a:normAutofit/>
          </a:bodyPr>
          <a:lstStyle/>
          <a:p>
            <a:r>
              <a:rPr lang="en-US" dirty="0"/>
              <a:t>Theory and mechanism</a:t>
            </a:r>
          </a:p>
          <a:p>
            <a:pPr lvl="1"/>
            <a:r>
              <a:rPr lang="en-US" dirty="0"/>
              <a:t>Human Capital Theory (degrees)</a:t>
            </a:r>
          </a:p>
          <a:p>
            <a:pPr lvl="1"/>
            <a:r>
              <a:rPr lang="en-US" dirty="0"/>
              <a:t>Leadership Theories (seniority)</a:t>
            </a:r>
          </a:p>
          <a:p>
            <a:pPr lvl="1"/>
            <a:r>
              <a:rPr lang="en-US" dirty="0"/>
              <a:t>Organizational Culture Theory (reliability)</a:t>
            </a:r>
          </a:p>
          <a:p>
            <a:pPr lvl="1"/>
            <a:r>
              <a:rPr lang="en-US" dirty="0"/>
              <a:t>Competition and Exportation</a:t>
            </a:r>
          </a:p>
          <a:p>
            <a:pPr lvl="2"/>
            <a:r>
              <a:rPr lang="en-US" dirty="0"/>
              <a:t>Reflect external pressures and market dynamics</a:t>
            </a:r>
          </a:p>
        </p:txBody>
      </p:sp>
      <p:sp>
        <p:nvSpPr>
          <p:cNvPr id="8" name="Content Placeholder 2">
            <a:extLst>
              <a:ext uri="{FF2B5EF4-FFF2-40B4-BE49-F238E27FC236}">
                <a16:creationId xmlns:a16="http://schemas.microsoft.com/office/drawing/2014/main" id="{A7B38EAE-0A5C-3362-06D0-304E977F2B15}"/>
              </a:ext>
            </a:extLst>
          </p:cNvPr>
          <p:cNvSpPr txBox="1">
            <a:spLocks/>
          </p:cNvSpPr>
          <p:nvPr/>
        </p:nvSpPr>
        <p:spPr>
          <a:xfrm>
            <a:off x="5977128" y="1949449"/>
            <a:ext cx="5257800" cy="419576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Importance and Significance</a:t>
            </a:r>
          </a:p>
          <a:p>
            <a:pPr lvl="1"/>
            <a:r>
              <a:rPr lang="en-US" dirty="0"/>
              <a:t>Practical Implication for firms</a:t>
            </a:r>
          </a:p>
          <a:p>
            <a:pPr lvl="2"/>
            <a:r>
              <a:rPr lang="en-US" dirty="0"/>
              <a:t>Which factors significantly impact the quality of management</a:t>
            </a:r>
          </a:p>
          <a:p>
            <a:pPr lvl="1"/>
            <a:r>
              <a:rPr lang="en-US" dirty="0"/>
              <a:t>Decision-Making Insights</a:t>
            </a:r>
          </a:p>
          <a:p>
            <a:pPr lvl="2"/>
            <a:r>
              <a:rPr lang="en-US" dirty="0"/>
              <a:t>Make informed decisions about workforce composition</a:t>
            </a:r>
          </a:p>
          <a:p>
            <a:pPr lvl="1"/>
            <a:r>
              <a:rPr lang="en-US" dirty="0"/>
              <a:t>Strategic Planning</a:t>
            </a:r>
          </a:p>
          <a:p>
            <a:pPr lvl="2"/>
            <a:r>
              <a:rPr lang="en-US" dirty="0"/>
              <a:t>Identifying key areas that need attention</a:t>
            </a:r>
          </a:p>
        </p:txBody>
      </p:sp>
    </p:spTree>
    <p:extLst>
      <p:ext uri="{BB962C8B-B14F-4D97-AF65-F5344CB8AC3E}">
        <p14:creationId xmlns:p14="http://schemas.microsoft.com/office/powerpoint/2010/main" val="103837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44A2-435F-A247-2D8F-4D7D8285774C}"/>
              </a:ext>
            </a:extLst>
          </p:cNvPr>
          <p:cNvSpPr>
            <a:spLocks noGrp="1"/>
          </p:cNvSpPr>
          <p:nvPr>
            <p:ph type="title"/>
          </p:nvPr>
        </p:nvSpPr>
        <p:spPr/>
        <p:txBody>
          <a:bodyPr/>
          <a:lstStyle/>
          <a:p>
            <a:r>
              <a:rPr lang="en-US" dirty="0"/>
              <a:t>Litterateur review</a:t>
            </a:r>
          </a:p>
        </p:txBody>
      </p:sp>
      <p:sp>
        <p:nvSpPr>
          <p:cNvPr id="3" name="Content Placeholder 2">
            <a:extLst>
              <a:ext uri="{FF2B5EF4-FFF2-40B4-BE49-F238E27FC236}">
                <a16:creationId xmlns:a16="http://schemas.microsoft.com/office/drawing/2014/main" id="{A04D6D9A-AF3B-E343-EBAE-D230066AC92B}"/>
              </a:ext>
            </a:extLst>
          </p:cNvPr>
          <p:cNvSpPr>
            <a:spLocks noGrp="1"/>
          </p:cNvSpPr>
          <p:nvPr>
            <p:ph idx="1"/>
          </p:nvPr>
        </p:nvSpPr>
        <p:spPr/>
        <p:txBody>
          <a:bodyPr/>
          <a:lstStyle/>
          <a:p>
            <a:r>
              <a:rPr lang="en-US" dirty="0"/>
              <a:t>“What Factors Affect Management Quality? State Infrastructure Management and the Government Performance Project,” by Jimenez, Benedict S and Pagano, Michael A (2012)</a:t>
            </a:r>
          </a:p>
          <a:p>
            <a:r>
              <a:rPr lang="en-US" dirty="0"/>
              <a:t>Divided legislature, legislative term limits, and less strict tax and expenditure limits (TELs) are correlated with higher infrastructure management quality</a:t>
            </a:r>
          </a:p>
          <a:p>
            <a:r>
              <a:rPr lang="en-US" dirty="0"/>
              <a:t>Urbanization has a positive but marginal impact on infrastructure management quality.</a:t>
            </a:r>
          </a:p>
        </p:txBody>
      </p:sp>
    </p:spTree>
    <p:extLst>
      <p:ext uri="{BB962C8B-B14F-4D97-AF65-F5344CB8AC3E}">
        <p14:creationId xmlns:p14="http://schemas.microsoft.com/office/powerpoint/2010/main" val="372161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E820A-403A-F967-0662-FF6F88CBDE4A}"/>
              </a:ext>
            </a:extLst>
          </p:cNvPr>
          <p:cNvSpPr>
            <a:spLocks noGrp="1"/>
          </p:cNvSpPr>
          <p:nvPr>
            <p:ph type="title"/>
          </p:nvPr>
        </p:nvSpPr>
        <p:spPr/>
        <p:txBody>
          <a:bodyPr/>
          <a:lstStyle/>
          <a:p>
            <a:r>
              <a:rPr lang="en-US" dirty="0"/>
              <a:t>Data and Visualization</a:t>
            </a:r>
          </a:p>
        </p:txBody>
      </p:sp>
      <p:sp>
        <p:nvSpPr>
          <p:cNvPr id="3" name="Content Placeholder 2">
            <a:extLst>
              <a:ext uri="{FF2B5EF4-FFF2-40B4-BE49-F238E27FC236}">
                <a16:creationId xmlns:a16="http://schemas.microsoft.com/office/drawing/2014/main" id="{A9A867C1-BFC2-2061-DA54-EC8BA72BAEF5}"/>
              </a:ext>
            </a:extLst>
          </p:cNvPr>
          <p:cNvSpPr>
            <a:spLocks noGrp="1"/>
          </p:cNvSpPr>
          <p:nvPr>
            <p:ph idx="1"/>
          </p:nvPr>
        </p:nvSpPr>
        <p:spPr/>
        <p:txBody>
          <a:bodyPr/>
          <a:lstStyle/>
          <a:p>
            <a:r>
              <a:rPr lang="en-US" dirty="0"/>
              <a:t>WMS-management-survey data on manufacturing companies from 24 countries, collected between 2004 and 2015. I have only looked at data from Sweden.</a:t>
            </a:r>
          </a:p>
          <a:p>
            <a:r>
              <a:rPr lang="en-US" dirty="0"/>
              <a:t>The distribution of how management quality look normal symmetric</a:t>
            </a:r>
          </a:p>
          <a:p>
            <a:r>
              <a:rPr lang="en-US" dirty="0"/>
              <a:t>Mean is 3.18</a:t>
            </a:r>
          </a:p>
          <a:p>
            <a:r>
              <a:rPr lang="en-US" dirty="0"/>
              <a:t>There are 404 observations</a:t>
            </a:r>
          </a:p>
        </p:txBody>
      </p:sp>
      <p:pic>
        <p:nvPicPr>
          <p:cNvPr id="4" name="Picture 3" descr="A blue line graph with numbers&#10;&#10;Description automatically generated">
            <a:extLst>
              <a:ext uri="{FF2B5EF4-FFF2-40B4-BE49-F238E27FC236}">
                <a16:creationId xmlns:a16="http://schemas.microsoft.com/office/drawing/2014/main" id="{EB1A5E1D-DF80-64F4-8EE8-6DC15E47AE09}"/>
              </a:ext>
            </a:extLst>
          </p:cNvPr>
          <p:cNvPicPr>
            <a:picLocks noChangeAspect="1"/>
          </p:cNvPicPr>
          <p:nvPr/>
        </p:nvPicPr>
        <p:blipFill>
          <a:blip r:embed="rId3"/>
          <a:stretch>
            <a:fillRect/>
          </a:stretch>
        </p:blipFill>
        <p:spPr>
          <a:xfrm>
            <a:off x="7045200" y="4047331"/>
            <a:ext cx="3991608" cy="2709164"/>
          </a:xfrm>
          <a:prstGeom prst="rect">
            <a:avLst/>
          </a:prstGeom>
        </p:spPr>
      </p:pic>
    </p:spTree>
    <p:extLst>
      <p:ext uri="{BB962C8B-B14F-4D97-AF65-F5344CB8AC3E}">
        <p14:creationId xmlns:p14="http://schemas.microsoft.com/office/powerpoint/2010/main" val="229526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4FB2F27-3F7D-440E-A905-86607A926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AF678C14-A033-4139-BCA9-8382B0396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24E820A-403A-F967-0662-FF6F88CBDE4A}"/>
              </a:ext>
            </a:extLst>
          </p:cNvPr>
          <p:cNvSpPr>
            <a:spLocks noGrp="1"/>
          </p:cNvSpPr>
          <p:nvPr>
            <p:ph type="title"/>
          </p:nvPr>
        </p:nvSpPr>
        <p:spPr>
          <a:xfrm>
            <a:off x="838199" y="461339"/>
            <a:ext cx="5562601" cy="2831136"/>
          </a:xfrm>
        </p:spPr>
        <p:txBody>
          <a:bodyPr>
            <a:normAutofit/>
          </a:bodyPr>
          <a:lstStyle/>
          <a:p>
            <a:r>
              <a:rPr lang="en-US" dirty="0">
                <a:solidFill>
                  <a:schemeClr val="tx2">
                    <a:lumMod val="90000"/>
                    <a:lumOff val="10000"/>
                  </a:schemeClr>
                </a:solidFill>
              </a:rPr>
              <a:t>Data and Visualization (Competition)</a:t>
            </a:r>
          </a:p>
        </p:txBody>
      </p:sp>
      <p:sp>
        <p:nvSpPr>
          <p:cNvPr id="3" name="Content Placeholder 2">
            <a:extLst>
              <a:ext uri="{FF2B5EF4-FFF2-40B4-BE49-F238E27FC236}">
                <a16:creationId xmlns:a16="http://schemas.microsoft.com/office/drawing/2014/main" id="{A9A867C1-BFC2-2061-DA54-EC8BA72BAEF5}"/>
              </a:ext>
            </a:extLst>
          </p:cNvPr>
          <p:cNvSpPr>
            <a:spLocks noGrp="1"/>
          </p:cNvSpPr>
          <p:nvPr>
            <p:ph idx="1"/>
          </p:nvPr>
        </p:nvSpPr>
        <p:spPr>
          <a:xfrm>
            <a:off x="838200" y="3429000"/>
            <a:ext cx="5562243" cy="2585613"/>
          </a:xfrm>
        </p:spPr>
        <p:txBody>
          <a:bodyPr>
            <a:normAutofit/>
          </a:bodyPr>
          <a:lstStyle/>
          <a:p>
            <a:r>
              <a:rPr lang="en-US" sz="1800" dirty="0">
                <a:solidFill>
                  <a:schemeClr val="tx2">
                    <a:lumMod val="90000"/>
                    <a:lumOff val="10000"/>
                  </a:schemeClr>
                </a:solidFill>
              </a:rPr>
              <a:t>Distribution of management quality among competitors</a:t>
            </a:r>
          </a:p>
          <a:p>
            <a:pPr lvl="1"/>
            <a:r>
              <a:rPr lang="en-US" sz="1400" dirty="0">
                <a:solidFill>
                  <a:schemeClr val="tx2">
                    <a:lumMod val="90000"/>
                    <a:lumOff val="10000"/>
                  </a:schemeClr>
                </a:solidFill>
              </a:rPr>
              <a:t>0 means less than 10 competitors</a:t>
            </a:r>
          </a:p>
          <a:p>
            <a:pPr lvl="1"/>
            <a:r>
              <a:rPr lang="en-US" sz="1400" dirty="0">
                <a:solidFill>
                  <a:schemeClr val="tx2">
                    <a:lumMod val="90000"/>
                    <a:lumOff val="10000"/>
                  </a:schemeClr>
                </a:solidFill>
              </a:rPr>
              <a:t>1 means  high competition (more than 10)</a:t>
            </a:r>
          </a:p>
          <a:p>
            <a:endParaRPr lang="en-US" sz="1800" dirty="0">
              <a:solidFill>
                <a:schemeClr val="tx2">
                  <a:lumMod val="90000"/>
                  <a:lumOff val="10000"/>
                </a:schemeClr>
              </a:solidFill>
            </a:endParaRPr>
          </a:p>
        </p:txBody>
      </p:sp>
      <p:sp>
        <p:nvSpPr>
          <p:cNvPr id="22" name="Rectangle 21">
            <a:extLst>
              <a:ext uri="{FF2B5EF4-FFF2-40B4-BE49-F238E27FC236}">
                <a16:creationId xmlns:a16="http://schemas.microsoft.com/office/drawing/2014/main" id="{F43188FD-F61C-4D59-9459-319BFB20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6241" y="0"/>
            <a:ext cx="5005758"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60AC3FF9-EB0C-48D0-BA7C-CE7C190E1E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86296" y="0"/>
            <a:ext cx="5002645"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2F29A67C-3E2B-2B0F-5054-19C033FA18B9}"/>
              </a:ext>
            </a:extLst>
          </p:cNvPr>
          <p:cNvPicPr>
            <a:picLocks noChangeAspect="1"/>
          </p:cNvPicPr>
          <p:nvPr/>
        </p:nvPicPr>
        <p:blipFill>
          <a:blip r:embed="rId4"/>
          <a:stretch>
            <a:fillRect/>
          </a:stretch>
        </p:blipFill>
        <p:spPr>
          <a:xfrm>
            <a:off x="9009673" y="192842"/>
            <a:ext cx="1355890" cy="892903"/>
          </a:xfrm>
          <a:prstGeom prst="rect">
            <a:avLst/>
          </a:prstGeom>
        </p:spPr>
      </p:pic>
      <p:pic>
        <p:nvPicPr>
          <p:cNvPr id="13" name="Picture 12">
            <a:extLst>
              <a:ext uri="{FF2B5EF4-FFF2-40B4-BE49-F238E27FC236}">
                <a16:creationId xmlns:a16="http://schemas.microsoft.com/office/drawing/2014/main" id="{3096B2EA-71B7-1530-ED4D-92C5D85C3F68}"/>
              </a:ext>
            </a:extLst>
          </p:cNvPr>
          <p:cNvPicPr>
            <a:picLocks noChangeAspect="1"/>
          </p:cNvPicPr>
          <p:nvPr/>
        </p:nvPicPr>
        <p:blipFill>
          <a:blip r:embed="rId5"/>
          <a:stretch>
            <a:fillRect/>
          </a:stretch>
        </p:blipFill>
        <p:spPr>
          <a:xfrm>
            <a:off x="8267848" y="1134513"/>
            <a:ext cx="2821120" cy="1925415"/>
          </a:xfrm>
          <a:prstGeom prst="rect">
            <a:avLst/>
          </a:prstGeom>
        </p:spPr>
      </p:pic>
      <p:pic>
        <p:nvPicPr>
          <p:cNvPr id="4" name="Picture 3" descr="A diagram of a graph&#10;&#10;Description automatically generated with medium confidence">
            <a:extLst>
              <a:ext uri="{FF2B5EF4-FFF2-40B4-BE49-F238E27FC236}">
                <a16:creationId xmlns:a16="http://schemas.microsoft.com/office/drawing/2014/main" id="{954802B1-5256-4EA6-7DC6-E2E9C85E68DF}"/>
              </a:ext>
            </a:extLst>
          </p:cNvPr>
          <p:cNvPicPr>
            <a:picLocks noChangeAspect="1"/>
          </p:cNvPicPr>
          <p:nvPr/>
        </p:nvPicPr>
        <p:blipFill>
          <a:blip r:embed="rId6"/>
          <a:stretch>
            <a:fillRect/>
          </a:stretch>
        </p:blipFill>
        <p:spPr>
          <a:xfrm>
            <a:off x="8182504" y="3124719"/>
            <a:ext cx="3010228" cy="3540439"/>
          </a:xfrm>
          <a:prstGeom prst="rect">
            <a:avLst/>
          </a:prstGeom>
        </p:spPr>
      </p:pic>
    </p:spTree>
    <p:extLst>
      <p:ext uri="{BB962C8B-B14F-4D97-AF65-F5344CB8AC3E}">
        <p14:creationId xmlns:p14="http://schemas.microsoft.com/office/powerpoint/2010/main" val="118035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7881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6" y="0"/>
            <a:ext cx="12191999" cy="3478809"/>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4E820A-403A-F967-0662-FF6F88CBDE4A}"/>
              </a:ext>
            </a:extLst>
          </p:cNvPr>
          <p:cNvSpPr>
            <a:spLocks noGrp="1"/>
          </p:cNvSpPr>
          <p:nvPr>
            <p:ph type="title"/>
          </p:nvPr>
        </p:nvSpPr>
        <p:spPr>
          <a:xfrm>
            <a:off x="838200" y="381000"/>
            <a:ext cx="5181600" cy="2743200"/>
          </a:xfrm>
        </p:spPr>
        <p:txBody>
          <a:bodyPr>
            <a:normAutofit fontScale="90000"/>
          </a:bodyPr>
          <a:lstStyle/>
          <a:p>
            <a:r>
              <a:rPr lang="en-US" dirty="0"/>
              <a:t>Data and Visualization  (ownership and size)</a:t>
            </a:r>
          </a:p>
        </p:txBody>
      </p:sp>
      <p:sp>
        <p:nvSpPr>
          <p:cNvPr id="3" name="Content Placeholder 2">
            <a:extLst>
              <a:ext uri="{FF2B5EF4-FFF2-40B4-BE49-F238E27FC236}">
                <a16:creationId xmlns:a16="http://schemas.microsoft.com/office/drawing/2014/main" id="{A9A867C1-BFC2-2061-DA54-EC8BA72BAEF5}"/>
              </a:ext>
            </a:extLst>
          </p:cNvPr>
          <p:cNvSpPr>
            <a:spLocks noGrp="1"/>
          </p:cNvSpPr>
          <p:nvPr>
            <p:ph idx="1"/>
          </p:nvPr>
        </p:nvSpPr>
        <p:spPr>
          <a:xfrm>
            <a:off x="6248400" y="381000"/>
            <a:ext cx="5181600" cy="2743200"/>
          </a:xfrm>
        </p:spPr>
        <p:txBody>
          <a:bodyPr anchor="ctr">
            <a:normAutofit/>
          </a:bodyPr>
          <a:lstStyle/>
          <a:p>
            <a:r>
              <a:rPr lang="en-US" sz="1800" dirty="0">
                <a:solidFill>
                  <a:schemeClr val="bg1">
                    <a:alpha val="80000"/>
                  </a:schemeClr>
                </a:solidFill>
              </a:rPr>
              <a:t>Ownership type effect on management quality</a:t>
            </a:r>
          </a:p>
          <a:p>
            <a:r>
              <a:rPr lang="en-US" sz="1800" dirty="0">
                <a:solidFill>
                  <a:schemeClr val="bg1">
                    <a:alpha val="80000"/>
                  </a:schemeClr>
                </a:solidFill>
              </a:rPr>
              <a:t>Size of the firm's effect on management quality</a:t>
            </a:r>
          </a:p>
        </p:txBody>
      </p:sp>
      <p:pic>
        <p:nvPicPr>
          <p:cNvPr id="10" name="Picture 9">
            <a:extLst>
              <a:ext uri="{FF2B5EF4-FFF2-40B4-BE49-F238E27FC236}">
                <a16:creationId xmlns:a16="http://schemas.microsoft.com/office/drawing/2014/main" id="{B6DC9EEA-765B-70F4-7B72-6EEA41499176}"/>
              </a:ext>
            </a:extLst>
          </p:cNvPr>
          <p:cNvPicPr>
            <a:picLocks noChangeAspect="1"/>
          </p:cNvPicPr>
          <p:nvPr/>
        </p:nvPicPr>
        <p:blipFill>
          <a:blip r:embed="rId4"/>
          <a:stretch>
            <a:fillRect/>
          </a:stretch>
        </p:blipFill>
        <p:spPr>
          <a:xfrm>
            <a:off x="26756" y="3475399"/>
            <a:ext cx="4129679" cy="3406985"/>
          </a:xfrm>
          <a:prstGeom prst="rect">
            <a:avLst/>
          </a:prstGeom>
        </p:spPr>
      </p:pic>
      <p:pic>
        <p:nvPicPr>
          <p:cNvPr id="6" name="Picture 5">
            <a:extLst>
              <a:ext uri="{FF2B5EF4-FFF2-40B4-BE49-F238E27FC236}">
                <a16:creationId xmlns:a16="http://schemas.microsoft.com/office/drawing/2014/main" id="{3C967081-F810-F904-95E1-277E20CA719B}"/>
              </a:ext>
            </a:extLst>
          </p:cNvPr>
          <p:cNvPicPr>
            <a:picLocks noChangeAspect="1"/>
          </p:cNvPicPr>
          <p:nvPr/>
        </p:nvPicPr>
        <p:blipFill>
          <a:blip r:embed="rId5"/>
          <a:stretch>
            <a:fillRect/>
          </a:stretch>
        </p:blipFill>
        <p:spPr>
          <a:xfrm>
            <a:off x="4511572" y="3988340"/>
            <a:ext cx="4010636" cy="2175770"/>
          </a:xfrm>
          <a:prstGeom prst="rect">
            <a:avLst/>
          </a:prstGeom>
        </p:spPr>
      </p:pic>
      <p:pic>
        <p:nvPicPr>
          <p:cNvPr id="12" name="Picture 11">
            <a:extLst>
              <a:ext uri="{FF2B5EF4-FFF2-40B4-BE49-F238E27FC236}">
                <a16:creationId xmlns:a16="http://schemas.microsoft.com/office/drawing/2014/main" id="{4DC2BF47-1F3B-5539-6FFE-01C15E729D3E}"/>
              </a:ext>
            </a:extLst>
          </p:cNvPr>
          <p:cNvPicPr>
            <a:picLocks noChangeAspect="1"/>
          </p:cNvPicPr>
          <p:nvPr/>
        </p:nvPicPr>
        <p:blipFill>
          <a:blip r:embed="rId6"/>
          <a:stretch>
            <a:fillRect/>
          </a:stretch>
        </p:blipFill>
        <p:spPr>
          <a:xfrm>
            <a:off x="8877345" y="3570101"/>
            <a:ext cx="3287899" cy="3287899"/>
          </a:xfrm>
          <a:prstGeom prst="rect">
            <a:avLst/>
          </a:prstGeom>
        </p:spPr>
      </p:pic>
    </p:spTree>
    <p:extLst>
      <p:ext uri="{BB962C8B-B14F-4D97-AF65-F5344CB8AC3E}">
        <p14:creationId xmlns:p14="http://schemas.microsoft.com/office/powerpoint/2010/main" val="2580845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36DE-C5AC-A8B8-E64B-D64D4D01ED7F}"/>
              </a:ext>
            </a:extLst>
          </p:cNvPr>
          <p:cNvSpPr>
            <a:spLocks noGrp="1"/>
          </p:cNvSpPr>
          <p:nvPr>
            <p:ph type="title"/>
          </p:nvPr>
        </p:nvSpPr>
        <p:spPr/>
        <p:txBody>
          <a:bodyPr>
            <a:normAutofit fontScale="90000"/>
          </a:bodyPr>
          <a:lstStyle/>
          <a:p>
            <a:r>
              <a:rPr lang="en-US" dirty="0"/>
              <a:t>The econometric model and estimation method</a:t>
            </a:r>
          </a:p>
        </p:txBody>
      </p:sp>
      <p:sp>
        <p:nvSpPr>
          <p:cNvPr id="3" name="Content Placeholder 2">
            <a:extLst>
              <a:ext uri="{FF2B5EF4-FFF2-40B4-BE49-F238E27FC236}">
                <a16:creationId xmlns:a16="http://schemas.microsoft.com/office/drawing/2014/main" id="{38303393-F593-7AA7-324E-251C60084471}"/>
              </a:ext>
            </a:extLst>
          </p:cNvPr>
          <p:cNvSpPr>
            <a:spLocks noGrp="1"/>
          </p:cNvSpPr>
          <p:nvPr>
            <p:ph idx="1"/>
          </p:nvPr>
        </p:nvSpPr>
        <p:spPr/>
        <p:txBody>
          <a:bodyPr>
            <a:normAutofit fontScale="77500" lnSpcReduction="20000"/>
          </a:bodyPr>
          <a:lstStyle/>
          <a:p>
            <a:r>
              <a:rPr lang="en-US" dirty="0"/>
              <a:t>Econometric Model</a:t>
            </a:r>
          </a:p>
          <a:p>
            <a:endParaRPr lang="en-US" dirty="0"/>
          </a:p>
          <a:p>
            <a:endParaRPr lang="en-US" dirty="0"/>
          </a:p>
          <a:p>
            <a:endParaRPr lang="en-US" dirty="0"/>
          </a:p>
          <a:p>
            <a:r>
              <a:rPr lang="en-US" dirty="0"/>
              <a:t>Estimation Method</a:t>
            </a:r>
          </a:p>
          <a:p>
            <a:pPr lvl="1"/>
            <a:r>
              <a:rPr lang="en-US" dirty="0"/>
              <a:t>OLS Linear Regression Model</a:t>
            </a:r>
          </a:p>
          <a:p>
            <a:r>
              <a:rPr lang="en-US" dirty="0"/>
              <a:t>Limitations and Assumptions</a:t>
            </a:r>
          </a:p>
          <a:p>
            <a:pPr lvl="1"/>
            <a:r>
              <a:rPr lang="en-US" dirty="0"/>
              <a:t>Homoskedasticity</a:t>
            </a:r>
          </a:p>
          <a:p>
            <a:pPr lvl="1"/>
            <a:r>
              <a:rPr lang="en-US" dirty="0"/>
              <a:t>Independence of Errors</a:t>
            </a:r>
          </a:p>
          <a:p>
            <a:pPr lvl="1"/>
            <a:r>
              <a:rPr lang="en-US" dirty="0"/>
              <a:t>Linearity</a:t>
            </a:r>
          </a:p>
          <a:p>
            <a:pPr lvl="1"/>
            <a:r>
              <a:rPr lang="en-US" dirty="0"/>
              <a:t>Normally distributed Residuals</a:t>
            </a:r>
          </a:p>
        </p:txBody>
      </p:sp>
      <p:pic>
        <p:nvPicPr>
          <p:cNvPr id="5" name="Picture 4">
            <a:extLst>
              <a:ext uri="{FF2B5EF4-FFF2-40B4-BE49-F238E27FC236}">
                <a16:creationId xmlns:a16="http://schemas.microsoft.com/office/drawing/2014/main" id="{0DDCBF00-72E9-8024-6A44-1CEB30DFCED7}"/>
              </a:ext>
            </a:extLst>
          </p:cNvPr>
          <p:cNvPicPr>
            <a:picLocks noChangeAspect="1"/>
          </p:cNvPicPr>
          <p:nvPr/>
        </p:nvPicPr>
        <p:blipFill>
          <a:blip r:embed="rId3"/>
          <a:stretch>
            <a:fillRect/>
          </a:stretch>
        </p:blipFill>
        <p:spPr>
          <a:xfrm>
            <a:off x="873851" y="2306930"/>
            <a:ext cx="6737496" cy="1380366"/>
          </a:xfrm>
          <a:prstGeom prst="rect">
            <a:avLst/>
          </a:prstGeom>
        </p:spPr>
      </p:pic>
      <p:pic>
        <p:nvPicPr>
          <p:cNvPr id="9" name="Picture 8">
            <a:extLst>
              <a:ext uri="{FF2B5EF4-FFF2-40B4-BE49-F238E27FC236}">
                <a16:creationId xmlns:a16="http://schemas.microsoft.com/office/drawing/2014/main" id="{6886153A-4DB5-C0D5-5416-9258CD84DD69}"/>
              </a:ext>
            </a:extLst>
          </p:cNvPr>
          <p:cNvPicPr>
            <a:picLocks noChangeAspect="1"/>
          </p:cNvPicPr>
          <p:nvPr/>
        </p:nvPicPr>
        <p:blipFill>
          <a:blip r:embed="rId4"/>
          <a:stretch>
            <a:fillRect/>
          </a:stretch>
        </p:blipFill>
        <p:spPr>
          <a:xfrm>
            <a:off x="6955429" y="3803905"/>
            <a:ext cx="4763226" cy="2688336"/>
          </a:xfrm>
          <a:prstGeom prst="rect">
            <a:avLst/>
          </a:prstGeom>
        </p:spPr>
      </p:pic>
    </p:spTree>
    <p:extLst>
      <p:ext uri="{BB962C8B-B14F-4D97-AF65-F5344CB8AC3E}">
        <p14:creationId xmlns:p14="http://schemas.microsoft.com/office/powerpoint/2010/main" val="117867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290C-03FD-787F-D3AF-2073BC301BA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DC2C52D-821E-A046-BDDA-BB3BC4972F3F}"/>
              </a:ext>
            </a:extLst>
          </p:cNvPr>
          <p:cNvSpPr>
            <a:spLocks noGrp="1"/>
          </p:cNvSpPr>
          <p:nvPr>
            <p:ph idx="1"/>
          </p:nvPr>
        </p:nvSpPr>
        <p:spPr>
          <a:xfrm>
            <a:off x="838200" y="1949450"/>
            <a:ext cx="3709416" cy="4195763"/>
          </a:xfrm>
        </p:spPr>
        <p:txBody>
          <a:bodyPr/>
          <a:lstStyle/>
          <a:p>
            <a:r>
              <a:rPr lang="en-US" dirty="0"/>
              <a:t>3 significant variables</a:t>
            </a:r>
          </a:p>
          <a:p>
            <a:r>
              <a:rPr lang="en-US" dirty="0"/>
              <a:t>Most variables are negative</a:t>
            </a:r>
          </a:p>
        </p:txBody>
      </p:sp>
      <p:pic>
        <p:nvPicPr>
          <p:cNvPr id="7" name="Picture 6">
            <a:extLst>
              <a:ext uri="{FF2B5EF4-FFF2-40B4-BE49-F238E27FC236}">
                <a16:creationId xmlns:a16="http://schemas.microsoft.com/office/drawing/2014/main" id="{DEFCCEAA-FF1E-9EE4-215E-2CACAA36F065}"/>
              </a:ext>
            </a:extLst>
          </p:cNvPr>
          <p:cNvPicPr>
            <a:picLocks noChangeAspect="1"/>
          </p:cNvPicPr>
          <p:nvPr/>
        </p:nvPicPr>
        <p:blipFill>
          <a:blip r:embed="rId3"/>
          <a:stretch>
            <a:fillRect/>
          </a:stretch>
        </p:blipFill>
        <p:spPr>
          <a:xfrm>
            <a:off x="4637738" y="858100"/>
            <a:ext cx="6716062" cy="5287113"/>
          </a:xfrm>
          <a:prstGeom prst="rect">
            <a:avLst/>
          </a:prstGeom>
        </p:spPr>
      </p:pic>
    </p:spTree>
    <p:extLst>
      <p:ext uri="{BB962C8B-B14F-4D97-AF65-F5344CB8AC3E}">
        <p14:creationId xmlns:p14="http://schemas.microsoft.com/office/powerpoint/2010/main" val="3753972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E820A-403A-F967-0662-FF6F88CBDE4A}"/>
              </a:ext>
            </a:extLst>
          </p:cNvPr>
          <p:cNvSpPr>
            <a:spLocks noGrp="1"/>
          </p:cNvSpPr>
          <p:nvPr>
            <p:ph type="title"/>
          </p:nvPr>
        </p:nvSpPr>
        <p:spPr/>
        <p:txBody>
          <a:bodyPr>
            <a:normAutofit/>
          </a:bodyPr>
          <a:lstStyle/>
          <a:p>
            <a:r>
              <a:rPr lang="en-US" dirty="0"/>
              <a:t>Testing for heteroskedasticity</a:t>
            </a:r>
          </a:p>
        </p:txBody>
      </p:sp>
      <p:sp>
        <p:nvSpPr>
          <p:cNvPr id="3" name="Content Placeholder 2">
            <a:extLst>
              <a:ext uri="{FF2B5EF4-FFF2-40B4-BE49-F238E27FC236}">
                <a16:creationId xmlns:a16="http://schemas.microsoft.com/office/drawing/2014/main" id="{A9A867C1-BFC2-2061-DA54-EC8BA72BAEF5}"/>
              </a:ext>
            </a:extLst>
          </p:cNvPr>
          <p:cNvSpPr>
            <a:spLocks noGrp="1"/>
          </p:cNvSpPr>
          <p:nvPr>
            <p:ph idx="1"/>
          </p:nvPr>
        </p:nvSpPr>
        <p:spPr/>
        <p:txBody>
          <a:bodyPr/>
          <a:lstStyle/>
          <a:p>
            <a:r>
              <a:rPr lang="en-US" dirty="0"/>
              <a:t>No clear evidence of heteroskedasticity in the plot</a:t>
            </a:r>
          </a:p>
          <a:p>
            <a:r>
              <a:rPr lang="en-US" dirty="0"/>
              <a:t>High p-value, we do not reject homoskedasticity in both tests</a:t>
            </a:r>
          </a:p>
          <a:p>
            <a:endParaRPr lang="en-US" dirty="0"/>
          </a:p>
        </p:txBody>
      </p:sp>
      <p:pic>
        <p:nvPicPr>
          <p:cNvPr id="15" name="Picture 14">
            <a:extLst>
              <a:ext uri="{FF2B5EF4-FFF2-40B4-BE49-F238E27FC236}">
                <a16:creationId xmlns:a16="http://schemas.microsoft.com/office/drawing/2014/main" id="{8A95F172-4107-A563-6636-DEBC327E79EE}"/>
              </a:ext>
            </a:extLst>
          </p:cNvPr>
          <p:cNvPicPr>
            <a:picLocks noChangeAspect="1"/>
          </p:cNvPicPr>
          <p:nvPr/>
        </p:nvPicPr>
        <p:blipFill>
          <a:blip r:embed="rId3"/>
          <a:stretch>
            <a:fillRect/>
          </a:stretch>
        </p:blipFill>
        <p:spPr>
          <a:xfrm>
            <a:off x="6096000" y="3184364"/>
            <a:ext cx="5005250" cy="3328704"/>
          </a:xfrm>
          <a:prstGeom prst="rect">
            <a:avLst/>
          </a:prstGeom>
        </p:spPr>
      </p:pic>
      <p:pic>
        <p:nvPicPr>
          <p:cNvPr id="10" name="Picture 9">
            <a:extLst>
              <a:ext uri="{FF2B5EF4-FFF2-40B4-BE49-F238E27FC236}">
                <a16:creationId xmlns:a16="http://schemas.microsoft.com/office/drawing/2014/main" id="{729EC676-629E-07F0-AAFA-7763AFECDC52}"/>
              </a:ext>
            </a:extLst>
          </p:cNvPr>
          <p:cNvPicPr>
            <a:picLocks noChangeAspect="1"/>
          </p:cNvPicPr>
          <p:nvPr/>
        </p:nvPicPr>
        <p:blipFill>
          <a:blip r:embed="rId4"/>
          <a:stretch>
            <a:fillRect/>
          </a:stretch>
        </p:blipFill>
        <p:spPr>
          <a:xfrm>
            <a:off x="1090750" y="4456231"/>
            <a:ext cx="4628500" cy="784969"/>
          </a:xfrm>
          <a:prstGeom prst="rect">
            <a:avLst/>
          </a:prstGeom>
        </p:spPr>
      </p:pic>
    </p:spTree>
    <p:extLst>
      <p:ext uri="{BB962C8B-B14F-4D97-AF65-F5344CB8AC3E}">
        <p14:creationId xmlns:p14="http://schemas.microsoft.com/office/powerpoint/2010/main" val="3449622980"/>
      </p:ext>
    </p:extLst>
  </p:cSld>
  <p:clrMapOvr>
    <a:masterClrMapping/>
  </p:clrMapOvr>
</p:sld>
</file>

<file path=ppt/theme/theme1.xml><?xml version="1.0" encoding="utf-8"?>
<a:theme xmlns:a="http://schemas.openxmlformats.org/drawingml/2006/main" name="Blockprin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1257</TotalTime>
  <Words>1226</Words>
  <Application>Microsoft Macintosh PowerPoint</Application>
  <PresentationFormat>Widescreen</PresentationFormat>
  <Paragraphs>118</Paragraphs>
  <Slides>11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Avenir Next LT Pro</vt:lpstr>
      <vt:lpstr>AvenirNext LT Pro Medium</vt:lpstr>
      <vt:lpstr>Calibri</vt:lpstr>
      <vt:lpstr>KaTeX_Main</vt:lpstr>
      <vt:lpstr>KaTeX_Math</vt:lpstr>
      <vt:lpstr>Lato</vt:lpstr>
      <vt:lpstr>Segoe UI</vt:lpstr>
      <vt:lpstr>Söhne</vt:lpstr>
      <vt:lpstr>BlockprintVTI</vt:lpstr>
      <vt:lpstr>Impact of Firm Characteristics on Management Quality in Sweden:  An Econometric Analysis</vt:lpstr>
      <vt:lpstr>Introduction</vt:lpstr>
      <vt:lpstr>Litterateur review</vt:lpstr>
      <vt:lpstr>Data and Visualization</vt:lpstr>
      <vt:lpstr>Data and Visualization (Competition)</vt:lpstr>
      <vt:lpstr>Data and Visualization  (ownership and size)</vt:lpstr>
      <vt:lpstr>The econometric model and estimation method</vt:lpstr>
      <vt:lpstr>Results</vt:lpstr>
      <vt:lpstr>Testing for heteroskedasticity</vt:lpstr>
      <vt:lpstr>Checking for a quadratic relationship</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Firm Characteristics on Management Quality in Sweden:  An Econometric Analysis</dc:title>
  <dc:creator>Hannah Saethereng</dc:creator>
  <cp:lastModifiedBy>Hannah Saethereng</cp:lastModifiedBy>
  <cp:revision>1</cp:revision>
  <dcterms:created xsi:type="dcterms:W3CDTF">2023-12-12T00:59:27Z</dcterms:created>
  <dcterms:modified xsi:type="dcterms:W3CDTF">2023-12-14T10:53:01Z</dcterms:modified>
</cp:coreProperties>
</file>