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Oswald ExtraLight"/>
      <p:regular r:id="rId27"/>
      <p:bold r:id="rId28"/>
    </p:embeddedFont>
    <p:embeddedFont>
      <p:font typeface="Oswald Medium"/>
      <p:regular r:id="rId29"/>
      <p:bold r:id="rId30"/>
    </p:embeddedFont>
    <p:embeddedFont>
      <p:font typeface="Montserrat"/>
      <p:regular r:id="rId31"/>
      <p:bold r:id="rId32"/>
      <p:italic r:id="rId33"/>
      <p:boldItalic r:id="rId34"/>
    </p:embeddedFont>
    <p:embeddedFont>
      <p:font typeface="Oswald Light"/>
      <p:regular r:id="rId35"/>
      <p:bold r:id="rId36"/>
    </p:embeddedFont>
    <p:embeddedFont>
      <p:font typeface="Oswald"/>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OswaldExtraLight-bold.fntdata"/><Relationship Id="rId27" Type="http://schemas.openxmlformats.org/officeDocument/2006/relationships/font" Target="fonts/OswaldExtraLigh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Medium-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font" Target="fonts/OswaldMedium-bold.fntdata"/><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35" Type="http://schemas.openxmlformats.org/officeDocument/2006/relationships/font" Target="fonts/OswaldLight-regular.fntdata"/><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37" Type="http://schemas.openxmlformats.org/officeDocument/2006/relationships/font" Target="fonts/Oswald-regular.fntdata"/><Relationship Id="rId14" Type="http://schemas.openxmlformats.org/officeDocument/2006/relationships/slide" Target="slides/slide9.xml"/><Relationship Id="rId36" Type="http://schemas.openxmlformats.org/officeDocument/2006/relationships/font" Target="fonts/OswaldLight-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Oswald-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b25ed1a2b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b25ed1a2b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b85f2526e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b85f2526e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b85f2526e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b85f2526e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b85f2526e0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b85f2526e0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b245ebba9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b245ebba9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b245ebba9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b245ebba9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bb8246ed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bb8246ed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b245ebba9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b245ebba9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bac6f6267e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bac6f6267e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bb8246ed0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bb8246ed0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b25ed1a2b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b25ed1a2b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bac6f6267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bac6f6267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bac6f6267e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bac6f6267e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b85f2526e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b85f2526e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b245ebba9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b245ebba9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50000"/>
              </a:lnSpc>
              <a:spcBef>
                <a:spcPts val="0"/>
              </a:spcBef>
              <a:spcAft>
                <a:spcPts val="0"/>
              </a:spcAft>
              <a:buClr>
                <a:schemeClr val="dk1"/>
              </a:buClr>
              <a:buSzPts val="1000"/>
              <a:buChar char="●"/>
            </a:pPr>
            <a:r>
              <a:rPr i="1" lang="en" sz="1000">
                <a:solidFill>
                  <a:schemeClr val="dk1"/>
                </a:solidFill>
              </a:rPr>
              <a:t>Within this dataset,</a:t>
            </a:r>
            <a:endParaRPr i="1" sz="1000">
              <a:solidFill>
                <a:schemeClr val="dk1"/>
              </a:solidFill>
            </a:endParaRPr>
          </a:p>
          <a:p>
            <a:pPr indent="-292100" lvl="1" marL="914400" rtl="0" algn="l">
              <a:lnSpc>
                <a:spcPct val="150000"/>
              </a:lnSpc>
              <a:spcBef>
                <a:spcPts val="0"/>
              </a:spcBef>
              <a:spcAft>
                <a:spcPts val="0"/>
              </a:spcAft>
              <a:buClr>
                <a:schemeClr val="dk1"/>
              </a:buClr>
              <a:buSzPts val="1000"/>
              <a:buChar char="○"/>
            </a:pPr>
            <a:r>
              <a:rPr lang="en" sz="1000">
                <a:solidFill>
                  <a:schemeClr val="dk1"/>
                </a:solidFill>
              </a:rPr>
              <a:t>Per film,</a:t>
            </a:r>
            <a:r>
              <a:rPr b="1" lang="en" sz="1000">
                <a:solidFill>
                  <a:schemeClr val="dk1"/>
                </a:solidFill>
              </a:rPr>
              <a:t> Korean </a:t>
            </a:r>
            <a:r>
              <a:rPr lang="en" sz="1000">
                <a:solidFill>
                  <a:schemeClr val="dk1"/>
                </a:solidFill>
              </a:rPr>
              <a:t>language movies </a:t>
            </a:r>
            <a:r>
              <a:rPr b="1" lang="en" sz="1000" u="sng">
                <a:solidFill>
                  <a:schemeClr val="dk1"/>
                </a:solidFill>
              </a:rPr>
              <a:t>win</a:t>
            </a:r>
            <a:r>
              <a:rPr lang="en" sz="1000">
                <a:solidFill>
                  <a:schemeClr val="dk1"/>
                </a:solidFill>
              </a:rPr>
              <a:t> an </a:t>
            </a:r>
            <a:r>
              <a:rPr b="1" lang="en" sz="1000">
                <a:solidFill>
                  <a:schemeClr val="dk1"/>
                </a:solidFill>
              </a:rPr>
              <a:t>AVG </a:t>
            </a:r>
            <a:r>
              <a:rPr lang="en" sz="1000">
                <a:solidFill>
                  <a:schemeClr val="dk1"/>
                </a:solidFill>
              </a:rPr>
              <a:t>of</a:t>
            </a:r>
            <a:r>
              <a:rPr b="1" lang="en" sz="1000">
                <a:solidFill>
                  <a:schemeClr val="dk1"/>
                </a:solidFill>
              </a:rPr>
              <a:t> 101 awards</a:t>
            </a:r>
            <a:r>
              <a:rPr lang="en" sz="1000">
                <a:solidFill>
                  <a:schemeClr val="dk1"/>
                </a:solidFill>
              </a:rPr>
              <a:t> &amp; are</a:t>
            </a:r>
            <a:r>
              <a:rPr b="1" lang="en" sz="1000">
                <a:solidFill>
                  <a:schemeClr val="dk1"/>
                </a:solidFill>
              </a:rPr>
              <a:t> </a:t>
            </a:r>
            <a:r>
              <a:rPr b="1" lang="en" sz="1000" u="sng">
                <a:solidFill>
                  <a:schemeClr val="dk1"/>
                </a:solidFill>
              </a:rPr>
              <a:t>nominated</a:t>
            </a:r>
            <a:r>
              <a:rPr b="1" lang="en" sz="1000">
                <a:solidFill>
                  <a:schemeClr val="dk1"/>
                </a:solidFill>
              </a:rPr>
              <a:t> </a:t>
            </a:r>
            <a:r>
              <a:rPr lang="en" sz="1000">
                <a:solidFill>
                  <a:schemeClr val="dk1"/>
                </a:solidFill>
              </a:rPr>
              <a:t>an</a:t>
            </a:r>
            <a:r>
              <a:rPr b="1" lang="en" sz="1000">
                <a:solidFill>
                  <a:schemeClr val="dk1"/>
                </a:solidFill>
              </a:rPr>
              <a:t> AVG </a:t>
            </a:r>
            <a:r>
              <a:rPr lang="en" sz="1000">
                <a:solidFill>
                  <a:schemeClr val="dk1"/>
                </a:solidFill>
              </a:rPr>
              <a:t>of </a:t>
            </a:r>
            <a:r>
              <a:rPr b="1" lang="en" sz="1000">
                <a:solidFill>
                  <a:schemeClr val="dk1"/>
                </a:solidFill>
              </a:rPr>
              <a:t>113 times.</a:t>
            </a:r>
            <a:endParaRPr b="1" sz="1000">
              <a:solidFill>
                <a:schemeClr val="dk1"/>
              </a:solidFill>
            </a:endParaRPr>
          </a:p>
          <a:p>
            <a:pPr indent="-292100" lvl="1" marL="914400" rtl="0" algn="l">
              <a:lnSpc>
                <a:spcPct val="150000"/>
              </a:lnSpc>
              <a:spcBef>
                <a:spcPts val="0"/>
              </a:spcBef>
              <a:spcAft>
                <a:spcPts val="0"/>
              </a:spcAft>
              <a:buClr>
                <a:schemeClr val="dk1"/>
              </a:buClr>
              <a:buSzPts val="1000"/>
              <a:buChar char="○"/>
            </a:pPr>
            <a:r>
              <a:rPr lang="en" sz="1000">
                <a:solidFill>
                  <a:schemeClr val="dk1"/>
                </a:solidFill>
              </a:rPr>
              <a:t>Per film,</a:t>
            </a:r>
            <a:r>
              <a:rPr b="1" lang="en" sz="1000">
                <a:solidFill>
                  <a:schemeClr val="dk1"/>
                </a:solidFill>
              </a:rPr>
              <a:t> Spanish </a:t>
            </a:r>
            <a:r>
              <a:rPr lang="en" sz="1000">
                <a:solidFill>
                  <a:schemeClr val="dk1"/>
                </a:solidFill>
              </a:rPr>
              <a:t>language movies </a:t>
            </a:r>
            <a:r>
              <a:rPr b="1" lang="en" sz="1000" u="sng">
                <a:solidFill>
                  <a:schemeClr val="dk1"/>
                </a:solidFill>
              </a:rPr>
              <a:t>win</a:t>
            </a:r>
            <a:r>
              <a:rPr lang="en" sz="1000">
                <a:solidFill>
                  <a:schemeClr val="dk1"/>
                </a:solidFill>
              </a:rPr>
              <a:t> an </a:t>
            </a:r>
            <a:r>
              <a:rPr b="1" lang="en" sz="1000">
                <a:solidFill>
                  <a:schemeClr val="dk1"/>
                </a:solidFill>
              </a:rPr>
              <a:t>AVG </a:t>
            </a:r>
            <a:r>
              <a:rPr lang="en" sz="1000">
                <a:solidFill>
                  <a:schemeClr val="dk1"/>
                </a:solidFill>
              </a:rPr>
              <a:t>of</a:t>
            </a:r>
            <a:r>
              <a:rPr b="1" lang="en" sz="1000">
                <a:solidFill>
                  <a:schemeClr val="dk1"/>
                </a:solidFill>
              </a:rPr>
              <a:t> 66 awards</a:t>
            </a:r>
            <a:r>
              <a:rPr lang="en" sz="1000">
                <a:solidFill>
                  <a:schemeClr val="dk1"/>
                </a:solidFill>
              </a:rPr>
              <a:t> &amp; are</a:t>
            </a:r>
            <a:r>
              <a:rPr b="1" lang="en" sz="1000">
                <a:solidFill>
                  <a:schemeClr val="dk1"/>
                </a:solidFill>
              </a:rPr>
              <a:t> </a:t>
            </a:r>
            <a:r>
              <a:rPr b="1" lang="en" sz="1000" u="sng">
                <a:solidFill>
                  <a:schemeClr val="dk1"/>
                </a:solidFill>
              </a:rPr>
              <a:t>nominated</a:t>
            </a:r>
            <a:r>
              <a:rPr b="1" lang="en" sz="1000">
                <a:solidFill>
                  <a:schemeClr val="dk1"/>
                </a:solidFill>
              </a:rPr>
              <a:t> </a:t>
            </a:r>
            <a:r>
              <a:rPr lang="en" sz="1000">
                <a:solidFill>
                  <a:schemeClr val="dk1"/>
                </a:solidFill>
              </a:rPr>
              <a:t>an</a:t>
            </a:r>
            <a:r>
              <a:rPr b="1" lang="en" sz="1000">
                <a:solidFill>
                  <a:schemeClr val="dk1"/>
                </a:solidFill>
              </a:rPr>
              <a:t> AVG </a:t>
            </a:r>
            <a:r>
              <a:rPr lang="en" sz="1000">
                <a:solidFill>
                  <a:schemeClr val="dk1"/>
                </a:solidFill>
              </a:rPr>
              <a:t>of </a:t>
            </a:r>
            <a:r>
              <a:rPr b="1" lang="en" sz="1000">
                <a:solidFill>
                  <a:schemeClr val="dk1"/>
                </a:solidFill>
              </a:rPr>
              <a:t>71 times.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b85f2526e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b85f2526e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While a threshold still exists, the movies with a higher count will most likely have a more accurate depiction of reality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b245ebba9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b245ebba9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sz="700">
              <a:solidFill>
                <a:schemeClr val="dk1"/>
              </a:solidFill>
            </a:endParaRPr>
          </a:p>
          <a:p>
            <a:pPr indent="0" lvl="0" marL="0" rtl="0" algn="l">
              <a:spcBef>
                <a:spcPts val="0"/>
              </a:spcBef>
              <a:spcAft>
                <a:spcPts val="0"/>
              </a:spcAft>
              <a:buNone/>
            </a:pPr>
            <a:r>
              <a:rPr lang="en" sz="700">
                <a:solidFill>
                  <a:schemeClr val="dk1"/>
                </a:solidFill>
              </a:rPr>
              <a:t>245 Russian</a:t>
            </a:r>
            <a:endParaRPr sz="700">
              <a:solidFill>
                <a:schemeClr val="dk1"/>
              </a:solidFill>
            </a:endParaRPr>
          </a:p>
          <a:p>
            <a:pPr indent="0" lvl="0" marL="0" rtl="0" algn="l">
              <a:spcBef>
                <a:spcPts val="0"/>
              </a:spcBef>
              <a:spcAft>
                <a:spcPts val="0"/>
              </a:spcAft>
              <a:buNone/>
            </a:pPr>
            <a:r>
              <a:rPr lang="en" sz="700">
                <a:solidFill>
                  <a:schemeClr val="dk1"/>
                </a:solidFill>
              </a:rPr>
              <a:t>218 Bangla </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22 port</a:t>
            </a:r>
            <a:endParaRPr sz="7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b25ed1a2b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b25ed1a2b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b25ed1a2b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b25ed1a2b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b25ed1a2b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b25ed1a2b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films were release from 2000-2009</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0.png"/><Relationship Id="rId4" Type="http://schemas.openxmlformats.org/officeDocument/2006/relationships/image" Target="../media/image35.png"/><Relationship Id="rId5" Type="http://schemas.openxmlformats.org/officeDocument/2006/relationships/image" Target="../media/image4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7.png"/><Relationship Id="rId4" Type="http://schemas.openxmlformats.org/officeDocument/2006/relationships/image" Target="../media/image31.png"/><Relationship Id="rId5"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4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4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4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43.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2.png"/><Relationship Id="rId6"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6.png"/><Relationship Id="rId4" Type="http://schemas.openxmlformats.org/officeDocument/2006/relationships/image" Target="../media/image8.png"/><Relationship Id="rId11" Type="http://schemas.openxmlformats.org/officeDocument/2006/relationships/image" Target="../media/image47.png"/><Relationship Id="rId10" Type="http://schemas.openxmlformats.org/officeDocument/2006/relationships/image" Target="../media/image19.png"/><Relationship Id="rId12" Type="http://schemas.openxmlformats.org/officeDocument/2006/relationships/image" Target="../media/image1.png"/><Relationship Id="rId9"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14.png"/><Relationship Id="rId7" Type="http://schemas.openxmlformats.org/officeDocument/2006/relationships/image" Target="../media/image24.png"/><Relationship Id="rId8" Type="http://schemas.openxmlformats.org/officeDocument/2006/relationships/image" Target="../media/image3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23.png"/><Relationship Id="rId9" Type="http://schemas.openxmlformats.org/officeDocument/2006/relationships/image" Target="../media/image11.png"/><Relationship Id="rId5" Type="http://schemas.openxmlformats.org/officeDocument/2006/relationships/image" Target="../media/image16.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2.png"/><Relationship Id="rId4" Type="http://schemas.openxmlformats.org/officeDocument/2006/relationships/image" Target="../media/image48.png"/><Relationship Id="rId9" Type="http://schemas.openxmlformats.org/officeDocument/2006/relationships/image" Target="../media/image28.png"/><Relationship Id="rId5" Type="http://schemas.openxmlformats.org/officeDocument/2006/relationships/image" Target="../media/image4.png"/><Relationship Id="rId6" Type="http://schemas.openxmlformats.org/officeDocument/2006/relationships/image" Target="../media/image25.png"/><Relationship Id="rId7" Type="http://schemas.openxmlformats.org/officeDocument/2006/relationships/image" Target="../media/image33.png"/><Relationship Id="rId8"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20.png"/><Relationship Id="rId5"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7.png"/><Relationship Id="rId4" Type="http://schemas.openxmlformats.org/officeDocument/2006/relationships/image" Target="../media/image1.png"/><Relationship Id="rId5" Type="http://schemas.openxmlformats.org/officeDocument/2006/relationships/image" Target="../media/image34.png"/><Relationship Id="rId6" Type="http://schemas.openxmlformats.org/officeDocument/2006/relationships/image" Target="../media/image3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9.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646850"/>
            <a:ext cx="8520600" cy="229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800">
                <a:latin typeface="Oswald"/>
                <a:ea typeface="Oswald"/>
                <a:cs typeface="Oswald"/>
                <a:sym typeface="Oswald"/>
              </a:rPr>
              <a:t>IMDb </a:t>
            </a:r>
            <a:endParaRPr b="1" sz="4800">
              <a:latin typeface="Oswald"/>
              <a:ea typeface="Oswald"/>
              <a:cs typeface="Oswald"/>
              <a:sym typeface="Oswald"/>
            </a:endParaRPr>
          </a:p>
          <a:p>
            <a:pPr indent="0" lvl="0" marL="0" rtl="0" algn="ctr">
              <a:spcBef>
                <a:spcPts val="0"/>
              </a:spcBef>
              <a:spcAft>
                <a:spcPts val="0"/>
              </a:spcAft>
              <a:buNone/>
            </a:pPr>
            <a:r>
              <a:rPr b="1" lang="en" sz="4800">
                <a:latin typeface="Oswald"/>
                <a:ea typeface="Oswald"/>
                <a:cs typeface="Oswald"/>
                <a:sym typeface="Oswald"/>
              </a:rPr>
              <a:t>&amp; </a:t>
            </a:r>
            <a:endParaRPr b="1" sz="4800">
              <a:latin typeface="Oswald"/>
              <a:ea typeface="Oswald"/>
              <a:cs typeface="Oswald"/>
              <a:sym typeface="Oswald"/>
            </a:endParaRPr>
          </a:p>
          <a:p>
            <a:pPr indent="0" lvl="0" marL="0" rtl="0" algn="ctr">
              <a:spcBef>
                <a:spcPts val="0"/>
              </a:spcBef>
              <a:spcAft>
                <a:spcPts val="0"/>
              </a:spcAft>
              <a:buNone/>
            </a:pPr>
            <a:r>
              <a:rPr b="1" lang="en" sz="4800">
                <a:latin typeface="Oswald"/>
                <a:ea typeface="Oswald"/>
                <a:cs typeface="Oswald"/>
                <a:sym typeface="Oswald"/>
              </a:rPr>
              <a:t>Rotten Tomatoes</a:t>
            </a:r>
            <a:endParaRPr b="1" sz="4800">
              <a:latin typeface="Oswald"/>
              <a:ea typeface="Oswald"/>
              <a:cs typeface="Oswald"/>
              <a:sym typeface="Oswald"/>
            </a:endParaRPr>
          </a:p>
        </p:txBody>
      </p:sp>
      <p:sp>
        <p:nvSpPr>
          <p:cNvPr id="55" name="Google Shape;55;p13"/>
          <p:cNvSpPr txBox="1"/>
          <p:nvPr>
            <p:ph idx="1" type="subTitle"/>
          </p:nvPr>
        </p:nvSpPr>
        <p:spPr>
          <a:xfrm>
            <a:off x="362500" y="3617825"/>
            <a:ext cx="8520600" cy="14292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2400">
                <a:solidFill>
                  <a:srgbClr val="000000"/>
                </a:solidFill>
                <a:latin typeface="Oswald ExtraLight"/>
                <a:ea typeface="Oswald ExtraLight"/>
                <a:cs typeface="Oswald ExtraLight"/>
                <a:sym typeface="Oswald ExtraLight"/>
              </a:rPr>
              <a:t>Hannah M Solima</a:t>
            </a:r>
            <a:endParaRPr sz="2400">
              <a:solidFill>
                <a:srgbClr val="000000"/>
              </a:solidFill>
              <a:latin typeface="Oswald ExtraLight"/>
              <a:ea typeface="Oswald ExtraLight"/>
              <a:cs typeface="Oswald ExtraLight"/>
              <a:sym typeface="Oswald ExtraLight"/>
            </a:endParaRPr>
          </a:p>
          <a:p>
            <a:pPr indent="0" lvl="0" marL="0" rtl="0" algn="ctr">
              <a:lnSpc>
                <a:spcPct val="150000"/>
              </a:lnSpc>
              <a:spcBef>
                <a:spcPts val="0"/>
              </a:spcBef>
              <a:spcAft>
                <a:spcPts val="0"/>
              </a:spcAft>
              <a:buNone/>
            </a:pPr>
            <a:r>
              <a:rPr lang="en" sz="1800">
                <a:solidFill>
                  <a:srgbClr val="000000"/>
                </a:solidFill>
                <a:latin typeface="Oswald ExtraLight"/>
                <a:ea typeface="Oswald ExtraLight"/>
                <a:cs typeface="Oswald ExtraLight"/>
                <a:sym typeface="Oswald ExtraLight"/>
              </a:rPr>
              <a:t>17 December 2022</a:t>
            </a:r>
            <a:endParaRPr sz="1800">
              <a:solidFill>
                <a:srgbClr val="000000"/>
              </a:solidFill>
              <a:latin typeface="Oswald ExtraLight"/>
              <a:ea typeface="Oswald ExtraLight"/>
              <a:cs typeface="Oswald ExtraLight"/>
              <a:sym typeface="Oswald ExtraLight"/>
            </a:endParaRPr>
          </a:p>
          <a:p>
            <a:pPr indent="0" lvl="0" marL="0" rtl="0" algn="ctr">
              <a:lnSpc>
                <a:spcPct val="150000"/>
              </a:lnSpc>
              <a:spcBef>
                <a:spcPts val="0"/>
              </a:spcBef>
              <a:spcAft>
                <a:spcPts val="0"/>
              </a:spcAft>
              <a:buNone/>
            </a:pPr>
            <a:r>
              <a:rPr lang="en" sz="2400">
                <a:solidFill>
                  <a:srgbClr val="000000"/>
                </a:solidFill>
                <a:latin typeface="Oswald ExtraLight"/>
                <a:ea typeface="Oswald ExtraLight"/>
                <a:cs typeface="Oswald ExtraLight"/>
                <a:sym typeface="Oswald ExtraLight"/>
              </a:rPr>
              <a:t>Nashville Software School</a:t>
            </a:r>
            <a:endParaRPr sz="2400">
              <a:solidFill>
                <a:srgbClr val="000000"/>
              </a:solidFill>
              <a:latin typeface="Oswald ExtraLight"/>
              <a:ea typeface="Oswald ExtraLight"/>
              <a:cs typeface="Oswald ExtraLight"/>
              <a:sym typeface="Oswald ExtraLight"/>
            </a:endParaRPr>
          </a:p>
        </p:txBody>
      </p:sp>
      <p:pic>
        <p:nvPicPr>
          <p:cNvPr id="56" name="Google Shape;56;p13"/>
          <p:cNvPicPr preferRelativeResize="0"/>
          <p:nvPr/>
        </p:nvPicPr>
        <p:blipFill>
          <a:blip r:embed="rId3">
            <a:alphaModFix/>
          </a:blip>
          <a:stretch>
            <a:fillRect/>
          </a:stretch>
        </p:blipFill>
        <p:spPr>
          <a:xfrm>
            <a:off x="260900" y="506669"/>
            <a:ext cx="2991150" cy="1508025"/>
          </a:xfrm>
          <a:prstGeom prst="rect">
            <a:avLst/>
          </a:prstGeom>
          <a:noFill/>
          <a:ln>
            <a:noFill/>
          </a:ln>
        </p:spPr>
      </p:pic>
      <p:sp>
        <p:nvSpPr>
          <p:cNvPr id="57" name="Google Shape;57;p13"/>
          <p:cNvSpPr/>
          <p:nvPr/>
        </p:nvSpPr>
        <p:spPr>
          <a:xfrm>
            <a:off x="5896600" y="455875"/>
            <a:ext cx="3039600" cy="1574700"/>
          </a:xfrm>
          <a:prstGeom prst="roundRect">
            <a:avLst>
              <a:gd fmla="val 16667" name="adj"/>
            </a:avLst>
          </a:prstGeom>
          <a:solidFill>
            <a:srgbClr val="A61C00"/>
          </a:solidFill>
          <a:ln cap="rnd" cmpd="sng" w="152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 name="Google Shape;58;p13"/>
          <p:cNvPicPr preferRelativeResize="0"/>
          <p:nvPr/>
        </p:nvPicPr>
        <p:blipFill>
          <a:blip r:embed="rId4">
            <a:alphaModFix/>
          </a:blip>
          <a:stretch>
            <a:fillRect/>
          </a:stretch>
        </p:blipFill>
        <p:spPr>
          <a:xfrm>
            <a:off x="6101200" y="818688"/>
            <a:ext cx="2630400" cy="75006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nvSpPr>
        <p:spPr>
          <a:xfrm>
            <a:off x="6021625" y="161250"/>
            <a:ext cx="17034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u="sng">
                <a:latin typeface="Oswald"/>
                <a:ea typeface="Oswald"/>
                <a:cs typeface="Oswald"/>
                <a:sym typeface="Oswald"/>
              </a:rPr>
              <a:t>Rating</a:t>
            </a:r>
            <a:endParaRPr b="1" sz="2200" u="sng">
              <a:latin typeface="Oswald"/>
              <a:ea typeface="Oswald"/>
              <a:cs typeface="Oswald"/>
              <a:sym typeface="Oswald"/>
            </a:endParaRPr>
          </a:p>
        </p:txBody>
      </p:sp>
      <p:pic>
        <p:nvPicPr>
          <p:cNvPr id="186" name="Google Shape;186;p22"/>
          <p:cNvPicPr preferRelativeResize="0"/>
          <p:nvPr/>
        </p:nvPicPr>
        <p:blipFill>
          <a:blip r:embed="rId3">
            <a:alphaModFix/>
          </a:blip>
          <a:stretch>
            <a:fillRect/>
          </a:stretch>
        </p:blipFill>
        <p:spPr>
          <a:xfrm rot="6121210">
            <a:off x="7187443" y="3528577"/>
            <a:ext cx="2660664" cy="869823"/>
          </a:xfrm>
          <a:prstGeom prst="rect">
            <a:avLst/>
          </a:prstGeom>
          <a:noFill/>
          <a:ln>
            <a:noFill/>
          </a:ln>
        </p:spPr>
      </p:pic>
      <p:pic>
        <p:nvPicPr>
          <p:cNvPr id="187" name="Google Shape;187;p22"/>
          <p:cNvPicPr preferRelativeResize="0"/>
          <p:nvPr/>
        </p:nvPicPr>
        <p:blipFill>
          <a:blip r:embed="rId4">
            <a:alphaModFix/>
          </a:blip>
          <a:stretch>
            <a:fillRect/>
          </a:stretch>
        </p:blipFill>
        <p:spPr>
          <a:xfrm>
            <a:off x="5537562" y="1072288"/>
            <a:ext cx="2671525" cy="2671525"/>
          </a:xfrm>
          <a:prstGeom prst="rect">
            <a:avLst/>
          </a:prstGeom>
          <a:noFill/>
          <a:ln>
            <a:noFill/>
          </a:ln>
        </p:spPr>
      </p:pic>
      <p:pic>
        <p:nvPicPr>
          <p:cNvPr id="188" name="Google Shape;188;p22"/>
          <p:cNvPicPr preferRelativeResize="0"/>
          <p:nvPr/>
        </p:nvPicPr>
        <p:blipFill>
          <a:blip r:embed="rId5">
            <a:alphaModFix/>
          </a:blip>
          <a:stretch>
            <a:fillRect/>
          </a:stretch>
        </p:blipFill>
        <p:spPr>
          <a:xfrm>
            <a:off x="734400" y="1005338"/>
            <a:ext cx="3665301" cy="29946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61C00"/>
        </a:solidFill>
      </p:bgPr>
    </p:bg>
    <p:spTree>
      <p:nvGrpSpPr>
        <p:cNvPr id="192" name="Shape 192"/>
        <p:cNvGrpSpPr/>
        <p:nvPr/>
      </p:nvGrpSpPr>
      <p:grpSpPr>
        <a:xfrm>
          <a:off x="0" y="0"/>
          <a:ext cx="0" cy="0"/>
          <a:chOff x="0" y="0"/>
          <a:chExt cx="0" cy="0"/>
        </a:xfrm>
      </p:grpSpPr>
      <p:sp>
        <p:nvSpPr>
          <p:cNvPr id="193" name="Google Shape;193;p23"/>
          <p:cNvSpPr/>
          <p:nvPr/>
        </p:nvSpPr>
        <p:spPr>
          <a:xfrm>
            <a:off x="-150" y="0"/>
            <a:ext cx="4572000" cy="5143500"/>
          </a:xfrm>
          <a:prstGeom prst="rect">
            <a:avLst/>
          </a:prstGeom>
          <a:solidFill>
            <a:srgbClr val="FFC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3"/>
          <p:cNvSpPr txBox="1"/>
          <p:nvPr/>
        </p:nvSpPr>
        <p:spPr>
          <a:xfrm>
            <a:off x="0" y="99500"/>
            <a:ext cx="9144000" cy="14160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b="1" lang="en" sz="8000" u="sng">
                <a:solidFill>
                  <a:srgbClr val="A61C00"/>
                </a:solidFill>
                <a:latin typeface="Impact"/>
                <a:ea typeface="Impact"/>
                <a:cs typeface="Impact"/>
                <a:sym typeface="Impact"/>
              </a:rPr>
              <a:t>SHOW</a:t>
            </a:r>
            <a:r>
              <a:rPr b="1" lang="en" sz="8000">
                <a:solidFill>
                  <a:srgbClr val="A61C00"/>
                </a:solidFill>
                <a:latin typeface="Impact"/>
                <a:ea typeface="Impact"/>
                <a:cs typeface="Impact"/>
                <a:sym typeface="Impact"/>
              </a:rPr>
              <a:t> </a:t>
            </a:r>
            <a:r>
              <a:rPr b="1" lang="en" sz="8000" u="sng">
                <a:solidFill>
                  <a:srgbClr val="F1C232"/>
                </a:solidFill>
                <a:latin typeface="Impact"/>
                <a:ea typeface="Impact"/>
                <a:cs typeface="Impact"/>
                <a:sym typeface="Impact"/>
              </a:rPr>
              <a:t>DOWN</a:t>
            </a:r>
            <a:r>
              <a:rPr b="1" lang="en" sz="8000">
                <a:solidFill>
                  <a:srgbClr val="F1C232"/>
                </a:solidFill>
                <a:latin typeface="Impact"/>
                <a:ea typeface="Impact"/>
                <a:cs typeface="Impact"/>
                <a:sym typeface="Impact"/>
              </a:rPr>
              <a:t> </a:t>
            </a:r>
            <a:endParaRPr b="1" sz="8000">
              <a:solidFill>
                <a:srgbClr val="F1C232"/>
              </a:solidFill>
              <a:highlight>
                <a:schemeClr val="dk1"/>
              </a:highlight>
              <a:latin typeface="Impact"/>
              <a:ea typeface="Impact"/>
              <a:cs typeface="Impact"/>
              <a:sym typeface="Impact"/>
            </a:endParaRPr>
          </a:p>
        </p:txBody>
      </p:sp>
      <p:pic>
        <p:nvPicPr>
          <p:cNvPr id="195" name="Google Shape;195;p23"/>
          <p:cNvPicPr preferRelativeResize="0"/>
          <p:nvPr/>
        </p:nvPicPr>
        <p:blipFill>
          <a:blip r:embed="rId3">
            <a:alphaModFix/>
          </a:blip>
          <a:stretch>
            <a:fillRect/>
          </a:stretch>
        </p:blipFill>
        <p:spPr>
          <a:xfrm>
            <a:off x="3007938" y="2216400"/>
            <a:ext cx="3128125" cy="2622300"/>
          </a:xfrm>
          <a:prstGeom prst="rect">
            <a:avLst/>
          </a:prstGeom>
          <a:noFill/>
          <a:ln>
            <a:noFill/>
          </a:ln>
        </p:spPr>
      </p:pic>
      <p:pic>
        <p:nvPicPr>
          <p:cNvPr id="196" name="Google Shape;196;p23"/>
          <p:cNvPicPr preferRelativeResize="0"/>
          <p:nvPr/>
        </p:nvPicPr>
        <p:blipFill>
          <a:blip r:embed="rId4">
            <a:alphaModFix/>
          </a:blip>
          <a:stretch>
            <a:fillRect/>
          </a:stretch>
        </p:blipFill>
        <p:spPr>
          <a:xfrm>
            <a:off x="494650" y="2003174"/>
            <a:ext cx="2800900" cy="1137175"/>
          </a:xfrm>
          <a:prstGeom prst="rect">
            <a:avLst/>
          </a:prstGeom>
          <a:noFill/>
          <a:ln>
            <a:noFill/>
          </a:ln>
        </p:spPr>
      </p:pic>
      <p:pic>
        <p:nvPicPr>
          <p:cNvPr id="197" name="Google Shape;197;p23"/>
          <p:cNvPicPr preferRelativeResize="0"/>
          <p:nvPr/>
        </p:nvPicPr>
        <p:blipFill>
          <a:blip r:embed="rId5">
            <a:alphaModFix/>
          </a:blip>
          <a:stretch>
            <a:fillRect/>
          </a:stretch>
        </p:blipFill>
        <p:spPr>
          <a:xfrm>
            <a:off x="5603300" y="2153275"/>
            <a:ext cx="3461526" cy="987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24"/>
          <p:cNvPicPr preferRelativeResize="0"/>
          <p:nvPr/>
        </p:nvPicPr>
        <p:blipFill>
          <a:blip r:embed="rId3">
            <a:alphaModFix/>
          </a:blip>
          <a:stretch>
            <a:fillRect/>
          </a:stretch>
        </p:blipFill>
        <p:spPr>
          <a:xfrm>
            <a:off x="1543900" y="1569188"/>
            <a:ext cx="5446351" cy="3401526"/>
          </a:xfrm>
          <a:prstGeom prst="rect">
            <a:avLst/>
          </a:prstGeom>
          <a:noFill/>
          <a:ln>
            <a:noFill/>
          </a:ln>
        </p:spPr>
      </p:pic>
      <p:sp>
        <p:nvSpPr>
          <p:cNvPr id="203" name="Google Shape;203;p24"/>
          <p:cNvSpPr txBox="1"/>
          <p:nvPr/>
        </p:nvSpPr>
        <p:spPr>
          <a:xfrm>
            <a:off x="2540851" y="0"/>
            <a:ext cx="4062300" cy="5232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sz="2200" u="sng">
                <a:latin typeface="Oswald"/>
                <a:ea typeface="Oswald"/>
                <a:cs typeface="Oswald"/>
                <a:sym typeface="Oswald"/>
              </a:rPr>
              <a:t>Award Winning</a:t>
            </a:r>
            <a:endParaRPr sz="2200">
              <a:latin typeface="Oswald"/>
              <a:ea typeface="Oswald"/>
              <a:cs typeface="Oswald"/>
              <a:sym typeface="Oswald"/>
            </a:endParaRPr>
          </a:p>
        </p:txBody>
      </p:sp>
      <p:sp>
        <p:nvSpPr>
          <p:cNvPr id="204" name="Google Shape;204;p24"/>
          <p:cNvSpPr txBox="1"/>
          <p:nvPr/>
        </p:nvSpPr>
        <p:spPr>
          <a:xfrm>
            <a:off x="641700" y="586050"/>
            <a:ext cx="3930300" cy="738900"/>
          </a:xfrm>
          <a:prstGeom prst="rect">
            <a:avLst/>
          </a:prstGeom>
          <a:noFill/>
          <a:ln>
            <a:noFill/>
          </a:ln>
        </p:spPr>
        <p:txBody>
          <a:bodyPr anchorCtr="0" anchor="t" bIns="91425" lIns="91425" spcFirstLastPara="1" rIns="91425" wrap="square" tIns="91425">
            <a:spAutoFit/>
          </a:bodyPr>
          <a:lstStyle/>
          <a:p>
            <a:pPr indent="-304800" lvl="0" marL="457200" rtl="0" algn="l">
              <a:lnSpc>
                <a:spcPct val="200000"/>
              </a:lnSpc>
              <a:spcBef>
                <a:spcPts val="0"/>
              </a:spcBef>
              <a:spcAft>
                <a:spcPts val="0"/>
              </a:spcAft>
              <a:buSzPts val="1200"/>
              <a:buChar char="●"/>
            </a:pPr>
            <a:r>
              <a:rPr b="1" lang="en" sz="1200"/>
              <a:t>Greatest Difference: </a:t>
            </a:r>
            <a:r>
              <a:rPr lang="en" sz="1200"/>
              <a:t>12 Years a Slave 9</a:t>
            </a:r>
            <a:r>
              <a:rPr lang="en" sz="1200"/>
              <a:t>%</a:t>
            </a:r>
            <a:endParaRPr sz="1200"/>
          </a:p>
          <a:p>
            <a:pPr indent="-304800" lvl="0" marL="457200" rtl="0" algn="l">
              <a:lnSpc>
                <a:spcPct val="200000"/>
              </a:lnSpc>
              <a:spcBef>
                <a:spcPts val="0"/>
              </a:spcBef>
              <a:spcAft>
                <a:spcPts val="0"/>
              </a:spcAft>
              <a:buSzPts val="1200"/>
              <a:buChar char="●"/>
            </a:pPr>
            <a:r>
              <a:rPr b="1" lang="en" sz="1200"/>
              <a:t>Least Difference:</a:t>
            </a:r>
            <a:r>
              <a:rPr lang="en" sz="1200"/>
              <a:t> *Inception 3%</a:t>
            </a:r>
            <a:endParaRPr sz="1200"/>
          </a:p>
        </p:txBody>
      </p:sp>
      <p:sp>
        <p:nvSpPr>
          <p:cNvPr id="205" name="Google Shape;205;p24"/>
          <p:cNvSpPr txBox="1"/>
          <p:nvPr/>
        </p:nvSpPr>
        <p:spPr>
          <a:xfrm>
            <a:off x="4800550" y="586050"/>
            <a:ext cx="4343400" cy="738900"/>
          </a:xfrm>
          <a:prstGeom prst="rect">
            <a:avLst/>
          </a:prstGeom>
          <a:noFill/>
          <a:ln>
            <a:noFill/>
          </a:ln>
        </p:spPr>
        <p:txBody>
          <a:bodyPr anchorCtr="0" anchor="t" bIns="91425" lIns="91425" spcFirstLastPara="1" rIns="91425" wrap="square" tIns="91425">
            <a:spAutoFit/>
          </a:bodyPr>
          <a:lstStyle/>
          <a:p>
            <a:pPr indent="-304800" lvl="0" marL="457200" rtl="0" algn="l">
              <a:lnSpc>
                <a:spcPct val="200000"/>
              </a:lnSpc>
              <a:spcBef>
                <a:spcPts val="0"/>
              </a:spcBef>
              <a:spcAft>
                <a:spcPts val="0"/>
              </a:spcAft>
              <a:buSzPts val="1200"/>
              <a:buChar char="●"/>
            </a:pPr>
            <a:r>
              <a:rPr b="1" lang="en" sz="1200"/>
              <a:t>Highest Rotten Tomatoes:</a:t>
            </a:r>
            <a:r>
              <a:rPr lang="en" sz="1200"/>
              <a:t> The Dark Knight 94%</a:t>
            </a:r>
            <a:endParaRPr sz="1200"/>
          </a:p>
          <a:p>
            <a:pPr indent="-304800" lvl="0" marL="457200" rtl="0" algn="l">
              <a:lnSpc>
                <a:spcPct val="200000"/>
              </a:lnSpc>
              <a:spcBef>
                <a:spcPts val="0"/>
              </a:spcBef>
              <a:spcAft>
                <a:spcPts val="0"/>
              </a:spcAft>
              <a:buSzPts val="1200"/>
              <a:buChar char="●"/>
            </a:pPr>
            <a:r>
              <a:rPr b="1" lang="en" sz="1200"/>
              <a:t>Highest IMDb:</a:t>
            </a:r>
            <a:r>
              <a:rPr lang="en" sz="1200"/>
              <a:t> The Dark Knight &amp; LOTR (tie) 90% </a:t>
            </a:r>
            <a:endParaRPr sz="1200"/>
          </a:p>
        </p:txBody>
      </p:sp>
      <p:cxnSp>
        <p:nvCxnSpPr>
          <p:cNvPr id="206" name="Google Shape;206;p24"/>
          <p:cNvCxnSpPr/>
          <p:nvPr/>
        </p:nvCxnSpPr>
        <p:spPr>
          <a:xfrm flipH="1">
            <a:off x="5751150" y="3134825"/>
            <a:ext cx="1482600" cy="577200"/>
          </a:xfrm>
          <a:prstGeom prst="straightConnector1">
            <a:avLst/>
          </a:prstGeom>
          <a:noFill/>
          <a:ln cap="flat" cmpd="sng" w="9525">
            <a:solidFill>
              <a:srgbClr val="434343"/>
            </a:solidFill>
            <a:prstDash val="solid"/>
            <a:round/>
            <a:headEnd len="med" w="med" type="none"/>
            <a:tailEnd len="med" w="med" type="triangle"/>
          </a:ln>
        </p:spPr>
      </p:cxnSp>
      <p:sp>
        <p:nvSpPr>
          <p:cNvPr id="207" name="Google Shape;207;p24"/>
          <p:cNvSpPr txBox="1"/>
          <p:nvPr/>
        </p:nvSpPr>
        <p:spPr>
          <a:xfrm>
            <a:off x="7346350" y="2776625"/>
            <a:ext cx="1263600" cy="8697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en" sz="1000"/>
              <a:t>*</a:t>
            </a:r>
            <a:r>
              <a:rPr i="1" lang="en" sz="1000"/>
              <a:t>The only example where IMDb has a higher score than Rotten Tomatoes</a:t>
            </a:r>
            <a:endParaRPr i="1" sz="1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nvSpPr>
        <p:spPr>
          <a:xfrm>
            <a:off x="6006525" y="973475"/>
            <a:ext cx="15903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u="sng">
                <a:latin typeface="Oswald"/>
                <a:ea typeface="Oswald"/>
                <a:cs typeface="Oswald"/>
                <a:sym typeface="Oswald"/>
              </a:rPr>
              <a:t>Director</a:t>
            </a:r>
            <a:endParaRPr b="1" sz="2200" u="sng">
              <a:latin typeface="Oswald"/>
              <a:ea typeface="Oswald"/>
              <a:cs typeface="Oswald"/>
              <a:sym typeface="Oswald"/>
            </a:endParaRPr>
          </a:p>
        </p:txBody>
      </p:sp>
      <p:sp>
        <p:nvSpPr>
          <p:cNvPr id="213" name="Google Shape;213;p25"/>
          <p:cNvSpPr txBox="1"/>
          <p:nvPr/>
        </p:nvSpPr>
        <p:spPr>
          <a:xfrm>
            <a:off x="4704825" y="1833000"/>
            <a:ext cx="4193700" cy="1477500"/>
          </a:xfrm>
          <a:prstGeom prst="rect">
            <a:avLst/>
          </a:prstGeom>
          <a:noFill/>
          <a:ln>
            <a:noFill/>
          </a:ln>
        </p:spPr>
        <p:txBody>
          <a:bodyPr anchorCtr="0" anchor="t" bIns="91425" lIns="91425" spcFirstLastPara="1" rIns="91425" wrap="square" tIns="91425">
            <a:spAutoFit/>
          </a:bodyPr>
          <a:lstStyle/>
          <a:p>
            <a:pPr indent="-304800" lvl="0" marL="457200" rtl="0" algn="l">
              <a:lnSpc>
                <a:spcPct val="200000"/>
              </a:lnSpc>
              <a:spcBef>
                <a:spcPts val="0"/>
              </a:spcBef>
              <a:spcAft>
                <a:spcPts val="0"/>
              </a:spcAft>
              <a:buSzPts val="1200"/>
              <a:buChar char="●"/>
            </a:pPr>
            <a:r>
              <a:rPr b="1" lang="en" sz="1200"/>
              <a:t>Greatest Difference: </a:t>
            </a:r>
            <a:r>
              <a:rPr lang="en" sz="1200"/>
              <a:t>Akira Kurosawa</a:t>
            </a:r>
            <a:r>
              <a:rPr lang="en" sz="1200"/>
              <a:t> 12.4%</a:t>
            </a:r>
            <a:endParaRPr sz="1200"/>
          </a:p>
          <a:p>
            <a:pPr indent="-304800" lvl="0" marL="457200" rtl="0" algn="l">
              <a:lnSpc>
                <a:spcPct val="200000"/>
              </a:lnSpc>
              <a:spcBef>
                <a:spcPts val="0"/>
              </a:spcBef>
              <a:spcAft>
                <a:spcPts val="0"/>
              </a:spcAft>
              <a:buSzPts val="1200"/>
              <a:buChar char="●"/>
            </a:pPr>
            <a:r>
              <a:rPr b="1" lang="en" sz="1200"/>
              <a:t>Least Difference:</a:t>
            </a:r>
            <a:r>
              <a:rPr lang="en" sz="1200"/>
              <a:t> Alfred Hitchcock 1.3%</a:t>
            </a:r>
            <a:endParaRPr sz="1200"/>
          </a:p>
          <a:p>
            <a:pPr indent="-304800" lvl="0" marL="457200" rtl="0" algn="l">
              <a:lnSpc>
                <a:spcPct val="200000"/>
              </a:lnSpc>
              <a:spcBef>
                <a:spcPts val="0"/>
              </a:spcBef>
              <a:spcAft>
                <a:spcPts val="0"/>
              </a:spcAft>
              <a:buSzPts val="1200"/>
              <a:buChar char="●"/>
            </a:pPr>
            <a:r>
              <a:rPr b="1" lang="en" sz="1200"/>
              <a:t>Highest Rotten Tomatoes:</a:t>
            </a:r>
            <a:r>
              <a:rPr lang="en" sz="1200"/>
              <a:t> </a:t>
            </a:r>
            <a:r>
              <a:rPr lang="en" sz="1200">
                <a:solidFill>
                  <a:schemeClr val="dk1"/>
                </a:solidFill>
              </a:rPr>
              <a:t>Akira Kurosawa </a:t>
            </a:r>
            <a:r>
              <a:rPr lang="en" sz="1200"/>
              <a:t>95.4%</a:t>
            </a:r>
            <a:endParaRPr sz="1200"/>
          </a:p>
          <a:p>
            <a:pPr indent="-304800" lvl="0" marL="457200" rtl="0" algn="l">
              <a:lnSpc>
                <a:spcPct val="200000"/>
              </a:lnSpc>
              <a:spcBef>
                <a:spcPts val="0"/>
              </a:spcBef>
              <a:spcAft>
                <a:spcPts val="0"/>
              </a:spcAft>
              <a:buSzPts val="1200"/>
              <a:buChar char="●"/>
            </a:pPr>
            <a:r>
              <a:rPr b="1" lang="en" sz="1200"/>
              <a:t>Highest IMDb:</a:t>
            </a:r>
            <a:r>
              <a:rPr lang="en" sz="1200"/>
              <a:t> Christopher Nolan 85.6%</a:t>
            </a:r>
            <a:endParaRPr sz="1200"/>
          </a:p>
        </p:txBody>
      </p:sp>
      <p:pic>
        <p:nvPicPr>
          <p:cNvPr id="214" name="Google Shape;214;p25"/>
          <p:cNvPicPr preferRelativeResize="0"/>
          <p:nvPr/>
        </p:nvPicPr>
        <p:blipFill>
          <a:blip r:embed="rId3">
            <a:alphaModFix/>
          </a:blip>
          <a:stretch>
            <a:fillRect/>
          </a:stretch>
        </p:blipFill>
        <p:spPr>
          <a:xfrm>
            <a:off x="631800" y="808249"/>
            <a:ext cx="3437551" cy="35270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nvSpPr>
        <p:spPr>
          <a:xfrm>
            <a:off x="1034950" y="1184025"/>
            <a:ext cx="24546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u="sng">
                <a:latin typeface="Oswald"/>
                <a:ea typeface="Oswald"/>
                <a:cs typeface="Oswald"/>
                <a:sym typeface="Oswald"/>
              </a:rPr>
              <a:t>Genre</a:t>
            </a:r>
            <a:endParaRPr b="1" sz="2200" u="sng">
              <a:latin typeface="Oswald"/>
              <a:ea typeface="Oswald"/>
              <a:cs typeface="Oswald"/>
              <a:sym typeface="Oswald"/>
            </a:endParaRPr>
          </a:p>
        </p:txBody>
      </p:sp>
      <p:sp>
        <p:nvSpPr>
          <p:cNvPr id="220" name="Google Shape;220;p26"/>
          <p:cNvSpPr txBox="1"/>
          <p:nvPr/>
        </p:nvSpPr>
        <p:spPr>
          <a:xfrm>
            <a:off x="439326" y="1833000"/>
            <a:ext cx="3809400" cy="1477500"/>
          </a:xfrm>
          <a:prstGeom prst="rect">
            <a:avLst/>
          </a:prstGeom>
          <a:noFill/>
          <a:ln>
            <a:noFill/>
          </a:ln>
        </p:spPr>
        <p:txBody>
          <a:bodyPr anchorCtr="0" anchor="t" bIns="91425" lIns="91425" spcFirstLastPara="1" rIns="91425" wrap="square" tIns="91425">
            <a:spAutoFit/>
          </a:bodyPr>
          <a:lstStyle/>
          <a:p>
            <a:pPr indent="-304800" lvl="0" marL="457200" rtl="0" algn="l">
              <a:lnSpc>
                <a:spcPct val="200000"/>
              </a:lnSpc>
              <a:spcBef>
                <a:spcPts val="0"/>
              </a:spcBef>
              <a:spcAft>
                <a:spcPts val="0"/>
              </a:spcAft>
              <a:buSzPts val="1200"/>
              <a:buChar char="●"/>
            </a:pPr>
            <a:r>
              <a:rPr b="1" lang="en" sz="1200"/>
              <a:t>Greatest Difference: </a:t>
            </a:r>
            <a:r>
              <a:rPr lang="en" sz="1200"/>
              <a:t>Biography</a:t>
            </a:r>
            <a:r>
              <a:rPr lang="en" sz="1200"/>
              <a:t> 9.4%</a:t>
            </a:r>
            <a:endParaRPr sz="1200"/>
          </a:p>
          <a:p>
            <a:pPr indent="-304800" lvl="0" marL="457200" rtl="0" algn="l">
              <a:lnSpc>
                <a:spcPct val="200000"/>
              </a:lnSpc>
              <a:spcBef>
                <a:spcPts val="0"/>
              </a:spcBef>
              <a:spcAft>
                <a:spcPts val="0"/>
              </a:spcAft>
              <a:buSzPts val="1200"/>
              <a:buChar char="●"/>
            </a:pPr>
            <a:r>
              <a:rPr b="1" lang="en" sz="1200"/>
              <a:t>Least Difference:</a:t>
            </a:r>
            <a:r>
              <a:rPr lang="en" sz="1200"/>
              <a:t> Family 6.4%</a:t>
            </a:r>
            <a:endParaRPr sz="1200"/>
          </a:p>
          <a:p>
            <a:pPr indent="-304800" lvl="0" marL="457200" rtl="0" algn="l">
              <a:lnSpc>
                <a:spcPct val="200000"/>
              </a:lnSpc>
              <a:spcBef>
                <a:spcPts val="0"/>
              </a:spcBef>
              <a:spcAft>
                <a:spcPts val="0"/>
              </a:spcAft>
              <a:buSzPts val="1200"/>
              <a:buChar char="●"/>
            </a:pPr>
            <a:r>
              <a:rPr b="1" lang="en" sz="1200"/>
              <a:t>Highest Rotten Tomatoes:</a:t>
            </a:r>
            <a:r>
              <a:rPr lang="en" sz="1200"/>
              <a:t> Action 92.0%</a:t>
            </a:r>
            <a:endParaRPr sz="1200"/>
          </a:p>
          <a:p>
            <a:pPr indent="-304800" lvl="0" marL="457200" rtl="0" algn="l">
              <a:lnSpc>
                <a:spcPct val="200000"/>
              </a:lnSpc>
              <a:spcBef>
                <a:spcPts val="0"/>
              </a:spcBef>
              <a:spcAft>
                <a:spcPts val="0"/>
              </a:spcAft>
              <a:buSzPts val="1200"/>
              <a:buChar char="●"/>
            </a:pPr>
            <a:r>
              <a:rPr b="1" lang="en" sz="1200"/>
              <a:t>Highest IMDb:</a:t>
            </a:r>
            <a:r>
              <a:rPr lang="en" sz="1200"/>
              <a:t> Crime 83.6%</a:t>
            </a:r>
            <a:endParaRPr sz="1200"/>
          </a:p>
        </p:txBody>
      </p:sp>
      <p:pic>
        <p:nvPicPr>
          <p:cNvPr id="221" name="Google Shape;221;p26"/>
          <p:cNvPicPr preferRelativeResize="0"/>
          <p:nvPr/>
        </p:nvPicPr>
        <p:blipFill>
          <a:blip r:embed="rId3">
            <a:alphaModFix/>
          </a:blip>
          <a:stretch>
            <a:fillRect/>
          </a:stretch>
        </p:blipFill>
        <p:spPr>
          <a:xfrm>
            <a:off x="4797625" y="784150"/>
            <a:ext cx="3934575" cy="3692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nvSpPr>
        <p:spPr>
          <a:xfrm>
            <a:off x="5478875" y="860050"/>
            <a:ext cx="24546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u="sng">
                <a:latin typeface="Oswald"/>
                <a:ea typeface="Oswald"/>
                <a:cs typeface="Oswald"/>
                <a:sym typeface="Oswald"/>
              </a:rPr>
              <a:t>Language</a:t>
            </a:r>
            <a:endParaRPr b="1" sz="2200" u="sng">
              <a:latin typeface="Oswald"/>
              <a:ea typeface="Oswald"/>
              <a:cs typeface="Oswald"/>
              <a:sym typeface="Oswald"/>
            </a:endParaRPr>
          </a:p>
        </p:txBody>
      </p:sp>
      <p:sp>
        <p:nvSpPr>
          <p:cNvPr id="227" name="Google Shape;227;p27"/>
          <p:cNvSpPr txBox="1"/>
          <p:nvPr/>
        </p:nvSpPr>
        <p:spPr>
          <a:xfrm>
            <a:off x="4981276" y="1561300"/>
            <a:ext cx="3743100" cy="1477500"/>
          </a:xfrm>
          <a:prstGeom prst="rect">
            <a:avLst/>
          </a:prstGeom>
          <a:noFill/>
          <a:ln>
            <a:noFill/>
          </a:ln>
        </p:spPr>
        <p:txBody>
          <a:bodyPr anchorCtr="0" anchor="t" bIns="91425" lIns="91425" spcFirstLastPara="1" rIns="91425" wrap="square" tIns="91425">
            <a:spAutoFit/>
          </a:bodyPr>
          <a:lstStyle/>
          <a:p>
            <a:pPr indent="-304800" lvl="0" marL="457200" rtl="0" algn="l">
              <a:lnSpc>
                <a:spcPct val="200000"/>
              </a:lnSpc>
              <a:spcBef>
                <a:spcPts val="0"/>
              </a:spcBef>
              <a:spcAft>
                <a:spcPts val="0"/>
              </a:spcAft>
              <a:buSzPts val="1200"/>
              <a:buChar char="●"/>
            </a:pPr>
            <a:r>
              <a:rPr b="1" lang="en" sz="1200"/>
              <a:t>Greatest Difference: </a:t>
            </a:r>
            <a:r>
              <a:rPr lang="en" sz="1200"/>
              <a:t>Swedish </a:t>
            </a:r>
            <a:r>
              <a:rPr lang="en" sz="1200"/>
              <a:t>12.7%</a:t>
            </a:r>
            <a:endParaRPr sz="1200"/>
          </a:p>
          <a:p>
            <a:pPr indent="-304800" lvl="0" marL="457200" rtl="0" algn="l">
              <a:lnSpc>
                <a:spcPct val="200000"/>
              </a:lnSpc>
              <a:spcBef>
                <a:spcPts val="0"/>
              </a:spcBef>
              <a:spcAft>
                <a:spcPts val="0"/>
              </a:spcAft>
              <a:buSzPts val="1200"/>
              <a:buChar char="●"/>
            </a:pPr>
            <a:r>
              <a:rPr b="1" lang="en" sz="1200"/>
              <a:t>Least Difference:</a:t>
            </a:r>
            <a:r>
              <a:rPr lang="en" sz="1200"/>
              <a:t> English 8.4%</a:t>
            </a:r>
            <a:endParaRPr sz="1200"/>
          </a:p>
          <a:p>
            <a:pPr indent="-304800" lvl="0" marL="457200" rtl="0" algn="l">
              <a:lnSpc>
                <a:spcPct val="200000"/>
              </a:lnSpc>
              <a:spcBef>
                <a:spcPts val="0"/>
              </a:spcBef>
              <a:spcAft>
                <a:spcPts val="0"/>
              </a:spcAft>
              <a:buSzPts val="1200"/>
              <a:buChar char="●"/>
            </a:pPr>
            <a:r>
              <a:rPr b="1" lang="en" sz="1200"/>
              <a:t>Highest Rotten Tomatoes:</a:t>
            </a:r>
            <a:r>
              <a:rPr lang="en" sz="1200"/>
              <a:t> Italian 95.2%</a:t>
            </a:r>
            <a:endParaRPr sz="1200"/>
          </a:p>
          <a:p>
            <a:pPr indent="-304800" lvl="0" marL="457200" rtl="0" algn="l">
              <a:lnSpc>
                <a:spcPct val="200000"/>
              </a:lnSpc>
              <a:spcBef>
                <a:spcPts val="0"/>
              </a:spcBef>
              <a:spcAft>
                <a:spcPts val="0"/>
              </a:spcAft>
              <a:buSzPts val="1200"/>
              <a:buChar char="●"/>
            </a:pPr>
            <a:r>
              <a:rPr b="1" lang="en" sz="1200"/>
              <a:t>Highest IMDb:</a:t>
            </a:r>
            <a:r>
              <a:rPr lang="en" sz="1200"/>
              <a:t> Italian 84.2%</a:t>
            </a:r>
            <a:endParaRPr sz="1200"/>
          </a:p>
        </p:txBody>
      </p:sp>
      <p:pic>
        <p:nvPicPr>
          <p:cNvPr id="228" name="Google Shape;228;p27"/>
          <p:cNvPicPr preferRelativeResize="0"/>
          <p:nvPr/>
        </p:nvPicPr>
        <p:blipFill>
          <a:blip r:embed="rId3">
            <a:alphaModFix/>
          </a:blip>
          <a:stretch>
            <a:fillRect/>
          </a:stretch>
        </p:blipFill>
        <p:spPr>
          <a:xfrm>
            <a:off x="842075" y="794475"/>
            <a:ext cx="3472850" cy="32359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nvSpPr>
        <p:spPr>
          <a:xfrm>
            <a:off x="3183000" y="121650"/>
            <a:ext cx="2778000" cy="5232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sz="2200" u="sng">
                <a:latin typeface="Oswald"/>
                <a:ea typeface="Oswald"/>
                <a:cs typeface="Oswald"/>
                <a:sym typeface="Oswald"/>
              </a:rPr>
              <a:t>FINAL ANALYSIS</a:t>
            </a:r>
            <a:endParaRPr sz="2200">
              <a:latin typeface="Oswald"/>
              <a:ea typeface="Oswald"/>
              <a:cs typeface="Oswald"/>
              <a:sym typeface="Oswald"/>
            </a:endParaRPr>
          </a:p>
        </p:txBody>
      </p:sp>
      <p:sp>
        <p:nvSpPr>
          <p:cNvPr id="234" name="Google Shape;234;p28"/>
          <p:cNvSpPr txBox="1"/>
          <p:nvPr/>
        </p:nvSpPr>
        <p:spPr>
          <a:xfrm>
            <a:off x="2102100" y="1344650"/>
            <a:ext cx="2469900" cy="1262100"/>
          </a:xfrm>
          <a:prstGeom prst="rect">
            <a:avLst/>
          </a:prstGeom>
          <a:solidFill>
            <a:srgbClr val="FFC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200000"/>
              </a:lnSpc>
              <a:spcBef>
                <a:spcPts val="0"/>
              </a:spcBef>
              <a:spcAft>
                <a:spcPts val="0"/>
              </a:spcAft>
              <a:buNone/>
            </a:pPr>
            <a:r>
              <a:rPr b="1" lang="en" sz="1100">
                <a:latin typeface="Oswald"/>
                <a:ea typeface="Oswald"/>
                <a:cs typeface="Oswald"/>
                <a:sym typeface="Oswald"/>
              </a:rPr>
              <a:t>More D</a:t>
            </a:r>
            <a:r>
              <a:rPr b="1" lang="en" sz="1100">
                <a:latin typeface="Oswald"/>
                <a:ea typeface="Oswald"/>
                <a:cs typeface="Oswald"/>
                <a:sym typeface="Oswald"/>
              </a:rPr>
              <a:t>etailed </a:t>
            </a:r>
            <a:endParaRPr b="1" sz="1100">
              <a:latin typeface="Oswald"/>
              <a:ea typeface="Oswald"/>
              <a:cs typeface="Oswald"/>
              <a:sym typeface="Oswald"/>
            </a:endParaRPr>
          </a:p>
          <a:p>
            <a:pPr indent="0" lvl="0" marL="0" rtl="0" algn="ctr">
              <a:lnSpc>
                <a:spcPct val="200000"/>
              </a:lnSpc>
              <a:spcBef>
                <a:spcPts val="0"/>
              </a:spcBef>
              <a:spcAft>
                <a:spcPts val="0"/>
              </a:spcAft>
              <a:buNone/>
            </a:pPr>
            <a:r>
              <a:rPr b="1" lang="en" sz="1100">
                <a:latin typeface="Oswald"/>
                <a:ea typeface="Oswald"/>
                <a:cs typeface="Oswald"/>
                <a:sym typeface="Oswald"/>
              </a:rPr>
              <a:t>Breakdown of Reviewers</a:t>
            </a:r>
            <a:endParaRPr b="1" sz="1100">
              <a:latin typeface="Oswald"/>
              <a:ea typeface="Oswald"/>
              <a:cs typeface="Oswald"/>
              <a:sym typeface="Oswald"/>
            </a:endParaRPr>
          </a:p>
          <a:p>
            <a:pPr indent="0" lvl="0" marL="0" rtl="0" algn="ctr">
              <a:lnSpc>
                <a:spcPct val="200000"/>
              </a:lnSpc>
              <a:spcBef>
                <a:spcPts val="0"/>
              </a:spcBef>
              <a:spcAft>
                <a:spcPts val="0"/>
              </a:spcAft>
              <a:buNone/>
            </a:pPr>
            <a:r>
              <a:rPr b="1" lang="en" sz="1100">
                <a:latin typeface="Oswald"/>
                <a:ea typeface="Oswald"/>
                <a:cs typeface="Oswald"/>
                <a:sym typeface="Oswald"/>
              </a:rPr>
              <a:t>&amp; IMDb Pro</a:t>
            </a:r>
            <a:endParaRPr b="1" sz="1100">
              <a:latin typeface="Oswald"/>
              <a:ea typeface="Oswald"/>
              <a:cs typeface="Oswald"/>
              <a:sym typeface="Oswald"/>
            </a:endParaRPr>
          </a:p>
        </p:txBody>
      </p:sp>
      <p:sp>
        <p:nvSpPr>
          <p:cNvPr id="235" name="Google Shape;235;p28"/>
          <p:cNvSpPr txBox="1"/>
          <p:nvPr/>
        </p:nvSpPr>
        <p:spPr>
          <a:xfrm>
            <a:off x="4572000" y="1344650"/>
            <a:ext cx="2469900" cy="1262100"/>
          </a:xfrm>
          <a:prstGeom prst="rect">
            <a:avLst/>
          </a:prstGeom>
          <a:solidFill>
            <a:srgbClr val="A61C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200000"/>
              </a:lnSpc>
              <a:spcBef>
                <a:spcPts val="0"/>
              </a:spcBef>
              <a:spcAft>
                <a:spcPts val="0"/>
              </a:spcAft>
              <a:buNone/>
            </a:pPr>
            <a:r>
              <a:rPr b="1" lang="en" sz="1100">
                <a:solidFill>
                  <a:schemeClr val="lt1"/>
                </a:solidFill>
                <a:latin typeface="Oswald"/>
                <a:ea typeface="Oswald"/>
                <a:cs typeface="Oswald"/>
                <a:sym typeface="Oswald"/>
              </a:rPr>
              <a:t>Critic &amp; Audience Scores</a:t>
            </a:r>
            <a:endParaRPr b="1" sz="1100">
              <a:solidFill>
                <a:schemeClr val="lt1"/>
              </a:solidFill>
              <a:latin typeface="Oswald"/>
              <a:ea typeface="Oswald"/>
              <a:cs typeface="Oswald"/>
              <a:sym typeface="Oswald"/>
            </a:endParaRPr>
          </a:p>
        </p:txBody>
      </p:sp>
      <p:sp>
        <p:nvSpPr>
          <p:cNvPr id="236" name="Google Shape;236;p28"/>
          <p:cNvSpPr txBox="1"/>
          <p:nvPr/>
        </p:nvSpPr>
        <p:spPr>
          <a:xfrm>
            <a:off x="1473500" y="1775600"/>
            <a:ext cx="551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Oswald"/>
                <a:ea typeface="Oswald"/>
                <a:cs typeface="Oswald"/>
                <a:sym typeface="Oswald"/>
              </a:rPr>
              <a:t>PRO</a:t>
            </a:r>
            <a:endParaRPr sz="1600">
              <a:latin typeface="Oswald"/>
              <a:ea typeface="Oswald"/>
              <a:cs typeface="Oswald"/>
              <a:sym typeface="Oswald"/>
            </a:endParaRPr>
          </a:p>
        </p:txBody>
      </p:sp>
      <p:sp>
        <p:nvSpPr>
          <p:cNvPr id="237" name="Google Shape;237;p28"/>
          <p:cNvSpPr txBox="1"/>
          <p:nvPr/>
        </p:nvSpPr>
        <p:spPr>
          <a:xfrm>
            <a:off x="1473525" y="3037700"/>
            <a:ext cx="551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Oswald"/>
                <a:ea typeface="Oswald"/>
                <a:cs typeface="Oswald"/>
                <a:sym typeface="Oswald"/>
              </a:rPr>
              <a:t>CON</a:t>
            </a:r>
            <a:endParaRPr sz="1600">
              <a:latin typeface="Oswald"/>
              <a:ea typeface="Oswald"/>
              <a:cs typeface="Oswald"/>
              <a:sym typeface="Oswald"/>
            </a:endParaRPr>
          </a:p>
        </p:txBody>
      </p:sp>
      <p:sp>
        <p:nvSpPr>
          <p:cNvPr id="238" name="Google Shape;238;p28"/>
          <p:cNvSpPr txBox="1"/>
          <p:nvPr/>
        </p:nvSpPr>
        <p:spPr>
          <a:xfrm>
            <a:off x="3005850" y="906625"/>
            <a:ext cx="662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Oswald"/>
                <a:ea typeface="Oswald"/>
                <a:cs typeface="Oswald"/>
                <a:sym typeface="Oswald"/>
              </a:rPr>
              <a:t>IMDb</a:t>
            </a:r>
            <a:endParaRPr sz="1600">
              <a:latin typeface="Oswald"/>
              <a:ea typeface="Oswald"/>
              <a:cs typeface="Oswald"/>
              <a:sym typeface="Oswald"/>
            </a:endParaRPr>
          </a:p>
        </p:txBody>
      </p:sp>
      <p:sp>
        <p:nvSpPr>
          <p:cNvPr id="239" name="Google Shape;239;p28"/>
          <p:cNvSpPr txBox="1"/>
          <p:nvPr/>
        </p:nvSpPr>
        <p:spPr>
          <a:xfrm>
            <a:off x="5083800" y="906625"/>
            <a:ext cx="1446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Oswald"/>
                <a:ea typeface="Oswald"/>
                <a:cs typeface="Oswald"/>
                <a:sym typeface="Oswald"/>
              </a:rPr>
              <a:t>Rotten Tomatoes</a:t>
            </a:r>
            <a:endParaRPr sz="1600">
              <a:latin typeface="Oswald"/>
              <a:ea typeface="Oswald"/>
              <a:cs typeface="Oswald"/>
              <a:sym typeface="Oswald"/>
            </a:endParaRPr>
          </a:p>
        </p:txBody>
      </p:sp>
      <p:sp>
        <p:nvSpPr>
          <p:cNvPr id="240" name="Google Shape;240;p28"/>
          <p:cNvSpPr txBox="1"/>
          <p:nvPr/>
        </p:nvSpPr>
        <p:spPr>
          <a:xfrm>
            <a:off x="2102100" y="2606750"/>
            <a:ext cx="2469900" cy="1262100"/>
          </a:xfrm>
          <a:prstGeom prst="rect">
            <a:avLst/>
          </a:prstGeom>
          <a:solidFill>
            <a:srgbClr val="FFC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200000"/>
              </a:lnSpc>
              <a:spcBef>
                <a:spcPts val="0"/>
              </a:spcBef>
              <a:spcAft>
                <a:spcPts val="0"/>
              </a:spcAft>
              <a:buNone/>
            </a:pPr>
            <a:r>
              <a:rPr b="1" lang="en" sz="1100">
                <a:latin typeface="Oswald"/>
                <a:ea typeface="Oswald"/>
                <a:cs typeface="Oswald"/>
                <a:sym typeface="Oswald"/>
              </a:rPr>
              <a:t>No Critic Scores (uses Metascore)</a:t>
            </a:r>
            <a:endParaRPr b="1" sz="1100">
              <a:latin typeface="Oswald"/>
              <a:ea typeface="Oswald"/>
              <a:cs typeface="Oswald"/>
              <a:sym typeface="Oswald"/>
            </a:endParaRPr>
          </a:p>
        </p:txBody>
      </p:sp>
      <p:sp>
        <p:nvSpPr>
          <p:cNvPr id="241" name="Google Shape;241;p28"/>
          <p:cNvSpPr txBox="1"/>
          <p:nvPr/>
        </p:nvSpPr>
        <p:spPr>
          <a:xfrm>
            <a:off x="4572000" y="2606750"/>
            <a:ext cx="2469900" cy="1262100"/>
          </a:xfrm>
          <a:prstGeom prst="rect">
            <a:avLst/>
          </a:prstGeom>
          <a:solidFill>
            <a:srgbClr val="A61C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100">
                <a:solidFill>
                  <a:schemeClr val="lt1"/>
                </a:solidFill>
                <a:latin typeface="Oswald"/>
                <a:ea typeface="Oswald"/>
                <a:cs typeface="Oswald"/>
                <a:sym typeface="Oswald"/>
              </a:rPr>
              <a:t>Contains More Errors</a:t>
            </a:r>
            <a:endParaRPr b="1" sz="1100">
              <a:solidFill>
                <a:schemeClr val="lt1"/>
              </a:solidFill>
              <a:latin typeface="Oswald"/>
              <a:ea typeface="Oswald"/>
              <a:cs typeface="Oswald"/>
              <a:sym typeface="Oswald"/>
            </a:endParaRPr>
          </a:p>
          <a:p>
            <a:pPr indent="0" lvl="0" marL="0" rtl="0" algn="ctr">
              <a:lnSpc>
                <a:spcPct val="100000"/>
              </a:lnSpc>
              <a:spcBef>
                <a:spcPts val="0"/>
              </a:spcBef>
              <a:spcAft>
                <a:spcPts val="0"/>
              </a:spcAft>
              <a:buNone/>
            </a:pPr>
            <a:r>
              <a:rPr lang="en" sz="1000">
                <a:solidFill>
                  <a:schemeClr val="lt1"/>
                </a:solidFill>
                <a:latin typeface="Oswald Light"/>
                <a:ea typeface="Oswald Light"/>
                <a:cs typeface="Oswald Light"/>
                <a:sym typeface="Oswald Light"/>
              </a:rPr>
              <a:t>i.e. Typos, Incomplete Information</a:t>
            </a:r>
            <a:endParaRPr sz="1000">
              <a:solidFill>
                <a:schemeClr val="lt1"/>
              </a:solidFill>
              <a:latin typeface="Oswald Light"/>
              <a:ea typeface="Oswald Light"/>
              <a:cs typeface="Oswald Light"/>
              <a:sym typeface="Oswald Light"/>
            </a:endParaRPr>
          </a:p>
          <a:p>
            <a:pPr indent="0" lvl="0" marL="0" rtl="0" algn="ctr">
              <a:spcBef>
                <a:spcPts val="1000"/>
              </a:spcBef>
              <a:spcAft>
                <a:spcPts val="0"/>
              </a:spcAft>
              <a:buClr>
                <a:schemeClr val="dk1"/>
              </a:buClr>
              <a:buSzPts val="1100"/>
              <a:buFont typeface="Arial"/>
              <a:buNone/>
            </a:pPr>
            <a:r>
              <a:rPr b="1" lang="en" sz="1100">
                <a:solidFill>
                  <a:schemeClr val="lt1"/>
                </a:solidFill>
                <a:latin typeface="Oswald"/>
                <a:ea typeface="Oswald"/>
                <a:cs typeface="Oswald"/>
                <a:sym typeface="Oswald"/>
              </a:rPr>
              <a:t>&amp; Review Counts Not Exact</a:t>
            </a:r>
            <a:endParaRPr sz="1000">
              <a:solidFill>
                <a:schemeClr val="lt1"/>
              </a:solidFill>
              <a:latin typeface="Oswald Light"/>
              <a:ea typeface="Oswald Light"/>
              <a:cs typeface="Oswald Light"/>
              <a:sym typeface="Oswald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29"/>
          <p:cNvPicPr preferRelativeResize="0"/>
          <p:nvPr/>
        </p:nvPicPr>
        <p:blipFill>
          <a:blip r:embed="rId3">
            <a:alphaModFix/>
          </a:blip>
          <a:stretch>
            <a:fillRect/>
          </a:stretch>
        </p:blipFill>
        <p:spPr>
          <a:xfrm>
            <a:off x="0" y="0"/>
            <a:ext cx="9144003" cy="5143501"/>
          </a:xfrm>
          <a:prstGeom prst="rect">
            <a:avLst/>
          </a:prstGeom>
          <a:noFill/>
          <a:ln>
            <a:noFill/>
          </a:ln>
        </p:spPr>
      </p:pic>
      <p:pic>
        <p:nvPicPr>
          <p:cNvPr id="247" name="Google Shape;247;p29"/>
          <p:cNvPicPr preferRelativeResize="0"/>
          <p:nvPr/>
        </p:nvPicPr>
        <p:blipFill>
          <a:blip r:embed="rId4">
            <a:alphaModFix/>
          </a:blip>
          <a:stretch>
            <a:fillRect/>
          </a:stretch>
        </p:blipFill>
        <p:spPr>
          <a:xfrm>
            <a:off x="2893525" y="1706294"/>
            <a:ext cx="2991150" cy="1508025"/>
          </a:xfrm>
          <a:prstGeom prst="rect">
            <a:avLst/>
          </a:prstGeom>
          <a:noFill/>
          <a:ln>
            <a:noFill/>
          </a:ln>
        </p:spPr>
      </p:pic>
      <p:sp>
        <p:nvSpPr>
          <p:cNvPr id="248" name="Google Shape;248;p29"/>
          <p:cNvSpPr txBox="1"/>
          <p:nvPr/>
        </p:nvSpPr>
        <p:spPr>
          <a:xfrm>
            <a:off x="1731450" y="385825"/>
            <a:ext cx="3826500" cy="5388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2300">
                <a:latin typeface="Courier New"/>
                <a:ea typeface="Courier New"/>
                <a:cs typeface="Courier New"/>
                <a:sym typeface="Courier New"/>
              </a:rPr>
              <a:t>…and the winner is…</a:t>
            </a:r>
            <a:endParaRPr sz="23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48"/>
                                        </p:tgtEl>
                                        <p:attrNameLst>
                                          <p:attrName>style.visibility</p:attrName>
                                        </p:attrNameLst>
                                      </p:cBhvr>
                                      <p:to>
                                        <p:strVal val="visible"/>
                                      </p:to>
                                    </p:set>
                                    <p:anim calcmode="lin" valueType="num">
                                      <p:cBhvr additive="base">
                                        <p:cTn dur="1200"/>
                                        <p:tgtEl>
                                          <p:spTgt spid="24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7"/>
                                        </p:tgtEl>
                                        <p:attrNameLst>
                                          <p:attrName>style.visibility</p:attrName>
                                        </p:attrNameLst>
                                      </p:cBhvr>
                                      <p:to>
                                        <p:strVal val="visible"/>
                                      </p:to>
                                    </p:set>
                                    <p:anim calcmode="lin" valueType="num">
                                      <p:cBhvr additive="base">
                                        <p:cTn dur="1000"/>
                                        <p:tgtEl>
                                          <p:spTgt spid="24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2" name="Shape 252"/>
        <p:cNvGrpSpPr/>
        <p:nvPr/>
      </p:nvGrpSpPr>
      <p:grpSpPr>
        <a:xfrm>
          <a:off x="0" y="0"/>
          <a:ext cx="0" cy="0"/>
          <a:chOff x="0" y="0"/>
          <a:chExt cx="0" cy="0"/>
        </a:xfrm>
      </p:grpSpPr>
      <p:sp>
        <p:nvSpPr>
          <p:cNvPr id="253" name="Google Shape;253;p30"/>
          <p:cNvSpPr txBox="1"/>
          <p:nvPr/>
        </p:nvSpPr>
        <p:spPr>
          <a:xfrm>
            <a:off x="1391250" y="1394150"/>
            <a:ext cx="6361500" cy="1954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500">
                <a:solidFill>
                  <a:schemeClr val="lt1"/>
                </a:solidFill>
                <a:latin typeface="Oswald"/>
                <a:ea typeface="Oswald"/>
                <a:cs typeface="Oswald"/>
                <a:sym typeface="Oswald"/>
              </a:rPr>
              <a:t>Thank You</a:t>
            </a:r>
            <a:endParaRPr sz="11500">
              <a:solidFill>
                <a:schemeClr val="lt1"/>
              </a:solidFill>
              <a:latin typeface="Oswald"/>
              <a:ea typeface="Oswald"/>
              <a:cs typeface="Oswald"/>
              <a:sym typeface="Oswa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4"/>
          <p:cNvPicPr preferRelativeResize="0"/>
          <p:nvPr/>
        </p:nvPicPr>
        <p:blipFill>
          <a:blip r:embed="rId3">
            <a:alphaModFix/>
          </a:blip>
          <a:stretch>
            <a:fillRect/>
          </a:stretch>
        </p:blipFill>
        <p:spPr>
          <a:xfrm flipH="1" rot="7305862">
            <a:off x="4069373" y="1494879"/>
            <a:ext cx="1929183" cy="593824"/>
          </a:xfrm>
          <a:prstGeom prst="rect">
            <a:avLst/>
          </a:prstGeom>
          <a:noFill/>
          <a:ln>
            <a:noFill/>
          </a:ln>
        </p:spPr>
      </p:pic>
      <p:pic>
        <p:nvPicPr>
          <p:cNvPr id="64" name="Google Shape;64;p14"/>
          <p:cNvPicPr preferRelativeResize="0"/>
          <p:nvPr/>
        </p:nvPicPr>
        <p:blipFill>
          <a:blip r:embed="rId3">
            <a:alphaModFix/>
          </a:blip>
          <a:stretch>
            <a:fillRect/>
          </a:stretch>
        </p:blipFill>
        <p:spPr>
          <a:xfrm flipH="1" rot="7305862">
            <a:off x="5088548" y="-148196"/>
            <a:ext cx="1929183" cy="593824"/>
          </a:xfrm>
          <a:prstGeom prst="rect">
            <a:avLst/>
          </a:prstGeom>
          <a:noFill/>
          <a:ln>
            <a:noFill/>
          </a:ln>
        </p:spPr>
      </p:pic>
      <p:pic>
        <p:nvPicPr>
          <p:cNvPr id="65" name="Google Shape;65;p14"/>
          <p:cNvPicPr preferRelativeResize="0"/>
          <p:nvPr/>
        </p:nvPicPr>
        <p:blipFill>
          <a:blip r:embed="rId3">
            <a:alphaModFix/>
          </a:blip>
          <a:stretch>
            <a:fillRect/>
          </a:stretch>
        </p:blipFill>
        <p:spPr>
          <a:xfrm flipH="1" rot="7305862">
            <a:off x="2026273" y="4608829"/>
            <a:ext cx="1929183" cy="593824"/>
          </a:xfrm>
          <a:prstGeom prst="rect">
            <a:avLst/>
          </a:prstGeom>
          <a:noFill/>
          <a:ln>
            <a:noFill/>
          </a:ln>
        </p:spPr>
      </p:pic>
      <p:pic>
        <p:nvPicPr>
          <p:cNvPr id="66" name="Google Shape;66;p14"/>
          <p:cNvPicPr preferRelativeResize="0"/>
          <p:nvPr/>
        </p:nvPicPr>
        <p:blipFill>
          <a:blip r:embed="rId3">
            <a:alphaModFix/>
          </a:blip>
          <a:stretch>
            <a:fillRect/>
          </a:stretch>
        </p:blipFill>
        <p:spPr>
          <a:xfrm flipH="1" rot="7305862">
            <a:off x="3045448" y="2965754"/>
            <a:ext cx="1929183" cy="593824"/>
          </a:xfrm>
          <a:prstGeom prst="rect">
            <a:avLst/>
          </a:prstGeom>
          <a:noFill/>
          <a:ln>
            <a:noFill/>
          </a:ln>
        </p:spPr>
      </p:pic>
      <p:pic>
        <p:nvPicPr>
          <p:cNvPr id="67" name="Google Shape;67;p14"/>
          <p:cNvPicPr preferRelativeResize="0"/>
          <p:nvPr/>
        </p:nvPicPr>
        <p:blipFill>
          <a:blip r:embed="rId3">
            <a:alphaModFix/>
          </a:blip>
          <a:stretch>
            <a:fillRect/>
          </a:stretch>
        </p:blipFill>
        <p:spPr>
          <a:xfrm flipH="1" rot="2542187">
            <a:off x="122322" y="4811577"/>
            <a:ext cx="1929185" cy="593824"/>
          </a:xfrm>
          <a:prstGeom prst="rect">
            <a:avLst/>
          </a:prstGeom>
          <a:noFill/>
          <a:ln>
            <a:noFill/>
          </a:ln>
        </p:spPr>
      </p:pic>
      <p:pic>
        <p:nvPicPr>
          <p:cNvPr id="68" name="Google Shape;68;p14"/>
          <p:cNvPicPr preferRelativeResize="0"/>
          <p:nvPr/>
        </p:nvPicPr>
        <p:blipFill>
          <a:blip r:embed="rId3">
            <a:alphaModFix/>
          </a:blip>
          <a:stretch>
            <a:fillRect/>
          </a:stretch>
        </p:blipFill>
        <p:spPr>
          <a:xfrm flipH="1" rot="2542187">
            <a:off x="-932103" y="3847652"/>
            <a:ext cx="1929185" cy="593824"/>
          </a:xfrm>
          <a:prstGeom prst="rect">
            <a:avLst/>
          </a:prstGeom>
          <a:noFill/>
          <a:ln>
            <a:noFill/>
          </a:ln>
        </p:spPr>
      </p:pic>
      <p:pic>
        <p:nvPicPr>
          <p:cNvPr id="69" name="Google Shape;69;p14"/>
          <p:cNvPicPr preferRelativeResize="0"/>
          <p:nvPr/>
        </p:nvPicPr>
        <p:blipFill>
          <a:blip r:embed="rId3">
            <a:alphaModFix/>
          </a:blip>
          <a:stretch>
            <a:fillRect/>
          </a:stretch>
        </p:blipFill>
        <p:spPr>
          <a:xfrm flipH="1" rot="7714831">
            <a:off x="-28878" y="131103"/>
            <a:ext cx="1929184" cy="593824"/>
          </a:xfrm>
          <a:prstGeom prst="rect">
            <a:avLst/>
          </a:prstGeom>
          <a:noFill/>
          <a:ln>
            <a:noFill/>
          </a:ln>
        </p:spPr>
      </p:pic>
      <p:pic>
        <p:nvPicPr>
          <p:cNvPr id="70" name="Google Shape;70;p14"/>
          <p:cNvPicPr preferRelativeResize="0"/>
          <p:nvPr/>
        </p:nvPicPr>
        <p:blipFill>
          <a:blip r:embed="rId3">
            <a:alphaModFix/>
          </a:blip>
          <a:stretch>
            <a:fillRect/>
          </a:stretch>
        </p:blipFill>
        <p:spPr>
          <a:xfrm flipH="1" rot="7714831">
            <a:off x="-1218603" y="1620628"/>
            <a:ext cx="1929184" cy="593824"/>
          </a:xfrm>
          <a:prstGeom prst="rect">
            <a:avLst/>
          </a:prstGeom>
          <a:noFill/>
          <a:ln>
            <a:noFill/>
          </a:ln>
        </p:spPr>
      </p:pic>
      <p:sp>
        <p:nvSpPr>
          <p:cNvPr id="71" name="Google Shape;71;p14"/>
          <p:cNvSpPr txBox="1"/>
          <p:nvPr/>
        </p:nvSpPr>
        <p:spPr>
          <a:xfrm>
            <a:off x="140850" y="153650"/>
            <a:ext cx="3469200" cy="1614300"/>
          </a:xfrm>
          <a:prstGeom prst="rect">
            <a:avLst/>
          </a:prstGeom>
          <a:solidFill>
            <a:srgbClr val="B6D7A8"/>
          </a:solidFill>
          <a:ln cap="flat" cmpd="sng" w="19050">
            <a:solidFill>
              <a:srgbClr val="38761D"/>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1200"/>
              </a:spcBef>
              <a:spcAft>
                <a:spcPts val="0"/>
              </a:spcAft>
              <a:buClr>
                <a:schemeClr val="dk1"/>
              </a:buClr>
              <a:buSzPts val="1100"/>
              <a:buFont typeface="Arial"/>
              <a:buNone/>
            </a:pPr>
            <a:r>
              <a:rPr b="1" lang="en" sz="1200">
                <a:solidFill>
                  <a:schemeClr val="dk1"/>
                </a:solidFill>
                <a:latin typeface="Oswald"/>
                <a:ea typeface="Oswald"/>
                <a:cs typeface="Oswald"/>
                <a:sym typeface="Oswald"/>
              </a:rPr>
              <a:t>Motivation</a:t>
            </a:r>
            <a:endParaRPr b="1" sz="12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050">
                <a:solidFill>
                  <a:srgbClr val="010101"/>
                </a:solidFill>
                <a:latin typeface="Oswald Light"/>
                <a:ea typeface="Oswald Light"/>
                <a:cs typeface="Oswald Light"/>
                <a:sym typeface="Oswald Light"/>
              </a:rPr>
              <a:t>I have noticed and experienced within my own family that one movie reviewing site is exclusively used because they trust it more than other the alternatives. There are two major movie scoring sites: IMDb and Rotten Tomatoes. This drove me to investigate what the differences in movie scoring existed between IMDb and Rotten Tomatoes and analyze findings about the movies as well. </a:t>
            </a:r>
            <a:endParaRPr sz="1050">
              <a:latin typeface="Oswald Light"/>
              <a:ea typeface="Oswald Light"/>
              <a:cs typeface="Oswald Light"/>
              <a:sym typeface="Oswald Light"/>
            </a:endParaRPr>
          </a:p>
        </p:txBody>
      </p:sp>
      <p:sp>
        <p:nvSpPr>
          <p:cNvPr id="72" name="Google Shape;72;p14"/>
          <p:cNvSpPr txBox="1"/>
          <p:nvPr/>
        </p:nvSpPr>
        <p:spPr>
          <a:xfrm>
            <a:off x="140850" y="3518150"/>
            <a:ext cx="3469200" cy="1513500"/>
          </a:xfrm>
          <a:prstGeom prst="rect">
            <a:avLst/>
          </a:prstGeom>
          <a:solidFill>
            <a:srgbClr val="A4C2F4"/>
          </a:solidFill>
          <a:ln cap="flat" cmpd="sng" w="19050">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1200"/>
              </a:spcBef>
              <a:spcAft>
                <a:spcPts val="0"/>
              </a:spcAft>
              <a:buNone/>
            </a:pPr>
            <a:r>
              <a:rPr b="1" lang="en" sz="1200">
                <a:solidFill>
                  <a:schemeClr val="dk1"/>
                </a:solidFill>
                <a:latin typeface="Oswald"/>
                <a:ea typeface="Oswald"/>
                <a:cs typeface="Oswald"/>
                <a:sym typeface="Oswald"/>
              </a:rPr>
              <a:t>Technologies</a:t>
            </a:r>
            <a:endParaRPr b="1" sz="1200">
              <a:solidFill>
                <a:schemeClr val="dk1"/>
              </a:solidFill>
              <a:latin typeface="Oswald"/>
              <a:ea typeface="Oswald"/>
              <a:cs typeface="Oswald"/>
              <a:sym typeface="Oswald"/>
            </a:endParaRPr>
          </a:p>
          <a:p>
            <a:pPr indent="-292100" lvl="0" marL="571500" rtl="0" algn="l">
              <a:lnSpc>
                <a:spcPct val="115000"/>
              </a:lnSpc>
              <a:spcBef>
                <a:spcPts val="1200"/>
              </a:spcBef>
              <a:spcAft>
                <a:spcPts val="0"/>
              </a:spcAft>
              <a:buClr>
                <a:srgbClr val="010101"/>
              </a:buClr>
              <a:buSzPts val="1000"/>
              <a:buFont typeface="Oswald Medium"/>
              <a:buChar char="●"/>
            </a:pPr>
            <a:r>
              <a:rPr lang="en" sz="1000">
                <a:solidFill>
                  <a:srgbClr val="010101"/>
                </a:solidFill>
                <a:latin typeface="Oswald Medium"/>
                <a:ea typeface="Oswald Medium"/>
                <a:cs typeface="Oswald Medium"/>
                <a:sym typeface="Oswald Medium"/>
              </a:rPr>
              <a:t>Python</a:t>
            </a:r>
            <a:r>
              <a:rPr lang="en" sz="1000">
                <a:solidFill>
                  <a:srgbClr val="010101"/>
                </a:solidFill>
                <a:latin typeface="Oswald Medium"/>
                <a:ea typeface="Oswald Medium"/>
                <a:cs typeface="Oswald Medium"/>
                <a:sym typeface="Oswald Medium"/>
              </a:rPr>
              <a:t> </a:t>
            </a:r>
            <a:endParaRPr sz="1000">
              <a:solidFill>
                <a:srgbClr val="010101"/>
              </a:solidFill>
              <a:latin typeface="Oswald Medium"/>
              <a:ea typeface="Oswald Medium"/>
              <a:cs typeface="Oswald Medium"/>
              <a:sym typeface="Oswald Medium"/>
            </a:endParaRPr>
          </a:p>
          <a:p>
            <a:pPr indent="-292100" lvl="1" marL="914400" rtl="0" algn="l">
              <a:lnSpc>
                <a:spcPct val="115000"/>
              </a:lnSpc>
              <a:spcBef>
                <a:spcPts val="0"/>
              </a:spcBef>
              <a:spcAft>
                <a:spcPts val="0"/>
              </a:spcAft>
              <a:buClr>
                <a:srgbClr val="010101"/>
              </a:buClr>
              <a:buSzPts val="1000"/>
              <a:buFont typeface="Oswald Light"/>
              <a:buChar char="○"/>
            </a:pPr>
            <a:r>
              <a:rPr lang="en" sz="1000">
                <a:solidFill>
                  <a:srgbClr val="010101"/>
                </a:solidFill>
                <a:latin typeface="Oswald Light"/>
                <a:ea typeface="Oswald Light"/>
                <a:cs typeface="Oswald Light"/>
                <a:sym typeface="Oswald Light"/>
              </a:rPr>
              <a:t>Webscraped</a:t>
            </a:r>
            <a:endParaRPr sz="1000">
              <a:solidFill>
                <a:srgbClr val="010101"/>
              </a:solidFill>
              <a:latin typeface="Oswald Light"/>
              <a:ea typeface="Oswald Light"/>
              <a:cs typeface="Oswald Light"/>
              <a:sym typeface="Oswald Light"/>
            </a:endParaRPr>
          </a:p>
          <a:p>
            <a:pPr indent="-292100" lvl="1" marL="914400" rtl="0" algn="l">
              <a:lnSpc>
                <a:spcPct val="115000"/>
              </a:lnSpc>
              <a:spcBef>
                <a:spcPts val="0"/>
              </a:spcBef>
              <a:spcAft>
                <a:spcPts val="0"/>
              </a:spcAft>
              <a:buClr>
                <a:srgbClr val="010101"/>
              </a:buClr>
              <a:buSzPts val="1000"/>
              <a:buFont typeface="Oswald Light"/>
              <a:buChar char="○"/>
            </a:pPr>
            <a:r>
              <a:rPr lang="en" sz="1000">
                <a:solidFill>
                  <a:srgbClr val="010101"/>
                </a:solidFill>
                <a:latin typeface="Oswald Light"/>
                <a:ea typeface="Oswald Light"/>
                <a:cs typeface="Oswald Light"/>
                <a:sym typeface="Oswald Light"/>
              </a:rPr>
              <a:t>Analyzed Data</a:t>
            </a:r>
            <a:endParaRPr sz="1000">
              <a:solidFill>
                <a:srgbClr val="010101"/>
              </a:solidFill>
              <a:latin typeface="Oswald Light"/>
              <a:ea typeface="Oswald Light"/>
              <a:cs typeface="Oswald Light"/>
              <a:sym typeface="Oswald Light"/>
            </a:endParaRPr>
          </a:p>
          <a:p>
            <a:pPr indent="-292100" lvl="1" marL="914400" rtl="0" algn="l">
              <a:lnSpc>
                <a:spcPct val="115000"/>
              </a:lnSpc>
              <a:spcBef>
                <a:spcPts val="0"/>
              </a:spcBef>
              <a:spcAft>
                <a:spcPts val="0"/>
              </a:spcAft>
              <a:buClr>
                <a:srgbClr val="010101"/>
              </a:buClr>
              <a:buSzPts val="1000"/>
              <a:buFont typeface="Oswald Light"/>
              <a:buChar char="○"/>
            </a:pPr>
            <a:r>
              <a:rPr lang="en" sz="1000">
                <a:solidFill>
                  <a:srgbClr val="010101"/>
                </a:solidFill>
                <a:latin typeface="Oswald Light"/>
                <a:ea typeface="Oswald Light"/>
                <a:cs typeface="Oswald Light"/>
                <a:sym typeface="Oswald Light"/>
              </a:rPr>
              <a:t>Jupyter Notebook Visuals</a:t>
            </a:r>
            <a:endParaRPr sz="1000">
              <a:solidFill>
                <a:srgbClr val="010101"/>
              </a:solidFill>
              <a:latin typeface="Oswald Light"/>
              <a:ea typeface="Oswald Light"/>
              <a:cs typeface="Oswald Light"/>
              <a:sym typeface="Oswald Light"/>
            </a:endParaRPr>
          </a:p>
          <a:p>
            <a:pPr indent="-292100" lvl="0" marL="571500" rtl="0" algn="l">
              <a:lnSpc>
                <a:spcPct val="115000"/>
              </a:lnSpc>
              <a:spcBef>
                <a:spcPts val="1000"/>
              </a:spcBef>
              <a:spcAft>
                <a:spcPts val="0"/>
              </a:spcAft>
              <a:buClr>
                <a:srgbClr val="010101"/>
              </a:buClr>
              <a:buSzPts val="1000"/>
              <a:buFont typeface="Oswald Medium"/>
              <a:buChar char="●"/>
            </a:pPr>
            <a:r>
              <a:rPr lang="en" sz="1000">
                <a:solidFill>
                  <a:srgbClr val="010101"/>
                </a:solidFill>
                <a:latin typeface="Oswald Medium"/>
                <a:ea typeface="Oswald Medium"/>
                <a:cs typeface="Oswald Medium"/>
                <a:sym typeface="Oswald Medium"/>
              </a:rPr>
              <a:t>PowerBI Dashboard</a:t>
            </a:r>
            <a:endParaRPr sz="1000">
              <a:solidFill>
                <a:srgbClr val="010101"/>
              </a:solidFill>
              <a:latin typeface="Oswald Medium"/>
              <a:ea typeface="Oswald Medium"/>
              <a:cs typeface="Oswald Medium"/>
              <a:sym typeface="Oswald Medium"/>
            </a:endParaRPr>
          </a:p>
        </p:txBody>
      </p:sp>
      <p:sp>
        <p:nvSpPr>
          <p:cNvPr id="73" name="Google Shape;73;p14"/>
          <p:cNvSpPr txBox="1"/>
          <p:nvPr/>
        </p:nvSpPr>
        <p:spPr>
          <a:xfrm>
            <a:off x="3913350" y="1562525"/>
            <a:ext cx="5070900" cy="3278400"/>
          </a:xfrm>
          <a:prstGeom prst="rect">
            <a:avLst/>
          </a:prstGeom>
          <a:solidFill>
            <a:srgbClr val="DD7E6B"/>
          </a:solidFill>
          <a:ln cap="flat" cmpd="sng" w="19050">
            <a:solidFill>
              <a:srgbClr val="85200C"/>
            </a:solidFill>
            <a:prstDash val="solid"/>
            <a:round/>
            <a:headEnd len="sm" w="sm" type="none"/>
            <a:tailEnd len="sm" w="sm" type="none"/>
          </a:ln>
        </p:spPr>
        <p:txBody>
          <a:bodyPr anchorCtr="0" anchor="t" bIns="45700" lIns="45700" spcFirstLastPara="1" rIns="45700" wrap="square" tIns="45700">
            <a:spAutoFit/>
          </a:bodyPr>
          <a:lstStyle/>
          <a:p>
            <a:pPr indent="0" lvl="0" marL="0" rtl="0" algn="l">
              <a:lnSpc>
                <a:spcPct val="150000"/>
              </a:lnSpc>
              <a:spcBef>
                <a:spcPts val="1200"/>
              </a:spcBef>
              <a:spcAft>
                <a:spcPts val="0"/>
              </a:spcAft>
              <a:buNone/>
            </a:pPr>
            <a:r>
              <a:rPr b="1" lang="en" sz="1200">
                <a:solidFill>
                  <a:schemeClr val="dk1"/>
                </a:solidFill>
                <a:latin typeface="Oswald"/>
                <a:ea typeface="Oswald"/>
                <a:cs typeface="Oswald"/>
                <a:sym typeface="Oswald"/>
              </a:rPr>
              <a:t>Important Notices</a:t>
            </a:r>
            <a:endParaRPr sz="900">
              <a:solidFill>
                <a:schemeClr val="dk1"/>
              </a:solidFill>
              <a:latin typeface="Oswald"/>
              <a:ea typeface="Oswald"/>
              <a:cs typeface="Oswald"/>
              <a:sym typeface="Oswald"/>
            </a:endParaRPr>
          </a:p>
          <a:p>
            <a:pPr indent="0" lvl="0" marL="0" rtl="0" algn="l">
              <a:spcBef>
                <a:spcPts val="0"/>
              </a:spcBef>
              <a:spcAft>
                <a:spcPts val="0"/>
              </a:spcAft>
              <a:buNone/>
            </a:pPr>
            <a:r>
              <a:rPr i="1" lang="en" sz="1050">
                <a:solidFill>
                  <a:schemeClr val="dk1"/>
                </a:solidFill>
                <a:latin typeface="Oswald Medium"/>
                <a:ea typeface="Oswald Medium"/>
                <a:cs typeface="Oswald Medium"/>
                <a:sym typeface="Oswald Medium"/>
              </a:rPr>
              <a:t>Rotten Tomatoes and IMDb Scoring System</a:t>
            </a:r>
            <a:endParaRPr i="1" sz="1050">
              <a:solidFill>
                <a:schemeClr val="dk1"/>
              </a:solidFill>
              <a:latin typeface="Oswald Medium"/>
              <a:ea typeface="Oswald Medium"/>
              <a:cs typeface="Oswald Medium"/>
              <a:sym typeface="Oswald Medium"/>
            </a:endParaRPr>
          </a:p>
          <a:p>
            <a:pPr indent="0" lvl="0" marL="0" rtl="0" algn="l">
              <a:spcBef>
                <a:spcPts val="0"/>
              </a:spcBef>
              <a:spcAft>
                <a:spcPts val="0"/>
              </a:spcAft>
              <a:buNone/>
            </a:pPr>
            <a:r>
              <a:rPr lang="en" sz="1050">
                <a:solidFill>
                  <a:schemeClr val="dk1"/>
                </a:solidFill>
                <a:latin typeface="Oswald Light"/>
                <a:ea typeface="Oswald Light"/>
                <a:cs typeface="Oswald Light"/>
                <a:sym typeface="Oswald Light"/>
              </a:rPr>
              <a:t>Rotten Tomatoes separates critics and audience scores (both a percentage of 100). Because IMDb does not include or have its own critics score, I will only be using audience scores.. Also, IMDb is scored on the scale of 1 to 10 stars, and I made this into a percentage to accurately compared the two sites. </a:t>
            </a:r>
            <a:endParaRPr sz="1050">
              <a:solidFill>
                <a:schemeClr val="dk1"/>
              </a:solidFill>
              <a:latin typeface="Oswald Light"/>
              <a:ea typeface="Oswald Light"/>
              <a:cs typeface="Oswald Light"/>
              <a:sym typeface="Oswald Light"/>
            </a:endParaRPr>
          </a:p>
          <a:p>
            <a:pPr indent="0" lvl="0" marL="0" rtl="0" algn="l">
              <a:spcBef>
                <a:spcPts val="0"/>
              </a:spcBef>
              <a:spcAft>
                <a:spcPts val="0"/>
              </a:spcAft>
              <a:buNone/>
            </a:pPr>
            <a:r>
              <a:t/>
            </a:r>
            <a:endParaRPr sz="1050">
              <a:solidFill>
                <a:schemeClr val="dk1"/>
              </a:solidFill>
            </a:endParaRPr>
          </a:p>
          <a:p>
            <a:pPr indent="0" lvl="0" marL="0" rtl="0" algn="l">
              <a:spcBef>
                <a:spcPts val="0"/>
              </a:spcBef>
              <a:spcAft>
                <a:spcPts val="0"/>
              </a:spcAft>
              <a:buNone/>
            </a:pPr>
            <a:r>
              <a:rPr i="1" lang="en" sz="1050">
                <a:solidFill>
                  <a:schemeClr val="dk1"/>
                </a:solidFill>
                <a:latin typeface="Oswald Medium"/>
                <a:ea typeface="Oswald Medium"/>
                <a:cs typeface="Oswald Medium"/>
                <a:sym typeface="Oswald Medium"/>
              </a:rPr>
              <a:t>Language</a:t>
            </a:r>
            <a:endParaRPr i="1" sz="1050">
              <a:solidFill>
                <a:schemeClr val="dk1"/>
              </a:solidFill>
              <a:latin typeface="Oswald Medium"/>
              <a:ea typeface="Oswald Medium"/>
              <a:cs typeface="Oswald Medium"/>
              <a:sym typeface="Oswald Medium"/>
            </a:endParaRPr>
          </a:p>
          <a:p>
            <a:pPr indent="0" lvl="0" marL="0" rtl="0" algn="l">
              <a:spcBef>
                <a:spcPts val="0"/>
              </a:spcBef>
              <a:spcAft>
                <a:spcPts val="0"/>
              </a:spcAft>
              <a:buNone/>
            </a:pPr>
            <a:r>
              <a:rPr lang="en" sz="1050">
                <a:solidFill>
                  <a:schemeClr val="dk1"/>
                </a:solidFill>
                <a:latin typeface="Oswald Light"/>
                <a:ea typeface="Oswald Light"/>
                <a:cs typeface="Oswald Light"/>
                <a:sym typeface="Oswald Light"/>
              </a:rPr>
              <a:t>For original languages, there are specific dialects or country-specific classification for a common mother tongue. Such as French (France) and French (Canada) or English and English (United Kingdom). In any such instances, I combined them into ‘French’ or ‘English’ for simplicity. </a:t>
            </a:r>
            <a:endParaRPr sz="1050">
              <a:solidFill>
                <a:schemeClr val="dk1"/>
              </a:solidFill>
              <a:latin typeface="Oswald Light"/>
              <a:ea typeface="Oswald Light"/>
              <a:cs typeface="Oswald Light"/>
              <a:sym typeface="Oswald Light"/>
            </a:endParaRPr>
          </a:p>
          <a:p>
            <a:pPr indent="0" lvl="0" marL="0" rtl="0" algn="l">
              <a:spcBef>
                <a:spcPts val="0"/>
              </a:spcBef>
              <a:spcAft>
                <a:spcPts val="0"/>
              </a:spcAft>
              <a:buNone/>
            </a:pPr>
            <a:r>
              <a:t/>
            </a:r>
            <a:endParaRPr sz="1050">
              <a:solidFill>
                <a:schemeClr val="dk1"/>
              </a:solidFill>
            </a:endParaRPr>
          </a:p>
          <a:p>
            <a:pPr indent="0" lvl="0" marL="0" rtl="0" algn="l">
              <a:spcBef>
                <a:spcPts val="0"/>
              </a:spcBef>
              <a:spcAft>
                <a:spcPts val="0"/>
              </a:spcAft>
              <a:buNone/>
            </a:pPr>
            <a:r>
              <a:rPr i="1" lang="en" sz="1050">
                <a:solidFill>
                  <a:schemeClr val="dk1"/>
                </a:solidFill>
                <a:latin typeface="Oswald Medium"/>
                <a:ea typeface="Oswald Medium"/>
                <a:cs typeface="Oswald Medium"/>
                <a:sym typeface="Oswald Medium"/>
              </a:rPr>
              <a:t>Ratings</a:t>
            </a:r>
            <a:endParaRPr sz="1050">
              <a:solidFill>
                <a:schemeClr val="dk1"/>
              </a:solidFill>
              <a:latin typeface="Oswald Medium"/>
              <a:ea typeface="Oswald Medium"/>
              <a:cs typeface="Oswald Medium"/>
              <a:sym typeface="Oswald Medium"/>
            </a:endParaRPr>
          </a:p>
          <a:p>
            <a:pPr indent="0" lvl="0" marL="0" rtl="0" algn="l">
              <a:spcBef>
                <a:spcPts val="0"/>
              </a:spcBef>
              <a:spcAft>
                <a:spcPts val="0"/>
              </a:spcAft>
              <a:buNone/>
            </a:pPr>
            <a:r>
              <a:rPr lang="en" sz="1050">
                <a:solidFill>
                  <a:schemeClr val="dk1"/>
                </a:solidFill>
                <a:latin typeface="Oswald Light"/>
                <a:ea typeface="Oswald Light"/>
                <a:cs typeface="Oswald Light"/>
                <a:sym typeface="Oswald Light"/>
              </a:rPr>
              <a:t>Before the modern MPA rating system for movies, there was the Hayes’ Code which basically only decided if a movie was deemed moral or immoral for general audiences. Thus, older movies in this list will have an “approved” or “passed” classification to mean they passed the Hayes’ Code at that time. The two classifications have been combined to be “approved.” </a:t>
            </a:r>
            <a:endParaRPr sz="1050">
              <a:solidFill>
                <a:schemeClr val="dk1"/>
              </a:solidFill>
              <a:latin typeface="Oswald Light"/>
              <a:ea typeface="Oswald Light"/>
              <a:cs typeface="Oswald Light"/>
              <a:sym typeface="Oswald Light"/>
            </a:endParaRPr>
          </a:p>
          <a:p>
            <a:pPr indent="0" lvl="0" marL="0" rtl="0" algn="l">
              <a:spcBef>
                <a:spcPts val="0"/>
              </a:spcBef>
              <a:spcAft>
                <a:spcPts val="0"/>
              </a:spcAft>
              <a:buNone/>
            </a:pPr>
            <a:r>
              <a:t/>
            </a:r>
            <a:endParaRPr sz="1050">
              <a:solidFill>
                <a:schemeClr val="dk1"/>
              </a:solidFill>
            </a:endParaRPr>
          </a:p>
          <a:p>
            <a:pPr indent="0" lvl="0" marL="0" rtl="0" algn="l">
              <a:spcBef>
                <a:spcPts val="0"/>
              </a:spcBef>
              <a:spcAft>
                <a:spcPts val="0"/>
              </a:spcAft>
              <a:buNone/>
            </a:pPr>
            <a:r>
              <a:rPr i="1" lang="en" sz="1050">
                <a:solidFill>
                  <a:schemeClr val="dk1"/>
                </a:solidFill>
                <a:latin typeface="Oswald Medium"/>
                <a:ea typeface="Oswald Medium"/>
                <a:cs typeface="Oswald Medium"/>
                <a:sym typeface="Oswald Medium"/>
              </a:rPr>
              <a:t>Genre</a:t>
            </a:r>
            <a:endParaRPr sz="1050">
              <a:solidFill>
                <a:schemeClr val="dk1"/>
              </a:solidFill>
              <a:latin typeface="Oswald Medium"/>
              <a:ea typeface="Oswald Medium"/>
              <a:cs typeface="Oswald Medium"/>
              <a:sym typeface="Oswald Medium"/>
            </a:endParaRPr>
          </a:p>
          <a:p>
            <a:pPr indent="0" lvl="0" marL="0" rtl="0" algn="l">
              <a:spcBef>
                <a:spcPts val="0"/>
              </a:spcBef>
              <a:spcAft>
                <a:spcPts val="0"/>
              </a:spcAft>
              <a:buNone/>
            </a:pPr>
            <a:r>
              <a:rPr lang="en" sz="1050">
                <a:solidFill>
                  <a:schemeClr val="dk1"/>
                </a:solidFill>
                <a:latin typeface="Oswald Light"/>
                <a:ea typeface="Oswald Light"/>
                <a:cs typeface="Oswald Light"/>
                <a:sym typeface="Oswald Light"/>
              </a:rPr>
              <a:t>The genre count could be higher than 250 because movies have more than one. </a:t>
            </a:r>
            <a:endParaRPr sz="1050">
              <a:solidFill>
                <a:schemeClr val="dk1"/>
              </a:solidFill>
              <a:latin typeface="Oswald Light"/>
              <a:ea typeface="Oswald Light"/>
              <a:cs typeface="Oswald Light"/>
              <a:sym typeface="Oswald Light"/>
            </a:endParaRPr>
          </a:p>
        </p:txBody>
      </p:sp>
      <p:sp>
        <p:nvSpPr>
          <p:cNvPr id="74" name="Google Shape;74;p14"/>
          <p:cNvSpPr txBox="1"/>
          <p:nvPr/>
        </p:nvSpPr>
        <p:spPr>
          <a:xfrm>
            <a:off x="3913350" y="413975"/>
            <a:ext cx="5070900" cy="854100"/>
          </a:xfrm>
          <a:prstGeom prst="rect">
            <a:avLst/>
          </a:prstGeom>
          <a:solidFill>
            <a:srgbClr val="FFE599"/>
          </a:solidFill>
          <a:ln cap="flat" cmpd="sng" w="19050">
            <a:solidFill>
              <a:srgbClr val="BF9000"/>
            </a:solidFill>
            <a:prstDash val="solid"/>
            <a:round/>
            <a:headEnd len="sm" w="sm" type="none"/>
            <a:tailEnd len="sm" w="sm" type="none"/>
          </a:ln>
        </p:spPr>
        <p:txBody>
          <a:bodyPr anchorCtr="0" anchor="t" bIns="45700" lIns="45700" spcFirstLastPara="1" rIns="45700" wrap="square" tIns="45700">
            <a:spAutoFit/>
          </a:bodyPr>
          <a:lstStyle/>
          <a:p>
            <a:pPr indent="0" lvl="0" marL="0" rtl="0" algn="l">
              <a:lnSpc>
                <a:spcPct val="150000"/>
              </a:lnSpc>
              <a:spcBef>
                <a:spcPts val="1200"/>
              </a:spcBef>
              <a:spcAft>
                <a:spcPts val="0"/>
              </a:spcAft>
              <a:buNone/>
            </a:pPr>
            <a:r>
              <a:rPr b="1" lang="en" sz="1200">
                <a:solidFill>
                  <a:schemeClr val="dk1"/>
                </a:solidFill>
                <a:latin typeface="Oswald"/>
                <a:ea typeface="Oswald"/>
                <a:cs typeface="Oswald"/>
                <a:sym typeface="Oswald"/>
              </a:rPr>
              <a:t>General Information</a:t>
            </a:r>
            <a:endParaRPr b="1" i="1" sz="900">
              <a:solidFill>
                <a:schemeClr val="dk1"/>
              </a:solidFill>
              <a:latin typeface="Oswald"/>
              <a:ea typeface="Oswald"/>
              <a:cs typeface="Oswald"/>
              <a:sym typeface="Oswald"/>
            </a:endParaRPr>
          </a:p>
          <a:p>
            <a:pPr indent="0" lvl="0" marL="0" rtl="0" algn="l">
              <a:spcBef>
                <a:spcPts val="0"/>
              </a:spcBef>
              <a:spcAft>
                <a:spcPts val="0"/>
              </a:spcAft>
              <a:buNone/>
            </a:pPr>
            <a:r>
              <a:rPr lang="en" sz="1050">
                <a:solidFill>
                  <a:schemeClr val="dk1"/>
                </a:solidFill>
                <a:latin typeface="Oswald Light"/>
                <a:ea typeface="Oswald Light"/>
                <a:cs typeface="Oswald Light"/>
                <a:sym typeface="Oswald Light"/>
              </a:rPr>
              <a:t>I am analyzing IMDb’s Top 250 Movies list with Rotten Tomatoes ratings. Since IMDb has classified these movies as the top rated movies, one might expect, if the two scoring sites are similar, Rotten Tomatoes to have the same positive response to these movies.</a:t>
            </a:r>
            <a:endParaRPr sz="1050">
              <a:solidFill>
                <a:schemeClr val="dk1"/>
              </a:solidFill>
              <a:latin typeface="Oswald Light"/>
              <a:ea typeface="Oswald Light"/>
              <a:cs typeface="Oswald Light"/>
              <a:sym typeface="Oswald Light"/>
            </a:endParaRPr>
          </a:p>
        </p:txBody>
      </p:sp>
      <p:sp>
        <p:nvSpPr>
          <p:cNvPr id="75" name="Google Shape;75;p14"/>
          <p:cNvSpPr txBox="1"/>
          <p:nvPr/>
        </p:nvSpPr>
        <p:spPr>
          <a:xfrm>
            <a:off x="140850" y="2073500"/>
            <a:ext cx="3469200" cy="1139100"/>
          </a:xfrm>
          <a:prstGeom prst="rect">
            <a:avLst/>
          </a:prstGeom>
          <a:solidFill>
            <a:srgbClr val="B4A7D6"/>
          </a:solidFill>
          <a:ln cap="flat" cmpd="sng" w="19050">
            <a:solidFill>
              <a:srgbClr val="351C75"/>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1200"/>
              </a:spcBef>
              <a:spcAft>
                <a:spcPts val="0"/>
              </a:spcAft>
              <a:buClr>
                <a:schemeClr val="dk1"/>
              </a:buClr>
              <a:buSzPts val="1100"/>
              <a:buFont typeface="Arial"/>
              <a:buNone/>
            </a:pPr>
            <a:r>
              <a:rPr b="1" lang="en" sz="1200">
                <a:solidFill>
                  <a:schemeClr val="dk1"/>
                </a:solidFill>
                <a:latin typeface="Oswald"/>
                <a:ea typeface="Oswald"/>
                <a:cs typeface="Oswald"/>
                <a:sym typeface="Oswald"/>
              </a:rPr>
              <a:t>Sources</a:t>
            </a:r>
            <a:endParaRPr b="1" sz="1200">
              <a:solidFill>
                <a:schemeClr val="dk1"/>
              </a:solidFill>
              <a:latin typeface="Oswald"/>
              <a:ea typeface="Oswald"/>
              <a:cs typeface="Oswald"/>
              <a:sym typeface="Oswald"/>
            </a:endParaRPr>
          </a:p>
          <a:p>
            <a:pPr indent="-292100" lvl="0" marL="457200" rtl="0" algn="l">
              <a:lnSpc>
                <a:spcPct val="150000"/>
              </a:lnSpc>
              <a:spcBef>
                <a:spcPts val="1200"/>
              </a:spcBef>
              <a:spcAft>
                <a:spcPts val="0"/>
              </a:spcAft>
              <a:buClr>
                <a:srgbClr val="010101"/>
              </a:buClr>
              <a:buSzPts val="1000"/>
              <a:buFont typeface="Oswald Medium"/>
              <a:buChar char="-"/>
            </a:pPr>
            <a:r>
              <a:rPr lang="en" sz="1000">
                <a:solidFill>
                  <a:srgbClr val="010101"/>
                </a:solidFill>
                <a:latin typeface="Oswald Medium"/>
                <a:ea typeface="Oswald Medium"/>
                <a:cs typeface="Oswald Medium"/>
                <a:sym typeface="Oswald Medium"/>
              </a:rPr>
              <a:t>IMDb Top 250 Movies</a:t>
            </a:r>
            <a:endParaRPr sz="1000">
              <a:solidFill>
                <a:srgbClr val="010101"/>
              </a:solidFill>
              <a:latin typeface="Oswald Medium"/>
              <a:ea typeface="Oswald Medium"/>
              <a:cs typeface="Oswald Medium"/>
              <a:sym typeface="Oswald Medium"/>
            </a:endParaRPr>
          </a:p>
          <a:p>
            <a:pPr indent="-292100" lvl="0" marL="457200" rtl="0" algn="l">
              <a:lnSpc>
                <a:spcPct val="150000"/>
              </a:lnSpc>
              <a:spcBef>
                <a:spcPts val="0"/>
              </a:spcBef>
              <a:spcAft>
                <a:spcPts val="0"/>
              </a:spcAft>
              <a:buClr>
                <a:srgbClr val="010101"/>
              </a:buClr>
              <a:buSzPts val="1000"/>
              <a:buFont typeface="Oswald Medium"/>
              <a:buChar char="-"/>
            </a:pPr>
            <a:r>
              <a:rPr lang="en" sz="1000">
                <a:solidFill>
                  <a:srgbClr val="010101"/>
                </a:solidFill>
                <a:latin typeface="Oswald Medium"/>
                <a:ea typeface="Oswald Medium"/>
                <a:cs typeface="Oswald Medium"/>
                <a:sym typeface="Oswald Medium"/>
              </a:rPr>
              <a:t>Rotten Tomatoes</a:t>
            </a:r>
            <a:endParaRPr sz="1000">
              <a:solidFill>
                <a:srgbClr val="010101"/>
              </a:solidFill>
              <a:latin typeface="Oswald Medium"/>
              <a:ea typeface="Oswald Medium"/>
              <a:cs typeface="Oswald Medium"/>
              <a:sym typeface="Oswald Medium"/>
            </a:endParaRPr>
          </a:p>
          <a:p>
            <a:pPr indent="-292100" lvl="0" marL="457200" rtl="0" algn="l">
              <a:lnSpc>
                <a:spcPct val="150000"/>
              </a:lnSpc>
              <a:spcBef>
                <a:spcPts val="0"/>
              </a:spcBef>
              <a:spcAft>
                <a:spcPts val="0"/>
              </a:spcAft>
              <a:buClr>
                <a:srgbClr val="010101"/>
              </a:buClr>
              <a:buSzPts val="1000"/>
              <a:buFont typeface="Oswald Medium"/>
              <a:buChar char="-"/>
            </a:pPr>
            <a:r>
              <a:rPr lang="en" sz="1000">
                <a:solidFill>
                  <a:srgbClr val="010101"/>
                </a:solidFill>
                <a:latin typeface="Oswald Medium"/>
                <a:ea typeface="Oswald Medium"/>
                <a:cs typeface="Oswald Medium"/>
                <a:sym typeface="Oswald Medium"/>
              </a:rPr>
              <a:t>Motion Picture Association (MPA)</a:t>
            </a:r>
            <a:endParaRPr sz="1000">
              <a:solidFill>
                <a:srgbClr val="010101"/>
              </a:solidFill>
              <a:latin typeface="Oswald Medium"/>
              <a:ea typeface="Oswald Medium"/>
              <a:cs typeface="Oswald Medium"/>
              <a:sym typeface="Oswald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2"/>
          <p:cNvSpPr txBox="1"/>
          <p:nvPr/>
        </p:nvSpPr>
        <p:spPr>
          <a:xfrm>
            <a:off x="759075" y="492588"/>
            <a:ext cx="5534700" cy="531000"/>
          </a:xfrm>
          <a:prstGeom prst="rect">
            <a:avLst/>
          </a:prstGeom>
          <a:noFill/>
          <a:ln>
            <a:noFill/>
          </a:ln>
        </p:spPr>
        <p:txBody>
          <a:bodyPr anchorCtr="0" anchor="t" bIns="91425" lIns="91425" spcFirstLastPara="1" rIns="91425" wrap="square" tIns="91425">
            <a:spAutoFit/>
          </a:bodyPr>
          <a:lstStyle/>
          <a:p>
            <a:pPr indent="-285750" lvl="0" marL="457200" rtl="0" algn="l">
              <a:lnSpc>
                <a:spcPct val="150000"/>
              </a:lnSpc>
              <a:spcBef>
                <a:spcPts val="0"/>
              </a:spcBef>
              <a:spcAft>
                <a:spcPts val="0"/>
              </a:spcAft>
              <a:buSzPts val="900"/>
              <a:buChar char="●"/>
            </a:pPr>
            <a:r>
              <a:rPr b="1" lang="en" sz="900"/>
              <a:t>Area graph with middle being the average gross and which movies maded above or below this through the decades(beased on release year) </a:t>
            </a:r>
            <a:endParaRPr sz="900"/>
          </a:p>
        </p:txBody>
      </p:sp>
      <p:sp>
        <p:nvSpPr>
          <p:cNvPr id="263" name="Google Shape;263;p32"/>
          <p:cNvSpPr txBox="1"/>
          <p:nvPr/>
        </p:nvSpPr>
        <p:spPr>
          <a:xfrm>
            <a:off x="1566325" y="0"/>
            <a:ext cx="3502500" cy="49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000" u="sng"/>
              <a:t>US Box Office</a:t>
            </a:r>
            <a:endParaRPr sz="2000" u="sng"/>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3"/>
          <p:cNvSpPr txBox="1"/>
          <p:nvPr/>
        </p:nvSpPr>
        <p:spPr>
          <a:xfrm>
            <a:off x="2120675" y="0"/>
            <a:ext cx="5277000" cy="5232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sz="2200" u="sng"/>
              <a:t>Directors</a:t>
            </a:r>
            <a:endParaRPr sz="2200"/>
          </a:p>
        </p:txBody>
      </p:sp>
      <p:sp>
        <p:nvSpPr>
          <p:cNvPr id="269" name="Google Shape;269;p33"/>
          <p:cNvSpPr txBox="1"/>
          <p:nvPr/>
        </p:nvSpPr>
        <p:spPr>
          <a:xfrm>
            <a:off x="1715700" y="559800"/>
            <a:ext cx="5712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Create line chart with top 3 directors and see awards won with each additional movie made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nvSpPr>
        <p:spPr>
          <a:xfrm>
            <a:off x="2120675" y="0"/>
            <a:ext cx="5277000" cy="5232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sz="2200" u="sng">
                <a:latin typeface="Oswald"/>
                <a:ea typeface="Oswald"/>
                <a:cs typeface="Oswald"/>
                <a:sym typeface="Oswald"/>
              </a:rPr>
              <a:t>Top 25% of </a:t>
            </a:r>
            <a:r>
              <a:rPr b="1" lang="en" sz="2200" u="sng">
                <a:latin typeface="Oswald"/>
                <a:ea typeface="Oswald"/>
                <a:cs typeface="Oswald"/>
                <a:sym typeface="Oswald"/>
              </a:rPr>
              <a:t>Award Winning Movies</a:t>
            </a:r>
            <a:endParaRPr sz="2200">
              <a:latin typeface="Oswald"/>
              <a:ea typeface="Oswald"/>
              <a:cs typeface="Oswald"/>
              <a:sym typeface="Oswald"/>
            </a:endParaRPr>
          </a:p>
        </p:txBody>
      </p:sp>
      <p:pic>
        <p:nvPicPr>
          <p:cNvPr id="81" name="Google Shape;81;p15"/>
          <p:cNvPicPr preferRelativeResize="0"/>
          <p:nvPr/>
        </p:nvPicPr>
        <p:blipFill>
          <a:blip r:embed="rId3">
            <a:alphaModFix/>
          </a:blip>
          <a:stretch>
            <a:fillRect/>
          </a:stretch>
        </p:blipFill>
        <p:spPr>
          <a:xfrm flipH="1" rot="7714831">
            <a:off x="40547" y="40053"/>
            <a:ext cx="1929184" cy="593824"/>
          </a:xfrm>
          <a:prstGeom prst="rect">
            <a:avLst/>
          </a:prstGeom>
          <a:noFill/>
          <a:ln>
            <a:noFill/>
          </a:ln>
        </p:spPr>
      </p:pic>
      <p:pic>
        <p:nvPicPr>
          <p:cNvPr id="82" name="Google Shape;82;p15"/>
          <p:cNvPicPr preferRelativeResize="0"/>
          <p:nvPr/>
        </p:nvPicPr>
        <p:blipFill>
          <a:blip r:embed="rId3">
            <a:alphaModFix/>
          </a:blip>
          <a:stretch>
            <a:fillRect/>
          </a:stretch>
        </p:blipFill>
        <p:spPr>
          <a:xfrm flipH="1" rot="7714831">
            <a:off x="-1158903" y="1539303"/>
            <a:ext cx="1929184" cy="593824"/>
          </a:xfrm>
          <a:prstGeom prst="rect">
            <a:avLst/>
          </a:prstGeom>
          <a:noFill/>
          <a:ln>
            <a:noFill/>
          </a:ln>
        </p:spPr>
      </p:pic>
      <p:pic>
        <p:nvPicPr>
          <p:cNvPr id="83" name="Google Shape;83;p15"/>
          <p:cNvPicPr preferRelativeResize="0"/>
          <p:nvPr/>
        </p:nvPicPr>
        <p:blipFill>
          <a:blip r:embed="rId4">
            <a:alphaModFix/>
          </a:blip>
          <a:stretch>
            <a:fillRect/>
          </a:stretch>
        </p:blipFill>
        <p:spPr>
          <a:xfrm>
            <a:off x="694927" y="2775413"/>
            <a:ext cx="5371456" cy="2252224"/>
          </a:xfrm>
          <a:prstGeom prst="rect">
            <a:avLst/>
          </a:prstGeom>
          <a:noFill/>
          <a:ln>
            <a:noFill/>
          </a:ln>
        </p:spPr>
      </p:pic>
      <p:pic>
        <p:nvPicPr>
          <p:cNvPr id="84" name="Google Shape;84;p15"/>
          <p:cNvPicPr preferRelativeResize="0"/>
          <p:nvPr/>
        </p:nvPicPr>
        <p:blipFill>
          <a:blip r:embed="rId5">
            <a:alphaModFix/>
          </a:blip>
          <a:stretch>
            <a:fillRect/>
          </a:stretch>
        </p:blipFill>
        <p:spPr>
          <a:xfrm>
            <a:off x="1427225" y="723325"/>
            <a:ext cx="4585251" cy="1758450"/>
          </a:xfrm>
          <a:prstGeom prst="rect">
            <a:avLst/>
          </a:prstGeom>
          <a:noFill/>
          <a:ln>
            <a:noFill/>
          </a:ln>
        </p:spPr>
      </p:pic>
      <p:sp>
        <p:nvSpPr>
          <p:cNvPr id="85" name="Google Shape;85;p15"/>
          <p:cNvSpPr txBox="1"/>
          <p:nvPr/>
        </p:nvSpPr>
        <p:spPr>
          <a:xfrm>
            <a:off x="2428575" y="961075"/>
            <a:ext cx="884700" cy="400500"/>
          </a:xfrm>
          <a:prstGeom prst="rect">
            <a:avLst/>
          </a:prstGeom>
          <a:noFill/>
          <a:ln cap="flat" cmpd="sng" w="9525">
            <a:solidFill>
              <a:srgbClr val="000000"/>
            </a:solidFill>
            <a:prstDash val="solid"/>
            <a:round/>
            <a:headEnd len="sm" w="sm" type="none"/>
            <a:tailEnd len="sm" w="sm" type="none"/>
          </a:ln>
        </p:spPr>
        <p:txBody>
          <a:bodyPr anchorCtr="0" anchor="t" bIns="45700" lIns="45700" spcFirstLastPara="1" rIns="45700" wrap="square" tIns="45700">
            <a:spAutoFit/>
          </a:bodyPr>
          <a:lstStyle/>
          <a:p>
            <a:pPr indent="0" lvl="0" marL="0" rtl="0" algn="l">
              <a:lnSpc>
                <a:spcPct val="115000"/>
              </a:lnSpc>
              <a:spcBef>
                <a:spcPts val="0"/>
              </a:spcBef>
              <a:spcAft>
                <a:spcPts val="0"/>
              </a:spcAft>
              <a:buNone/>
            </a:pPr>
            <a:r>
              <a:rPr b="1" lang="en" sz="450">
                <a:solidFill>
                  <a:schemeClr val="dk1"/>
                </a:solidFill>
              </a:rPr>
              <a:t>Top 3 Directors:</a:t>
            </a:r>
            <a:r>
              <a:rPr lang="en" sz="450">
                <a:solidFill>
                  <a:schemeClr val="dk1"/>
                </a:solidFill>
              </a:rPr>
              <a:t> </a:t>
            </a:r>
            <a:endParaRPr sz="450">
              <a:solidFill>
                <a:schemeClr val="dk1"/>
              </a:solidFill>
            </a:endParaRPr>
          </a:p>
          <a:p>
            <a:pPr indent="-57150" lvl="0" marL="228600" rtl="0" algn="l">
              <a:lnSpc>
                <a:spcPct val="115000"/>
              </a:lnSpc>
              <a:spcBef>
                <a:spcPts val="0"/>
              </a:spcBef>
              <a:spcAft>
                <a:spcPts val="0"/>
              </a:spcAft>
              <a:buClr>
                <a:schemeClr val="dk1"/>
              </a:buClr>
              <a:buSzPts val="450"/>
              <a:buChar char="★"/>
            </a:pPr>
            <a:r>
              <a:rPr lang="en" sz="450">
                <a:solidFill>
                  <a:schemeClr val="dk1"/>
                </a:solidFill>
              </a:rPr>
              <a:t>Peter Jackson</a:t>
            </a:r>
            <a:endParaRPr sz="450">
              <a:solidFill>
                <a:schemeClr val="dk1"/>
              </a:solidFill>
            </a:endParaRPr>
          </a:p>
          <a:p>
            <a:pPr indent="-57150" lvl="0" marL="228600" rtl="0" algn="l">
              <a:lnSpc>
                <a:spcPct val="115000"/>
              </a:lnSpc>
              <a:spcBef>
                <a:spcPts val="0"/>
              </a:spcBef>
              <a:spcAft>
                <a:spcPts val="0"/>
              </a:spcAft>
              <a:buClr>
                <a:schemeClr val="dk1"/>
              </a:buClr>
              <a:buSzPts val="450"/>
              <a:buChar char="★"/>
            </a:pPr>
            <a:r>
              <a:rPr lang="en" sz="450">
                <a:solidFill>
                  <a:schemeClr val="dk1"/>
                </a:solidFill>
              </a:rPr>
              <a:t>Christopher Nolan</a:t>
            </a:r>
            <a:endParaRPr sz="450">
              <a:solidFill>
                <a:schemeClr val="dk1"/>
              </a:solidFill>
            </a:endParaRPr>
          </a:p>
          <a:p>
            <a:pPr indent="-57150" lvl="0" marL="228600" rtl="0" algn="l">
              <a:lnSpc>
                <a:spcPct val="115000"/>
              </a:lnSpc>
              <a:spcBef>
                <a:spcPts val="0"/>
              </a:spcBef>
              <a:spcAft>
                <a:spcPts val="0"/>
              </a:spcAft>
              <a:buClr>
                <a:schemeClr val="dk1"/>
              </a:buClr>
              <a:buSzPts val="450"/>
              <a:buChar char="★"/>
            </a:pPr>
            <a:r>
              <a:rPr lang="en" sz="450">
                <a:solidFill>
                  <a:schemeClr val="dk1"/>
                </a:solidFill>
              </a:rPr>
              <a:t>Quentin Tarantino</a:t>
            </a:r>
            <a:endParaRPr sz="450"/>
          </a:p>
        </p:txBody>
      </p:sp>
      <p:cxnSp>
        <p:nvCxnSpPr>
          <p:cNvPr id="86" name="Google Shape;86;p15"/>
          <p:cNvCxnSpPr/>
          <p:nvPr/>
        </p:nvCxnSpPr>
        <p:spPr>
          <a:xfrm rot="10800000">
            <a:off x="2120663" y="1160425"/>
            <a:ext cx="204300" cy="1800"/>
          </a:xfrm>
          <a:prstGeom prst="straightConnector1">
            <a:avLst/>
          </a:prstGeom>
          <a:noFill/>
          <a:ln cap="flat" cmpd="sng" w="9525">
            <a:solidFill>
              <a:srgbClr val="434343"/>
            </a:solidFill>
            <a:prstDash val="solid"/>
            <a:round/>
            <a:headEnd len="med" w="med" type="none"/>
            <a:tailEnd len="med" w="med" type="stealth"/>
          </a:ln>
        </p:spPr>
      </p:cxnSp>
      <p:pic>
        <p:nvPicPr>
          <p:cNvPr id="87" name="Google Shape;87;p15"/>
          <p:cNvPicPr preferRelativeResize="0"/>
          <p:nvPr/>
        </p:nvPicPr>
        <p:blipFill>
          <a:blip r:embed="rId6">
            <a:alphaModFix/>
          </a:blip>
          <a:stretch>
            <a:fillRect/>
          </a:stretch>
        </p:blipFill>
        <p:spPr>
          <a:xfrm>
            <a:off x="6437154" y="1103775"/>
            <a:ext cx="2498869" cy="27052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6"/>
          <p:cNvPicPr preferRelativeResize="0"/>
          <p:nvPr/>
        </p:nvPicPr>
        <p:blipFill rotWithShape="1">
          <a:blip r:embed="rId3">
            <a:alphaModFix amt="86000"/>
          </a:blip>
          <a:srcRect b="2562" l="6195" r="6787" t="2865"/>
          <a:stretch/>
        </p:blipFill>
        <p:spPr>
          <a:xfrm>
            <a:off x="1456588" y="4589825"/>
            <a:ext cx="706148" cy="462350"/>
          </a:xfrm>
          <a:prstGeom prst="rect">
            <a:avLst/>
          </a:prstGeom>
          <a:noFill/>
          <a:ln>
            <a:noFill/>
          </a:ln>
        </p:spPr>
      </p:pic>
      <p:pic>
        <p:nvPicPr>
          <p:cNvPr id="93" name="Google Shape;93;p16"/>
          <p:cNvPicPr preferRelativeResize="0"/>
          <p:nvPr/>
        </p:nvPicPr>
        <p:blipFill rotWithShape="1">
          <a:blip r:embed="rId4">
            <a:alphaModFix amt="88000"/>
          </a:blip>
          <a:srcRect b="3642" l="0" r="0" t="0"/>
          <a:stretch/>
        </p:blipFill>
        <p:spPr>
          <a:xfrm>
            <a:off x="81225" y="4608450"/>
            <a:ext cx="680676" cy="425075"/>
          </a:xfrm>
          <a:prstGeom prst="rect">
            <a:avLst/>
          </a:prstGeom>
          <a:noFill/>
          <a:ln>
            <a:noFill/>
          </a:ln>
        </p:spPr>
      </p:pic>
      <p:sp>
        <p:nvSpPr>
          <p:cNvPr id="94" name="Google Shape;94;p16"/>
          <p:cNvSpPr txBox="1"/>
          <p:nvPr/>
        </p:nvSpPr>
        <p:spPr>
          <a:xfrm>
            <a:off x="6013692" y="82425"/>
            <a:ext cx="1887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u="sng">
                <a:latin typeface="Oswald"/>
                <a:ea typeface="Oswald"/>
                <a:cs typeface="Oswald"/>
                <a:sym typeface="Oswald"/>
              </a:rPr>
              <a:t>Language</a:t>
            </a:r>
            <a:endParaRPr b="1" sz="2400" u="sng">
              <a:latin typeface="Oswald"/>
              <a:ea typeface="Oswald"/>
              <a:cs typeface="Oswald"/>
              <a:sym typeface="Oswald"/>
            </a:endParaRPr>
          </a:p>
        </p:txBody>
      </p:sp>
      <p:pic>
        <p:nvPicPr>
          <p:cNvPr id="95" name="Google Shape;95;p16"/>
          <p:cNvPicPr preferRelativeResize="0"/>
          <p:nvPr/>
        </p:nvPicPr>
        <p:blipFill>
          <a:blip r:embed="rId5">
            <a:alphaModFix/>
          </a:blip>
          <a:stretch>
            <a:fillRect/>
          </a:stretch>
        </p:blipFill>
        <p:spPr>
          <a:xfrm>
            <a:off x="5767350" y="984875"/>
            <a:ext cx="2297300" cy="2512000"/>
          </a:xfrm>
          <a:prstGeom prst="rect">
            <a:avLst/>
          </a:prstGeom>
          <a:noFill/>
          <a:ln>
            <a:noFill/>
          </a:ln>
        </p:spPr>
      </p:pic>
      <p:pic>
        <p:nvPicPr>
          <p:cNvPr id="96" name="Google Shape;96;p16"/>
          <p:cNvPicPr preferRelativeResize="0"/>
          <p:nvPr/>
        </p:nvPicPr>
        <p:blipFill>
          <a:blip r:embed="rId6">
            <a:alphaModFix/>
          </a:blip>
          <a:stretch>
            <a:fillRect/>
          </a:stretch>
        </p:blipFill>
        <p:spPr>
          <a:xfrm>
            <a:off x="537200" y="455050"/>
            <a:ext cx="3789851" cy="3571650"/>
          </a:xfrm>
          <a:prstGeom prst="rect">
            <a:avLst/>
          </a:prstGeom>
          <a:noFill/>
          <a:ln>
            <a:noFill/>
          </a:ln>
        </p:spPr>
      </p:pic>
      <p:sp>
        <p:nvSpPr>
          <p:cNvPr id="97" name="Google Shape;97;p16"/>
          <p:cNvSpPr txBox="1"/>
          <p:nvPr/>
        </p:nvSpPr>
        <p:spPr>
          <a:xfrm>
            <a:off x="2490850" y="1625275"/>
            <a:ext cx="1605900" cy="215400"/>
          </a:xfrm>
          <a:prstGeom prst="rect">
            <a:avLst/>
          </a:prstGeom>
          <a:noFill/>
          <a:ln cap="flat" cmpd="sng" w="9525">
            <a:solidFill>
              <a:schemeClr val="dk1"/>
            </a:solidFill>
            <a:prstDash val="dot"/>
            <a:round/>
            <a:headEnd len="sm" w="sm" type="none"/>
            <a:tailEnd len="sm" w="sm" type="none"/>
          </a:ln>
        </p:spPr>
        <p:txBody>
          <a:bodyPr anchorCtr="0" anchor="t" bIns="45700" lIns="45700" spcFirstLastPara="1" rIns="45700" wrap="square" tIns="45700">
            <a:spAutoFit/>
          </a:bodyPr>
          <a:lstStyle/>
          <a:p>
            <a:pPr indent="0" lvl="0" marL="0" rtl="0" algn="l">
              <a:lnSpc>
                <a:spcPct val="115000"/>
              </a:lnSpc>
              <a:spcBef>
                <a:spcPts val="0"/>
              </a:spcBef>
              <a:spcAft>
                <a:spcPts val="0"/>
              </a:spcAft>
              <a:buNone/>
            </a:pPr>
            <a:r>
              <a:rPr b="1" lang="en" sz="800">
                <a:solidFill>
                  <a:schemeClr val="dk1"/>
                </a:solidFill>
              </a:rPr>
              <a:t>Total Non-English Movies: 54</a:t>
            </a:r>
            <a:endParaRPr b="1" sz="800">
              <a:solidFill>
                <a:schemeClr val="dk1"/>
              </a:solidFill>
            </a:endParaRPr>
          </a:p>
        </p:txBody>
      </p:sp>
      <p:pic>
        <p:nvPicPr>
          <p:cNvPr id="98" name="Google Shape;98;p16"/>
          <p:cNvPicPr preferRelativeResize="0"/>
          <p:nvPr/>
        </p:nvPicPr>
        <p:blipFill rotWithShape="1">
          <a:blip r:embed="rId7">
            <a:alphaModFix amt="90000"/>
          </a:blip>
          <a:srcRect b="17908" l="2161" r="1758" t="17902"/>
          <a:stretch/>
        </p:blipFill>
        <p:spPr>
          <a:xfrm>
            <a:off x="2857413" y="4589825"/>
            <a:ext cx="680676" cy="462349"/>
          </a:xfrm>
          <a:prstGeom prst="rect">
            <a:avLst/>
          </a:prstGeom>
          <a:noFill/>
          <a:ln>
            <a:noFill/>
          </a:ln>
        </p:spPr>
      </p:pic>
      <p:pic>
        <p:nvPicPr>
          <p:cNvPr id="99" name="Google Shape;99;p16"/>
          <p:cNvPicPr preferRelativeResize="0"/>
          <p:nvPr/>
        </p:nvPicPr>
        <p:blipFill rotWithShape="1">
          <a:blip r:embed="rId8">
            <a:alphaModFix amt="90000"/>
          </a:blip>
          <a:srcRect b="6725" l="2861" r="4245" t="7267"/>
          <a:stretch/>
        </p:blipFill>
        <p:spPr>
          <a:xfrm>
            <a:off x="4265263" y="4584936"/>
            <a:ext cx="680676" cy="472103"/>
          </a:xfrm>
          <a:prstGeom prst="rect">
            <a:avLst/>
          </a:prstGeom>
          <a:noFill/>
          <a:ln>
            <a:noFill/>
          </a:ln>
        </p:spPr>
      </p:pic>
      <p:pic>
        <p:nvPicPr>
          <p:cNvPr id="100" name="Google Shape;100;p16"/>
          <p:cNvPicPr preferRelativeResize="0"/>
          <p:nvPr/>
        </p:nvPicPr>
        <p:blipFill rotWithShape="1">
          <a:blip r:embed="rId9">
            <a:alphaModFix/>
          </a:blip>
          <a:srcRect b="0" l="0" r="0" t="0"/>
          <a:stretch/>
        </p:blipFill>
        <p:spPr>
          <a:xfrm>
            <a:off x="5558432" y="4657275"/>
            <a:ext cx="884568" cy="327425"/>
          </a:xfrm>
          <a:prstGeom prst="rect">
            <a:avLst/>
          </a:prstGeom>
          <a:noFill/>
          <a:ln>
            <a:noFill/>
          </a:ln>
        </p:spPr>
      </p:pic>
      <p:pic>
        <p:nvPicPr>
          <p:cNvPr id="101" name="Google Shape;101;p16"/>
          <p:cNvPicPr preferRelativeResize="0"/>
          <p:nvPr/>
        </p:nvPicPr>
        <p:blipFill>
          <a:blip r:embed="rId10">
            <a:alphaModFix amt="91000"/>
          </a:blip>
          <a:stretch>
            <a:fillRect/>
          </a:stretch>
        </p:blipFill>
        <p:spPr>
          <a:xfrm>
            <a:off x="7055475" y="4601843"/>
            <a:ext cx="680676" cy="455207"/>
          </a:xfrm>
          <a:prstGeom prst="rect">
            <a:avLst/>
          </a:prstGeom>
          <a:noFill/>
          <a:ln>
            <a:noFill/>
          </a:ln>
        </p:spPr>
      </p:pic>
      <p:pic>
        <p:nvPicPr>
          <p:cNvPr id="102" name="Google Shape;102;p16"/>
          <p:cNvPicPr preferRelativeResize="0"/>
          <p:nvPr/>
        </p:nvPicPr>
        <p:blipFill rotWithShape="1">
          <a:blip r:embed="rId11">
            <a:alphaModFix amt="87000"/>
          </a:blip>
          <a:srcRect b="4694" l="3497" r="3978" t="5028"/>
          <a:stretch/>
        </p:blipFill>
        <p:spPr>
          <a:xfrm>
            <a:off x="8437875" y="4594325"/>
            <a:ext cx="706125" cy="453326"/>
          </a:xfrm>
          <a:prstGeom prst="rect">
            <a:avLst/>
          </a:prstGeom>
          <a:noFill/>
          <a:ln>
            <a:noFill/>
          </a:ln>
        </p:spPr>
      </p:pic>
      <p:sp>
        <p:nvSpPr>
          <p:cNvPr id="103" name="Google Shape;103;p16"/>
          <p:cNvSpPr/>
          <p:nvPr/>
        </p:nvSpPr>
        <p:spPr>
          <a:xfrm>
            <a:off x="-12700" y="4498525"/>
            <a:ext cx="9184800" cy="645000"/>
          </a:xfrm>
          <a:prstGeom prst="rect">
            <a:avLst/>
          </a:prstGeom>
          <a:solidFill>
            <a:srgbClr val="FFFFFF">
              <a:alpha val="2381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4" name="Google Shape;104;p16"/>
          <p:cNvPicPr preferRelativeResize="0"/>
          <p:nvPr/>
        </p:nvPicPr>
        <p:blipFill>
          <a:blip r:embed="rId12">
            <a:alphaModFix/>
          </a:blip>
          <a:stretch>
            <a:fillRect/>
          </a:stretch>
        </p:blipFill>
        <p:spPr>
          <a:xfrm>
            <a:off x="761900" y="4498475"/>
            <a:ext cx="2095517" cy="645025"/>
          </a:xfrm>
          <a:prstGeom prst="rect">
            <a:avLst/>
          </a:prstGeom>
          <a:noFill/>
          <a:ln>
            <a:noFill/>
          </a:ln>
        </p:spPr>
      </p:pic>
      <p:pic>
        <p:nvPicPr>
          <p:cNvPr id="105" name="Google Shape;105;p16"/>
          <p:cNvPicPr preferRelativeResize="0"/>
          <p:nvPr/>
        </p:nvPicPr>
        <p:blipFill>
          <a:blip r:embed="rId12">
            <a:alphaModFix/>
          </a:blip>
          <a:stretch>
            <a:fillRect/>
          </a:stretch>
        </p:blipFill>
        <p:spPr>
          <a:xfrm>
            <a:off x="2857425" y="4498475"/>
            <a:ext cx="2095517" cy="645025"/>
          </a:xfrm>
          <a:prstGeom prst="rect">
            <a:avLst/>
          </a:prstGeom>
          <a:noFill/>
          <a:ln>
            <a:noFill/>
          </a:ln>
        </p:spPr>
      </p:pic>
      <p:pic>
        <p:nvPicPr>
          <p:cNvPr id="106" name="Google Shape;106;p16"/>
          <p:cNvPicPr preferRelativeResize="0"/>
          <p:nvPr/>
        </p:nvPicPr>
        <p:blipFill>
          <a:blip r:embed="rId12">
            <a:alphaModFix/>
          </a:blip>
          <a:stretch>
            <a:fillRect/>
          </a:stretch>
        </p:blipFill>
        <p:spPr>
          <a:xfrm>
            <a:off x="4952950" y="4498475"/>
            <a:ext cx="2095517" cy="645025"/>
          </a:xfrm>
          <a:prstGeom prst="rect">
            <a:avLst/>
          </a:prstGeom>
          <a:noFill/>
          <a:ln>
            <a:noFill/>
          </a:ln>
        </p:spPr>
      </p:pic>
      <p:pic>
        <p:nvPicPr>
          <p:cNvPr id="107" name="Google Shape;107;p16"/>
          <p:cNvPicPr preferRelativeResize="0"/>
          <p:nvPr/>
        </p:nvPicPr>
        <p:blipFill>
          <a:blip r:embed="rId12">
            <a:alphaModFix/>
          </a:blip>
          <a:stretch>
            <a:fillRect/>
          </a:stretch>
        </p:blipFill>
        <p:spPr>
          <a:xfrm>
            <a:off x="7048475" y="4498475"/>
            <a:ext cx="2095517" cy="645025"/>
          </a:xfrm>
          <a:prstGeom prst="rect">
            <a:avLst/>
          </a:prstGeom>
          <a:noFill/>
          <a:ln>
            <a:noFill/>
          </a:ln>
        </p:spPr>
      </p:pic>
      <p:pic>
        <p:nvPicPr>
          <p:cNvPr id="108" name="Google Shape;108;p16"/>
          <p:cNvPicPr preferRelativeResize="0"/>
          <p:nvPr/>
        </p:nvPicPr>
        <p:blipFill>
          <a:blip r:embed="rId12">
            <a:alphaModFix/>
          </a:blip>
          <a:stretch>
            <a:fillRect/>
          </a:stretch>
        </p:blipFill>
        <p:spPr>
          <a:xfrm>
            <a:off x="-1333625" y="4498475"/>
            <a:ext cx="2095517" cy="645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17"/>
          <p:cNvPicPr preferRelativeResize="0"/>
          <p:nvPr/>
        </p:nvPicPr>
        <p:blipFill rotWithShape="1">
          <a:blip r:embed="rId3">
            <a:alphaModFix/>
          </a:blip>
          <a:srcRect b="-9" l="0" r="3063" t="1400"/>
          <a:stretch/>
        </p:blipFill>
        <p:spPr>
          <a:xfrm rot="3197306">
            <a:off x="7566725" y="4446429"/>
            <a:ext cx="355125" cy="410565"/>
          </a:xfrm>
          <a:prstGeom prst="rect">
            <a:avLst/>
          </a:prstGeom>
          <a:noFill/>
          <a:ln>
            <a:noFill/>
          </a:ln>
        </p:spPr>
      </p:pic>
      <p:pic>
        <p:nvPicPr>
          <p:cNvPr id="114" name="Google Shape;114;p17"/>
          <p:cNvPicPr preferRelativeResize="0"/>
          <p:nvPr/>
        </p:nvPicPr>
        <p:blipFill rotWithShape="1">
          <a:blip r:embed="rId4">
            <a:alphaModFix/>
          </a:blip>
          <a:srcRect b="0" l="0" r="0" t="-1595"/>
          <a:stretch/>
        </p:blipFill>
        <p:spPr>
          <a:xfrm>
            <a:off x="7805450" y="3699250"/>
            <a:ext cx="1085949" cy="1263926"/>
          </a:xfrm>
          <a:prstGeom prst="rect">
            <a:avLst/>
          </a:prstGeom>
          <a:noFill/>
          <a:ln>
            <a:noFill/>
          </a:ln>
        </p:spPr>
      </p:pic>
      <p:pic>
        <p:nvPicPr>
          <p:cNvPr id="115" name="Google Shape;115;p17"/>
          <p:cNvPicPr preferRelativeResize="0"/>
          <p:nvPr/>
        </p:nvPicPr>
        <p:blipFill>
          <a:blip r:embed="rId5">
            <a:alphaModFix/>
          </a:blip>
          <a:stretch>
            <a:fillRect/>
          </a:stretch>
        </p:blipFill>
        <p:spPr>
          <a:xfrm rot="1744295">
            <a:off x="7686313" y="4816647"/>
            <a:ext cx="827675" cy="344181"/>
          </a:xfrm>
          <a:prstGeom prst="rect">
            <a:avLst/>
          </a:prstGeom>
          <a:noFill/>
          <a:ln>
            <a:noFill/>
          </a:ln>
        </p:spPr>
      </p:pic>
      <p:pic>
        <p:nvPicPr>
          <p:cNvPr id="116" name="Google Shape;116;p17"/>
          <p:cNvPicPr preferRelativeResize="0"/>
          <p:nvPr/>
        </p:nvPicPr>
        <p:blipFill>
          <a:blip r:embed="rId3">
            <a:alphaModFix/>
          </a:blip>
          <a:stretch>
            <a:fillRect/>
          </a:stretch>
        </p:blipFill>
        <p:spPr>
          <a:xfrm rot="1568789">
            <a:off x="8159382" y="4841922"/>
            <a:ext cx="378087" cy="358331"/>
          </a:xfrm>
          <a:prstGeom prst="rect">
            <a:avLst/>
          </a:prstGeom>
          <a:noFill/>
          <a:ln>
            <a:noFill/>
          </a:ln>
        </p:spPr>
      </p:pic>
      <p:pic>
        <p:nvPicPr>
          <p:cNvPr id="117" name="Google Shape;117;p17"/>
          <p:cNvPicPr preferRelativeResize="0"/>
          <p:nvPr/>
        </p:nvPicPr>
        <p:blipFill rotWithShape="1">
          <a:blip r:embed="rId6">
            <a:alphaModFix/>
          </a:blip>
          <a:srcRect b="0" l="0" r="724" t="9024"/>
          <a:stretch/>
        </p:blipFill>
        <p:spPr>
          <a:xfrm rot="1840607">
            <a:off x="7424914" y="4452813"/>
            <a:ext cx="381196" cy="444200"/>
          </a:xfrm>
          <a:prstGeom prst="rect">
            <a:avLst/>
          </a:prstGeom>
          <a:noFill/>
          <a:ln>
            <a:noFill/>
          </a:ln>
        </p:spPr>
      </p:pic>
      <p:sp>
        <p:nvSpPr>
          <p:cNvPr id="118" name="Google Shape;118;p17"/>
          <p:cNvSpPr txBox="1"/>
          <p:nvPr/>
        </p:nvSpPr>
        <p:spPr>
          <a:xfrm>
            <a:off x="-281176" y="0"/>
            <a:ext cx="3273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800">
                <a:latin typeface="Oswald"/>
                <a:ea typeface="Oswald"/>
                <a:cs typeface="Oswald"/>
                <a:sym typeface="Oswald"/>
              </a:rPr>
              <a:t>Language Continued…</a:t>
            </a:r>
            <a:endParaRPr i="1" sz="1800">
              <a:latin typeface="Oswald"/>
              <a:ea typeface="Oswald"/>
              <a:cs typeface="Oswald"/>
              <a:sym typeface="Oswald"/>
            </a:endParaRPr>
          </a:p>
        </p:txBody>
      </p:sp>
      <p:sp>
        <p:nvSpPr>
          <p:cNvPr id="119" name="Google Shape;119;p17"/>
          <p:cNvSpPr/>
          <p:nvPr/>
        </p:nvSpPr>
        <p:spPr>
          <a:xfrm>
            <a:off x="7097175" y="3577425"/>
            <a:ext cx="1956900" cy="1566000"/>
          </a:xfrm>
          <a:prstGeom prst="rect">
            <a:avLst/>
          </a:pr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0" name="Google Shape;120;p17"/>
          <p:cNvPicPr preferRelativeResize="0"/>
          <p:nvPr/>
        </p:nvPicPr>
        <p:blipFill>
          <a:blip r:embed="rId7">
            <a:alphaModFix/>
          </a:blip>
          <a:stretch>
            <a:fillRect/>
          </a:stretch>
        </p:blipFill>
        <p:spPr>
          <a:xfrm>
            <a:off x="3267275" y="2850300"/>
            <a:ext cx="3327336" cy="2489924"/>
          </a:xfrm>
          <a:prstGeom prst="rect">
            <a:avLst/>
          </a:prstGeom>
          <a:noFill/>
          <a:ln>
            <a:noFill/>
          </a:ln>
        </p:spPr>
      </p:pic>
      <p:pic>
        <p:nvPicPr>
          <p:cNvPr id="121" name="Google Shape;121;p17"/>
          <p:cNvPicPr preferRelativeResize="0"/>
          <p:nvPr/>
        </p:nvPicPr>
        <p:blipFill>
          <a:blip r:embed="rId8">
            <a:alphaModFix/>
          </a:blip>
          <a:stretch>
            <a:fillRect/>
          </a:stretch>
        </p:blipFill>
        <p:spPr>
          <a:xfrm flipH="1" rot="3606461">
            <a:off x="-798952" y="2778904"/>
            <a:ext cx="1929183" cy="593824"/>
          </a:xfrm>
          <a:prstGeom prst="rect">
            <a:avLst/>
          </a:prstGeom>
          <a:noFill/>
          <a:ln>
            <a:noFill/>
          </a:ln>
        </p:spPr>
      </p:pic>
      <p:pic>
        <p:nvPicPr>
          <p:cNvPr id="122" name="Google Shape;122;p17"/>
          <p:cNvPicPr preferRelativeResize="0"/>
          <p:nvPr/>
        </p:nvPicPr>
        <p:blipFill>
          <a:blip r:embed="rId8">
            <a:alphaModFix/>
          </a:blip>
          <a:stretch>
            <a:fillRect/>
          </a:stretch>
        </p:blipFill>
        <p:spPr>
          <a:xfrm flipH="1" rot="3606461">
            <a:off x="167198" y="4462604"/>
            <a:ext cx="1929183" cy="593824"/>
          </a:xfrm>
          <a:prstGeom prst="rect">
            <a:avLst/>
          </a:prstGeom>
          <a:noFill/>
          <a:ln>
            <a:noFill/>
          </a:ln>
        </p:spPr>
      </p:pic>
      <p:pic>
        <p:nvPicPr>
          <p:cNvPr id="123" name="Google Shape;123;p17"/>
          <p:cNvPicPr preferRelativeResize="0"/>
          <p:nvPr/>
        </p:nvPicPr>
        <p:blipFill>
          <a:blip r:embed="rId9">
            <a:alphaModFix/>
          </a:blip>
          <a:stretch>
            <a:fillRect/>
          </a:stretch>
        </p:blipFill>
        <p:spPr>
          <a:xfrm>
            <a:off x="3246613" y="122600"/>
            <a:ext cx="3368661" cy="28470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18"/>
          <p:cNvPicPr preferRelativeResize="0"/>
          <p:nvPr/>
        </p:nvPicPr>
        <p:blipFill>
          <a:blip r:embed="rId3">
            <a:alphaModFix/>
          </a:blip>
          <a:stretch>
            <a:fillRect/>
          </a:stretch>
        </p:blipFill>
        <p:spPr>
          <a:xfrm>
            <a:off x="325450" y="842313"/>
            <a:ext cx="4246549" cy="4119675"/>
          </a:xfrm>
          <a:prstGeom prst="rect">
            <a:avLst/>
          </a:prstGeom>
          <a:noFill/>
          <a:ln>
            <a:noFill/>
          </a:ln>
        </p:spPr>
      </p:pic>
      <p:sp>
        <p:nvSpPr>
          <p:cNvPr id="129" name="Google Shape;129;p18"/>
          <p:cNvSpPr txBox="1"/>
          <p:nvPr/>
        </p:nvSpPr>
        <p:spPr>
          <a:xfrm>
            <a:off x="2877475" y="0"/>
            <a:ext cx="3502500" cy="785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000" u="sng">
                <a:latin typeface="Oswald"/>
                <a:ea typeface="Oswald"/>
                <a:cs typeface="Oswald"/>
                <a:sym typeface="Oswald"/>
              </a:rPr>
              <a:t>US v Non-US</a:t>
            </a:r>
            <a:endParaRPr b="1" sz="2000" u="sng">
              <a:latin typeface="Oswald"/>
              <a:ea typeface="Oswald"/>
              <a:cs typeface="Oswald"/>
              <a:sym typeface="Oswald"/>
            </a:endParaRPr>
          </a:p>
          <a:p>
            <a:pPr indent="0" lvl="0" marL="0" rtl="0" algn="ctr">
              <a:lnSpc>
                <a:spcPct val="115000"/>
              </a:lnSpc>
              <a:spcBef>
                <a:spcPts val="0"/>
              </a:spcBef>
              <a:spcAft>
                <a:spcPts val="0"/>
              </a:spcAft>
              <a:buNone/>
            </a:pPr>
            <a:r>
              <a:rPr lang="en" sz="1600">
                <a:latin typeface="Oswald"/>
                <a:ea typeface="Oswald"/>
                <a:cs typeface="Oswald"/>
                <a:sym typeface="Oswald"/>
              </a:rPr>
              <a:t>IMDb Reviewers</a:t>
            </a:r>
            <a:endParaRPr sz="1600">
              <a:latin typeface="Oswald"/>
              <a:ea typeface="Oswald"/>
              <a:cs typeface="Oswald"/>
              <a:sym typeface="Oswald"/>
            </a:endParaRPr>
          </a:p>
        </p:txBody>
      </p:sp>
      <p:pic>
        <p:nvPicPr>
          <p:cNvPr id="130" name="Google Shape;130;p18"/>
          <p:cNvPicPr preferRelativeResize="0"/>
          <p:nvPr/>
        </p:nvPicPr>
        <p:blipFill>
          <a:blip r:embed="rId4">
            <a:alphaModFix/>
          </a:blip>
          <a:stretch>
            <a:fillRect/>
          </a:stretch>
        </p:blipFill>
        <p:spPr>
          <a:xfrm rot="-1850513">
            <a:off x="-700668" y="3517222"/>
            <a:ext cx="1260164" cy="2038600"/>
          </a:xfrm>
          <a:prstGeom prst="rect">
            <a:avLst/>
          </a:prstGeom>
          <a:noFill/>
          <a:ln>
            <a:noFill/>
          </a:ln>
        </p:spPr>
      </p:pic>
      <p:pic>
        <p:nvPicPr>
          <p:cNvPr id="131" name="Google Shape;131;p18"/>
          <p:cNvPicPr preferRelativeResize="0"/>
          <p:nvPr/>
        </p:nvPicPr>
        <p:blipFill>
          <a:blip r:embed="rId5">
            <a:alphaModFix/>
          </a:blip>
          <a:stretch>
            <a:fillRect/>
          </a:stretch>
        </p:blipFill>
        <p:spPr>
          <a:xfrm>
            <a:off x="46800" y="48475"/>
            <a:ext cx="946146" cy="477000"/>
          </a:xfrm>
          <a:prstGeom prst="rect">
            <a:avLst/>
          </a:prstGeom>
          <a:noFill/>
          <a:ln>
            <a:noFill/>
          </a:ln>
        </p:spPr>
      </p:pic>
      <p:cxnSp>
        <p:nvCxnSpPr>
          <p:cNvPr id="132" name="Google Shape;132;p18"/>
          <p:cNvCxnSpPr/>
          <p:nvPr/>
        </p:nvCxnSpPr>
        <p:spPr>
          <a:xfrm flipH="1" rot="10800000">
            <a:off x="791825" y="3121750"/>
            <a:ext cx="600300" cy="5400"/>
          </a:xfrm>
          <a:prstGeom prst="straightConnector1">
            <a:avLst/>
          </a:prstGeom>
          <a:noFill/>
          <a:ln cap="flat" cmpd="sng" w="9525">
            <a:solidFill>
              <a:schemeClr val="dk2"/>
            </a:solidFill>
            <a:prstDash val="dot"/>
            <a:round/>
            <a:headEnd len="med" w="med" type="none"/>
            <a:tailEnd len="med" w="med" type="none"/>
          </a:ln>
        </p:spPr>
      </p:cxnSp>
      <p:cxnSp>
        <p:nvCxnSpPr>
          <p:cNvPr id="133" name="Google Shape;133;p18"/>
          <p:cNvCxnSpPr/>
          <p:nvPr/>
        </p:nvCxnSpPr>
        <p:spPr>
          <a:xfrm flipH="1">
            <a:off x="1387075" y="3127150"/>
            <a:ext cx="10500" cy="1567500"/>
          </a:xfrm>
          <a:prstGeom prst="straightConnector1">
            <a:avLst/>
          </a:prstGeom>
          <a:noFill/>
          <a:ln cap="flat" cmpd="sng" w="9525">
            <a:solidFill>
              <a:schemeClr val="dk2"/>
            </a:solidFill>
            <a:prstDash val="dot"/>
            <a:round/>
            <a:headEnd len="med" w="med" type="none"/>
            <a:tailEnd len="med" w="med" type="none"/>
          </a:ln>
        </p:spPr>
      </p:cxnSp>
      <p:cxnSp>
        <p:nvCxnSpPr>
          <p:cNvPr id="134" name="Google Shape;134;p18"/>
          <p:cNvCxnSpPr/>
          <p:nvPr/>
        </p:nvCxnSpPr>
        <p:spPr>
          <a:xfrm flipH="1" rot="10800000">
            <a:off x="1531800" y="3991300"/>
            <a:ext cx="913800" cy="5400"/>
          </a:xfrm>
          <a:prstGeom prst="straightConnector1">
            <a:avLst/>
          </a:prstGeom>
          <a:noFill/>
          <a:ln cap="flat" cmpd="sng" w="9525">
            <a:solidFill>
              <a:srgbClr val="434343"/>
            </a:solidFill>
            <a:prstDash val="solid"/>
            <a:round/>
            <a:headEnd len="med" w="med" type="none"/>
            <a:tailEnd len="med" w="med" type="stealth"/>
          </a:ln>
        </p:spPr>
      </p:cxnSp>
      <p:sp>
        <p:nvSpPr>
          <p:cNvPr id="135" name="Google Shape;135;p18"/>
          <p:cNvSpPr txBox="1"/>
          <p:nvPr/>
        </p:nvSpPr>
        <p:spPr>
          <a:xfrm>
            <a:off x="2750050" y="1104875"/>
            <a:ext cx="973800" cy="612600"/>
          </a:xfrm>
          <a:prstGeom prst="rect">
            <a:avLst/>
          </a:prstGeom>
          <a:noFill/>
          <a:ln cap="flat" cmpd="sng" w="9525">
            <a:solidFill>
              <a:srgbClr val="000000"/>
            </a:solidFill>
            <a:prstDash val="solid"/>
            <a:round/>
            <a:headEnd len="sm" w="sm" type="none"/>
            <a:tailEnd len="sm" w="sm" type="none"/>
          </a:ln>
        </p:spPr>
        <p:txBody>
          <a:bodyPr anchorCtr="0" anchor="t" bIns="27425" lIns="27425" spcFirstLastPara="1" rIns="27425" wrap="square" tIns="27425">
            <a:spAutoFit/>
          </a:bodyPr>
          <a:lstStyle/>
          <a:p>
            <a:pPr indent="0" lvl="0" marL="0" rtl="0" algn="l">
              <a:lnSpc>
                <a:spcPct val="115000"/>
              </a:lnSpc>
              <a:spcBef>
                <a:spcPts val="0"/>
              </a:spcBef>
              <a:spcAft>
                <a:spcPts val="0"/>
              </a:spcAft>
              <a:buNone/>
            </a:pPr>
            <a:r>
              <a:rPr b="1" lang="en" sz="400">
                <a:solidFill>
                  <a:schemeClr val="dk1"/>
                </a:solidFill>
                <a:highlight>
                  <a:srgbClr val="FFFFFF"/>
                </a:highlight>
              </a:rPr>
              <a:t>French 1: </a:t>
            </a:r>
            <a:r>
              <a:rPr lang="en" sz="400">
                <a:solidFill>
                  <a:schemeClr val="dk1"/>
                </a:solidFill>
                <a:highlight>
                  <a:srgbClr val="FFFFFF"/>
                </a:highlight>
              </a:rPr>
              <a:t>The Intouchables (2011)</a:t>
            </a:r>
            <a:endParaRPr sz="4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lang="en" sz="400">
                <a:solidFill>
                  <a:schemeClr val="dk1"/>
                </a:solidFill>
                <a:highlight>
                  <a:schemeClr val="lt1"/>
                </a:highlight>
              </a:rPr>
              <a:t>Korean 1:</a:t>
            </a:r>
            <a:r>
              <a:rPr lang="en" sz="400">
                <a:solidFill>
                  <a:schemeClr val="dk1"/>
                </a:solidFill>
                <a:highlight>
                  <a:schemeClr val="lt1"/>
                </a:highlight>
              </a:rPr>
              <a:t> Parasite (2019)</a:t>
            </a:r>
            <a:endParaRPr sz="4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lang="en" sz="400">
                <a:solidFill>
                  <a:schemeClr val="dk1"/>
                </a:solidFill>
                <a:highlight>
                  <a:schemeClr val="lt1"/>
                </a:highlight>
              </a:rPr>
              <a:t>Portuguese: </a:t>
            </a:r>
            <a:r>
              <a:rPr lang="en" sz="400">
                <a:solidFill>
                  <a:schemeClr val="dk1"/>
                </a:solidFill>
                <a:highlight>
                  <a:schemeClr val="lt1"/>
                </a:highlight>
              </a:rPr>
              <a:t>City of God (2002)</a:t>
            </a:r>
            <a:endParaRPr b="1" sz="4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lang="en" sz="400">
                <a:solidFill>
                  <a:schemeClr val="dk1"/>
                </a:solidFill>
                <a:highlight>
                  <a:srgbClr val="FFFFFF"/>
                </a:highlight>
              </a:rPr>
              <a:t>French 2: </a:t>
            </a:r>
            <a:r>
              <a:rPr lang="en" sz="400">
                <a:solidFill>
                  <a:schemeClr val="dk1"/>
                </a:solidFill>
                <a:highlight>
                  <a:srgbClr val="FFFFFF"/>
                </a:highlight>
              </a:rPr>
              <a:t>Am</a:t>
            </a:r>
            <a:r>
              <a:rPr lang="en" sz="400">
                <a:solidFill>
                  <a:schemeClr val="dk1"/>
                </a:solidFill>
              </a:rPr>
              <a:t>é</a:t>
            </a:r>
            <a:r>
              <a:rPr lang="en" sz="400">
                <a:solidFill>
                  <a:schemeClr val="dk1"/>
                </a:solidFill>
                <a:highlight>
                  <a:srgbClr val="FFFFFF"/>
                </a:highlight>
              </a:rPr>
              <a:t>lie (2001)</a:t>
            </a:r>
            <a:endParaRPr sz="4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lang="en" sz="400">
                <a:solidFill>
                  <a:schemeClr val="dk1"/>
                </a:solidFill>
                <a:highlight>
                  <a:schemeClr val="lt1"/>
                </a:highlight>
              </a:rPr>
              <a:t>Japanese:</a:t>
            </a:r>
            <a:r>
              <a:rPr lang="en" sz="400">
                <a:solidFill>
                  <a:schemeClr val="dk1"/>
                </a:solidFill>
                <a:highlight>
                  <a:schemeClr val="lt1"/>
                </a:highlight>
              </a:rPr>
              <a:t> Spirited Away (2001)</a:t>
            </a:r>
            <a:endParaRPr sz="4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rPr b="1" lang="en" sz="400">
                <a:solidFill>
                  <a:schemeClr val="dk1"/>
                </a:solidFill>
                <a:highlight>
                  <a:schemeClr val="lt1"/>
                </a:highlight>
              </a:rPr>
              <a:t>Italian:</a:t>
            </a:r>
            <a:r>
              <a:rPr lang="en" sz="400">
                <a:solidFill>
                  <a:schemeClr val="dk1"/>
                </a:solidFill>
                <a:highlight>
                  <a:schemeClr val="lt1"/>
                </a:highlight>
              </a:rPr>
              <a:t> </a:t>
            </a:r>
            <a:r>
              <a:rPr lang="en" sz="400">
                <a:solidFill>
                  <a:schemeClr val="dk1"/>
                </a:solidFill>
              </a:rPr>
              <a:t>Life Is Beautiful </a:t>
            </a:r>
            <a:r>
              <a:rPr lang="en" sz="400">
                <a:solidFill>
                  <a:schemeClr val="dk1"/>
                </a:solidFill>
                <a:highlight>
                  <a:schemeClr val="lt1"/>
                </a:highlight>
              </a:rPr>
              <a:t>(1997)</a:t>
            </a:r>
            <a:endParaRPr sz="4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rPr b="1" lang="en" sz="400">
                <a:solidFill>
                  <a:schemeClr val="dk1"/>
                </a:solidFill>
                <a:highlight>
                  <a:schemeClr val="lt1"/>
                </a:highlight>
              </a:rPr>
              <a:t>Spanish: </a:t>
            </a:r>
            <a:r>
              <a:rPr lang="en" sz="400">
                <a:solidFill>
                  <a:schemeClr val="dk1"/>
                </a:solidFill>
                <a:highlight>
                  <a:schemeClr val="lt1"/>
                </a:highlight>
              </a:rPr>
              <a:t>Pan’s Labyrinth (2006)</a:t>
            </a:r>
            <a:endParaRPr b="1" sz="4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rPr b="1" lang="en" sz="400">
                <a:solidFill>
                  <a:schemeClr val="dk1"/>
                </a:solidFill>
                <a:highlight>
                  <a:schemeClr val="lt1"/>
                </a:highlight>
              </a:rPr>
              <a:t>Korean 2:</a:t>
            </a:r>
            <a:r>
              <a:rPr lang="en" sz="400">
                <a:solidFill>
                  <a:schemeClr val="dk1"/>
                </a:solidFill>
                <a:highlight>
                  <a:schemeClr val="lt1"/>
                </a:highlight>
              </a:rPr>
              <a:t> Old Boy (2003)</a:t>
            </a:r>
            <a:endParaRPr sz="400">
              <a:solidFill>
                <a:schemeClr val="dk1"/>
              </a:solidFill>
              <a:highlight>
                <a:srgbClr val="FFFFFF"/>
              </a:highlight>
            </a:endParaRPr>
          </a:p>
        </p:txBody>
      </p:sp>
      <p:pic>
        <p:nvPicPr>
          <p:cNvPr id="136" name="Google Shape;136;p18"/>
          <p:cNvPicPr preferRelativeResize="0"/>
          <p:nvPr/>
        </p:nvPicPr>
        <p:blipFill>
          <a:blip r:embed="rId6">
            <a:alphaModFix/>
          </a:blip>
          <a:stretch>
            <a:fillRect/>
          </a:stretch>
        </p:blipFill>
        <p:spPr>
          <a:xfrm>
            <a:off x="2579825" y="2942212"/>
            <a:ext cx="1839475" cy="1752437"/>
          </a:xfrm>
          <a:prstGeom prst="rect">
            <a:avLst/>
          </a:prstGeom>
          <a:noFill/>
          <a:ln>
            <a:noFill/>
          </a:ln>
        </p:spPr>
      </p:pic>
      <p:pic>
        <p:nvPicPr>
          <p:cNvPr id="137" name="Google Shape;137;p18"/>
          <p:cNvPicPr preferRelativeResize="0"/>
          <p:nvPr/>
        </p:nvPicPr>
        <p:blipFill>
          <a:blip r:embed="rId7">
            <a:alphaModFix/>
          </a:blip>
          <a:stretch>
            <a:fillRect/>
          </a:stretch>
        </p:blipFill>
        <p:spPr>
          <a:xfrm>
            <a:off x="4649775" y="842328"/>
            <a:ext cx="4246549" cy="4119673"/>
          </a:xfrm>
          <a:prstGeom prst="rect">
            <a:avLst/>
          </a:prstGeom>
          <a:noFill/>
          <a:ln>
            <a:noFill/>
          </a:ln>
        </p:spPr>
      </p:pic>
      <p:pic>
        <p:nvPicPr>
          <p:cNvPr id="138" name="Google Shape;138;p18"/>
          <p:cNvPicPr preferRelativeResize="0"/>
          <p:nvPr/>
        </p:nvPicPr>
        <p:blipFill>
          <a:blip r:embed="rId8">
            <a:alphaModFix/>
          </a:blip>
          <a:stretch>
            <a:fillRect/>
          </a:stretch>
        </p:blipFill>
        <p:spPr>
          <a:xfrm flipH="1" rot="505766">
            <a:off x="8450015" y="-724496"/>
            <a:ext cx="1639294" cy="2651890"/>
          </a:xfrm>
          <a:prstGeom prst="rect">
            <a:avLst/>
          </a:prstGeom>
          <a:noFill/>
          <a:ln>
            <a:noFill/>
          </a:ln>
        </p:spPr>
      </p:pic>
      <p:pic>
        <p:nvPicPr>
          <p:cNvPr id="139" name="Google Shape;139;p18"/>
          <p:cNvPicPr preferRelativeResize="0"/>
          <p:nvPr/>
        </p:nvPicPr>
        <p:blipFill>
          <a:blip r:embed="rId9">
            <a:alphaModFix/>
          </a:blip>
          <a:stretch>
            <a:fillRect/>
          </a:stretch>
        </p:blipFill>
        <p:spPr>
          <a:xfrm>
            <a:off x="6340450" y="2271725"/>
            <a:ext cx="2402651" cy="2396349"/>
          </a:xfrm>
          <a:prstGeom prst="rect">
            <a:avLst/>
          </a:prstGeom>
          <a:noFill/>
          <a:ln>
            <a:noFill/>
          </a:ln>
        </p:spPr>
      </p:pic>
      <p:sp>
        <p:nvSpPr>
          <p:cNvPr id="140" name="Google Shape;140;p18"/>
          <p:cNvSpPr txBox="1"/>
          <p:nvPr/>
        </p:nvSpPr>
        <p:spPr>
          <a:xfrm>
            <a:off x="7459275" y="2605575"/>
            <a:ext cx="674700" cy="80100"/>
          </a:xfrm>
          <a:prstGeom prst="rect">
            <a:avLst/>
          </a:prstGeom>
          <a:noFill/>
          <a:ln>
            <a:noFill/>
          </a:ln>
        </p:spPr>
        <p:txBody>
          <a:bodyPr anchorCtr="0" anchor="t" bIns="9125" lIns="9125" spcFirstLastPara="1" rIns="9125" wrap="square" tIns="9125">
            <a:spAutoFit/>
          </a:bodyPr>
          <a:lstStyle/>
          <a:p>
            <a:pPr indent="0" lvl="0" marL="0" rtl="0" algn="ctr">
              <a:spcBef>
                <a:spcPts val="0"/>
              </a:spcBef>
              <a:spcAft>
                <a:spcPts val="0"/>
              </a:spcAft>
              <a:buNone/>
            </a:pPr>
            <a:r>
              <a:rPr b="1" lang="en" sz="400"/>
              <a:t>The Great Dictator</a:t>
            </a:r>
            <a:r>
              <a:rPr lang="en" sz="400"/>
              <a:t> (1940)</a:t>
            </a:r>
            <a:endParaRPr sz="400"/>
          </a:p>
        </p:txBody>
      </p:sp>
      <p:sp>
        <p:nvSpPr>
          <p:cNvPr id="141" name="Google Shape;141;p18"/>
          <p:cNvSpPr txBox="1"/>
          <p:nvPr/>
        </p:nvSpPr>
        <p:spPr>
          <a:xfrm>
            <a:off x="8038500" y="2772913"/>
            <a:ext cx="563100" cy="141600"/>
          </a:xfrm>
          <a:prstGeom prst="rect">
            <a:avLst/>
          </a:prstGeom>
          <a:noFill/>
          <a:ln>
            <a:noFill/>
          </a:ln>
        </p:spPr>
        <p:txBody>
          <a:bodyPr anchorCtr="0" anchor="t" bIns="9125" lIns="9125" spcFirstLastPara="1" rIns="9125" wrap="square" tIns="9125">
            <a:spAutoFit/>
          </a:bodyPr>
          <a:lstStyle/>
          <a:p>
            <a:pPr indent="0" lvl="0" marL="0" rtl="0" algn="ctr">
              <a:spcBef>
                <a:spcPts val="0"/>
              </a:spcBef>
              <a:spcAft>
                <a:spcPts val="0"/>
              </a:spcAft>
              <a:buNone/>
            </a:pPr>
            <a:r>
              <a:rPr b="1" lang="en" sz="400"/>
              <a:t>Avengers: </a:t>
            </a:r>
            <a:endParaRPr b="1" sz="400"/>
          </a:p>
          <a:p>
            <a:pPr indent="0" lvl="0" marL="0" rtl="0" algn="ctr">
              <a:spcBef>
                <a:spcPts val="0"/>
              </a:spcBef>
              <a:spcAft>
                <a:spcPts val="0"/>
              </a:spcAft>
              <a:buNone/>
            </a:pPr>
            <a:r>
              <a:rPr b="1" lang="en" sz="400"/>
              <a:t>Infinity War </a:t>
            </a:r>
            <a:r>
              <a:rPr lang="en" sz="400"/>
              <a:t>(2018)</a:t>
            </a:r>
            <a:endParaRPr sz="400"/>
          </a:p>
        </p:txBody>
      </p:sp>
      <p:sp>
        <p:nvSpPr>
          <p:cNvPr id="142" name="Google Shape;142;p18"/>
          <p:cNvSpPr/>
          <p:nvPr/>
        </p:nvSpPr>
        <p:spPr>
          <a:xfrm>
            <a:off x="8405150" y="2685680"/>
            <a:ext cx="135475" cy="133325"/>
          </a:xfrm>
          <a:custGeom>
            <a:rect b="b" l="l" r="r" t="t"/>
            <a:pathLst>
              <a:path extrusionOk="0" h="5333" w="5419">
                <a:moveTo>
                  <a:pt x="0" y="232"/>
                </a:moveTo>
                <a:cubicBezTo>
                  <a:pt x="886" y="267"/>
                  <a:pt x="4888" y="-406"/>
                  <a:pt x="5313" y="444"/>
                </a:cubicBezTo>
                <a:cubicBezTo>
                  <a:pt x="5738" y="1294"/>
                  <a:pt x="3011" y="4518"/>
                  <a:pt x="2550" y="5333"/>
                </a:cubicBezTo>
              </a:path>
            </a:pathLst>
          </a:custGeom>
          <a:noFill/>
          <a:ln cap="flat" cmpd="sng" w="9525">
            <a:solidFill>
              <a:srgbClr val="434343"/>
            </a:solidFill>
            <a:prstDash val="solid"/>
            <a:round/>
            <a:headEnd len="med" w="med" type="none"/>
            <a:tailEnd len="med" w="med" type="stealth"/>
          </a:ln>
        </p:spPr>
      </p:sp>
      <p:sp>
        <p:nvSpPr>
          <p:cNvPr id="143" name="Google Shape;143;p18"/>
          <p:cNvSpPr/>
          <p:nvPr/>
        </p:nvSpPr>
        <p:spPr>
          <a:xfrm>
            <a:off x="7958800" y="2489521"/>
            <a:ext cx="221825" cy="116050"/>
          </a:xfrm>
          <a:custGeom>
            <a:rect b="b" l="l" r="r" t="t"/>
            <a:pathLst>
              <a:path extrusionOk="0" h="4642" w="8873">
                <a:moveTo>
                  <a:pt x="8873" y="4642"/>
                </a:moveTo>
                <a:cubicBezTo>
                  <a:pt x="8492" y="3868"/>
                  <a:pt x="8068" y="30"/>
                  <a:pt x="6589" y="0"/>
                </a:cubicBezTo>
                <a:cubicBezTo>
                  <a:pt x="5110" y="-30"/>
                  <a:pt x="1098" y="3719"/>
                  <a:pt x="0" y="4463"/>
                </a:cubicBezTo>
              </a:path>
            </a:pathLst>
          </a:custGeom>
          <a:noFill/>
          <a:ln cap="flat" cmpd="sng" w="9525">
            <a:solidFill>
              <a:srgbClr val="434343"/>
            </a:solidFill>
            <a:prstDash val="solid"/>
            <a:round/>
            <a:headEnd len="med" w="med" type="none"/>
            <a:tailEnd len="med" w="med" type="stealth"/>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alpha val="87500"/>
          </a:srgbClr>
        </a:solidFill>
      </p:bgPr>
    </p:bg>
    <p:spTree>
      <p:nvGrpSpPr>
        <p:cNvPr id="147" name="Shape 147"/>
        <p:cNvGrpSpPr/>
        <p:nvPr/>
      </p:nvGrpSpPr>
      <p:grpSpPr>
        <a:xfrm>
          <a:off x="0" y="0"/>
          <a:ext cx="0" cy="0"/>
          <a:chOff x="0" y="0"/>
          <a:chExt cx="0" cy="0"/>
        </a:xfrm>
      </p:grpSpPr>
      <p:sp>
        <p:nvSpPr>
          <p:cNvPr id="148" name="Google Shape;148;p19"/>
          <p:cNvSpPr/>
          <p:nvPr/>
        </p:nvSpPr>
        <p:spPr>
          <a:xfrm>
            <a:off x="1847950" y="3751425"/>
            <a:ext cx="481000" cy="347675"/>
          </a:xfrm>
          <a:custGeom>
            <a:rect b="b" l="l" r="r" t="t"/>
            <a:pathLst>
              <a:path extrusionOk="0" h="13907" w="19240">
                <a:moveTo>
                  <a:pt x="3429" y="0"/>
                </a:moveTo>
                <a:lnTo>
                  <a:pt x="1714" y="6477"/>
                </a:lnTo>
                <a:lnTo>
                  <a:pt x="0" y="8382"/>
                </a:lnTo>
                <a:lnTo>
                  <a:pt x="4191" y="11811"/>
                </a:lnTo>
                <a:lnTo>
                  <a:pt x="10668" y="13907"/>
                </a:lnTo>
                <a:lnTo>
                  <a:pt x="13525" y="12764"/>
                </a:lnTo>
                <a:lnTo>
                  <a:pt x="19240" y="5144"/>
                </a:lnTo>
                <a:close/>
              </a:path>
            </a:pathLst>
          </a:custGeom>
          <a:solidFill>
            <a:srgbClr val="AEC8F6"/>
          </a:solidFill>
          <a:ln>
            <a:noFill/>
          </a:ln>
        </p:spPr>
      </p:sp>
      <p:sp>
        <p:nvSpPr>
          <p:cNvPr id="149" name="Google Shape;149;p19"/>
          <p:cNvSpPr/>
          <p:nvPr/>
        </p:nvSpPr>
        <p:spPr>
          <a:xfrm>
            <a:off x="1986050" y="3179925"/>
            <a:ext cx="647700" cy="509600"/>
          </a:xfrm>
          <a:custGeom>
            <a:rect b="b" l="l" r="r" t="t"/>
            <a:pathLst>
              <a:path extrusionOk="0" h="20384" w="25908">
                <a:moveTo>
                  <a:pt x="2667" y="0"/>
                </a:moveTo>
                <a:lnTo>
                  <a:pt x="0" y="8954"/>
                </a:lnTo>
                <a:lnTo>
                  <a:pt x="15621" y="20384"/>
                </a:lnTo>
                <a:lnTo>
                  <a:pt x="21527" y="18479"/>
                </a:lnTo>
                <a:lnTo>
                  <a:pt x="25908" y="12383"/>
                </a:lnTo>
                <a:lnTo>
                  <a:pt x="21717" y="11811"/>
                </a:lnTo>
                <a:lnTo>
                  <a:pt x="13907" y="8763"/>
                </a:lnTo>
                <a:lnTo>
                  <a:pt x="9525" y="5906"/>
                </a:lnTo>
                <a:lnTo>
                  <a:pt x="5906" y="3239"/>
                </a:lnTo>
                <a:close/>
              </a:path>
            </a:pathLst>
          </a:custGeom>
          <a:solidFill>
            <a:srgbClr val="AEC8F6"/>
          </a:solidFill>
          <a:ln>
            <a:noFill/>
          </a:ln>
        </p:spPr>
      </p:sp>
      <p:pic>
        <p:nvPicPr>
          <p:cNvPr id="150" name="Google Shape;150;p19"/>
          <p:cNvPicPr preferRelativeResize="0"/>
          <p:nvPr/>
        </p:nvPicPr>
        <p:blipFill>
          <a:blip r:embed="rId3">
            <a:alphaModFix/>
          </a:blip>
          <a:stretch>
            <a:fillRect/>
          </a:stretch>
        </p:blipFill>
        <p:spPr>
          <a:xfrm rot="1819889">
            <a:off x="1520042" y="2754217"/>
            <a:ext cx="1451115" cy="1451115"/>
          </a:xfrm>
          <a:prstGeom prst="rect">
            <a:avLst/>
          </a:prstGeom>
          <a:noFill/>
          <a:ln>
            <a:noFill/>
          </a:ln>
        </p:spPr>
      </p:pic>
      <p:sp>
        <p:nvSpPr>
          <p:cNvPr id="151" name="Google Shape;151;p19"/>
          <p:cNvSpPr/>
          <p:nvPr/>
        </p:nvSpPr>
        <p:spPr>
          <a:xfrm>
            <a:off x="584600" y="2736825"/>
            <a:ext cx="1530300" cy="1301800"/>
          </a:xfrm>
          <a:custGeom>
            <a:rect b="b" l="l" r="r" t="t"/>
            <a:pathLst>
              <a:path extrusionOk="0" h="52072" w="61212">
                <a:moveTo>
                  <a:pt x="0" y="1913"/>
                </a:moveTo>
                <a:lnTo>
                  <a:pt x="9989" y="47184"/>
                </a:lnTo>
                <a:lnTo>
                  <a:pt x="16365" y="50372"/>
                </a:lnTo>
                <a:lnTo>
                  <a:pt x="33581" y="52072"/>
                </a:lnTo>
                <a:lnTo>
                  <a:pt x="47822" y="49522"/>
                </a:lnTo>
                <a:lnTo>
                  <a:pt x="51222" y="46121"/>
                </a:lnTo>
                <a:lnTo>
                  <a:pt x="61212" y="0"/>
                </a:lnTo>
                <a:lnTo>
                  <a:pt x="47822" y="3825"/>
                </a:lnTo>
                <a:lnTo>
                  <a:pt x="22742" y="5313"/>
                </a:lnTo>
                <a:lnTo>
                  <a:pt x="2975" y="1913"/>
                </a:lnTo>
                <a:close/>
              </a:path>
            </a:pathLst>
          </a:custGeom>
          <a:solidFill>
            <a:schemeClr val="lt1"/>
          </a:solidFill>
          <a:ln>
            <a:noFill/>
          </a:ln>
        </p:spPr>
      </p:sp>
      <p:pic>
        <p:nvPicPr>
          <p:cNvPr id="152" name="Google Shape;152;p19"/>
          <p:cNvPicPr preferRelativeResize="0"/>
          <p:nvPr/>
        </p:nvPicPr>
        <p:blipFill>
          <a:blip r:embed="rId4">
            <a:alphaModFix/>
          </a:blip>
          <a:stretch>
            <a:fillRect/>
          </a:stretch>
        </p:blipFill>
        <p:spPr>
          <a:xfrm>
            <a:off x="304800" y="2060075"/>
            <a:ext cx="2040750" cy="2120000"/>
          </a:xfrm>
          <a:prstGeom prst="rect">
            <a:avLst/>
          </a:prstGeom>
          <a:noFill/>
          <a:ln>
            <a:noFill/>
          </a:ln>
        </p:spPr>
      </p:pic>
      <p:sp>
        <p:nvSpPr>
          <p:cNvPr id="153" name="Google Shape;153;p19"/>
          <p:cNvSpPr/>
          <p:nvPr/>
        </p:nvSpPr>
        <p:spPr>
          <a:xfrm>
            <a:off x="7048600" y="2722725"/>
            <a:ext cx="1614475" cy="195275"/>
          </a:xfrm>
          <a:custGeom>
            <a:rect b="b" l="l" r="r" t="t"/>
            <a:pathLst>
              <a:path extrusionOk="0" h="7811" w="64579">
                <a:moveTo>
                  <a:pt x="6667" y="0"/>
                </a:moveTo>
                <a:lnTo>
                  <a:pt x="64579" y="191"/>
                </a:lnTo>
                <a:lnTo>
                  <a:pt x="52197" y="7811"/>
                </a:lnTo>
                <a:lnTo>
                  <a:pt x="0" y="7811"/>
                </a:lnTo>
                <a:close/>
              </a:path>
            </a:pathLst>
          </a:custGeom>
          <a:solidFill>
            <a:schemeClr val="lt1"/>
          </a:solidFill>
          <a:ln>
            <a:noFill/>
          </a:ln>
        </p:spPr>
      </p:sp>
      <p:sp>
        <p:nvSpPr>
          <p:cNvPr id="154" name="Google Shape;154;p19"/>
          <p:cNvSpPr/>
          <p:nvPr/>
        </p:nvSpPr>
        <p:spPr>
          <a:xfrm>
            <a:off x="6977150" y="2183700"/>
            <a:ext cx="1666875" cy="471500"/>
          </a:xfrm>
          <a:custGeom>
            <a:rect b="b" l="l" r="r" t="t"/>
            <a:pathLst>
              <a:path extrusionOk="0" h="18860" w="66675">
                <a:moveTo>
                  <a:pt x="57912" y="0"/>
                </a:moveTo>
                <a:lnTo>
                  <a:pt x="0" y="10097"/>
                </a:lnTo>
                <a:lnTo>
                  <a:pt x="12383" y="18860"/>
                </a:lnTo>
                <a:lnTo>
                  <a:pt x="23432" y="15621"/>
                </a:lnTo>
                <a:lnTo>
                  <a:pt x="29337" y="15431"/>
                </a:lnTo>
                <a:lnTo>
                  <a:pt x="37148" y="13907"/>
                </a:lnTo>
                <a:lnTo>
                  <a:pt x="45149" y="12764"/>
                </a:lnTo>
                <a:lnTo>
                  <a:pt x="60389" y="10097"/>
                </a:lnTo>
                <a:lnTo>
                  <a:pt x="66675" y="8954"/>
                </a:lnTo>
                <a:close/>
              </a:path>
            </a:pathLst>
          </a:custGeom>
          <a:solidFill>
            <a:schemeClr val="lt1"/>
          </a:solidFill>
          <a:ln>
            <a:noFill/>
          </a:ln>
        </p:spPr>
      </p:sp>
      <p:sp>
        <p:nvSpPr>
          <p:cNvPr id="155" name="Google Shape;155;p19"/>
          <p:cNvSpPr txBox="1"/>
          <p:nvPr/>
        </p:nvSpPr>
        <p:spPr>
          <a:xfrm>
            <a:off x="2345550" y="543750"/>
            <a:ext cx="4452900" cy="40560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sz="5500" u="sng">
                <a:solidFill>
                  <a:schemeClr val="lt1"/>
                </a:solidFill>
                <a:latin typeface="Montserrat"/>
                <a:ea typeface="Montserrat"/>
                <a:cs typeface="Montserrat"/>
                <a:sym typeface="Montserrat"/>
              </a:rPr>
              <a:t>THE 3 ‘R’S</a:t>
            </a:r>
            <a:r>
              <a:rPr b="1" lang="en" sz="4800">
                <a:solidFill>
                  <a:schemeClr val="lt1"/>
                </a:solidFill>
              </a:rPr>
              <a:t> </a:t>
            </a:r>
            <a:endParaRPr b="1" sz="4800">
              <a:solidFill>
                <a:schemeClr val="lt1"/>
              </a:solidFill>
            </a:endParaRPr>
          </a:p>
          <a:p>
            <a:pPr indent="0" lvl="0" marL="0" rtl="0" algn="ctr">
              <a:spcBef>
                <a:spcPts val="1000"/>
              </a:spcBef>
              <a:spcAft>
                <a:spcPts val="0"/>
              </a:spcAft>
              <a:buNone/>
            </a:pPr>
            <a:r>
              <a:rPr b="1" lang="en" sz="4800">
                <a:solidFill>
                  <a:schemeClr val="lt1"/>
                </a:solidFill>
                <a:highlight>
                  <a:schemeClr val="dk1"/>
                </a:highlight>
                <a:latin typeface="Montserrat"/>
                <a:ea typeface="Montserrat"/>
                <a:cs typeface="Montserrat"/>
                <a:sym typeface="Montserrat"/>
              </a:rPr>
              <a:t>RUNTIME</a:t>
            </a:r>
            <a:endParaRPr b="1" sz="4800">
              <a:solidFill>
                <a:schemeClr val="lt1"/>
              </a:solidFill>
              <a:highlight>
                <a:schemeClr val="dk1"/>
              </a:highlight>
              <a:latin typeface="Montserrat"/>
              <a:ea typeface="Montserrat"/>
              <a:cs typeface="Montserrat"/>
              <a:sym typeface="Montserrat"/>
            </a:endParaRPr>
          </a:p>
          <a:p>
            <a:pPr indent="0" lvl="0" marL="0" rtl="0" algn="ctr">
              <a:spcBef>
                <a:spcPts val="1000"/>
              </a:spcBef>
              <a:spcAft>
                <a:spcPts val="0"/>
              </a:spcAft>
              <a:buNone/>
            </a:pPr>
            <a:r>
              <a:rPr b="1" lang="en" sz="4800">
                <a:solidFill>
                  <a:schemeClr val="lt1"/>
                </a:solidFill>
                <a:highlight>
                  <a:schemeClr val="dk1"/>
                </a:highlight>
                <a:latin typeface="Montserrat"/>
                <a:ea typeface="Montserrat"/>
                <a:cs typeface="Montserrat"/>
                <a:sym typeface="Montserrat"/>
              </a:rPr>
              <a:t>RELEASE</a:t>
            </a:r>
            <a:endParaRPr b="1" sz="4800">
              <a:solidFill>
                <a:schemeClr val="lt1"/>
              </a:solidFill>
              <a:highlight>
                <a:schemeClr val="dk1"/>
              </a:highlight>
              <a:latin typeface="Montserrat"/>
              <a:ea typeface="Montserrat"/>
              <a:cs typeface="Montserrat"/>
              <a:sym typeface="Montserrat"/>
            </a:endParaRPr>
          </a:p>
          <a:p>
            <a:pPr indent="0" lvl="0" marL="0" rtl="0" algn="ctr">
              <a:spcBef>
                <a:spcPts val="1000"/>
              </a:spcBef>
              <a:spcAft>
                <a:spcPts val="0"/>
              </a:spcAft>
              <a:buNone/>
            </a:pPr>
            <a:r>
              <a:rPr b="1" lang="en" sz="4800">
                <a:solidFill>
                  <a:schemeClr val="lt1"/>
                </a:solidFill>
                <a:highlight>
                  <a:schemeClr val="dk1"/>
                </a:highlight>
                <a:latin typeface="Montserrat"/>
                <a:ea typeface="Montserrat"/>
                <a:cs typeface="Montserrat"/>
                <a:sym typeface="Montserrat"/>
              </a:rPr>
              <a:t>RATING</a:t>
            </a:r>
            <a:endParaRPr b="1" sz="4800">
              <a:solidFill>
                <a:schemeClr val="lt1"/>
              </a:solidFill>
              <a:highlight>
                <a:schemeClr val="dk1"/>
              </a:highlight>
              <a:latin typeface="Montserrat"/>
              <a:ea typeface="Montserrat"/>
              <a:cs typeface="Montserrat"/>
              <a:sym typeface="Montserrat"/>
            </a:endParaRPr>
          </a:p>
        </p:txBody>
      </p:sp>
      <p:pic>
        <p:nvPicPr>
          <p:cNvPr id="156" name="Google Shape;156;p19"/>
          <p:cNvPicPr preferRelativeResize="0"/>
          <p:nvPr/>
        </p:nvPicPr>
        <p:blipFill>
          <a:blip r:embed="rId5">
            <a:alphaModFix/>
          </a:blip>
          <a:stretch>
            <a:fillRect/>
          </a:stretch>
        </p:blipFill>
        <p:spPr>
          <a:xfrm>
            <a:off x="6798450" y="2099700"/>
            <a:ext cx="2040750" cy="2040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0"/>
          <p:cNvSpPr txBox="1"/>
          <p:nvPr/>
        </p:nvSpPr>
        <p:spPr>
          <a:xfrm>
            <a:off x="3741750" y="-70000"/>
            <a:ext cx="16605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u="sng">
                <a:latin typeface="Oswald"/>
                <a:ea typeface="Oswald"/>
                <a:cs typeface="Oswald"/>
                <a:sym typeface="Oswald"/>
              </a:rPr>
              <a:t>Runtime</a:t>
            </a:r>
            <a:endParaRPr b="1" sz="2200" u="sng">
              <a:latin typeface="Oswald"/>
              <a:ea typeface="Oswald"/>
              <a:cs typeface="Oswald"/>
              <a:sym typeface="Oswald"/>
            </a:endParaRPr>
          </a:p>
        </p:txBody>
      </p:sp>
      <p:pic>
        <p:nvPicPr>
          <p:cNvPr id="162" name="Google Shape;162;p20"/>
          <p:cNvPicPr preferRelativeResize="0"/>
          <p:nvPr/>
        </p:nvPicPr>
        <p:blipFill>
          <a:blip r:embed="rId3">
            <a:alphaModFix/>
          </a:blip>
          <a:stretch>
            <a:fillRect/>
          </a:stretch>
        </p:blipFill>
        <p:spPr>
          <a:xfrm>
            <a:off x="3223100" y="2088375"/>
            <a:ext cx="2422125" cy="2699574"/>
          </a:xfrm>
          <a:prstGeom prst="rect">
            <a:avLst/>
          </a:prstGeom>
          <a:noFill/>
          <a:ln>
            <a:noFill/>
          </a:ln>
        </p:spPr>
      </p:pic>
      <p:pic>
        <p:nvPicPr>
          <p:cNvPr id="163" name="Google Shape;163;p20"/>
          <p:cNvPicPr preferRelativeResize="0"/>
          <p:nvPr/>
        </p:nvPicPr>
        <p:blipFill>
          <a:blip r:embed="rId4">
            <a:alphaModFix/>
          </a:blip>
          <a:stretch>
            <a:fillRect/>
          </a:stretch>
        </p:blipFill>
        <p:spPr>
          <a:xfrm>
            <a:off x="4571988" y="418175"/>
            <a:ext cx="4572000" cy="1407325"/>
          </a:xfrm>
          <a:prstGeom prst="rect">
            <a:avLst/>
          </a:prstGeom>
          <a:noFill/>
          <a:ln>
            <a:noFill/>
          </a:ln>
        </p:spPr>
      </p:pic>
      <p:pic>
        <p:nvPicPr>
          <p:cNvPr id="164" name="Google Shape;164;p20"/>
          <p:cNvPicPr preferRelativeResize="0"/>
          <p:nvPr/>
        </p:nvPicPr>
        <p:blipFill>
          <a:blip r:embed="rId4">
            <a:alphaModFix/>
          </a:blip>
          <a:stretch>
            <a:fillRect/>
          </a:stretch>
        </p:blipFill>
        <p:spPr>
          <a:xfrm>
            <a:off x="-12" y="418175"/>
            <a:ext cx="4572000" cy="1407325"/>
          </a:xfrm>
          <a:prstGeom prst="rect">
            <a:avLst/>
          </a:prstGeom>
          <a:noFill/>
          <a:ln>
            <a:noFill/>
          </a:ln>
        </p:spPr>
      </p:pic>
      <p:sp>
        <p:nvSpPr>
          <p:cNvPr id="165" name="Google Shape;165;p20"/>
          <p:cNvSpPr txBox="1"/>
          <p:nvPr/>
        </p:nvSpPr>
        <p:spPr>
          <a:xfrm>
            <a:off x="1769553" y="898638"/>
            <a:ext cx="1124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129 mins</a:t>
            </a:r>
            <a:endParaRPr sz="1700"/>
          </a:p>
        </p:txBody>
      </p:sp>
      <p:sp>
        <p:nvSpPr>
          <p:cNvPr id="166" name="Google Shape;166;p20"/>
          <p:cNvSpPr txBox="1"/>
          <p:nvPr/>
        </p:nvSpPr>
        <p:spPr>
          <a:xfrm>
            <a:off x="6203688" y="783275"/>
            <a:ext cx="13086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t>Shortest Movie</a:t>
            </a:r>
            <a:endParaRPr sz="1600"/>
          </a:p>
        </p:txBody>
      </p:sp>
      <p:sp>
        <p:nvSpPr>
          <p:cNvPr id="167" name="Google Shape;167;p20"/>
          <p:cNvSpPr txBox="1"/>
          <p:nvPr/>
        </p:nvSpPr>
        <p:spPr>
          <a:xfrm>
            <a:off x="4551538" y="721638"/>
            <a:ext cx="15621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rPr>
              <a:t>238 mins </a:t>
            </a:r>
            <a:endParaRPr sz="1600">
              <a:solidFill>
                <a:schemeClr val="dk1"/>
              </a:solidFill>
            </a:endParaRPr>
          </a:p>
          <a:p>
            <a:pPr indent="0" lvl="0" marL="0" rtl="0" algn="ctr">
              <a:spcBef>
                <a:spcPts val="0"/>
              </a:spcBef>
              <a:spcAft>
                <a:spcPts val="0"/>
              </a:spcAft>
              <a:buNone/>
            </a:pPr>
            <a:r>
              <a:rPr i="1" lang="en" sz="1200"/>
              <a:t>Gone with the Wind (1924)</a:t>
            </a:r>
            <a:endParaRPr i="1" sz="1200"/>
          </a:p>
        </p:txBody>
      </p:sp>
      <p:sp>
        <p:nvSpPr>
          <p:cNvPr id="168" name="Google Shape;168;p20"/>
          <p:cNvSpPr txBox="1"/>
          <p:nvPr/>
        </p:nvSpPr>
        <p:spPr>
          <a:xfrm>
            <a:off x="147438" y="798600"/>
            <a:ext cx="1238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t>Average </a:t>
            </a:r>
            <a:endParaRPr b="1" sz="1500"/>
          </a:p>
          <a:p>
            <a:pPr indent="0" lvl="0" marL="0" rtl="0" algn="ctr">
              <a:spcBef>
                <a:spcPts val="0"/>
              </a:spcBef>
              <a:spcAft>
                <a:spcPts val="0"/>
              </a:spcAft>
              <a:buNone/>
            </a:pPr>
            <a:r>
              <a:rPr b="1" lang="en" sz="1500"/>
              <a:t>Runtime</a:t>
            </a:r>
            <a:endParaRPr sz="1500"/>
          </a:p>
        </p:txBody>
      </p:sp>
      <p:sp>
        <p:nvSpPr>
          <p:cNvPr id="169" name="Google Shape;169;p20"/>
          <p:cNvSpPr txBox="1"/>
          <p:nvPr/>
        </p:nvSpPr>
        <p:spPr>
          <a:xfrm>
            <a:off x="7730913" y="721638"/>
            <a:ext cx="13086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45 mins </a:t>
            </a:r>
            <a:endParaRPr sz="1600"/>
          </a:p>
          <a:p>
            <a:pPr indent="0" lvl="0" marL="0" rtl="0" algn="ctr">
              <a:spcBef>
                <a:spcPts val="0"/>
              </a:spcBef>
              <a:spcAft>
                <a:spcPts val="0"/>
              </a:spcAft>
              <a:buNone/>
            </a:pPr>
            <a:r>
              <a:rPr i="1" lang="en" sz="1200"/>
              <a:t>Sherlock Jr. </a:t>
            </a:r>
            <a:endParaRPr i="1" sz="1200"/>
          </a:p>
          <a:p>
            <a:pPr indent="0" lvl="0" marL="0" rtl="0" algn="ctr">
              <a:spcBef>
                <a:spcPts val="0"/>
              </a:spcBef>
              <a:spcAft>
                <a:spcPts val="0"/>
              </a:spcAft>
              <a:buNone/>
            </a:pPr>
            <a:r>
              <a:rPr i="1" lang="en" sz="1200"/>
              <a:t>(1924)</a:t>
            </a:r>
            <a:endParaRPr i="1" sz="1200"/>
          </a:p>
        </p:txBody>
      </p:sp>
      <p:sp>
        <p:nvSpPr>
          <p:cNvPr id="170" name="Google Shape;170;p20"/>
          <p:cNvSpPr txBox="1"/>
          <p:nvPr/>
        </p:nvSpPr>
        <p:spPr>
          <a:xfrm>
            <a:off x="3175563" y="783300"/>
            <a:ext cx="12384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t>Longest Movie</a:t>
            </a:r>
            <a:endParaRPr sz="1600"/>
          </a:p>
        </p:txBody>
      </p:sp>
      <p:pic>
        <p:nvPicPr>
          <p:cNvPr id="171" name="Google Shape;171;p20"/>
          <p:cNvPicPr preferRelativeResize="0"/>
          <p:nvPr/>
        </p:nvPicPr>
        <p:blipFill>
          <a:blip r:embed="rId5">
            <a:alphaModFix/>
          </a:blip>
          <a:stretch>
            <a:fillRect/>
          </a:stretch>
        </p:blipFill>
        <p:spPr>
          <a:xfrm>
            <a:off x="6234725" y="2088375"/>
            <a:ext cx="2566814" cy="3002624"/>
          </a:xfrm>
          <a:prstGeom prst="rect">
            <a:avLst/>
          </a:prstGeom>
          <a:noFill/>
          <a:ln>
            <a:noFill/>
          </a:ln>
        </p:spPr>
      </p:pic>
      <p:pic>
        <p:nvPicPr>
          <p:cNvPr id="172" name="Google Shape;172;p20"/>
          <p:cNvPicPr preferRelativeResize="0"/>
          <p:nvPr/>
        </p:nvPicPr>
        <p:blipFill>
          <a:blip r:embed="rId6">
            <a:alphaModFix/>
          </a:blip>
          <a:stretch>
            <a:fillRect/>
          </a:stretch>
        </p:blipFill>
        <p:spPr>
          <a:xfrm>
            <a:off x="379925" y="2088366"/>
            <a:ext cx="2422125" cy="259188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1"/>
          <p:cNvPicPr preferRelativeResize="0"/>
          <p:nvPr/>
        </p:nvPicPr>
        <p:blipFill>
          <a:blip r:embed="rId3">
            <a:alphaModFix/>
          </a:blip>
          <a:stretch>
            <a:fillRect/>
          </a:stretch>
        </p:blipFill>
        <p:spPr>
          <a:xfrm>
            <a:off x="3173050" y="287275"/>
            <a:ext cx="5178376" cy="4184051"/>
          </a:xfrm>
          <a:prstGeom prst="rect">
            <a:avLst/>
          </a:prstGeom>
          <a:noFill/>
          <a:ln>
            <a:noFill/>
          </a:ln>
        </p:spPr>
      </p:pic>
      <p:sp>
        <p:nvSpPr>
          <p:cNvPr id="178" name="Google Shape;178;p21"/>
          <p:cNvSpPr txBox="1"/>
          <p:nvPr/>
        </p:nvSpPr>
        <p:spPr>
          <a:xfrm>
            <a:off x="282000" y="163875"/>
            <a:ext cx="1559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u="sng">
                <a:latin typeface="Oswald"/>
                <a:ea typeface="Oswald"/>
                <a:cs typeface="Oswald"/>
                <a:sym typeface="Oswald"/>
              </a:rPr>
              <a:t>Release</a:t>
            </a:r>
            <a:endParaRPr b="1" sz="2400" u="sng">
              <a:latin typeface="Oswald"/>
              <a:ea typeface="Oswald"/>
              <a:cs typeface="Oswald"/>
              <a:sym typeface="Oswald"/>
            </a:endParaRPr>
          </a:p>
        </p:txBody>
      </p:sp>
      <p:pic>
        <p:nvPicPr>
          <p:cNvPr id="179" name="Google Shape;179;p21"/>
          <p:cNvPicPr preferRelativeResize="0"/>
          <p:nvPr/>
        </p:nvPicPr>
        <p:blipFill>
          <a:blip r:embed="rId4">
            <a:alphaModFix/>
          </a:blip>
          <a:stretch>
            <a:fillRect/>
          </a:stretch>
        </p:blipFill>
        <p:spPr>
          <a:xfrm flipH="1">
            <a:off x="76750" y="2325450"/>
            <a:ext cx="1559250" cy="2783100"/>
          </a:xfrm>
          <a:prstGeom prst="rect">
            <a:avLst/>
          </a:prstGeom>
          <a:noFill/>
          <a:ln>
            <a:noFill/>
          </a:ln>
        </p:spPr>
      </p:pic>
      <p:sp>
        <p:nvSpPr>
          <p:cNvPr id="180" name="Google Shape;180;p21"/>
          <p:cNvSpPr txBox="1"/>
          <p:nvPr/>
        </p:nvSpPr>
        <p:spPr>
          <a:xfrm>
            <a:off x="4061625" y="1252125"/>
            <a:ext cx="1079700" cy="4926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i="1" lang="en" sz="1000"/>
              <a:t>Range of Years</a:t>
            </a:r>
            <a:r>
              <a:rPr lang="en" sz="1000"/>
              <a:t> </a:t>
            </a:r>
            <a:r>
              <a:rPr b="1" lang="en" sz="1000"/>
              <a:t>1921-2022</a:t>
            </a:r>
            <a:endParaRPr b="1" sz="1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