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swald ExtraLight"/>
      <p:regular r:id="rId25"/>
      <p:bold r:id="rId26"/>
    </p:embeddedFont>
    <p:embeddedFont>
      <p:font typeface="Oswald Medium"/>
      <p:regular r:id="rId27"/>
      <p:bold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swald Light"/>
      <p:regular r:id="rId33"/>
      <p:bold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ExtraLight-bold.fntdata"/><Relationship Id="rId25" Type="http://schemas.openxmlformats.org/officeDocument/2006/relationships/font" Target="fonts/OswaldExtraLight-regular.fntdata"/><Relationship Id="rId28" Type="http://schemas.openxmlformats.org/officeDocument/2006/relationships/font" Target="fonts/OswaldMedium-bold.fntdata"/><Relationship Id="rId27" Type="http://schemas.openxmlformats.org/officeDocument/2006/relationships/font" Target="fonts/Oswal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OswaldLigh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Oswald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25ed1a2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25ed1a2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films were release from 2000-2009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25ed1a2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25ed1a2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85f2526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85f2526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85f2526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b85f2526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85f2526e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85f2526e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245ebba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245ebba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245ebba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b245ebba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b8246e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b8246e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245ebba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b245ebba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ac6f6267e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ac6f6267e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b8246ed02_5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b8246ed02_5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b8246ed02_5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b8246ed02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85f2526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85f2526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245ebba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245ebba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i="1" lang="en" sz="1000">
                <a:solidFill>
                  <a:schemeClr val="dk1"/>
                </a:solidFill>
              </a:rPr>
              <a:t>Within this dataset,</a:t>
            </a:r>
            <a:endParaRPr i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Per film,</a:t>
            </a:r>
            <a:r>
              <a:rPr b="1" lang="en" sz="1000">
                <a:solidFill>
                  <a:schemeClr val="dk1"/>
                </a:solidFill>
              </a:rPr>
              <a:t> Korean </a:t>
            </a:r>
            <a:r>
              <a:rPr lang="en" sz="1000">
                <a:solidFill>
                  <a:schemeClr val="dk1"/>
                </a:solidFill>
              </a:rPr>
              <a:t>language movies </a:t>
            </a:r>
            <a:r>
              <a:rPr b="1" lang="en" sz="1000" u="sng">
                <a:solidFill>
                  <a:schemeClr val="dk1"/>
                </a:solidFill>
              </a:rPr>
              <a:t>win</a:t>
            </a:r>
            <a:r>
              <a:rPr lang="en" sz="1000">
                <a:solidFill>
                  <a:schemeClr val="dk1"/>
                </a:solidFill>
              </a:rPr>
              <a:t> an </a:t>
            </a:r>
            <a:r>
              <a:rPr b="1" lang="en" sz="1000">
                <a:solidFill>
                  <a:schemeClr val="dk1"/>
                </a:solidFill>
              </a:rPr>
              <a:t>AVG </a:t>
            </a:r>
            <a:r>
              <a:rPr lang="en" sz="1000">
                <a:solidFill>
                  <a:schemeClr val="dk1"/>
                </a:solidFill>
              </a:rPr>
              <a:t>of</a:t>
            </a:r>
            <a:r>
              <a:rPr b="1" lang="en" sz="1000">
                <a:solidFill>
                  <a:schemeClr val="dk1"/>
                </a:solidFill>
              </a:rPr>
              <a:t> 101 awards</a:t>
            </a:r>
            <a:r>
              <a:rPr lang="en" sz="1000">
                <a:solidFill>
                  <a:schemeClr val="dk1"/>
                </a:solidFill>
              </a:rPr>
              <a:t> &amp; are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b="1" lang="en" sz="1000" u="sng">
                <a:solidFill>
                  <a:schemeClr val="dk1"/>
                </a:solidFill>
              </a:rPr>
              <a:t>nominated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an</a:t>
            </a:r>
            <a:r>
              <a:rPr b="1" lang="en" sz="1000">
                <a:solidFill>
                  <a:schemeClr val="dk1"/>
                </a:solidFill>
              </a:rPr>
              <a:t> AVG </a:t>
            </a:r>
            <a:r>
              <a:rPr lang="en" sz="1000">
                <a:solidFill>
                  <a:schemeClr val="dk1"/>
                </a:solidFill>
              </a:rPr>
              <a:t>of </a:t>
            </a:r>
            <a:r>
              <a:rPr b="1" lang="en" sz="1000">
                <a:solidFill>
                  <a:schemeClr val="dk1"/>
                </a:solidFill>
              </a:rPr>
              <a:t>113 times.</a:t>
            </a: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Per film,</a:t>
            </a:r>
            <a:r>
              <a:rPr b="1" lang="en" sz="1000">
                <a:solidFill>
                  <a:schemeClr val="dk1"/>
                </a:solidFill>
              </a:rPr>
              <a:t> Spanish </a:t>
            </a:r>
            <a:r>
              <a:rPr lang="en" sz="1000">
                <a:solidFill>
                  <a:schemeClr val="dk1"/>
                </a:solidFill>
              </a:rPr>
              <a:t>language movies </a:t>
            </a:r>
            <a:r>
              <a:rPr b="1" lang="en" sz="1000" u="sng">
                <a:solidFill>
                  <a:schemeClr val="dk1"/>
                </a:solidFill>
              </a:rPr>
              <a:t>win</a:t>
            </a:r>
            <a:r>
              <a:rPr lang="en" sz="1000">
                <a:solidFill>
                  <a:schemeClr val="dk1"/>
                </a:solidFill>
              </a:rPr>
              <a:t> an </a:t>
            </a:r>
            <a:r>
              <a:rPr b="1" lang="en" sz="1000">
                <a:solidFill>
                  <a:schemeClr val="dk1"/>
                </a:solidFill>
              </a:rPr>
              <a:t>AVG </a:t>
            </a:r>
            <a:r>
              <a:rPr lang="en" sz="1000">
                <a:solidFill>
                  <a:schemeClr val="dk1"/>
                </a:solidFill>
              </a:rPr>
              <a:t>of</a:t>
            </a:r>
            <a:r>
              <a:rPr b="1" lang="en" sz="1000">
                <a:solidFill>
                  <a:schemeClr val="dk1"/>
                </a:solidFill>
              </a:rPr>
              <a:t> 66 awards</a:t>
            </a:r>
            <a:r>
              <a:rPr lang="en" sz="1000">
                <a:solidFill>
                  <a:schemeClr val="dk1"/>
                </a:solidFill>
              </a:rPr>
              <a:t> &amp; are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b="1" lang="en" sz="1000" u="sng">
                <a:solidFill>
                  <a:schemeClr val="dk1"/>
                </a:solidFill>
              </a:rPr>
              <a:t>nominated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an</a:t>
            </a:r>
            <a:r>
              <a:rPr b="1" lang="en" sz="1000">
                <a:solidFill>
                  <a:schemeClr val="dk1"/>
                </a:solidFill>
              </a:rPr>
              <a:t> AVG </a:t>
            </a:r>
            <a:r>
              <a:rPr lang="en" sz="1000">
                <a:solidFill>
                  <a:schemeClr val="dk1"/>
                </a:solidFill>
              </a:rPr>
              <a:t>of </a:t>
            </a:r>
            <a:r>
              <a:rPr b="1" lang="en" sz="1000">
                <a:solidFill>
                  <a:schemeClr val="dk1"/>
                </a:solidFill>
              </a:rPr>
              <a:t>71 times.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5f2526e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85f2526e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a threshold still exists, the movies with a higher count will most likely have a more accurate depiction of reality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b8246ed02_5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b8246ed02_5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245 Russian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218 Bangla 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22 port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25ed1a2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25ed1a2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25ed1a2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25ed1a2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Relationship Id="rId4" Type="http://schemas.openxmlformats.org/officeDocument/2006/relationships/image" Target="../media/image40.jpg"/><Relationship Id="rId5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9.png"/><Relationship Id="rId11" Type="http://schemas.openxmlformats.org/officeDocument/2006/relationships/image" Target="../media/image2.png"/><Relationship Id="rId10" Type="http://schemas.openxmlformats.org/officeDocument/2006/relationships/image" Target="../media/image43.png"/><Relationship Id="rId9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1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6850"/>
            <a:ext cx="8520600" cy="22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swald"/>
                <a:ea typeface="Oswald"/>
                <a:cs typeface="Oswald"/>
                <a:sym typeface="Oswald"/>
              </a:rPr>
              <a:t>IMDb </a:t>
            </a:r>
            <a:endParaRPr b="1" sz="4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swald"/>
                <a:ea typeface="Oswald"/>
                <a:cs typeface="Oswald"/>
                <a:sym typeface="Oswald"/>
              </a:rPr>
              <a:t>&amp; </a:t>
            </a:r>
            <a:endParaRPr b="1" sz="4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Oswald"/>
                <a:ea typeface="Oswald"/>
                <a:cs typeface="Oswald"/>
                <a:sym typeface="Oswald"/>
              </a:rPr>
              <a:t>Rotten Tomatoes</a:t>
            </a:r>
            <a:endParaRPr b="1" sz="4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2500" y="3617825"/>
            <a:ext cx="8520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Hannah M Solima</a:t>
            </a:r>
            <a:endParaRPr sz="24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17 December 2022</a:t>
            </a:r>
            <a:endParaRPr sz="18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Nashville Software School</a:t>
            </a:r>
            <a:endParaRPr sz="24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00" y="506669"/>
            <a:ext cx="2991150" cy="15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5896600" y="455875"/>
            <a:ext cx="3039600" cy="1574700"/>
          </a:xfrm>
          <a:prstGeom prst="roundRect">
            <a:avLst>
              <a:gd fmla="val 16667" name="adj"/>
            </a:avLst>
          </a:prstGeom>
          <a:solidFill>
            <a:srgbClr val="A61C00"/>
          </a:solidFill>
          <a:ln cap="rnd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200" y="818688"/>
            <a:ext cx="2630400" cy="75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050" y="287275"/>
            <a:ext cx="5178376" cy="418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282000" y="163875"/>
            <a:ext cx="155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Oswald"/>
                <a:ea typeface="Oswald"/>
                <a:cs typeface="Oswald"/>
                <a:sym typeface="Oswald"/>
              </a:rPr>
              <a:t>Release</a:t>
            </a:r>
            <a:endParaRPr b="1" sz="24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6750" y="2325450"/>
            <a:ext cx="1559250" cy="27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4061625" y="1252125"/>
            <a:ext cx="10797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Range of Years</a:t>
            </a:r>
            <a:r>
              <a:rPr lang="en" sz="1000"/>
              <a:t> </a:t>
            </a:r>
            <a:r>
              <a:rPr b="1" lang="en" sz="1000"/>
              <a:t>1921-2022</a:t>
            </a:r>
            <a:endParaRPr b="1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3720300" y="0"/>
            <a:ext cx="170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Oswald"/>
                <a:ea typeface="Oswald"/>
                <a:cs typeface="Oswald"/>
                <a:sym typeface="Oswald"/>
              </a:rPr>
              <a:t>Rating</a:t>
            </a:r>
            <a:endParaRPr b="1" sz="22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5" y="901375"/>
            <a:ext cx="3883225" cy="334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775" y="991650"/>
            <a:ext cx="3696251" cy="325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121208">
            <a:off x="7598742" y="3848612"/>
            <a:ext cx="2097316" cy="68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6930574">
            <a:off x="-470245" y="4610998"/>
            <a:ext cx="2070185" cy="67678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7359975" y="1396650"/>
            <a:ext cx="5556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40.4%</a:t>
            </a:r>
            <a:endParaRPr sz="1000"/>
          </a:p>
        </p:txBody>
      </p:sp>
      <p:sp>
        <p:nvSpPr>
          <p:cNvPr id="204" name="Google Shape;204;p23"/>
          <p:cNvSpPr/>
          <p:nvPr/>
        </p:nvSpPr>
        <p:spPr>
          <a:xfrm>
            <a:off x="7599364" y="1809700"/>
            <a:ext cx="287600" cy="199400"/>
          </a:xfrm>
          <a:custGeom>
            <a:rect b="b" l="l" r="r" t="t"/>
            <a:pathLst>
              <a:path extrusionOk="0" h="7976" w="11504">
                <a:moveTo>
                  <a:pt x="1249" y="0"/>
                </a:moveTo>
                <a:cubicBezTo>
                  <a:pt x="1154" y="1140"/>
                  <a:pt x="-1030" y="5508"/>
                  <a:pt x="679" y="6837"/>
                </a:cubicBezTo>
                <a:cubicBezTo>
                  <a:pt x="2388" y="8166"/>
                  <a:pt x="9700" y="7786"/>
                  <a:pt x="11504" y="7976"/>
                </a:cubicBez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1C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/>
          <p:nvPr/>
        </p:nvSpPr>
        <p:spPr>
          <a:xfrm>
            <a:off x="-150" y="0"/>
            <a:ext cx="4572000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0" y="99500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 u="sng">
                <a:solidFill>
                  <a:srgbClr val="A61C00"/>
                </a:solidFill>
                <a:latin typeface="Impact"/>
                <a:ea typeface="Impact"/>
                <a:cs typeface="Impact"/>
                <a:sym typeface="Impact"/>
              </a:rPr>
              <a:t>SHOW</a:t>
            </a:r>
            <a:r>
              <a:rPr b="1" lang="en" sz="8000">
                <a:solidFill>
                  <a:srgbClr val="A61C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en" sz="8000" u="sng">
                <a:solidFill>
                  <a:srgbClr val="F1C232"/>
                </a:solidFill>
                <a:latin typeface="Impact"/>
                <a:ea typeface="Impact"/>
                <a:cs typeface="Impact"/>
                <a:sym typeface="Impact"/>
              </a:rPr>
              <a:t>DOWN</a:t>
            </a:r>
            <a:r>
              <a:rPr b="1" lang="en" sz="8000">
                <a:solidFill>
                  <a:srgbClr val="F1C232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b="1" sz="8000">
              <a:solidFill>
                <a:srgbClr val="F1C232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938" y="2216400"/>
            <a:ext cx="3128125" cy="2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50" y="2003174"/>
            <a:ext cx="2800900" cy="11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300" y="2153275"/>
            <a:ext cx="3461526" cy="9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900" y="1569188"/>
            <a:ext cx="5446351" cy="3401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2540851" y="0"/>
            <a:ext cx="406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Oswald"/>
                <a:ea typeface="Oswald"/>
                <a:cs typeface="Oswald"/>
                <a:sym typeface="Oswald"/>
              </a:rPr>
              <a:t>Award Winning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641700" y="586050"/>
            <a:ext cx="393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Greatest Difference: </a:t>
            </a:r>
            <a:r>
              <a:rPr lang="en" sz="1200"/>
              <a:t>12 Years a Slave 9</a:t>
            </a:r>
            <a:r>
              <a:rPr lang="en" sz="1200"/>
              <a:t>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Least Difference:</a:t>
            </a:r>
            <a:r>
              <a:rPr lang="en" sz="1200"/>
              <a:t> *Inception 3%</a:t>
            </a:r>
            <a:endParaRPr sz="1200"/>
          </a:p>
        </p:txBody>
      </p:sp>
      <p:sp>
        <p:nvSpPr>
          <p:cNvPr id="221" name="Google Shape;221;p25"/>
          <p:cNvSpPr txBox="1"/>
          <p:nvPr/>
        </p:nvSpPr>
        <p:spPr>
          <a:xfrm>
            <a:off x="4800550" y="586050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Rotten Tomatoes:</a:t>
            </a:r>
            <a:r>
              <a:rPr lang="en" sz="1200"/>
              <a:t> The Dark Knight 94%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IMDb:</a:t>
            </a:r>
            <a:r>
              <a:rPr lang="en" sz="1200"/>
              <a:t> The Dark Knight &amp; LOTR (tie) 90% </a:t>
            </a:r>
            <a:endParaRPr sz="1200"/>
          </a:p>
        </p:txBody>
      </p:sp>
      <p:cxnSp>
        <p:nvCxnSpPr>
          <p:cNvPr id="222" name="Google Shape;222;p25"/>
          <p:cNvCxnSpPr/>
          <p:nvPr/>
        </p:nvCxnSpPr>
        <p:spPr>
          <a:xfrm flipH="1">
            <a:off x="5751150" y="3134825"/>
            <a:ext cx="1482600" cy="577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5"/>
          <p:cNvSpPr txBox="1"/>
          <p:nvPr/>
        </p:nvSpPr>
        <p:spPr>
          <a:xfrm>
            <a:off x="7346350" y="2776625"/>
            <a:ext cx="1263600" cy="8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*</a:t>
            </a:r>
            <a:r>
              <a:rPr i="1" lang="en" sz="1000"/>
              <a:t>The only example where IMDb has a higher score than Rotten Tomatoes</a:t>
            </a:r>
            <a:endParaRPr i="1" sz="1000"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25" y="4375786"/>
            <a:ext cx="1263599" cy="68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6006525" y="973475"/>
            <a:ext cx="159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Oswald"/>
                <a:ea typeface="Oswald"/>
                <a:cs typeface="Oswald"/>
                <a:sym typeface="Oswald"/>
              </a:rPr>
              <a:t>Director</a:t>
            </a:r>
            <a:endParaRPr b="1" sz="22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4704825" y="1833000"/>
            <a:ext cx="419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Greatest Difference: </a:t>
            </a:r>
            <a:r>
              <a:rPr lang="en" sz="1200"/>
              <a:t>Akira Kurosawa</a:t>
            </a:r>
            <a:r>
              <a:rPr lang="en" sz="1200"/>
              <a:t> 12.4%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Least Difference:</a:t>
            </a:r>
            <a:r>
              <a:rPr lang="en" sz="1200"/>
              <a:t> Alfred Hitchcock 1.3%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Rotten Tomatoes: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Akira Kurosawa </a:t>
            </a:r>
            <a:r>
              <a:rPr lang="en" sz="1200"/>
              <a:t>95.4%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IMDb:</a:t>
            </a:r>
            <a:r>
              <a:rPr lang="en" sz="1200"/>
              <a:t> Christopher Nolan 85.6%</a:t>
            </a:r>
            <a:endParaRPr sz="1200"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347" y="76575"/>
            <a:ext cx="673074" cy="6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5" y="4454444"/>
            <a:ext cx="389550" cy="3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25" y="4815200"/>
            <a:ext cx="249523" cy="23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50" y="4953362"/>
            <a:ext cx="104308" cy="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50" y="4454462"/>
            <a:ext cx="104308" cy="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" y="4815193"/>
            <a:ext cx="169800" cy="16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00" y="4697144"/>
            <a:ext cx="64639" cy="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63" y="547500"/>
            <a:ext cx="3907611" cy="4149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1034950" y="1184025"/>
            <a:ext cx="24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Oswald"/>
                <a:ea typeface="Oswald"/>
                <a:cs typeface="Oswald"/>
                <a:sym typeface="Oswald"/>
              </a:rPr>
              <a:t>Genre</a:t>
            </a:r>
            <a:endParaRPr b="1" sz="22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439326" y="1833000"/>
            <a:ext cx="380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Greatest Difference: </a:t>
            </a:r>
            <a:r>
              <a:rPr lang="en" sz="1200"/>
              <a:t>Biography</a:t>
            </a:r>
            <a:r>
              <a:rPr lang="en" sz="1200"/>
              <a:t> 9.4%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Least Difference:</a:t>
            </a:r>
            <a:r>
              <a:rPr lang="en" sz="1200"/>
              <a:t> Family 6.4%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Rotten Tomatoes:</a:t>
            </a:r>
            <a:r>
              <a:rPr lang="en" sz="1200"/>
              <a:t> Action 92.0%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IMDb:</a:t>
            </a:r>
            <a:r>
              <a:rPr lang="en" sz="1200"/>
              <a:t> Crime 83.6%</a:t>
            </a:r>
            <a:endParaRPr sz="1200"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0450"/>
            <a:ext cx="1780651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3">
            <a:alphaModFix/>
          </a:blip>
          <a:srcRect b="0" l="45358" r="0" t="0"/>
          <a:stretch/>
        </p:blipFill>
        <p:spPr>
          <a:xfrm>
            <a:off x="1748775" y="4340450"/>
            <a:ext cx="902526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/>
          </a:blip>
          <a:srcRect b="0" l="45358" r="0" t="0"/>
          <a:stretch/>
        </p:blipFill>
        <p:spPr>
          <a:xfrm>
            <a:off x="2501575" y="4340450"/>
            <a:ext cx="902526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 b="0" l="47140" r="0" t="0"/>
          <a:stretch/>
        </p:blipFill>
        <p:spPr>
          <a:xfrm>
            <a:off x="3404100" y="4340450"/>
            <a:ext cx="873101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 b="0" l="45358" r="0" t="0"/>
          <a:stretch/>
        </p:blipFill>
        <p:spPr>
          <a:xfrm>
            <a:off x="4248725" y="4340450"/>
            <a:ext cx="902526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45358" r="0" t="0"/>
          <a:stretch/>
        </p:blipFill>
        <p:spPr>
          <a:xfrm>
            <a:off x="5129975" y="4340450"/>
            <a:ext cx="902526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0" l="45358" r="0" t="0"/>
          <a:stretch/>
        </p:blipFill>
        <p:spPr>
          <a:xfrm>
            <a:off x="7370825" y="4340450"/>
            <a:ext cx="902526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45358" r="0" t="0"/>
          <a:stretch/>
        </p:blipFill>
        <p:spPr>
          <a:xfrm>
            <a:off x="6748675" y="4340450"/>
            <a:ext cx="902526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45358" r="0" t="0"/>
          <a:stretch/>
        </p:blipFill>
        <p:spPr>
          <a:xfrm>
            <a:off x="8241475" y="4340450"/>
            <a:ext cx="902526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45358" r="0" t="0"/>
          <a:stretch/>
        </p:blipFill>
        <p:spPr>
          <a:xfrm>
            <a:off x="5995875" y="4340450"/>
            <a:ext cx="902526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76" y="304800"/>
            <a:ext cx="4202479" cy="40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588" y="0"/>
            <a:ext cx="2543174" cy="1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5478875" y="1178850"/>
            <a:ext cx="24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Oswald"/>
                <a:ea typeface="Oswald"/>
                <a:cs typeface="Oswald"/>
                <a:sym typeface="Oswald"/>
              </a:rPr>
              <a:t>Language</a:t>
            </a:r>
            <a:endParaRPr b="1" sz="22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4980425" y="1748075"/>
            <a:ext cx="345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Greatest Difference: </a:t>
            </a:r>
            <a:r>
              <a:rPr lang="en" sz="1200"/>
              <a:t>Japanese </a:t>
            </a:r>
            <a:r>
              <a:rPr lang="en" sz="1200"/>
              <a:t>12.7%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Least Difference:</a:t>
            </a:r>
            <a:r>
              <a:rPr lang="en" sz="1200"/>
              <a:t> English 8.4%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Rotten Tomatoes:</a:t>
            </a:r>
            <a:r>
              <a:rPr lang="en" sz="1200"/>
              <a:t> Italian 95.2%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Highest IMDb:</a:t>
            </a:r>
            <a:r>
              <a:rPr lang="en" sz="1200"/>
              <a:t> Italian 84.2%</a:t>
            </a:r>
            <a:endParaRPr sz="1200"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00" y="730650"/>
            <a:ext cx="4139226" cy="39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/>
        </p:nvSpPr>
        <p:spPr>
          <a:xfrm>
            <a:off x="2102100" y="113275"/>
            <a:ext cx="493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Oswald Light"/>
                <a:ea typeface="Oswald Light"/>
                <a:cs typeface="Oswald Light"/>
                <a:sym typeface="Oswald Light"/>
              </a:rPr>
              <a:t>Is one score site “better” than the other?</a:t>
            </a:r>
            <a:endParaRPr i="1" sz="22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2102100" y="1344650"/>
            <a:ext cx="2469900" cy="12621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More D</a:t>
            </a: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etailed 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Breakdown of Reviewers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&amp; IMDb Pro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4572000" y="1344650"/>
            <a:ext cx="2469900" cy="12621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Critic &amp; Audience Scores</a:t>
            </a:r>
            <a:endParaRPr b="1" sz="1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1473500" y="1775600"/>
            <a:ext cx="55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PRO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1473525" y="3037700"/>
            <a:ext cx="55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CON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3005850" y="906625"/>
            <a:ext cx="66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IMDb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5083800" y="906625"/>
            <a:ext cx="144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Rotten Tomatoes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2102100" y="2606750"/>
            <a:ext cx="2469900" cy="12621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swald"/>
                <a:ea typeface="Oswald"/>
                <a:cs typeface="Oswald"/>
                <a:sym typeface="Oswald"/>
              </a:rPr>
              <a:t>No Critic Scores (uses Metascore)</a:t>
            </a:r>
            <a:endParaRPr b="1" sz="1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4572000" y="2606750"/>
            <a:ext cx="2469900" cy="12621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Contains More Errors</a:t>
            </a:r>
            <a:endParaRPr b="1" sz="1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i.e. Typos, Incomplete Information</a:t>
            </a:r>
            <a:endParaRPr sz="1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&amp; Review Counts Not Exact</a:t>
            </a:r>
            <a:endParaRPr sz="1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936267">
            <a:off x="188966" y="3883117"/>
            <a:ext cx="995990" cy="99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525" y="1706294"/>
            <a:ext cx="2991150" cy="15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 txBox="1"/>
          <p:nvPr/>
        </p:nvSpPr>
        <p:spPr>
          <a:xfrm>
            <a:off x="1690650" y="854325"/>
            <a:ext cx="4365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…the winner would be…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1690650" y="0"/>
            <a:ext cx="576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Through this analysis, if there had to be a site that comes out on top…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/>
        </p:nvSpPr>
        <p:spPr>
          <a:xfrm>
            <a:off x="1391250" y="1594350"/>
            <a:ext cx="63615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11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305862">
            <a:off x="4967698" y="4523179"/>
            <a:ext cx="1929183" cy="5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305862">
            <a:off x="5999873" y="2858354"/>
            <a:ext cx="1929183" cy="5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2542187">
            <a:off x="-470553" y="4523177"/>
            <a:ext cx="1929185" cy="593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4"/>
          <p:cNvGrpSpPr/>
          <p:nvPr/>
        </p:nvGrpSpPr>
        <p:grpSpPr>
          <a:xfrm>
            <a:off x="-534224" y="-514198"/>
            <a:ext cx="2857000" cy="3367950"/>
            <a:chOff x="-1087649" y="-511198"/>
            <a:chExt cx="2857000" cy="3367950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7714831">
              <a:off x="-28878" y="131103"/>
              <a:ext cx="1929184" cy="593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7714831">
              <a:off x="-1218603" y="1620628"/>
              <a:ext cx="1929184" cy="5938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2454150" y="3362500"/>
            <a:ext cx="4235700" cy="1444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Technologies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10101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010101"/>
                </a:solidFill>
                <a:latin typeface="Oswald Medium"/>
                <a:ea typeface="Oswald Medium"/>
                <a:cs typeface="Oswald Medium"/>
                <a:sym typeface="Oswald Medium"/>
              </a:rPr>
              <a:t>Python </a:t>
            </a:r>
            <a:endParaRPr sz="1300">
              <a:solidFill>
                <a:srgbClr val="01010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1115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300"/>
              <a:buFont typeface="Oswald"/>
              <a:buChar char="○"/>
            </a:pPr>
            <a:r>
              <a:rPr lang="en" sz="1300">
                <a:solidFill>
                  <a:srgbClr val="010101"/>
                </a:solidFill>
                <a:latin typeface="Oswald"/>
                <a:ea typeface="Oswald"/>
                <a:cs typeface="Oswald"/>
                <a:sym typeface="Oswald"/>
              </a:rPr>
              <a:t>Webscraped</a:t>
            </a:r>
            <a:endParaRPr sz="1300">
              <a:solidFill>
                <a:srgbClr val="01010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300"/>
              <a:buFont typeface="Oswald"/>
              <a:buChar char="○"/>
            </a:pPr>
            <a:r>
              <a:rPr lang="en" sz="1300">
                <a:solidFill>
                  <a:srgbClr val="010101"/>
                </a:solidFill>
                <a:latin typeface="Oswald"/>
                <a:ea typeface="Oswald"/>
                <a:cs typeface="Oswald"/>
                <a:sym typeface="Oswald"/>
              </a:rPr>
              <a:t>Analyzed Data</a:t>
            </a:r>
            <a:endParaRPr sz="1300">
              <a:solidFill>
                <a:srgbClr val="01010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11430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10101"/>
              </a:buClr>
              <a:buSzPts val="1300"/>
              <a:buFont typeface="Oswald"/>
              <a:buChar char="○"/>
            </a:pPr>
            <a:r>
              <a:rPr lang="en" sz="1300">
                <a:solidFill>
                  <a:srgbClr val="010101"/>
                </a:solidFill>
                <a:latin typeface="Oswald"/>
                <a:ea typeface="Oswald"/>
                <a:cs typeface="Oswald"/>
                <a:sym typeface="Oswald"/>
              </a:rPr>
              <a:t>Jupyter Notebook Visuals</a:t>
            </a:r>
            <a:endParaRPr sz="1300">
              <a:solidFill>
                <a:srgbClr val="01010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454150" y="1532288"/>
            <a:ext cx="4235700" cy="1354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Sources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8001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10101"/>
              </a:buClr>
              <a:buSzPts val="1300"/>
              <a:buFont typeface="Oswald"/>
              <a:buChar char="-"/>
            </a:pPr>
            <a:r>
              <a:rPr lang="en" sz="1300">
                <a:solidFill>
                  <a:srgbClr val="010101"/>
                </a:solidFill>
                <a:latin typeface="Oswald"/>
                <a:ea typeface="Oswald"/>
                <a:cs typeface="Oswald"/>
                <a:sym typeface="Oswald"/>
              </a:rPr>
              <a:t>IMDb Top 250 Movies</a:t>
            </a:r>
            <a:endParaRPr sz="1300">
              <a:solidFill>
                <a:srgbClr val="01010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300"/>
              <a:buFont typeface="Oswald"/>
              <a:buChar char="-"/>
            </a:pPr>
            <a:r>
              <a:rPr lang="en" sz="1300">
                <a:solidFill>
                  <a:srgbClr val="010101"/>
                </a:solidFill>
                <a:latin typeface="Oswald"/>
                <a:ea typeface="Oswald"/>
                <a:cs typeface="Oswald"/>
                <a:sym typeface="Oswald"/>
              </a:rPr>
              <a:t>Rotten Tomatoes</a:t>
            </a:r>
            <a:endParaRPr sz="1300">
              <a:solidFill>
                <a:srgbClr val="01010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300"/>
              <a:buFont typeface="Oswald"/>
              <a:buChar char="-"/>
            </a:pPr>
            <a:r>
              <a:rPr lang="en" sz="1300">
                <a:solidFill>
                  <a:srgbClr val="010101"/>
                </a:solidFill>
                <a:latin typeface="Oswald"/>
                <a:ea typeface="Oswald"/>
                <a:cs typeface="Oswald"/>
                <a:sym typeface="Oswald"/>
              </a:rPr>
              <a:t>Motion Picture Association (MPA)</a:t>
            </a:r>
            <a:endParaRPr sz="1300">
              <a:solidFill>
                <a:srgbClr val="01010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454149" y="441000"/>
            <a:ext cx="4235700" cy="615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Project Focus</a:t>
            </a:r>
            <a:endParaRPr b="1" i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 am analyzing IMDb’s Top 250 Movies list with Rotten Tomatoes ratings. </a:t>
            </a:r>
            <a:endParaRPr sz="13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305862">
            <a:off x="7016798" y="1203416"/>
            <a:ext cx="1929183" cy="5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305862">
            <a:off x="8035323" y="-440484"/>
            <a:ext cx="1929183" cy="5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507150" y="111300"/>
            <a:ext cx="2129700" cy="4002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Important Notices</a:t>
            </a:r>
            <a:endParaRPr sz="20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453350" y="728500"/>
            <a:ext cx="6237300" cy="1277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Rotten Tomatoes and IMDb Scoring System</a:t>
            </a:r>
            <a:endParaRPr i="1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Rotten Tomatoes separates critics and audience scores (both a percentage of 100). Because IMDb does not include or have its own critics score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, I will only be using audience scores. 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IMDb is scored on the scale of 1 to 10 stars; this was turned into a percentage.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453350" y="3325525"/>
            <a:ext cx="6237300" cy="7389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Language</a:t>
            </a:r>
            <a:endParaRPr i="1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French (France) &amp; French (Canada) =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‘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French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’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English (American) &amp; English (United Kingdom) =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‘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English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’</a:t>
            </a:r>
            <a:r>
              <a:rPr lang="en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, etc. 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453350" y="2156800"/>
            <a:ext cx="6237300" cy="9543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Ratings</a:t>
            </a:r>
            <a:endParaRPr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Before the modern MPA rating system for movies, there was the 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Hayes’ Code</a:t>
            </a:r>
            <a:r>
              <a:rPr lang="en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which basically only decided if a movie was deemed moral or immoral for general audiences. Thus, some movies have an 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“approved” or “passed” rating, which was combined as “approved.” 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453350" y="4329625"/>
            <a:ext cx="6237300" cy="523200"/>
          </a:xfrm>
          <a:prstGeom prst="rect">
            <a:avLst/>
          </a:prstGeom>
          <a:solidFill>
            <a:srgbClr val="8FC1D9"/>
          </a:solidFill>
          <a:ln cap="flat" cmpd="sng" w="19050">
            <a:solidFill>
              <a:srgbClr val="589B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Genre</a:t>
            </a:r>
            <a:endParaRPr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The genre count could be higher than 250 because movies have more than on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e. 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-1595"/>
          <a:stretch/>
        </p:blipFill>
        <p:spPr>
          <a:xfrm>
            <a:off x="7992650" y="3715775"/>
            <a:ext cx="1085949" cy="126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44295">
            <a:off x="7873513" y="4833172"/>
            <a:ext cx="827675" cy="344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68789">
            <a:off x="8346582" y="4858447"/>
            <a:ext cx="378087" cy="358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724" t="9024"/>
          <a:stretch/>
        </p:blipFill>
        <p:spPr>
          <a:xfrm rot="1840607">
            <a:off x="7612114" y="4469338"/>
            <a:ext cx="381196" cy="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7690650" y="3564725"/>
            <a:ext cx="2010000" cy="1566000"/>
          </a:xfrm>
          <a:prstGeom prst="rect">
            <a:avLst/>
          </a:prstGeom>
          <a:solidFill>
            <a:srgbClr val="FFFFFF">
              <a:alpha val="30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>
            <a:off x="39211" y="3"/>
            <a:ext cx="803050" cy="6032501"/>
            <a:chOff x="916650" y="-2213750"/>
            <a:chExt cx="803050" cy="6032501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427850" y="-1724950"/>
              <a:ext cx="1780651" cy="80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5"/>
            <p:cNvPicPr preferRelativeResize="0"/>
            <p:nvPr/>
          </p:nvPicPr>
          <p:blipFill rotWithShape="1">
            <a:blip r:embed="rId7">
              <a:alphaModFix/>
            </a:blip>
            <a:srcRect b="0" l="45358" r="0" t="0"/>
            <a:stretch/>
          </p:blipFill>
          <p:spPr>
            <a:xfrm rot="5400000">
              <a:off x="866912" y="-415238"/>
              <a:ext cx="902526" cy="80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5"/>
            <p:cNvPicPr preferRelativeResize="0"/>
            <p:nvPr/>
          </p:nvPicPr>
          <p:blipFill rotWithShape="1">
            <a:blip r:embed="rId7">
              <a:alphaModFix/>
            </a:blip>
            <a:srcRect b="0" l="45358" r="0" t="0"/>
            <a:stretch/>
          </p:blipFill>
          <p:spPr>
            <a:xfrm rot="5400000">
              <a:off x="866912" y="337562"/>
              <a:ext cx="902526" cy="80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5"/>
            <p:cNvPicPr preferRelativeResize="0"/>
            <p:nvPr/>
          </p:nvPicPr>
          <p:blipFill rotWithShape="1">
            <a:blip r:embed="rId7">
              <a:alphaModFix/>
            </a:blip>
            <a:srcRect b="0" l="47140" r="0" t="0"/>
            <a:stretch/>
          </p:blipFill>
          <p:spPr>
            <a:xfrm rot="5400000">
              <a:off x="881625" y="1225375"/>
              <a:ext cx="873101" cy="80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5"/>
            <p:cNvPicPr preferRelativeResize="0"/>
            <p:nvPr/>
          </p:nvPicPr>
          <p:blipFill rotWithShape="1">
            <a:blip r:embed="rId7">
              <a:alphaModFix/>
            </a:blip>
            <a:srcRect b="0" l="45358" r="0" t="0"/>
            <a:stretch/>
          </p:blipFill>
          <p:spPr>
            <a:xfrm rot="5400000">
              <a:off x="866912" y="2084712"/>
              <a:ext cx="902526" cy="80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7">
              <a:alphaModFix/>
            </a:blip>
            <a:srcRect b="0" l="45358" r="0" t="0"/>
            <a:stretch/>
          </p:blipFill>
          <p:spPr>
            <a:xfrm rot="5400000">
              <a:off x="866912" y="2965962"/>
              <a:ext cx="902526" cy="803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2120675" y="0"/>
            <a:ext cx="527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Oswald"/>
                <a:ea typeface="Oswald"/>
                <a:cs typeface="Oswald"/>
                <a:sym typeface="Oswald"/>
              </a:rPr>
              <a:t>Top 25% of </a:t>
            </a:r>
            <a:r>
              <a:rPr b="1" lang="en" sz="2200" u="sng">
                <a:latin typeface="Oswald"/>
                <a:ea typeface="Oswald"/>
                <a:cs typeface="Oswald"/>
                <a:sym typeface="Oswald"/>
              </a:rPr>
              <a:t>Award Winning Movies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714831">
            <a:off x="40547" y="40053"/>
            <a:ext cx="1929184" cy="5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714831">
            <a:off x="-1158903" y="1539303"/>
            <a:ext cx="1929184" cy="5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27" y="2775413"/>
            <a:ext cx="5371456" cy="225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225" y="723325"/>
            <a:ext cx="4585251" cy="17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428575" y="961075"/>
            <a:ext cx="884700" cy="4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">
                <a:solidFill>
                  <a:schemeClr val="dk1"/>
                </a:solidFill>
              </a:rPr>
              <a:t>Top 3 Directors:</a:t>
            </a:r>
            <a:r>
              <a:rPr lang="en" sz="450">
                <a:solidFill>
                  <a:schemeClr val="dk1"/>
                </a:solidFill>
              </a:rPr>
              <a:t> </a:t>
            </a:r>
            <a:endParaRPr sz="450">
              <a:solidFill>
                <a:schemeClr val="dk1"/>
              </a:solidFill>
            </a:endParaRPr>
          </a:p>
          <a:p>
            <a:pPr indent="-571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Char char="★"/>
            </a:pPr>
            <a:r>
              <a:rPr lang="en" sz="450">
                <a:solidFill>
                  <a:schemeClr val="dk1"/>
                </a:solidFill>
              </a:rPr>
              <a:t>Peter Jackson</a:t>
            </a:r>
            <a:endParaRPr sz="450">
              <a:solidFill>
                <a:schemeClr val="dk1"/>
              </a:solidFill>
            </a:endParaRPr>
          </a:p>
          <a:p>
            <a:pPr indent="-571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Char char="★"/>
            </a:pPr>
            <a:r>
              <a:rPr lang="en" sz="450">
                <a:solidFill>
                  <a:schemeClr val="dk1"/>
                </a:solidFill>
              </a:rPr>
              <a:t>Christopher Nolan</a:t>
            </a:r>
            <a:endParaRPr sz="450">
              <a:solidFill>
                <a:schemeClr val="dk1"/>
              </a:solidFill>
            </a:endParaRPr>
          </a:p>
          <a:p>
            <a:pPr indent="-571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Char char="★"/>
            </a:pPr>
            <a:r>
              <a:rPr lang="en" sz="450">
                <a:solidFill>
                  <a:schemeClr val="dk1"/>
                </a:solidFill>
              </a:rPr>
              <a:t>Quentin Tarantino</a:t>
            </a:r>
            <a:endParaRPr sz="450"/>
          </a:p>
        </p:txBody>
      </p:sp>
      <p:cxnSp>
        <p:nvCxnSpPr>
          <p:cNvPr id="105" name="Google Shape;105;p16"/>
          <p:cNvCxnSpPr/>
          <p:nvPr/>
        </p:nvCxnSpPr>
        <p:spPr>
          <a:xfrm rot="10800000">
            <a:off x="2120663" y="1160425"/>
            <a:ext cx="204300" cy="18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7154" y="1103775"/>
            <a:ext cx="2498869" cy="27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 amt="86000"/>
          </a:blip>
          <a:srcRect b="2562" l="6195" r="6787" t="2865"/>
          <a:stretch/>
        </p:blipFill>
        <p:spPr>
          <a:xfrm>
            <a:off x="1456588" y="4589825"/>
            <a:ext cx="706148" cy="4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 amt="88000"/>
          </a:blip>
          <a:srcRect b="3642" l="0" r="0" t="0"/>
          <a:stretch/>
        </p:blipFill>
        <p:spPr>
          <a:xfrm>
            <a:off x="81225" y="4608450"/>
            <a:ext cx="680676" cy="4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728180" y="74125"/>
            <a:ext cx="18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Oswald"/>
                <a:ea typeface="Oswald"/>
                <a:cs typeface="Oswald"/>
                <a:sym typeface="Oswald"/>
              </a:rPr>
              <a:t>Language</a:t>
            </a:r>
            <a:endParaRPr b="1" sz="24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0950" y="690825"/>
            <a:ext cx="3789851" cy="35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572000" y="1286625"/>
            <a:ext cx="1605900" cy="21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Total Non-English Movies: 54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6">
            <a:alphaModFix amt="90000"/>
          </a:blip>
          <a:srcRect b="17908" l="2161" r="1758" t="17902"/>
          <a:stretch/>
        </p:blipFill>
        <p:spPr>
          <a:xfrm>
            <a:off x="2857413" y="4589825"/>
            <a:ext cx="680676" cy="46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7">
            <a:alphaModFix amt="90000"/>
          </a:blip>
          <a:srcRect b="6725" l="2861" r="4245" t="7267"/>
          <a:stretch/>
        </p:blipFill>
        <p:spPr>
          <a:xfrm>
            <a:off x="4265263" y="4584936"/>
            <a:ext cx="680676" cy="47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58432" y="4657275"/>
            <a:ext cx="884568" cy="3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9">
            <a:alphaModFix amt="91000"/>
          </a:blip>
          <a:stretch>
            <a:fillRect/>
          </a:stretch>
        </p:blipFill>
        <p:spPr>
          <a:xfrm>
            <a:off x="7055475" y="4601843"/>
            <a:ext cx="680676" cy="45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10">
            <a:alphaModFix amt="87000"/>
          </a:blip>
          <a:srcRect b="4694" l="3497" r="3978" t="5028"/>
          <a:stretch/>
        </p:blipFill>
        <p:spPr>
          <a:xfrm>
            <a:off x="8437875" y="4594325"/>
            <a:ext cx="706125" cy="45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-12700" y="4498525"/>
            <a:ext cx="9184800" cy="645000"/>
          </a:xfrm>
          <a:prstGeom prst="rect">
            <a:avLst/>
          </a:prstGeom>
          <a:solidFill>
            <a:srgbClr val="FFFFFF">
              <a:alpha val="2381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1900" y="4498475"/>
            <a:ext cx="2095517" cy="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57425" y="4498475"/>
            <a:ext cx="2095517" cy="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52950" y="4498475"/>
            <a:ext cx="2095517" cy="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48475" y="4498475"/>
            <a:ext cx="2095517" cy="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-1333625" y="4498475"/>
            <a:ext cx="2095517" cy="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-281176" y="0"/>
            <a:ext cx="32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Oswald"/>
                <a:ea typeface="Oswald"/>
                <a:cs typeface="Oswald"/>
                <a:sym typeface="Oswald"/>
              </a:rPr>
              <a:t>Language Continued…</a:t>
            </a:r>
            <a:endParaRPr i="1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7121700" y="1446300"/>
            <a:ext cx="1956900" cy="1566000"/>
          </a:xfrm>
          <a:prstGeom prst="rect">
            <a:avLst/>
          </a:prstGeom>
          <a:solidFill>
            <a:srgbClr val="FFFFFF">
              <a:alpha val="30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275" y="2850300"/>
            <a:ext cx="3327336" cy="24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3606461">
            <a:off x="-798952" y="2778904"/>
            <a:ext cx="1929183" cy="5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3606461">
            <a:off x="167198" y="4462604"/>
            <a:ext cx="1929183" cy="5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6613" y="122600"/>
            <a:ext cx="3368661" cy="284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3050" y="4326211"/>
            <a:ext cx="1263599" cy="68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2877475" y="0"/>
            <a:ext cx="35025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Oswald"/>
                <a:ea typeface="Oswald"/>
                <a:cs typeface="Oswald"/>
                <a:sym typeface="Oswald"/>
              </a:rPr>
              <a:t>US v Non-US</a:t>
            </a:r>
            <a:endParaRPr b="1" sz="1800" u="sng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IMDb Reviewers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50513">
            <a:off x="-700668" y="3517222"/>
            <a:ext cx="1260164" cy="2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25" y="105450"/>
            <a:ext cx="946146" cy="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05766">
            <a:off x="8450015" y="-724496"/>
            <a:ext cx="1639294" cy="2651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6959725" y="128125"/>
            <a:ext cx="1142400" cy="591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swald ExtraLight"/>
                <a:ea typeface="Oswald ExtraLight"/>
                <a:cs typeface="Oswald ExtraLight"/>
                <a:sym typeface="Oswald ExtraLight"/>
              </a:rPr>
              <a:t>NOTE: This based on reviewer location, not citizenship.</a:t>
            </a:r>
            <a:endParaRPr sz="8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2948" y="1057650"/>
            <a:ext cx="4395424" cy="3453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9"/>
          <p:cNvGrpSpPr/>
          <p:nvPr/>
        </p:nvGrpSpPr>
        <p:grpSpPr>
          <a:xfrm>
            <a:off x="5613112" y="1987125"/>
            <a:ext cx="3025739" cy="2396351"/>
            <a:chOff x="5604737" y="1945300"/>
            <a:chExt cx="3025739" cy="2396351"/>
          </a:xfrm>
        </p:grpSpPr>
        <p:pic>
          <p:nvPicPr>
            <p:cNvPr id="149" name="Google Shape;149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04737" y="1945300"/>
              <a:ext cx="3025739" cy="23963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" name="Google Shape;150;p19"/>
            <p:cNvGrpSpPr/>
            <p:nvPr/>
          </p:nvGrpSpPr>
          <p:grpSpPr>
            <a:xfrm>
              <a:off x="7274727" y="2146062"/>
              <a:ext cx="1294779" cy="502650"/>
              <a:chOff x="4923864" y="2520737"/>
              <a:chExt cx="1294779" cy="502650"/>
            </a:xfrm>
          </p:grpSpPr>
          <p:sp>
            <p:nvSpPr>
              <p:cNvPr id="151" name="Google Shape;151;p19"/>
              <p:cNvSpPr txBox="1"/>
              <p:nvPr/>
            </p:nvSpPr>
            <p:spPr>
              <a:xfrm>
                <a:off x="4923864" y="2637475"/>
                <a:ext cx="779400" cy="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25" lIns="9125" spcFirstLastPara="1" rIns="9125" wrap="square" tIns="91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500"/>
                  <a:t>The Great Dictator</a:t>
                </a:r>
                <a:r>
                  <a:rPr lang="en" sz="500"/>
                  <a:t> (1940)</a:t>
                </a:r>
                <a:endParaRPr sz="500"/>
              </a:p>
            </p:txBody>
          </p:sp>
          <p:sp>
            <p:nvSpPr>
              <p:cNvPr id="152" name="Google Shape;152;p19"/>
              <p:cNvSpPr txBox="1"/>
              <p:nvPr/>
            </p:nvSpPr>
            <p:spPr>
              <a:xfrm>
                <a:off x="5655525" y="2850888"/>
                <a:ext cx="563100" cy="1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25" lIns="9125" spcFirstLastPara="1" rIns="9125" wrap="square" tIns="91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500"/>
                  <a:t>Avengers: </a:t>
                </a:r>
                <a:endParaRPr b="1" sz="5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500"/>
                  <a:t>Infinity War </a:t>
                </a:r>
                <a:r>
                  <a:rPr lang="en" sz="500"/>
                  <a:t>(2018)</a:t>
                </a:r>
                <a:endParaRPr sz="500"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6128539" y="2665700"/>
                <a:ext cx="90104" cy="213427"/>
              </a:xfrm>
              <a:custGeom>
                <a:rect b="b" l="l" r="r" t="t"/>
                <a:pathLst>
                  <a:path extrusionOk="0" h="5333" w="5419">
                    <a:moveTo>
                      <a:pt x="0" y="232"/>
                    </a:moveTo>
                    <a:cubicBezTo>
                      <a:pt x="886" y="267"/>
                      <a:pt x="4888" y="-406"/>
                      <a:pt x="5313" y="444"/>
                    </a:cubicBezTo>
                    <a:cubicBezTo>
                      <a:pt x="5738" y="1294"/>
                      <a:pt x="3011" y="4518"/>
                      <a:pt x="2550" y="5333"/>
                    </a:cubicBezTo>
                  </a:path>
                </a:pathLst>
              </a:cu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  <p:sp>
            <p:nvSpPr>
              <p:cNvPr id="154" name="Google Shape;154;p19"/>
              <p:cNvSpPr/>
              <p:nvPr/>
            </p:nvSpPr>
            <p:spPr>
              <a:xfrm rot="-892720">
                <a:off x="5572863" y="2542072"/>
                <a:ext cx="173816" cy="58477"/>
              </a:xfrm>
              <a:custGeom>
                <a:rect b="b" l="l" r="r" t="t"/>
                <a:pathLst>
                  <a:path extrusionOk="0" h="4642" w="8873">
                    <a:moveTo>
                      <a:pt x="8873" y="4642"/>
                    </a:moveTo>
                    <a:cubicBezTo>
                      <a:pt x="8492" y="3868"/>
                      <a:pt x="8068" y="30"/>
                      <a:pt x="6589" y="0"/>
                    </a:cubicBezTo>
                    <a:cubicBezTo>
                      <a:pt x="5110" y="-30"/>
                      <a:pt x="1098" y="3719"/>
                      <a:pt x="0" y="4463"/>
                    </a:cubicBezTo>
                  </a:path>
                </a:pathLst>
              </a:cu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</p:grpSp>
      </p:grpSp>
      <p:sp>
        <p:nvSpPr>
          <p:cNvPr id="155" name="Google Shape;155;p19"/>
          <p:cNvSpPr/>
          <p:nvPr/>
        </p:nvSpPr>
        <p:spPr>
          <a:xfrm flipH="1" rot="2304708">
            <a:off x="2438135" y="1316555"/>
            <a:ext cx="164876" cy="78483"/>
          </a:xfrm>
          <a:custGeom>
            <a:rect b="b" l="l" r="r" t="t"/>
            <a:pathLst>
              <a:path extrusionOk="0" h="4642" w="8873">
                <a:moveTo>
                  <a:pt x="8873" y="4642"/>
                </a:moveTo>
                <a:cubicBezTo>
                  <a:pt x="8492" y="3868"/>
                  <a:pt x="8068" y="30"/>
                  <a:pt x="6589" y="0"/>
                </a:cubicBezTo>
                <a:cubicBezTo>
                  <a:pt x="5110" y="-30"/>
                  <a:pt x="1098" y="3719"/>
                  <a:pt x="0" y="4463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6" name="Google Shape;156;p19"/>
          <p:cNvSpPr txBox="1"/>
          <p:nvPr/>
        </p:nvSpPr>
        <p:spPr>
          <a:xfrm>
            <a:off x="2290450" y="1437775"/>
            <a:ext cx="7794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/>
              <a:t>French</a:t>
            </a:r>
            <a:endParaRPr i="1"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/>
              <a:t>The Intouchables</a:t>
            </a:r>
            <a:r>
              <a:rPr lang="en" sz="500"/>
              <a:t> (2011)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>
            <a:alpha val="87500"/>
          </a:srgbClr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1847950" y="3751425"/>
            <a:ext cx="481000" cy="347675"/>
          </a:xfrm>
          <a:custGeom>
            <a:rect b="b" l="l" r="r" t="t"/>
            <a:pathLst>
              <a:path extrusionOk="0" h="13907" w="19240">
                <a:moveTo>
                  <a:pt x="3429" y="0"/>
                </a:moveTo>
                <a:lnTo>
                  <a:pt x="1714" y="6477"/>
                </a:lnTo>
                <a:lnTo>
                  <a:pt x="0" y="8382"/>
                </a:lnTo>
                <a:lnTo>
                  <a:pt x="4191" y="11811"/>
                </a:lnTo>
                <a:lnTo>
                  <a:pt x="10668" y="13907"/>
                </a:lnTo>
                <a:lnTo>
                  <a:pt x="13525" y="12764"/>
                </a:lnTo>
                <a:lnTo>
                  <a:pt x="19240" y="5144"/>
                </a:lnTo>
                <a:close/>
              </a:path>
            </a:pathLst>
          </a:custGeom>
          <a:solidFill>
            <a:srgbClr val="AEC8F6"/>
          </a:solidFill>
          <a:ln>
            <a:noFill/>
          </a:ln>
        </p:spPr>
      </p:sp>
      <p:sp>
        <p:nvSpPr>
          <p:cNvPr id="162" name="Google Shape;162;p20"/>
          <p:cNvSpPr/>
          <p:nvPr/>
        </p:nvSpPr>
        <p:spPr>
          <a:xfrm>
            <a:off x="1986050" y="3179925"/>
            <a:ext cx="647700" cy="509600"/>
          </a:xfrm>
          <a:custGeom>
            <a:rect b="b" l="l" r="r" t="t"/>
            <a:pathLst>
              <a:path extrusionOk="0" h="20384" w="25908">
                <a:moveTo>
                  <a:pt x="2667" y="0"/>
                </a:moveTo>
                <a:lnTo>
                  <a:pt x="0" y="8954"/>
                </a:lnTo>
                <a:lnTo>
                  <a:pt x="15621" y="20384"/>
                </a:lnTo>
                <a:lnTo>
                  <a:pt x="21527" y="18479"/>
                </a:lnTo>
                <a:lnTo>
                  <a:pt x="25908" y="12383"/>
                </a:lnTo>
                <a:lnTo>
                  <a:pt x="21717" y="11811"/>
                </a:lnTo>
                <a:lnTo>
                  <a:pt x="13907" y="8763"/>
                </a:lnTo>
                <a:lnTo>
                  <a:pt x="9525" y="5906"/>
                </a:lnTo>
                <a:lnTo>
                  <a:pt x="5906" y="3239"/>
                </a:lnTo>
                <a:close/>
              </a:path>
            </a:pathLst>
          </a:custGeom>
          <a:solidFill>
            <a:srgbClr val="AEC8F6"/>
          </a:solidFill>
          <a:ln>
            <a:noFill/>
          </a:ln>
        </p:spPr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19889">
            <a:off x="1520042" y="2754217"/>
            <a:ext cx="1451115" cy="145111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584600" y="2736825"/>
            <a:ext cx="1530300" cy="1301800"/>
          </a:xfrm>
          <a:custGeom>
            <a:rect b="b" l="l" r="r" t="t"/>
            <a:pathLst>
              <a:path extrusionOk="0" h="52072" w="61212">
                <a:moveTo>
                  <a:pt x="0" y="1913"/>
                </a:moveTo>
                <a:lnTo>
                  <a:pt x="9989" y="47184"/>
                </a:lnTo>
                <a:lnTo>
                  <a:pt x="16365" y="50372"/>
                </a:lnTo>
                <a:lnTo>
                  <a:pt x="33581" y="52072"/>
                </a:lnTo>
                <a:lnTo>
                  <a:pt x="47822" y="49522"/>
                </a:lnTo>
                <a:lnTo>
                  <a:pt x="51222" y="46121"/>
                </a:lnTo>
                <a:lnTo>
                  <a:pt x="61212" y="0"/>
                </a:lnTo>
                <a:lnTo>
                  <a:pt x="47822" y="3825"/>
                </a:lnTo>
                <a:lnTo>
                  <a:pt x="22742" y="5313"/>
                </a:lnTo>
                <a:lnTo>
                  <a:pt x="2975" y="19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060075"/>
            <a:ext cx="2040750" cy="2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7048600" y="2722725"/>
            <a:ext cx="1614475" cy="195275"/>
          </a:xfrm>
          <a:custGeom>
            <a:rect b="b" l="l" r="r" t="t"/>
            <a:pathLst>
              <a:path extrusionOk="0" h="7811" w="64579">
                <a:moveTo>
                  <a:pt x="6667" y="0"/>
                </a:moveTo>
                <a:lnTo>
                  <a:pt x="64579" y="191"/>
                </a:lnTo>
                <a:lnTo>
                  <a:pt x="52197" y="7811"/>
                </a:lnTo>
                <a:lnTo>
                  <a:pt x="0" y="78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7" name="Google Shape;167;p20"/>
          <p:cNvSpPr/>
          <p:nvPr/>
        </p:nvSpPr>
        <p:spPr>
          <a:xfrm>
            <a:off x="6977150" y="2183700"/>
            <a:ext cx="1666875" cy="471500"/>
          </a:xfrm>
          <a:custGeom>
            <a:rect b="b" l="l" r="r" t="t"/>
            <a:pathLst>
              <a:path extrusionOk="0" h="18860" w="66675">
                <a:moveTo>
                  <a:pt x="57912" y="0"/>
                </a:moveTo>
                <a:lnTo>
                  <a:pt x="0" y="10097"/>
                </a:lnTo>
                <a:lnTo>
                  <a:pt x="12383" y="18860"/>
                </a:lnTo>
                <a:lnTo>
                  <a:pt x="23432" y="15621"/>
                </a:lnTo>
                <a:lnTo>
                  <a:pt x="29337" y="15431"/>
                </a:lnTo>
                <a:lnTo>
                  <a:pt x="37148" y="13907"/>
                </a:lnTo>
                <a:lnTo>
                  <a:pt x="45149" y="12764"/>
                </a:lnTo>
                <a:lnTo>
                  <a:pt x="60389" y="10097"/>
                </a:lnTo>
                <a:lnTo>
                  <a:pt x="66675" y="895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8" name="Google Shape;168;p20"/>
          <p:cNvSpPr txBox="1"/>
          <p:nvPr/>
        </p:nvSpPr>
        <p:spPr>
          <a:xfrm>
            <a:off x="2345550" y="543750"/>
            <a:ext cx="4452900" cy="4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3 ‘R’S</a:t>
            </a:r>
            <a:r>
              <a:rPr b="1" lang="en" sz="4800">
                <a:solidFill>
                  <a:schemeClr val="lt1"/>
                </a:solidFill>
              </a:rPr>
              <a:t> 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RUNTIME</a:t>
            </a:r>
            <a:endParaRPr b="1" sz="4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RELEASE</a:t>
            </a:r>
            <a:endParaRPr b="1" sz="4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RATING</a:t>
            </a:r>
            <a:endParaRPr b="1" sz="4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450" y="2099700"/>
            <a:ext cx="2040750" cy="20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3741750" y="-70000"/>
            <a:ext cx="166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Oswald"/>
                <a:ea typeface="Oswald"/>
                <a:cs typeface="Oswald"/>
                <a:sym typeface="Oswald"/>
              </a:rPr>
              <a:t>Runtime</a:t>
            </a:r>
            <a:endParaRPr b="1" sz="22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100" y="2088375"/>
            <a:ext cx="2422125" cy="269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418175"/>
            <a:ext cx="4572000" cy="14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418175"/>
            <a:ext cx="4572000" cy="14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1769553" y="898638"/>
            <a:ext cx="112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129 mins</a:t>
            </a:r>
            <a:endParaRPr sz="1700"/>
          </a:p>
        </p:txBody>
      </p:sp>
      <p:sp>
        <p:nvSpPr>
          <p:cNvPr id="179" name="Google Shape;179;p21"/>
          <p:cNvSpPr txBox="1"/>
          <p:nvPr/>
        </p:nvSpPr>
        <p:spPr>
          <a:xfrm>
            <a:off x="6203688" y="783275"/>
            <a:ext cx="130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Shortest Movie</a:t>
            </a:r>
            <a:endParaRPr sz="1600"/>
          </a:p>
        </p:txBody>
      </p:sp>
      <p:sp>
        <p:nvSpPr>
          <p:cNvPr id="180" name="Google Shape;180;p21"/>
          <p:cNvSpPr txBox="1"/>
          <p:nvPr/>
        </p:nvSpPr>
        <p:spPr>
          <a:xfrm>
            <a:off x="4551538" y="721638"/>
            <a:ext cx="156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238 mins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Gone with the Wind (1924)</a:t>
            </a:r>
            <a:endParaRPr i="1" sz="1200"/>
          </a:p>
        </p:txBody>
      </p:sp>
      <p:sp>
        <p:nvSpPr>
          <p:cNvPr id="181" name="Google Shape;181;p21"/>
          <p:cNvSpPr txBox="1"/>
          <p:nvPr/>
        </p:nvSpPr>
        <p:spPr>
          <a:xfrm>
            <a:off x="147438" y="798600"/>
            <a:ext cx="123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Average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Runtime</a:t>
            </a:r>
            <a:endParaRPr sz="1500"/>
          </a:p>
        </p:txBody>
      </p:sp>
      <p:sp>
        <p:nvSpPr>
          <p:cNvPr id="182" name="Google Shape;182;p21"/>
          <p:cNvSpPr txBox="1"/>
          <p:nvPr/>
        </p:nvSpPr>
        <p:spPr>
          <a:xfrm>
            <a:off x="7730913" y="721638"/>
            <a:ext cx="130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45 mins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Sherlock Jr.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(1924)</a:t>
            </a:r>
            <a:endParaRPr i="1" sz="1200"/>
          </a:p>
        </p:txBody>
      </p:sp>
      <p:sp>
        <p:nvSpPr>
          <p:cNvPr id="183" name="Google Shape;183;p21"/>
          <p:cNvSpPr txBox="1"/>
          <p:nvPr/>
        </p:nvSpPr>
        <p:spPr>
          <a:xfrm>
            <a:off x="3175563" y="783300"/>
            <a:ext cx="123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Longest Movie</a:t>
            </a:r>
            <a:endParaRPr sz="16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725" y="2088375"/>
            <a:ext cx="2566814" cy="300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25" y="2088366"/>
            <a:ext cx="2422125" cy="2591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