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49"/>
    <p:restoredTop sz="86413"/>
  </p:normalViewPr>
  <p:slideViewPr>
    <p:cSldViewPr snapToGrid="0">
      <p:cViewPr varScale="1">
        <p:scale>
          <a:sx n="78" d="100"/>
          <a:sy n="78" d="100"/>
        </p:scale>
        <p:origin x="1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34644-CC4B-6945-83D4-50E997EE4AED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5BA2A-460D-B94F-8768-A7B41D4F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4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dirty="0"/>
              <a:t>x1: GPA = 2.81, Missed Days = 26, Class Background = Yes (1)</a:t>
            </a:r>
          </a:p>
          <a:p>
            <a:pPr marL="274320" lvl="1" indent="0">
              <a:buNone/>
            </a:pPr>
            <a:r>
              <a:rPr lang="en-US" dirty="0"/>
              <a:t>x12: GPA = 2.54, Missed Days = 16, Class Background = No (0)</a:t>
            </a:r>
          </a:p>
          <a:p>
            <a:pPr marL="274320" lvl="1" indent="0">
              <a:buNone/>
            </a:pPr>
            <a:r>
              <a:rPr lang="en-US" dirty="0"/>
              <a:t>x3: GPA = 2.30, Missed Days = 10, Class Background = Yes (1)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Group 3 Averages</a:t>
            </a:r>
          </a:p>
          <a:p>
            <a:pPr marL="274320" lvl="1" indent="0">
              <a:buNone/>
            </a:pPr>
            <a:r>
              <a:rPr lang="en-US" dirty="0"/>
              <a:t>GPA: 2.55</a:t>
            </a:r>
          </a:p>
          <a:p>
            <a:pPr marL="274320" lvl="1" indent="0">
              <a:buNone/>
            </a:pPr>
            <a:r>
              <a:rPr lang="en-US" dirty="0"/>
              <a:t>Missed Days: 17</a:t>
            </a:r>
          </a:p>
          <a:p>
            <a:pPr marL="274320" lvl="1" indent="0">
              <a:buNone/>
            </a:pPr>
            <a:r>
              <a:rPr lang="en-US" dirty="0"/>
              <a:t>Class Background: 0.67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Group 4: Students 4,8,10</a:t>
            </a:r>
          </a:p>
          <a:p>
            <a:pPr marL="274320" lvl="1" indent="0">
              <a:buNone/>
            </a:pPr>
            <a:r>
              <a:rPr lang="en-US" dirty="0"/>
              <a:t>x4: GPA = 1.01, Missed Days = 7, Class Background = Yes (1)</a:t>
            </a:r>
          </a:p>
          <a:p>
            <a:pPr marL="274320" lvl="1" indent="0">
              <a:buNone/>
            </a:pPr>
            <a:r>
              <a:rPr lang="en-US" dirty="0"/>
              <a:t>x8: GPA = 3.56, Missed Days = 23, Class Background = Yes (1)</a:t>
            </a:r>
          </a:p>
          <a:p>
            <a:pPr marL="274320" lvl="1" indent="0">
              <a:buNone/>
            </a:pPr>
            <a:r>
              <a:rPr lang="en-US" dirty="0"/>
              <a:t>x10: GPA = 2.07, Missed Days = 25, Class Background = Yes (1)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Group 3 Averages</a:t>
            </a:r>
          </a:p>
          <a:p>
            <a:pPr marL="274320" lvl="1" indent="0">
              <a:buNone/>
            </a:pPr>
            <a:r>
              <a:rPr lang="en-US" dirty="0"/>
              <a:t>GPA: 2.21</a:t>
            </a:r>
          </a:p>
          <a:p>
            <a:pPr marL="274320" lvl="1" indent="0">
              <a:buNone/>
            </a:pPr>
            <a:r>
              <a:rPr lang="en-US" dirty="0"/>
              <a:t>Missed Days: 18</a:t>
            </a:r>
          </a:p>
          <a:p>
            <a:pPr marL="274320" lvl="1" indent="0">
              <a:buNone/>
            </a:pPr>
            <a:r>
              <a:rPr lang="en-US" dirty="0"/>
              <a:t>Class Background: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5BA2A-460D-B94F-8768-A7B41D4FAB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4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8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0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4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8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2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9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3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5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6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81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8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A643B7E8-B361-4A91-A7A5-07418CFCF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D7A74E93-DAA8-4661-8F23-0F48710EA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FF212E38-C041-49D9-9236-29FF44B2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AD8B8-7844-51E6-9884-0F639205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5068568" cy="3135379"/>
          </a:xfrm>
        </p:spPr>
        <p:txBody>
          <a:bodyPr>
            <a:normAutofit/>
          </a:bodyPr>
          <a:lstStyle/>
          <a:p>
            <a:r>
              <a:rPr lang="en-US" sz="6000" dirty="0"/>
              <a:t>MIS 64018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963B0-975F-969E-222B-F422E1738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633" y="4708186"/>
            <a:ext cx="5068567" cy="797089"/>
          </a:xfrm>
        </p:spPr>
        <p:txBody>
          <a:bodyPr>
            <a:normAutofit/>
          </a:bodyPr>
          <a:lstStyle/>
          <a:p>
            <a:r>
              <a:rPr lang="en-US" dirty="0"/>
              <a:t>Hannah Strickling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790391D1-AA86-467F-A77E-0606FCCCD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4A430F17-C7B1-40FD-89FA-55002B66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8">
            <a:extLst>
              <a:ext uri="{FF2B5EF4-FFF2-40B4-BE49-F238E27FC236}">
                <a16:creationId xmlns:a16="http://schemas.microsoft.com/office/drawing/2014/main" id="{03EAAD29-514C-4272-AA97-D2DCEB35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80894D-F290-4DF4-82A7-905285A7E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" descr="A colorful light bulb with business icons">
            <a:extLst>
              <a:ext uri="{FF2B5EF4-FFF2-40B4-BE49-F238E27FC236}">
                <a16:creationId xmlns:a16="http://schemas.microsoft.com/office/drawing/2014/main" id="{2976724E-6ECB-42A6-4023-F6962091BD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47" r="30432" b="1"/>
          <a:stretch/>
        </p:blipFill>
        <p:spPr>
          <a:xfrm>
            <a:off x="7555832" y="10"/>
            <a:ext cx="4636163" cy="6857990"/>
          </a:xfrm>
          <a:prstGeom prst="rect">
            <a:avLst/>
          </a:prstGeom>
        </p:spPr>
      </p:pic>
      <p:pic>
        <p:nvPicPr>
          <p:cNvPr id="5" name="Audio Recording Nov 28, 2022 at 6:34:09 PM">
            <a:hlinkClick r:id="" action="ppaction://media"/>
            <a:extLst>
              <a:ext uri="{FF2B5EF4-FFF2-40B4-BE49-F238E27FC236}">
                <a16:creationId xmlns:a16="http://schemas.microsoft.com/office/drawing/2014/main" id="{BAF0EC1D-D4FC-94F4-F062-E1C4DD67F2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21068" y="515128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7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6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B0F3-6E03-CCCA-2E26-26D94DE5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3443-572A-57F5-0A98-858E4F31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b="1" dirty="0"/>
              <a:t>Our output must be binary. This will turn our problem into a BIP problem where our output will be 1 or zero where,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1 = decision is yes, the student will be placed in the group</a:t>
            </a:r>
          </a:p>
          <a:p>
            <a:pPr marL="274320" lvl="1" indent="0">
              <a:buNone/>
            </a:pPr>
            <a:r>
              <a:rPr lang="en-US" dirty="0"/>
              <a:t>0 = decision is no, the student does not belong to the group</a:t>
            </a:r>
          </a:p>
        </p:txBody>
      </p:sp>
      <p:pic>
        <p:nvPicPr>
          <p:cNvPr id="4" name="Audio Recording Nov 28, 2022 at 7:05:29 PM">
            <a:hlinkClick r:id="" action="ppaction://media"/>
            <a:extLst>
              <a:ext uri="{FF2B5EF4-FFF2-40B4-BE49-F238E27FC236}">
                <a16:creationId xmlns:a16="http://schemas.microsoft.com/office/drawing/2014/main" id="{174BA398-1F5A-6555-0B15-5DE796EEA4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31071" y="554634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4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B0F3-6E03-CCCA-2E26-26D94DE5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3443-572A-57F5-0A98-858E4F31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362700" cy="3849624"/>
          </a:xfrm>
        </p:spPr>
        <p:txBody>
          <a:bodyPr>
            <a:normAutofit fontScale="85000" lnSpcReduction="20000"/>
          </a:bodyPr>
          <a:lstStyle/>
          <a:p>
            <a:pPr marL="274320" lvl="1" indent="0">
              <a:buNone/>
            </a:pPr>
            <a:r>
              <a:rPr lang="en-US" b="1" dirty="0"/>
              <a:t>Group 1: Students 2,6,11</a:t>
            </a:r>
          </a:p>
          <a:p>
            <a:pPr marL="274320" lvl="1" indent="0">
              <a:buNone/>
            </a:pPr>
            <a:r>
              <a:rPr lang="en-US" dirty="0"/>
              <a:t>x2: GPA = 0.96, Missed Days = 30, Class Background = No (0)</a:t>
            </a:r>
          </a:p>
          <a:p>
            <a:pPr marL="274320" lvl="1" indent="0">
              <a:buNone/>
            </a:pPr>
            <a:r>
              <a:rPr lang="en-US" dirty="0"/>
              <a:t>x6: GPA = 2.33, Missed Days = 3, Class Background = Yes (1)</a:t>
            </a:r>
          </a:p>
          <a:p>
            <a:pPr marL="274320" lvl="1" indent="0">
              <a:buNone/>
            </a:pPr>
            <a:r>
              <a:rPr lang="en-US" dirty="0"/>
              <a:t>x11: GPA = 0.81, Missed Days = 16, Class Background = No (0)</a:t>
            </a:r>
          </a:p>
          <a:p>
            <a:pPr marL="274320" lvl="1" indent="0">
              <a:buNone/>
            </a:pPr>
            <a:r>
              <a:rPr lang="en-US" i="1" dirty="0"/>
              <a:t>Group 1 Averages</a:t>
            </a:r>
          </a:p>
          <a:p>
            <a:pPr marL="274320" lvl="1" indent="0">
              <a:buNone/>
            </a:pPr>
            <a:r>
              <a:rPr lang="en-US" dirty="0"/>
              <a:t>GPA:1.36</a:t>
            </a:r>
          </a:p>
          <a:p>
            <a:pPr marL="274320" lvl="1" indent="0">
              <a:buNone/>
            </a:pPr>
            <a:r>
              <a:rPr lang="en-US" dirty="0"/>
              <a:t>Missed Days:16 </a:t>
            </a:r>
          </a:p>
          <a:p>
            <a:pPr marL="274320" lvl="1" indent="0">
              <a:buNone/>
            </a:pPr>
            <a:r>
              <a:rPr lang="en-US" dirty="0"/>
              <a:t>Class Background: 0.3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b="1" dirty="0"/>
              <a:t>Group 2: Students 5,7,9</a:t>
            </a:r>
          </a:p>
          <a:p>
            <a:pPr marL="274320" lvl="1" indent="0">
              <a:buNone/>
            </a:pPr>
            <a:r>
              <a:rPr lang="en-US" dirty="0"/>
              <a:t>x5: GPA = 2.36, Missed Days = 8, Class Background = Yes (1)</a:t>
            </a:r>
          </a:p>
          <a:p>
            <a:pPr marL="274320" lvl="1" indent="0">
              <a:buNone/>
            </a:pPr>
            <a:r>
              <a:rPr lang="en-US" dirty="0"/>
              <a:t>x7: GPA = 3.55, Missed Days = 18, Class Background = Yes (1)</a:t>
            </a:r>
          </a:p>
          <a:p>
            <a:pPr marL="274320" lvl="1" indent="0">
              <a:buNone/>
            </a:pPr>
            <a:r>
              <a:rPr lang="en-US" dirty="0"/>
              <a:t>x9: GPA = 3.90, Missed Days = 9, Class Background = No (0)</a:t>
            </a:r>
          </a:p>
          <a:p>
            <a:pPr marL="274320" lvl="1" indent="0">
              <a:buNone/>
            </a:pPr>
            <a:r>
              <a:rPr lang="en-US" i="1" dirty="0"/>
              <a:t>Group 2 Averages</a:t>
            </a:r>
          </a:p>
          <a:p>
            <a:pPr marL="274320" lvl="1" indent="0">
              <a:buNone/>
            </a:pPr>
            <a:r>
              <a:rPr lang="en-US" dirty="0"/>
              <a:t>GPA:3.27</a:t>
            </a:r>
          </a:p>
          <a:p>
            <a:pPr marL="274320" lvl="1" indent="0">
              <a:buNone/>
            </a:pPr>
            <a:r>
              <a:rPr lang="en-US" dirty="0"/>
              <a:t>Missed Days: 12</a:t>
            </a:r>
          </a:p>
          <a:p>
            <a:pPr marL="274320" lvl="1" indent="0">
              <a:buNone/>
            </a:pPr>
            <a:r>
              <a:rPr lang="en-US" dirty="0"/>
              <a:t>Class Background: 0.67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D5158F-1610-7E69-1C8E-4A96D5839FA2}"/>
              </a:ext>
            </a:extLst>
          </p:cNvPr>
          <p:cNvSpPr txBox="1">
            <a:spLocks/>
          </p:cNvSpPr>
          <p:nvPr/>
        </p:nvSpPr>
        <p:spPr>
          <a:xfrm>
            <a:off x="5652546" y="2103120"/>
            <a:ext cx="63627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b="1" dirty="0"/>
              <a:t>Group 3: Students 1,3,12</a:t>
            </a:r>
          </a:p>
          <a:p>
            <a:pPr marL="274320" lvl="1" indent="0">
              <a:buNone/>
            </a:pPr>
            <a:r>
              <a:rPr lang="en-US" dirty="0"/>
              <a:t>x1: GPA = 2.81, Missed Days = 26, Class Background = Yes (1)</a:t>
            </a:r>
          </a:p>
          <a:p>
            <a:pPr marL="274320" lvl="1" indent="0">
              <a:buNone/>
            </a:pPr>
            <a:r>
              <a:rPr lang="en-US" dirty="0"/>
              <a:t>x12: GPA = 2.54, Missed Days = 16, Class Background = No (0)</a:t>
            </a:r>
          </a:p>
          <a:p>
            <a:pPr marL="274320" lvl="1" indent="0">
              <a:buNone/>
            </a:pPr>
            <a:r>
              <a:rPr lang="en-US" dirty="0"/>
              <a:t>x3: GPA = 2.30, Missed Days = 10, Class Background = Yes (1)</a:t>
            </a:r>
          </a:p>
          <a:p>
            <a:pPr marL="274320" lvl="1" indent="0">
              <a:buNone/>
            </a:pPr>
            <a:r>
              <a:rPr lang="en-US" i="1" dirty="0"/>
              <a:t>Group 3 Averages</a:t>
            </a:r>
          </a:p>
          <a:p>
            <a:pPr marL="274320" lvl="1" indent="0">
              <a:buNone/>
            </a:pPr>
            <a:r>
              <a:rPr lang="en-US" dirty="0"/>
              <a:t>GPA: 2.55</a:t>
            </a:r>
          </a:p>
          <a:p>
            <a:pPr marL="274320" lvl="1" indent="0">
              <a:buNone/>
            </a:pPr>
            <a:r>
              <a:rPr lang="en-US" dirty="0"/>
              <a:t>Missed Days: 17</a:t>
            </a:r>
          </a:p>
          <a:p>
            <a:pPr marL="274320" lvl="1" indent="0">
              <a:buNone/>
            </a:pPr>
            <a:r>
              <a:rPr lang="en-US" dirty="0"/>
              <a:t>Class Background: 0.67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b="1" dirty="0"/>
              <a:t>Group 4: Students 4,8,10</a:t>
            </a:r>
          </a:p>
          <a:p>
            <a:pPr marL="274320" lvl="1" indent="0">
              <a:buNone/>
            </a:pPr>
            <a:r>
              <a:rPr lang="en-US" dirty="0"/>
              <a:t>x4: GPA = 1.01, Missed Days = 7, Class Background = Yes (1)</a:t>
            </a:r>
          </a:p>
          <a:p>
            <a:pPr marL="274320" lvl="1" indent="0">
              <a:buNone/>
            </a:pPr>
            <a:r>
              <a:rPr lang="en-US" dirty="0"/>
              <a:t>x8: GPA = 3.56, Missed Days = 23, Class Background = Yes (1)</a:t>
            </a:r>
          </a:p>
          <a:p>
            <a:pPr marL="274320" lvl="1" indent="0">
              <a:buNone/>
            </a:pPr>
            <a:r>
              <a:rPr lang="en-US" dirty="0"/>
              <a:t>x10: GPA = 2.07, Missed Days = 25, Class Background = Yes (1)</a:t>
            </a:r>
          </a:p>
          <a:p>
            <a:pPr marL="274320" lvl="1" indent="0">
              <a:buNone/>
            </a:pPr>
            <a:r>
              <a:rPr lang="en-US" i="1" dirty="0"/>
              <a:t>Group 4 Averages</a:t>
            </a:r>
          </a:p>
          <a:p>
            <a:pPr marL="274320" lvl="1" indent="0">
              <a:buNone/>
            </a:pPr>
            <a:r>
              <a:rPr lang="en-US" dirty="0"/>
              <a:t>GPA: 2.21</a:t>
            </a:r>
          </a:p>
          <a:p>
            <a:pPr marL="274320" lvl="1" indent="0">
              <a:buNone/>
            </a:pPr>
            <a:r>
              <a:rPr lang="en-US" dirty="0"/>
              <a:t>Missed Days: 18</a:t>
            </a:r>
          </a:p>
          <a:p>
            <a:pPr marL="274320" lvl="1" indent="0">
              <a:buNone/>
            </a:pPr>
            <a:r>
              <a:rPr lang="en-US" dirty="0"/>
              <a:t>Class Background: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F39FF-96CA-922B-60B2-770A1099B225}"/>
              </a:ext>
            </a:extLst>
          </p:cNvPr>
          <p:cNvSpPr txBox="1"/>
          <p:nvPr/>
        </p:nvSpPr>
        <p:spPr>
          <a:xfrm>
            <a:off x="587829" y="1632856"/>
            <a:ext cx="1089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 0 0 1 0 1 0 0 0 0 0 1 0 0 0 0 1 0 1 0 0 1 0 0 0 0 1 0 0 0 0 0 1 0 1 0 0 0 0 0 1 1 0 0 0 0 0 1 0</a:t>
            </a:r>
          </a:p>
        </p:txBody>
      </p:sp>
      <p:pic>
        <p:nvPicPr>
          <p:cNvPr id="6" name="Audio Recording Nov 28, 2022 at 7:10:34 PM">
            <a:hlinkClick r:id="" action="ppaction://media"/>
            <a:extLst>
              <a:ext uri="{FF2B5EF4-FFF2-40B4-BE49-F238E27FC236}">
                <a16:creationId xmlns:a16="http://schemas.microsoft.com/office/drawing/2014/main" id="{76B5ACE2-574D-694F-8CD2-99F129BE95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898414" y="564727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4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820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23EBFBD2-DA69-40F0-9B41-6AA12C08F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66E085B8-E6D9-4530-9AE3-4C2B79CE4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7744" y="237744"/>
            <a:ext cx="7652977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CB0F3-6E03-CCCA-2E26-26D94DE5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4" y="642593"/>
            <a:ext cx="6736084" cy="1744183"/>
          </a:xfrm>
        </p:spPr>
        <p:txBody>
          <a:bodyPr>
            <a:normAutofit/>
          </a:bodyPr>
          <a:lstStyle/>
          <a:p>
            <a:r>
              <a:rPr lang="en-US" dirty="0"/>
              <a:t>Success Factors</a:t>
            </a:r>
          </a:p>
        </p:txBody>
      </p:sp>
      <p:pic>
        <p:nvPicPr>
          <p:cNvPr id="3074" name="Picture 2" descr="Free College Gpa Cliparts, Download Free College Gpa Cliparts png images,  Free ClipArts on Clipart Library">
            <a:extLst>
              <a:ext uri="{FF2B5EF4-FFF2-40B4-BE49-F238E27FC236}">
                <a16:creationId xmlns:a16="http://schemas.microsoft.com/office/drawing/2014/main" id="{A6535D50-8FFA-B87D-D7A0-20A6FB8F5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76" r="3" b="22341"/>
          <a:stretch/>
        </p:blipFill>
        <p:spPr bwMode="auto">
          <a:xfrm>
            <a:off x="7972610" y="237745"/>
            <a:ext cx="3981644" cy="206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3443-572A-57F5-0A98-858E4F31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4" y="2386584"/>
            <a:ext cx="6608101" cy="3648456"/>
          </a:xfrm>
        </p:spPr>
        <p:txBody>
          <a:bodyPr>
            <a:normAutofit/>
          </a:bodyPr>
          <a:lstStyle/>
          <a:p>
            <a:r>
              <a:rPr lang="en-US" b="1" dirty="0"/>
              <a:t>GPA</a:t>
            </a:r>
          </a:p>
          <a:p>
            <a:pPr lvl="1"/>
            <a:r>
              <a:rPr lang="en-US" dirty="0"/>
              <a:t>Students with higher GPAs will most likely positively impact the group grade</a:t>
            </a:r>
          </a:p>
          <a:p>
            <a:r>
              <a:rPr lang="en-US" b="1" dirty="0"/>
              <a:t>Attendance</a:t>
            </a:r>
          </a:p>
          <a:p>
            <a:pPr lvl="1"/>
            <a:r>
              <a:rPr lang="en-US" dirty="0"/>
              <a:t>Students with better attendance records will most likely positively impact the group grade</a:t>
            </a:r>
          </a:p>
          <a:p>
            <a:r>
              <a:rPr lang="en-US" b="1" dirty="0"/>
              <a:t>Subject Background</a:t>
            </a:r>
          </a:p>
          <a:p>
            <a:pPr lvl="1"/>
            <a:r>
              <a:rPr lang="en-US" dirty="0"/>
              <a:t>Students with course/content background will boost the group grade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4F2304C2-1AD0-4AFD-93A0-BB1D998E0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737877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3078" name="Picture 6" descr="Online Course Clipart Transparent Background, Online Course Learning  Progress Vector, The Internet, Student, Learn PNG Image For Free Download |  E-learning illustration, Learning web, School posters">
            <a:extLst>
              <a:ext uri="{FF2B5EF4-FFF2-40B4-BE49-F238E27FC236}">
                <a16:creationId xmlns:a16="http://schemas.microsoft.com/office/drawing/2014/main" id="{B598D341-D02E-0B95-9853-F7EAFF39B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40" r="-1" b="24652"/>
          <a:stretch/>
        </p:blipFill>
        <p:spPr bwMode="auto">
          <a:xfrm>
            <a:off x="7972615" y="2380488"/>
            <a:ext cx="3981643" cy="207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ttendance Stock Illustrations – 2,974 Attendance Stock Illustrations,  Vectors &amp; Clipart - Dreamstime">
            <a:extLst>
              <a:ext uri="{FF2B5EF4-FFF2-40B4-BE49-F238E27FC236}">
                <a16:creationId xmlns:a16="http://schemas.microsoft.com/office/drawing/2014/main" id="{5A95B67C-6C4F-81AD-5382-075A42A8C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5" r="-1" b="31457"/>
          <a:stretch/>
        </p:blipFill>
        <p:spPr bwMode="auto">
          <a:xfrm>
            <a:off x="7972613" y="4541520"/>
            <a:ext cx="3981643" cy="207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udio Recording Nov 28, 2022 at 6:39:04 PM">
            <a:hlinkClick r:id="" action="ppaction://media"/>
            <a:extLst>
              <a:ext uri="{FF2B5EF4-FFF2-40B4-BE49-F238E27FC236}">
                <a16:creationId xmlns:a16="http://schemas.microsoft.com/office/drawing/2014/main" id="{C419B99B-5D1B-0D26-86B4-576B9CC1C6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544235" y="53594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7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77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0C6E-1F74-A567-593D-E92710CC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DB28C-6670-1A2B-A047-855C0F2CA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F9F77-AD84-C2B2-6B49-EA134B7431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x1: GPA = 2.81, Missed Days = 26, Class Background = Yes (1)</a:t>
            </a:r>
          </a:p>
          <a:p>
            <a:r>
              <a:rPr lang="en-US" dirty="0"/>
              <a:t>x2: GPA = 0.96, Missed Days = 30, Class Background = No (0)</a:t>
            </a:r>
          </a:p>
          <a:p>
            <a:r>
              <a:rPr lang="en-US" dirty="0"/>
              <a:t>x3: GPA = 2.30, Missed Days = 10, Class Background = Yes (1)</a:t>
            </a:r>
          </a:p>
          <a:p>
            <a:r>
              <a:rPr lang="en-US" dirty="0"/>
              <a:t>x4: GPA = 1.01, Missed Days = 7, Class Background = Yes (1)</a:t>
            </a:r>
          </a:p>
          <a:p>
            <a:r>
              <a:rPr lang="en-US" dirty="0"/>
              <a:t>x5: GPA = 2.36, Missed Days = 8, Class Background = Yes (1)</a:t>
            </a:r>
          </a:p>
          <a:p>
            <a:r>
              <a:rPr lang="en-US" dirty="0"/>
              <a:t>x6: GPA = 2.33, Missed Days = 3, Class Background = Yes (1)</a:t>
            </a:r>
          </a:p>
          <a:p>
            <a:r>
              <a:rPr lang="en-US" dirty="0"/>
              <a:t>x7: GPA = 3.55, Missed Days = 18, Class Background = Yes (1)</a:t>
            </a:r>
          </a:p>
          <a:p>
            <a:r>
              <a:rPr lang="en-US" dirty="0"/>
              <a:t>x8: GPA = 3.56, Missed Days = 23, Class Background = Yes (1)</a:t>
            </a:r>
          </a:p>
          <a:p>
            <a:r>
              <a:rPr lang="en-US" dirty="0"/>
              <a:t>x9: GPA = 3.90, Missed Days = 9, Class Background = No (0)</a:t>
            </a:r>
          </a:p>
          <a:p>
            <a:r>
              <a:rPr lang="en-US" dirty="0"/>
              <a:t>x10: GPA = 2.07, Missed Days = 25, Class Background = Yes (1)</a:t>
            </a:r>
          </a:p>
          <a:p>
            <a:r>
              <a:rPr lang="en-US" dirty="0"/>
              <a:t>x11: GPA = 0.81, Missed Days = 16, Class Background = No (0)</a:t>
            </a:r>
          </a:p>
          <a:p>
            <a:r>
              <a:rPr lang="en-US" dirty="0"/>
              <a:t>x12: GPA = 2.54, Missed Days = 16, Class Background = No (0)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5B6D4-C221-B13A-C24B-642D89E6C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Weighted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F9D8E-5CCD-1052-D345-ED657863E14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x1: GPA = 2.81, Missed Days = 3.46, Class Background = Yes (1)</a:t>
            </a:r>
          </a:p>
          <a:p>
            <a:r>
              <a:rPr lang="en-US" dirty="0"/>
              <a:t>x2: GPA = 0.96, Missed Days = 4, Class Background = No (0)</a:t>
            </a:r>
          </a:p>
          <a:p>
            <a:r>
              <a:rPr lang="en-US" dirty="0"/>
              <a:t>x3: GPA = 2.30, Missed Days = 1.33, Class Background = Yes (1)</a:t>
            </a:r>
          </a:p>
          <a:p>
            <a:r>
              <a:rPr lang="en-US" dirty="0"/>
              <a:t>x4: GPA = 1.01, Missed Days = 0.93, Class Background = Yes (1)</a:t>
            </a:r>
          </a:p>
          <a:p>
            <a:r>
              <a:rPr lang="en-US" dirty="0"/>
              <a:t>x5: GPA = 2.36, Missed Days = 1.06, Class Background = Yes (1)</a:t>
            </a:r>
          </a:p>
          <a:p>
            <a:r>
              <a:rPr lang="en-US" dirty="0"/>
              <a:t>x6: GPA = 2.33, Missed Days = 0.4, Class Background = Yes (1)</a:t>
            </a:r>
          </a:p>
          <a:p>
            <a:r>
              <a:rPr lang="en-US" dirty="0"/>
              <a:t>x7: GPA = 3.55, Missed Days = 2.4, Class Background = Yes (1)</a:t>
            </a:r>
          </a:p>
          <a:p>
            <a:r>
              <a:rPr lang="en-US" dirty="0"/>
              <a:t>x8: GPA = 3.56, Missed Days = 3.06, Class Background = Yes (1)</a:t>
            </a:r>
          </a:p>
          <a:p>
            <a:r>
              <a:rPr lang="en-US" dirty="0"/>
              <a:t>x9: GPA = 3.90, Missed Days = 1.2, Class Background = No (0)</a:t>
            </a:r>
          </a:p>
          <a:p>
            <a:r>
              <a:rPr lang="en-US" dirty="0"/>
              <a:t>x10: GPA = 2.07, Missed Days = 2.5, Class Background = Yes (1)</a:t>
            </a:r>
          </a:p>
          <a:p>
            <a:r>
              <a:rPr lang="en-US" dirty="0"/>
              <a:t>x11: GPA = 0.81, Missed Days = 2.13, Class Background = No (0)</a:t>
            </a:r>
          </a:p>
          <a:p>
            <a:r>
              <a:rPr lang="en-US" dirty="0"/>
              <a:t>x12: GPA = 2.54, Missed Days = 2.13, Class Background = No (0)</a:t>
            </a:r>
          </a:p>
        </p:txBody>
      </p:sp>
      <p:pic>
        <p:nvPicPr>
          <p:cNvPr id="7" name="Audio Recording Nov 28, 2022 at 6:41:30 PM">
            <a:hlinkClick r:id="" action="ppaction://media"/>
            <a:extLst>
              <a:ext uri="{FF2B5EF4-FFF2-40B4-BE49-F238E27FC236}">
                <a16:creationId xmlns:a16="http://schemas.microsoft.com/office/drawing/2014/main" id="{1ADBCA53-49F1-A606-B1CA-3BD1782868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15752" y="554989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1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35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278F-AD20-AA50-40DD-CEEBD78C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“Scores”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240C-CC16-ADA0-8286-BFE235214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9977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Formula: </a:t>
            </a:r>
            <a:r>
              <a:rPr lang="en-US" sz="2800" b="1" dirty="0">
                <a:solidFill>
                  <a:schemeClr val="accent6"/>
                </a:solidFill>
              </a:rPr>
              <a:t>GPA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–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Missed Days </a:t>
            </a:r>
            <a:r>
              <a:rPr lang="en-US" sz="2800" b="1" dirty="0">
                <a:solidFill>
                  <a:schemeClr val="accent6"/>
                </a:solidFill>
              </a:rPr>
              <a:t>+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accent6"/>
                </a:solidFill>
              </a:rPr>
              <a:t>Background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Mean &lt;- 0.966667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x1 &lt;- 0.35 – Mean = -0.6167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x2 &lt;- -3.04 – Mean = -4.0067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x3 &lt;- 1.97 – Mean = 1.0033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x4 &lt;- 1.08 – Mean = 0.1133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x5 &lt;- 2.30 – Mean = 1.3333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x6 &lt;- 2.93 – Mean = 1.9633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32A86A-51C1-CB66-68BF-1CC0297BA422}"/>
              </a:ext>
            </a:extLst>
          </p:cNvPr>
          <p:cNvSpPr txBox="1"/>
          <p:nvPr/>
        </p:nvSpPr>
        <p:spPr>
          <a:xfrm>
            <a:off x="4927600" y="342900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x7 &lt;- 2.15 – Mean = 1.1833</a:t>
            </a:r>
          </a:p>
          <a:p>
            <a:pPr marL="0" indent="0">
              <a:buNone/>
            </a:pPr>
            <a:r>
              <a:rPr lang="en-US" dirty="0"/>
              <a:t>x8 &lt;- 1.5 – Mean = 0.5333</a:t>
            </a:r>
          </a:p>
          <a:p>
            <a:pPr marL="0" indent="0">
              <a:buNone/>
            </a:pPr>
            <a:r>
              <a:rPr lang="en-US" dirty="0"/>
              <a:t>x9 &lt;- 2.7 – Mean = 1.7333</a:t>
            </a:r>
          </a:p>
          <a:p>
            <a:pPr marL="0" indent="0">
              <a:buNone/>
            </a:pPr>
            <a:r>
              <a:rPr lang="en-US" dirty="0"/>
              <a:t>x10 &lt;- 0.57 – Mean = -0.3967</a:t>
            </a:r>
          </a:p>
          <a:p>
            <a:pPr marL="0" indent="0">
              <a:buNone/>
            </a:pPr>
            <a:r>
              <a:rPr lang="en-US" dirty="0"/>
              <a:t>x11 &lt;- -1.32 – Mean = -2.2867</a:t>
            </a:r>
          </a:p>
          <a:p>
            <a:pPr marL="0" indent="0">
              <a:buNone/>
            </a:pPr>
            <a:r>
              <a:rPr lang="en-US" dirty="0"/>
              <a:t>x12 &lt;- 0.41 – Mean = -0.5567</a:t>
            </a:r>
          </a:p>
        </p:txBody>
      </p:sp>
      <p:pic>
        <p:nvPicPr>
          <p:cNvPr id="8" name="Audio Recording Nov 28, 2022 at 6:48:49 PM">
            <a:hlinkClick r:id="" action="ppaction://media"/>
            <a:extLst>
              <a:ext uri="{FF2B5EF4-FFF2-40B4-BE49-F238E27FC236}">
                <a16:creationId xmlns:a16="http://schemas.microsoft.com/office/drawing/2014/main" id="{8F05B120-966A-8230-E6AF-780D1DAE4E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18800" y="554634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9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723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AEE537B6-098D-494F-9A54-F22CD0977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07328FD4-8F4F-45D0-B179-C09F34FF8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82" y="407588"/>
            <a:ext cx="5532146" cy="6066184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098" name="Picture 2" descr="A Day in the Life of a Learning Objective">
            <a:extLst>
              <a:ext uri="{FF2B5EF4-FFF2-40B4-BE49-F238E27FC236}">
                <a16:creationId xmlns:a16="http://schemas.microsoft.com/office/drawing/2014/main" id="{5BED647B-6B87-4604-3443-B49A90CEB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2713" y="2079507"/>
            <a:ext cx="4572418" cy="2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4D22A8B8-E29F-4EB2-95D4-3C24EF234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451EF9F5-BAA7-45A5-BD84-F3184FCE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CB0F3-6E03-CCCA-2E26-26D94DE5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dirty="0"/>
              <a:t>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3443-572A-57F5-0A98-858E4F31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57805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b="1" dirty="0"/>
              <a:t>Objective: (Minimize) 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0.62 S1G1 + 0.62 S1G2 + 0.62 S1G3 + 0.62S1G4 + 4.01 S2G1 + 4.01 S2G2 + 4.01 S2G3 + 4.01 S2G4 + 1 S3G1 + 1 S3G2 + 1 S3G3 + 1 S3G4 + 0.11 S4G1 + 0.11 S4G2 + 0.11 S4G3 + 0.11 S4G4 + 1.33 S5G1 + 1.33 S5G2 + 1.33 S5G3 + 1.33 S5G4 + 1.96 S6G1 + 1.96 S6G2 + 1.96 S6G3 + 1.96 S6G4 + 1.18 S7G1 + 1.18 S7G2 + 1.18 S7G3 + 1.18 S7G4 + 0.53 S8G1 + 0.53 S8G2 + 0.53 S8G3 + 0.53 S8G4 + 1.73 S9G1 + 1.73 S9G2 + 1.73 S9G3 + 1.73 S9G3 + 0.4 S10G1 + 0.4 S10G2 + 0.4 S10G3 + 0.4 S10G4 + 2.29 S11G1 + 2.29 S11G2 + 2.29 S11G3 + 2.29 S11G4 + 0.56 S12G1 + 0.56 S12G2 + 0.56 S12G3 + 0.56 S12G4</a:t>
            </a:r>
          </a:p>
        </p:txBody>
      </p:sp>
      <p:pic>
        <p:nvPicPr>
          <p:cNvPr id="4" name="Audio Recording Nov 28, 2022 at 7:01:16 PM">
            <a:hlinkClick r:id="" action="ppaction://media"/>
            <a:extLst>
              <a:ext uri="{FF2B5EF4-FFF2-40B4-BE49-F238E27FC236}">
                <a16:creationId xmlns:a16="http://schemas.microsoft.com/office/drawing/2014/main" id="{5052AB42-7422-FAB4-1DFE-AFE6E1BFF3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783322" y="556281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6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64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B0F3-6E03-CCCA-2E26-26D94DE5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3443-572A-57F5-0A98-858E4F31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b="1" dirty="0"/>
              <a:t> The total number of students in each group must be 3</a:t>
            </a:r>
          </a:p>
          <a:p>
            <a:pPr marL="274320" lvl="1" indent="0">
              <a:buNone/>
            </a:pPr>
            <a:endParaRPr lang="en-US" b="1" dirty="0"/>
          </a:p>
          <a:p>
            <a:pPr marL="274320" lvl="1" indent="0">
              <a:buNone/>
            </a:pPr>
            <a:r>
              <a:rPr lang="en-US" dirty="0"/>
              <a:t>(Group One 3 Student Constraint) S1G1 + S2G1 + S3G1 + S4G1 + S5G1 + S6G1 + S7G1 + S8G1 + S9G1 + S10G1 + S11G1 + S12G1 = 3 Students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(Group Two 3 Student Constraint) S1G2 + S2G2 + S3G2 + S4G2 + S5G2 + S6G2 + S7G2 + S8G2 + S9G2 + S10G2 + S11G2 + S12G2 = 3 Students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(Group Three 3 Student Constraint) S1G3 + S2G3 + S3G3 + S4G3 + S5G3 + S6G3 + S7G3 + S8G3 + S9G3 + S10G3 + S11G3 + S12G3 = 3 Students</a:t>
            </a:r>
          </a:p>
        </p:txBody>
      </p:sp>
      <p:pic>
        <p:nvPicPr>
          <p:cNvPr id="4" name="Audio Recording Nov 28, 2022 at 7:03:27 PM">
            <a:hlinkClick r:id="" action="ppaction://media"/>
            <a:extLst>
              <a:ext uri="{FF2B5EF4-FFF2-40B4-BE49-F238E27FC236}">
                <a16:creationId xmlns:a16="http://schemas.microsoft.com/office/drawing/2014/main" id="{2C67B749-D6AD-2F15-DA4E-023A9ECCAB1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47400" y="563527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8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0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B0F3-6E03-CCCA-2E26-26D94DE5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3443-572A-57F5-0A98-858E4F31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lvl="1" indent="0">
              <a:buNone/>
            </a:pPr>
            <a:r>
              <a:rPr lang="en-US" b="1" dirty="0"/>
              <a:t>Each student may only appear in one group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S1G1 + S1G2 + S1G3 + S1G4 = 1</a:t>
            </a:r>
          </a:p>
          <a:p>
            <a:pPr marL="274320" lvl="1" indent="0">
              <a:buNone/>
            </a:pPr>
            <a:r>
              <a:rPr lang="en-US" dirty="0"/>
              <a:t>S2G1 + S2G2 + S2G3 + S2G4 = 1</a:t>
            </a:r>
          </a:p>
          <a:p>
            <a:pPr marL="274320" lvl="1" indent="0">
              <a:buNone/>
            </a:pPr>
            <a:r>
              <a:rPr lang="en-US" dirty="0"/>
              <a:t>S3G1 + S3G2 + S3G3 + S3G4 = 1</a:t>
            </a:r>
          </a:p>
          <a:p>
            <a:pPr marL="274320" lvl="1" indent="0">
              <a:buNone/>
            </a:pPr>
            <a:r>
              <a:rPr lang="en-US" dirty="0"/>
              <a:t>S4G1 + S4G2 + S4G3 + S4G4 = 1</a:t>
            </a:r>
          </a:p>
          <a:p>
            <a:pPr marL="274320" lvl="1" indent="0">
              <a:buNone/>
            </a:pPr>
            <a:r>
              <a:rPr lang="en-US" dirty="0"/>
              <a:t>S5G1 + S5G2 + S5G3 + S5G4 = 1</a:t>
            </a:r>
          </a:p>
          <a:p>
            <a:pPr marL="274320" lvl="1" indent="0">
              <a:buNone/>
            </a:pPr>
            <a:r>
              <a:rPr lang="en-US" dirty="0"/>
              <a:t>S6G1 + S6G2 + S6G3 + S6G4 = 1</a:t>
            </a:r>
          </a:p>
          <a:p>
            <a:pPr marL="274320" lvl="1" indent="0">
              <a:buNone/>
            </a:pPr>
            <a:r>
              <a:rPr lang="en-US" dirty="0"/>
              <a:t>S7G1 + S7G2 + S7G3 + S7G4 = 1</a:t>
            </a:r>
          </a:p>
          <a:p>
            <a:pPr marL="274320" lvl="1" indent="0">
              <a:buNone/>
            </a:pPr>
            <a:r>
              <a:rPr lang="en-US" dirty="0"/>
              <a:t>S8G1 + S8G2 + S8G3 + S8G4 = 1</a:t>
            </a:r>
          </a:p>
          <a:p>
            <a:pPr marL="274320" lvl="1" indent="0">
              <a:buNone/>
            </a:pPr>
            <a:r>
              <a:rPr lang="en-US" dirty="0"/>
              <a:t>S9G1 + S9G2 + S9G3 + S9G4 = 1</a:t>
            </a:r>
          </a:p>
          <a:p>
            <a:pPr marL="274320" lvl="1" indent="0">
              <a:buNone/>
            </a:pPr>
            <a:r>
              <a:rPr lang="en-US" dirty="0"/>
              <a:t>S10G1 + S10G2 + S10G3 + S10G4 = 1</a:t>
            </a:r>
          </a:p>
          <a:p>
            <a:pPr marL="274320" lvl="1" indent="0">
              <a:buNone/>
            </a:pPr>
            <a:r>
              <a:rPr lang="en-US" dirty="0"/>
              <a:t>S11G1 + S11G2 + S11G3 + S11G4 = 1</a:t>
            </a:r>
          </a:p>
          <a:p>
            <a:pPr marL="274320" lvl="1" indent="0">
              <a:buNone/>
            </a:pPr>
            <a:r>
              <a:rPr lang="en-US" dirty="0"/>
              <a:t>S12G1 + S12G2 + S12G3 + S12G4 = 1</a:t>
            </a:r>
          </a:p>
        </p:txBody>
      </p:sp>
      <p:pic>
        <p:nvPicPr>
          <p:cNvPr id="4" name="Audio Recording Nov 28, 2022 at 7:04:15 PM">
            <a:hlinkClick r:id="" action="ppaction://media"/>
            <a:extLst>
              <a:ext uri="{FF2B5EF4-FFF2-40B4-BE49-F238E27FC236}">
                <a16:creationId xmlns:a16="http://schemas.microsoft.com/office/drawing/2014/main" id="{F848FEB0-2B97-6AD0-6EB8-902DD4774C6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18800" y="554634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3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55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B0F3-6E03-CCCA-2E26-26D94DE5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3443-572A-57F5-0A98-858E4F31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b="1" dirty="0"/>
              <a:t>Each student must be used once</a:t>
            </a:r>
          </a:p>
          <a:p>
            <a:pPr marL="274320" lvl="1" indent="0">
              <a:buNone/>
            </a:pPr>
            <a:endParaRPr lang="en-US" b="1" dirty="0"/>
          </a:p>
          <a:p>
            <a:pPr marL="274320" lvl="1" indent="0">
              <a:buNone/>
            </a:pPr>
            <a:r>
              <a:rPr lang="en-US" dirty="0"/>
              <a:t>(S1G1 + S1G2 + S1G3 + S1G4) + (S2G1 + S2G2 + S2G3 + S2G4) + (S3G1 + S3G2 + S3G3 + S3G4) + (S4G1 + S4G2 + S4G3 + S4G4) + (S5G1 + S5G2 + S5G3 + S5G4) + (S6G1 + S6G2 + S6G3 + S6G4) + (S7G1 + S7G2 + S7G3 + S7G4) + (S8G1 + S8G2 + S8G3 + S8G4) + (S9G1 + S9G2 + S9G3 + S9G4) + (S10G1 + S10G2 + S10G3 + S10G4) + (S11G1 + S11G2 + S11G3 + S11G4) + (S12G1 + S12G2 + S12G3 + S12G4) = 12</a:t>
            </a:r>
          </a:p>
        </p:txBody>
      </p:sp>
      <p:pic>
        <p:nvPicPr>
          <p:cNvPr id="4" name="Audio Recording Nov 28, 2022 at 7:04:52 PM">
            <a:hlinkClick r:id="" action="ppaction://media"/>
            <a:extLst>
              <a:ext uri="{FF2B5EF4-FFF2-40B4-BE49-F238E27FC236}">
                <a16:creationId xmlns:a16="http://schemas.microsoft.com/office/drawing/2014/main" id="{4108CBE7-DF21-758A-6111-6FC7BD572FE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65757" y="540260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5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15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B0F3-6E03-CCCA-2E26-26D94DE5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3443-572A-57F5-0A98-858E4F31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lvl="1" indent="0">
              <a:buNone/>
            </a:pPr>
            <a:r>
              <a:rPr lang="en-US" b="1" dirty="0"/>
              <a:t>We want each group to be as equal as possible. This means that each group's variance should be equal and as close to zero as possible.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(S1G1 + S2G1 + S3G1 + S4G1 + S5G1 + S6G1 + S7G1 + S8G1 + S9G1 + S10G1 + S11G1 + S12G1) - (S1G2 + S2G2 + S3G2 + S4G2 + S5G2 + S6G2 + S7G2 + S8G2 + S9G2 + S10G2 + S11G2 + S12G2) = 0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(S1G1 + S2G1 + S3G1 + S4G1 + S5G1 + S6G1 + S7G1 + S8G1 + S9G1 + S10G1 + S11G1 + S12G1) - (S1G3 + S2G3 + S3G3 + S4G3 + S5G3 + S6G3 + S7G3 + S8G3 + S9G3 + S10G3 + S11G3 + S12G3) = 0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(S1G1 + S2G1 + S3G1 + S4G1 + S5G1 + S6G1 + S7G1 + S8G1 + S9G1 + S10G1 + S11G1 + S12G1) - (S1G4 + S2G4 + S3G4 + S4G4 + S5G4 + S6G4 + S7G4 + S8G4 + S9G4 + S10G4 + S11G4 + S12G4) = 0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(S1G2 + S2G2 + S3G2 + S4G2 + S5G2 + S6G2 + S7G2 + S8G2 + S9G2 + S10G2 + S11G2 + S12G2) - (S1G3 + S2G3 + S3G3 + S4G3 + S5G3 + S6G3 + S7G3 + S8G3 + S9G3 + S10G3 + S11G3 + S12G3) = 0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(S1G2 + S2G2 + S3G2 + S4G2 + S5G2 + S6G2 + S7G2 + S8G2 + S9G2 + S10G2 + S11G2 + S12G2) - (S1G4 + S2G4 + S3G4 + S4G4 + S5G4 + S6G4 + S7G4 + S8G4 + S9G4 + S10G4 + S11G4 + S12G4) = 0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(S1G3 + S2G3 + S3G3 + S4G3 + S5G3 + S6G3 + S7G3 + S8G3 + S9G3 + S10G3 + S11G3 + S12G3) - (S1G4 + S2G4 + S3G4 + S4G4 + S5G4 + S6G4 + S7G4 + S8G4 + S9G4 + S10G4 + S11G4 + S12G4) = 0</a:t>
            </a:r>
          </a:p>
        </p:txBody>
      </p:sp>
      <p:pic>
        <p:nvPicPr>
          <p:cNvPr id="4" name="Audio Recording Nov 28, 2022 at 7:07:21 PM">
            <a:hlinkClick r:id="" action="ppaction://media"/>
            <a:extLst>
              <a:ext uri="{FF2B5EF4-FFF2-40B4-BE49-F238E27FC236}">
                <a16:creationId xmlns:a16="http://schemas.microsoft.com/office/drawing/2014/main" id="{80F5BFDC-A1C5-DAE0-28FF-40E88E484B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96386" y="563527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0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0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1981</Words>
  <Application>Microsoft Macintosh PowerPoint</Application>
  <PresentationFormat>Widescreen</PresentationFormat>
  <Paragraphs>158</Paragraphs>
  <Slides>11</Slides>
  <Notes>1</Notes>
  <HiddenSlides>0</HiddenSlides>
  <MMClips>11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Franklin Gothic Book</vt:lpstr>
      <vt:lpstr>Garamond</vt:lpstr>
      <vt:lpstr>SavonVTI</vt:lpstr>
      <vt:lpstr>MIS 64018</vt:lpstr>
      <vt:lpstr>Success Factors</vt:lpstr>
      <vt:lpstr>Classroom</vt:lpstr>
      <vt:lpstr>Student “Scores”</vt:lpstr>
      <vt:lpstr>Objective Function</vt:lpstr>
      <vt:lpstr>Constraints</vt:lpstr>
      <vt:lpstr>Constraints</vt:lpstr>
      <vt:lpstr>Constraints</vt:lpstr>
      <vt:lpstr>Constraints</vt:lpstr>
      <vt:lpstr>Constraints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64018</dc:title>
  <dc:creator>Strickling, Hannah</dc:creator>
  <cp:lastModifiedBy>Strickling, Hannah</cp:lastModifiedBy>
  <cp:revision>6</cp:revision>
  <dcterms:created xsi:type="dcterms:W3CDTF">2022-11-28T23:04:26Z</dcterms:created>
  <dcterms:modified xsi:type="dcterms:W3CDTF">2022-11-29T00:10:52Z</dcterms:modified>
</cp:coreProperties>
</file>