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
  </p:notesMasterIdLst>
  <p:sldIdLst>
    <p:sldId id="256" r:id="rId3"/>
    <p:sldId id="257" r:id="rId4"/>
    <p:sldId id="262" r:id="rId5"/>
    <p:sldId id="267" r:id="rId6"/>
    <p:sldId id="270" r:id="rId7"/>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F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59" autoAdjust="0"/>
  </p:normalViewPr>
  <p:slideViewPr>
    <p:cSldViewPr snapToGrid="0">
      <p:cViewPr varScale="1">
        <p:scale>
          <a:sx n="79" d="100"/>
          <a:sy n="79" d="100"/>
        </p:scale>
        <p:origin x="157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64BA07A-5DFB-4953-9301-91495A285543}" type="datetimeFigureOut">
              <a:rPr lang="en-US" smtClean="0"/>
              <a:t>9/29/2021</a:t>
            </a:fld>
            <a:endParaRPr lang="en-US"/>
          </a:p>
        </p:txBody>
      </p:sp>
      <p:sp>
        <p:nvSpPr>
          <p:cNvPr id="4" name="Folienbildplatzhalt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62C552E-7273-4D9A-AAB8-8A63B4013548}" type="slidenum">
              <a:rPr lang="en-US" smtClean="0"/>
              <a:t>‹Nr.›</a:t>
            </a:fld>
            <a:endParaRPr lang="en-US"/>
          </a:p>
        </p:txBody>
      </p:sp>
    </p:spTree>
    <p:extLst>
      <p:ext uri="{BB962C8B-B14F-4D97-AF65-F5344CB8AC3E}">
        <p14:creationId xmlns:p14="http://schemas.microsoft.com/office/powerpoint/2010/main" val="19766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Hello</a:t>
            </a:r>
            <a:r>
              <a:rPr lang="en-US" baseline="0" dirty="0" smtClean="0"/>
              <a:t> Ladies and Gentlemen. I am </a:t>
            </a:r>
            <a:r>
              <a:rPr lang="en-US" baseline="0" dirty="0" err="1" smtClean="0"/>
              <a:t>Hannan</a:t>
            </a:r>
            <a:r>
              <a:rPr lang="en-US" baseline="0" dirty="0" smtClean="0"/>
              <a:t> </a:t>
            </a:r>
            <a:r>
              <a:rPr lang="en-US" baseline="0" dirty="0" err="1" smtClean="0"/>
              <a:t>Ejaz</a:t>
            </a:r>
            <a:r>
              <a:rPr lang="en-US" baseline="0" dirty="0" smtClean="0"/>
              <a:t> Keen working as PhD. Student in Robotic Research Lab TU </a:t>
            </a:r>
            <a:r>
              <a:rPr lang="en-US" baseline="0" dirty="0" err="1" smtClean="0"/>
              <a:t>Kaiserserslautern</a:t>
            </a:r>
            <a:r>
              <a:rPr lang="en-US" baseline="0" dirty="0" smtClean="0"/>
              <a:t>. Today, I am presenting a work which I, along my coauthors, have done recently entitled as “Drive on Pedestrian Walk. TUK Campus </a:t>
            </a:r>
            <a:r>
              <a:rPr lang="en-US" baseline="0" dirty="0" err="1" smtClean="0"/>
              <a:t>Daataset</a:t>
            </a:r>
            <a:r>
              <a:rPr lang="en-US" baseline="0" dirty="0" smtClean="0"/>
              <a:t>”.</a:t>
            </a:r>
            <a:endParaRPr lang="en-US" dirty="0" smtClean="0"/>
          </a:p>
        </p:txBody>
      </p:sp>
      <p:sp>
        <p:nvSpPr>
          <p:cNvPr id="4" name="Foliennummernplatzhalter 3"/>
          <p:cNvSpPr>
            <a:spLocks noGrp="1"/>
          </p:cNvSpPr>
          <p:nvPr>
            <p:ph type="sldNum" sz="quarter" idx="10"/>
          </p:nvPr>
        </p:nvSpPr>
        <p:spPr/>
        <p:txBody>
          <a:bodyPr/>
          <a:lstStyle/>
          <a:p>
            <a:fld id="{C62C552E-7273-4D9A-AAB8-8A63B4013548}" type="slidenum">
              <a:rPr lang="en-US" smtClean="0"/>
              <a:t>1</a:t>
            </a:fld>
            <a:endParaRPr lang="en-US"/>
          </a:p>
        </p:txBody>
      </p:sp>
    </p:spTree>
    <p:extLst>
      <p:ext uri="{BB962C8B-B14F-4D97-AF65-F5344CB8AC3E}">
        <p14:creationId xmlns:p14="http://schemas.microsoft.com/office/powerpoint/2010/main" val="309354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a:t>
            </a:r>
            <a:r>
              <a:rPr lang="en-US" baseline="0" dirty="0" smtClean="0"/>
              <a:t> collected a novel dataset on our </a:t>
            </a:r>
            <a:r>
              <a:rPr lang="en-US" baseline="0" dirty="0" err="1" smtClean="0"/>
              <a:t>Technische</a:t>
            </a:r>
            <a:r>
              <a:rPr lang="en-US" baseline="0" dirty="0" smtClean="0"/>
              <a:t> </a:t>
            </a:r>
            <a:r>
              <a:rPr lang="en-US" baseline="0" dirty="0" err="1" smtClean="0"/>
              <a:t>Universitaet</a:t>
            </a:r>
            <a:r>
              <a:rPr lang="en-US" baseline="0" dirty="0" smtClean="0"/>
              <a:t> Kaiserslautern campus using visual, inertial and laser scanners. This dataset is captured on Ackermann steering based four wheeled vehicle driven over walking speed of 5-7 km/hour in pedestrian zones.</a:t>
            </a:r>
            <a:endParaRPr lang="en-US" dirty="0" smtClean="0"/>
          </a:p>
        </p:txBody>
      </p:sp>
      <p:sp>
        <p:nvSpPr>
          <p:cNvPr id="4" name="Foliennummernplatzhalter 3"/>
          <p:cNvSpPr>
            <a:spLocks noGrp="1"/>
          </p:cNvSpPr>
          <p:nvPr>
            <p:ph type="sldNum" sz="quarter" idx="10"/>
          </p:nvPr>
        </p:nvSpPr>
        <p:spPr/>
        <p:txBody>
          <a:bodyPr/>
          <a:lstStyle/>
          <a:p>
            <a:fld id="{C62C552E-7273-4D9A-AAB8-8A63B4013548}" type="slidenum">
              <a:rPr lang="en-US" smtClean="0"/>
              <a:t>2</a:t>
            </a:fld>
            <a:endParaRPr lang="en-US"/>
          </a:p>
        </p:txBody>
      </p:sp>
    </p:spTree>
    <p:extLst>
      <p:ext uri="{BB962C8B-B14F-4D97-AF65-F5344CB8AC3E}">
        <p14:creationId xmlns:p14="http://schemas.microsoft.com/office/powerpoint/2010/main" val="407208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Multiple</a:t>
            </a:r>
            <a:r>
              <a:rPr lang="en-US" baseline="0" dirty="0" smtClean="0"/>
              <a:t> state-of-the-art sensors are attached to cover vehicle from all sides for safe navigation. The dataset is recorded over variable weather conditions such as sunny, cloudy, rainy and variable light intensity time such as day as well as night time. This dataset includes variable pedestrian volumes and loop closures in each sequence which proved to be very helpful for learning and SLAM algorithms. The data is captured in parking areas of campus. The ground truth of each sequence is physically measured with a precise Starfire 6000 GPS and is provided with each sequence.</a:t>
            </a:r>
            <a:endParaRPr lang="en-US" dirty="0" smtClean="0"/>
          </a:p>
        </p:txBody>
      </p:sp>
      <p:sp>
        <p:nvSpPr>
          <p:cNvPr id="4" name="Foliennummernplatzhalter 3"/>
          <p:cNvSpPr>
            <a:spLocks noGrp="1"/>
          </p:cNvSpPr>
          <p:nvPr>
            <p:ph type="sldNum" sz="quarter" idx="10"/>
          </p:nvPr>
        </p:nvSpPr>
        <p:spPr/>
        <p:txBody>
          <a:bodyPr/>
          <a:lstStyle/>
          <a:p>
            <a:fld id="{C62C552E-7273-4D9A-AAB8-8A63B4013548}" type="slidenum">
              <a:rPr lang="en-US" smtClean="0"/>
              <a:t>3</a:t>
            </a:fld>
            <a:endParaRPr lang="en-US"/>
          </a:p>
        </p:txBody>
      </p:sp>
    </p:spTree>
    <p:extLst>
      <p:ext uri="{BB962C8B-B14F-4D97-AF65-F5344CB8AC3E}">
        <p14:creationId xmlns:p14="http://schemas.microsoft.com/office/powerpoint/2010/main" val="151184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evaluated our dataset on few algorithms to show the validity of data. Here we have implemented pedestrian </a:t>
            </a:r>
            <a:r>
              <a:rPr lang="en-US" baseline="0" dirty="0" err="1" smtClean="0"/>
              <a:t>avtivity</a:t>
            </a:r>
            <a:r>
              <a:rPr lang="en-US" baseline="0" dirty="0" smtClean="0"/>
              <a:t> detection where the algorithm detects if the pedestrian is walking, sitting or standing.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show the validity of our transformation values we have preprocessed</a:t>
            </a:r>
            <a:r>
              <a:rPr lang="en-US" baseline="0" dirty="0" smtClean="0"/>
              <a:t> the laser scans and projected them over stereo images using the calibration values provided in the data. The figures presented here have shown the accurate mapping of laser scans on images.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Finally w</a:t>
            </a:r>
            <a:r>
              <a:rPr lang="en-US" baseline="0" dirty="0" smtClean="0"/>
              <a:t>e have performed pixel-wise segmentation  over 500 labeled and 2000 synthetically created labeled images. The results have shown 92 percent accuracy in finding six major classes.</a:t>
            </a:r>
            <a:endParaRPr lang="en-US" dirty="0" smtClean="0"/>
          </a:p>
          <a:p>
            <a:endParaRPr lang="en-US" dirty="0"/>
          </a:p>
        </p:txBody>
      </p:sp>
      <p:sp>
        <p:nvSpPr>
          <p:cNvPr id="4" name="Foliennummernplatzhalter 3"/>
          <p:cNvSpPr>
            <a:spLocks noGrp="1"/>
          </p:cNvSpPr>
          <p:nvPr>
            <p:ph type="sldNum" sz="quarter" idx="10"/>
          </p:nvPr>
        </p:nvSpPr>
        <p:spPr/>
        <p:txBody>
          <a:bodyPr/>
          <a:lstStyle/>
          <a:p>
            <a:fld id="{C62C552E-7273-4D9A-AAB8-8A63B4013548}" type="slidenum">
              <a:rPr lang="en-US" smtClean="0"/>
              <a:t>4</a:t>
            </a:fld>
            <a:endParaRPr lang="en-US"/>
          </a:p>
        </p:txBody>
      </p:sp>
    </p:spTree>
    <p:extLst>
      <p:ext uri="{BB962C8B-B14F-4D97-AF65-F5344CB8AC3E}">
        <p14:creationId xmlns:p14="http://schemas.microsoft.com/office/powerpoint/2010/main" val="370570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of Autonomous vehicles for the ease in locomotion is now inevitable. We propose a novel dataset for pedestrian zones and validate it over multiple algorithms to facilitate the ongoing research in this field. Thanks for your time.</a:t>
            </a:r>
            <a:endParaRPr lang="en-US" dirty="0" smtClean="0"/>
          </a:p>
        </p:txBody>
      </p:sp>
      <p:sp>
        <p:nvSpPr>
          <p:cNvPr id="4" name="Foliennummernplatzhalter 3"/>
          <p:cNvSpPr>
            <a:spLocks noGrp="1"/>
          </p:cNvSpPr>
          <p:nvPr>
            <p:ph type="sldNum" sz="quarter" idx="10"/>
          </p:nvPr>
        </p:nvSpPr>
        <p:spPr/>
        <p:txBody>
          <a:bodyPr/>
          <a:lstStyle/>
          <a:p>
            <a:fld id="{C62C552E-7273-4D9A-AAB8-8A63B4013548}" type="slidenum">
              <a:rPr lang="en-US" smtClean="0"/>
              <a:t>5</a:t>
            </a:fld>
            <a:endParaRPr lang="en-US"/>
          </a:p>
        </p:txBody>
      </p:sp>
    </p:spTree>
    <p:extLst>
      <p:ext uri="{BB962C8B-B14F-4D97-AF65-F5344CB8AC3E}">
        <p14:creationId xmlns:p14="http://schemas.microsoft.com/office/powerpoint/2010/main" val="270650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37"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40"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41"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42"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
        <p:nvSpPr>
          <p:cNvPr id="43"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US" sz="3200" b="0" strike="noStrike" spc="-1">
              <a:latin typeface="Arial"/>
            </a:endParaRPr>
          </a:p>
        </p:txBody>
      </p:sp>
      <p:sp>
        <p:nvSpPr>
          <p:cNvPr id="47"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US" sz="3200" b="0" strike="noStrike" spc="-1">
              <a:latin typeface="Arial"/>
            </a:endParaRPr>
          </a:p>
        </p:txBody>
      </p:sp>
      <p:sp>
        <p:nvSpPr>
          <p:cNvPr id="48"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US" sz="3200" b="0" strike="noStrike" spc="-1">
              <a:latin typeface="Arial"/>
            </a:endParaRPr>
          </a:p>
        </p:txBody>
      </p:sp>
      <p:sp>
        <p:nvSpPr>
          <p:cNvPr id="49"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US" sz="3200" b="0" strike="noStrike" spc="-1">
              <a:latin typeface="Arial"/>
            </a:endParaRPr>
          </a:p>
        </p:txBody>
      </p:sp>
      <p:sp>
        <p:nvSpPr>
          <p:cNvPr id="50"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subTitle"/>
          </p:nvPr>
        </p:nvSpPr>
        <p:spPr>
          <a:xfrm>
            <a:off x="457200" y="1203480"/>
            <a:ext cx="8228880" cy="2982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69"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288000" y="572400"/>
            <a:ext cx="8567280" cy="5379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76"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subTitle"/>
          </p:nvPr>
        </p:nvSpPr>
        <p:spPr>
          <a:xfrm>
            <a:off x="457200" y="1203480"/>
            <a:ext cx="8228880" cy="2982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80"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81"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82"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84"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457200" y="1203480"/>
            <a:ext cx="8228880" cy="142236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91"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
        <p:nvSpPr>
          <p:cNvPr id="94" name="PlaceHolder 5"/>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457200" y="1203480"/>
            <a:ext cx="2649600" cy="142236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3239640" y="1203480"/>
            <a:ext cx="2649600" cy="142236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022080" y="1203480"/>
            <a:ext cx="2649600" cy="1422360"/>
          </a:xfrm>
          <a:prstGeom prst="rect">
            <a:avLst/>
          </a:prstGeom>
        </p:spPr>
        <p:txBody>
          <a:bodyPr lIns="0" tIns="0" rIns="0" bIns="0">
            <a:normAutofit/>
          </a:bodyPr>
          <a:lstStyle/>
          <a:p>
            <a:endParaRPr lang="en-US" sz="3200" b="0" strike="noStrike" spc="-1">
              <a:latin typeface="Arial"/>
            </a:endParaRPr>
          </a:p>
        </p:txBody>
      </p:sp>
      <p:sp>
        <p:nvSpPr>
          <p:cNvPr id="99" name="PlaceHolder 5"/>
          <p:cNvSpPr>
            <a:spLocks noGrp="1"/>
          </p:cNvSpPr>
          <p:nvPr>
            <p:ph type="body"/>
          </p:nvPr>
        </p:nvSpPr>
        <p:spPr>
          <a:xfrm>
            <a:off x="457200" y="2761200"/>
            <a:ext cx="2649600" cy="1422360"/>
          </a:xfrm>
          <a:prstGeom prst="rect">
            <a:avLst/>
          </a:prstGeom>
        </p:spPr>
        <p:txBody>
          <a:bodyPr lIns="0" tIns="0" rIns="0" bIns="0">
            <a:normAutofit/>
          </a:bodyPr>
          <a:lstStyle/>
          <a:p>
            <a:endParaRPr lang="en-US" sz="3200" b="0" strike="noStrike" spc="-1">
              <a:latin typeface="Arial"/>
            </a:endParaRPr>
          </a:p>
        </p:txBody>
      </p:sp>
      <p:sp>
        <p:nvSpPr>
          <p:cNvPr id="100" name="PlaceHolder 6"/>
          <p:cNvSpPr>
            <a:spLocks noGrp="1"/>
          </p:cNvSpPr>
          <p:nvPr>
            <p:ph type="body"/>
          </p:nvPr>
        </p:nvSpPr>
        <p:spPr>
          <a:xfrm>
            <a:off x="3239640" y="2761200"/>
            <a:ext cx="2649600" cy="1422360"/>
          </a:xfrm>
          <a:prstGeom prst="rect">
            <a:avLst/>
          </a:prstGeom>
        </p:spPr>
        <p:txBody>
          <a:bodyPr lIns="0" tIns="0" rIns="0" bIns="0">
            <a:normAutofit/>
          </a:bodyPr>
          <a:lstStyle/>
          <a:p>
            <a:endParaRPr lang="en-US" sz="3200" b="0" strike="noStrike" spc="-1">
              <a:latin typeface="Arial"/>
            </a:endParaRPr>
          </a:p>
        </p:txBody>
      </p:sp>
      <p:sp>
        <p:nvSpPr>
          <p:cNvPr id="101" name="PlaceHolder 7"/>
          <p:cNvSpPr>
            <a:spLocks noGrp="1"/>
          </p:cNvSpPr>
          <p:nvPr>
            <p:ph type="body"/>
          </p:nvPr>
        </p:nvSpPr>
        <p:spPr>
          <a:xfrm>
            <a:off x="6022080" y="2761200"/>
            <a:ext cx="264960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18" name="PlaceHolder 2"/>
          <p:cNvSpPr>
            <a:spLocks noGrp="1"/>
          </p:cNvSpPr>
          <p:nvPr>
            <p:ph type="body"/>
          </p:nvPr>
        </p:nvSpPr>
        <p:spPr>
          <a:xfrm>
            <a:off x="457200" y="1203480"/>
            <a:ext cx="822888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288000" y="572400"/>
            <a:ext cx="8567280" cy="5379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4673880" y="1203480"/>
            <a:ext cx="4015440" cy="298260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45720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type="body"/>
          </p:nvPr>
        </p:nvSpPr>
        <p:spPr>
          <a:xfrm>
            <a:off x="457200" y="1203480"/>
            <a:ext cx="4015440" cy="298260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4673880" y="2761200"/>
            <a:ext cx="401544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88000" y="572400"/>
            <a:ext cx="8567280" cy="116028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457200" y="1203480"/>
            <a:ext cx="4015440" cy="142236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4673880" y="1203480"/>
            <a:ext cx="4015440" cy="142236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457200" y="2761200"/>
            <a:ext cx="8228880" cy="14223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1"/>
          <p:cNvGrpSpPr/>
          <p:nvPr/>
        </p:nvGrpSpPr>
        <p:grpSpPr>
          <a:xfrm>
            <a:off x="1364400" y="123480"/>
            <a:ext cx="3248640" cy="250560"/>
            <a:chOff x="1364400" y="123480"/>
            <a:chExt cx="3248640" cy="250560"/>
          </a:xfrm>
        </p:grpSpPr>
        <p:sp>
          <p:nvSpPr>
            <p:cNvPr id="16" name="CustomShape 2"/>
            <p:cNvSpPr/>
            <p:nvPr/>
          </p:nvSpPr>
          <p:spPr>
            <a:xfrm>
              <a:off x="1650240" y="123480"/>
              <a:ext cx="2962800" cy="250560"/>
            </a:xfrm>
            <a:prstGeom prst="rect">
              <a:avLst/>
            </a:prstGeom>
            <a:solidFill>
              <a:srgbClr val="B92819"/>
            </a:solidFill>
            <a:ln w="3240">
              <a:noFill/>
            </a:ln>
          </p:spPr>
          <p:style>
            <a:lnRef idx="0">
              <a:scrgbClr r="0" g="0" b="0"/>
            </a:lnRef>
            <a:fillRef idx="0">
              <a:scrgbClr r="0" g="0" b="0"/>
            </a:fillRef>
            <a:effectRef idx="0">
              <a:scrgbClr r="0" g="0" b="0"/>
            </a:effectRef>
            <a:fontRef idx="minor"/>
          </p:style>
        </p:sp>
        <p:sp>
          <p:nvSpPr>
            <p:cNvPr id="2" name="CustomShape 3"/>
            <p:cNvSpPr/>
            <p:nvPr/>
          </p:nvSpPr>
          <p:spPr>
            <a:xfrm>
              <a:off x="1364400" y="123480"/>
              <a:ext cx="1866240" cy="250560"/>
            </a:xfrm>
            <a:prstGeom prst="parallelogram">
              <a:avLst>
                <a:gd name="adj" fmla="val 30600"/>
              </a:avLst>
            </a:prstGeom>
            <a:solidFill>
              <a:srgbClr val="B92819"/>
            </a:solidFill>
            <a:ln w="9360">
              <a:noFill/>
            </a:ln>
          </p:spPr>
          <p:style>
            <a:lnRef idx="0">
              <a:scrgbClr r="0" g="0" b="0"/>
            </a:lnRef>
            <a:fillRef idx="0">
              <a:scrgbClr r="0" g="0" b="0"/>
            </a:fillRef>
            <a:effectRef idx="0">
              <a:scrgbClr r="0" g="0" b="0"/>
            </a:effectRef>
            <a:fontRef idx="minor"/>
          </p:style>
        </p:sp>
      </p:grpSp>
      <p:sp>
        <p:nvSpPr>
          <p:cNvPr id="3" name="CustomShape 4"/>
          <p:cNvSpPr/>
          <p:nvPr/>
        </p:nvSpPr>
        <p:spPr>
          <a:xfrm>
            <a:off x="1856520" y="122760"/>
            <a:ext cx="7286760" cy="432000"/>
          </a:xfrm>
          <a:prstGeom prst="rect">
            <a:avLst/>
          </a:prstGeom>
          <a:solidFill>
            <a:srgbClr val="005F8C"/>
          </a:solidFill>
          <a:ln w="3240">
            <a:noFill/>
          </a:ln>
        </p:spPr>
        <p:style>
          <a:lnRef idx="0">
            <a:scrgbClr r="0" g="0" b="0"/>
          </a:lnRef>
          <a:fillRef idx="0">
            <a:scrgbClr r="0" g="0" b="0"/>
          </a:fillRef>
          <a:effectRef idx="0">
            <a:scrgbClr r="0" g="0" b="0"/>
          </a:effectRef>
          <a:fontRef idx="minor"/>
        </p:style>
      </p:sp>
      <p:sp>
        <p:nvSpPr>
          <p:cNvPr id="4" name="CustomShape 5"/>
          <p:cNvSpPr/>
          <p:nvPr/>
        </p:nvSpPr>
        <p:spPr>
          <a:xfrm>
            <a:off x="1364400" y="122760"/>
            <a:ext cx="3214440" cy="432000"/>
          </a:xfrm>
          <a:prstGeom prst="parallelogram">
            <a:avLst>
              <a:gd name="adj" fmla="val 30600"/>
            </a:avLst>
          </a:prstGeom>
          <a:solidFill>
            <a:srgbClr val="005F8C"/>
          </a:solidFill>
          <a:ln w="9360">
            <a:noFill/>
          </a:ln>
        </p:spPr>
        <p:style>
          <a:lnRef idx="0">
            <a:scrgbClr r="0" g="0" b="0"/>
          </a:lnRef>
          <a:fillRef idx="0">
            <a:scrgbClr r="0" g="0" b="0"/>
          </a:fillRef>
          <a:effectRef idx="0">
            <a:scrgbClr r="0" g="0" b="0"/>
          </a:effectRef>
          <a:fontRef idx="minor"/>
        </p:style>
      </p:sp>
      <p:grpSp>
        <p:nvGrpSpPr>
          <p:cNvPr id="5" name="Group 6"/>
          <p:cNvGrpSpPr/>
          <p:nvPr/>
        </p:nvGrpSpPr>
        <p:grpSpPr>
          <a:xfrm>
            <a:off x="179640" y="4909320"/>
            <a:ext cx="8838360" cy="151560"/>
            <a:chOff x="179640" y="4909320"/>
            <a:chExt cx="8838360" cy="151560"/>
          </a:xfrm>
        </p:grpSpPr>
        <p:sp>
          <p:nvSpPr>
            <p:cNvPr id="6" name="CustomShape 7"/>
            <p:cNvSpPr/>
            <p:nvPr/>
          </p:nvSpPr>
          <p:spPr>
            <a:xfrm>
              <a:off x="957240" y="4909320"/>
              <a:ext cx="8060760" cy="151560"/>
            </a:xfrm>
            <a:prstGeom prst="rect">
              <a:avLst/>
            </a:prstGeom>
            <a:solidFill>
              <a:srgbClr val="B92819"/>
            </a:solidFill>
            <a:ln w="3240">
              <a:noFill/>
            </a:ln>
          </p:spPr>
          <p:style>
            <a:lnRef idx="0">
              <a:scrgbClr r="0" g="0" b="0"/>
            </a:lnRef>
            <a:fillRef idx="0">
              <a:scrgbClr r="0" g="0" b="0"/>
            </a:fillRef>
            <a:effectRef idx="0">
              <a:scrgbClr r="0" g="0" b="0"/>
            </a:effectRef>
            <a:fontRef idx="minor"/>
          </p:style>
        </p:sp>
        <p:sp>
          <p:nvSpPr>
            <p:cNvPr id="7" name="CustomShape 8"/>
            <p:cNvSpPr/>
            <p:nvPr/>
          </p:nvSpPr>
          <p:spPr>
            <a:xfrm>
              <a:off x="179640" y="4909320"/>
              <a:ext cx="5078160" cy="151560"/>
            </a:xfrm>
            <a:prstGeom prst="parallelogram">
              <a:avLst>
                <a:gd name="adj" fmla="val 30600"/>
              </a:avLst>
            </a:prstGeom>
            <a:solidFill>
              <a:srgbClr val="B92819"/>
            </a:solidFill>
            <a:ln w="9360">
              <a:noFill/>
            </a:ln>
          </p:spPr>
          <p:style>
            <a:lnRef idx="0">
              <a:scrgbClr r="0" g="0" b="0"/>
            </a:lnRef>
            <a:fillRef idx="0">
              <a:scrgbClr r="0" g="0" b="0"/>
            </a:fillRef>
            <a:effectRef idx="0">
              <a:scrgbClr r="0" g="0" b="0"/>
            </a:effectRef>
            <a:fontRef idx="minor"/>
          </p:style>
        </p:sp>
      </p:grpSp>
      <p:sp>
        <p:nvSpPr>
          <p:cNvPr id="8" name="CustomShape 9"/>
          <p:cNvSpPr/>
          <p:nvPr/>
        </p:nvSpPr>
        <p:spPr>
          <a:xfrm>
            <a:off x="997560" y="4909320"/>
            <a:ext cx="8153280" cy="151560"/>
          </a:xfrm>
          <a:prstGeom prst="rect">
            <a:avLst/>
          </a:prstGeom>
          <a:solidFill>
            <a:srgbClr val="005F8C"/>
          </a:solidFill>
          <a:ln w="3240">
            <a:noFill/>
          </a:ln>
        </p:spPr>
        <p:style>
          <a:lnRef idx="0">
            <a:scrgbClr r="0" g="0" b="0"/>
          </a:lnRef>
          <a:fillRef idx="0">
            <a:scrgbClr r="0" g="0" b="0"/>
          </a:fillRef>
          <a:effectRef idx="0">
            <a:scrgbClr r="0" g="0" b="0"/>
          </a:effectRef>
          <a:fontRef idx="minor"/>
        </p:style>
      </p:sp>
      <p:sp>
        <p:nvSpPr>
          <p:cNvPr id="9" name="CustomShape 10"/>
          <p:cNvSpPr/>
          <p:nvPr/>
        </p:nvSpPr>
        <p:spPr>
          <a:xfrm>
            <a:off x="223920" y="4909320"/>
            <a:ext cx="5052600" cy="151560"/>
          </a:xfrm>
          <a:prstGeom prst="parallelogram">
            <a:avLst>
              <a:gd name="adj" fmla="val 30600"/>
            </a:avLst>
          </a:prstGeom>
          <a:solidFill>
            <a:srgbClr val="005F8C"/>
          </a:solidFill>
          <a:ln w="9360">
            <a:noFill/>
          </a:ln>
        </p:spPr>
        <p:style>
          <a:lnRef idx="0">
            <a:scrgbClr r="0" g="0" b="0"/>
          </a:lnRef>
          <a:fillRef idx="0">
            <a:scrgbClr r="0" g="0" b="0"/>
          </a:fillRef>
          <a:effectRef idx="0">
            <a:scrgbClr r="0" g="0" b="0"/>
          </a:effectRef>
          <a:fontRef idx="minor"/>
        </p:style>
      </p:sp>
      <p:sp>
        <p:nvSpPr>
          <p:cNvPr id="10" name="CustomShape 11"/>
          <p:cNvSpPr/>
          <p:nvPr/>
        </p:nvSpPr>
        <p:spPr>
          <a:xfrm>
            <a:off x="7836480" y="4875840"/>
            <a:ext cx="1106640" cy="19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700" b="1" strike="noStrike" spc="-1">
                <a:solidFill>
                  <a:srgbClr val="FFFFFF"/>
                </a:solidFill>
                <a:latin typeface="Verdana"/>
                <a:ea typeface="ＭＳ Ｐゴシック"/>
              </a:rPr>
              <a:t>rrlab.cs.uni-kl.de</a:t>
            </a:r>
            <a:endParaRPr lang="en-US" sz="700" b="0" strike="noStrike" spc="-1">
              <a:latin typeface="Arial"/>
            </a:endParaRPr>
          </a:p>
        </p:txBody>
      </p:sp>
      <p:pic>
        <p:nvPicPr>
          <p:cNvPr id="11" name="Picture 1"/>
          <p:cNvPicPr/>
          <p:nvPr/>
        </p:nvPicPr>
        <p:blipFill>
          <a:blip r:embed="rId14"/>
          <a:stretch/>
        </p:blipFill>
        <p:spPr>
          <a:xfrm>
            <a:off x="54000" y="123480"/>
            <a:ext cx="1260000" cy="430560"/>
          </a:xfrm>
          <a:prstGeom prst="rect">
            <a:avLst/>
          </a:prstGeom>
          <a:ln>
            <a:noFill/>
          </a:ln>
        </p:spPr>
      </p:pic>
      <p:pic>
        <p:nvPicPr>
          <p:cNvPr id="12" name="Picture 1"/>
          <p:cNvPicPr/>
          <p:nvPr/>
        </p:nvPicPr>
        <p:blipFill>
          <a:blip r:embed="rId15"/>
          <a:stretch/>
        </p:blipFill>
        <p:spPr>
          <a:xfrm>
            <a:off x="392760" y="4540320"/>
            <a:ext cx="1797480" cy="346680"/>
          </a:xfrm>
          <a:prstGeom prst="rect">
            <a:avLst/>
          </a:prstGeom>
          <a:ln>
            <a:noFill/>
          </a:ln>
        </p:spPr>
      </p:pic>
      <p:sp>
        <p:nvSpPr>
          <p:cNvPr id="13" name="PlaceHolder 12"/>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4" name="PlaceHolder 1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1" name="Group 1"/>
          <p:cNvGrpSpPr/>
          <p:nvPr/>
        </p:nvGrpSpPr>
        <p:grpSpPr>
          <a:xfrm>
            <a:off x="1364400" y="123480"/>
            <a:ext cx="3248640" cy="250560"/>
            <a:chOff x="1364400" y="123480"/>
            <a:chExt cx="3248640" cy="250560"/>
          </a:xfrm>
        </p:grpSpPr>
        <p:sp>
          <p:nvSpPr>
            <p:cNvPr id="52" name="CustomShape 2"/>
            <p:cNvSpPr/>
            <p:nvPr/>
          </p:nvSpPr>
          <p:spPr>
            <a:xfrm>
              <a:off x="1650240" y="123480"/>
              <a:ext cx="2962800" cy="250560"/>
            </a:xfrm>
            <a:prstGeom prst="rect">
              <a:avLst/>
            </a:prstGeom>
            <a:solidFill>
              <a:srgbClr val="B92819"/>
            </a:solidFill>
            <a:ln w="3240">
              <a:noFill/>
            </a:ln>
          </p:spPr>
          <p:style>
            <a:lnRef idx="0">
              <a:scrgbClr r="0" g="0" b="0"/>
            </a:lnRef>
            <a:fillRef idx="0">
              <a:scrgbClr r="0" g="0" b="0"/>
            </a:fillRef>
            <a:effectRef idx="0">
              <a:scrgbClr r="0" g="0" b="0"/>
            </a:effectRef>
            <a:fontRef idx="minor"/>
          </p:style>
        </p:sp>
        <p:sp>
          <p:nvSpPr>
            <p:cNvPr id="53" name="CustomShape 3"/>
            <p:cNvSpPr/>
            <p:nvPr/>
          </p:nvSpPr>
          <p:spPr>
            <a:xfrm>
              <a:off x="1364400" y="123480"/>
              <a:ext cx="1866240" cy="250560"/>
            </a:xfrm>
            <a:prstGeom prst="parallelogram">
              <a:avLst>
                <a:gd name="adj" fmla="val 30600"/>
              </a:avLst>
            </a:prstGeom>
            <a:solidFill>
              <a:srgbClr val="B92819"/>
            </a:solidFill>
            <a:ln w="9360">
              <a:noFill/>
            </a:ln>
          </p:spPr>
          <p:style>
            <a:lnRef idx="0">
              <a:scrgbClr r="0" g="0" b="0"/>
            </a:lnRef>
            <a:fillRef idx="0">
              <a:scrgbClr r="0" g="0" b="0"/>
            </a:fillRef>
            <a:effectRef idx="0">
              <a:scrgbClr r="0" g="0" b="0"/>
            </a:effectRef>
            <a:fontRef idx="minor"/>
          </p:style>
        </p:sp>
      </p:grpSp>
      <p:sp>
        <p:nvSpPr>
          <p:cNvPr id="54" name="CustomShape 4"/>
          <p:cNvSpPr/>
          <p:nvPr/>
        </p:nvSpPr>
        <p:spPr>
          <a:xfrm>
            <a:off x="1856520" y="122760"/>
            <a:ext cx="7286760" cy="432000"/>
          </a:xfrm>
          <a:prstGeom prst="rect">
            <a:avLst/>
          </a:prstGeom>
          <a:solidFill>
            <a:srgbClr val="005F8C"/>
          </a:solidFill>
          <a:ln w="3240">
            <a:noFill/>
          </a:ln>
        </p:spPr>
        <p:style>
          <a:lnRef idx="0">
            <a:scrgbClr r="0" g="0" b="0"/>
          </a:lnRef>
          <a:fillRef idx="0">
            <a:scrgbClr r="0" g="0" b="0"/>
          </a:fillRef>
          <a:effectRef idx="0">
            <a:scrgbClr r="0" g="0" b="0"/>
          </a:effectRef>
          <a:fontRef idx="minor"/>
        </p:style>
      </p:sp>
      <p:sp>
        <p:nvSpPr>
          <p:cNvPr id="55" name="CustomShape 5"/>
          <p:cNvSpPr/>
          <p:nvPr/>
        </p:nvSpPr>
        <p:spPr>
          <a:xfrm>
            <a:off x="1364400" y="122760"/>
            <a:ext cx="3214440" cy="432000"/>
          </a:xfrm>
          <a:prstGeom prst="parallelogram">
            <a:avLst>
              <a:gd name="adj" fmla="val 30600"/>
            </a:avLst>
          </a:prstGeom>
          <a:solidFill>
            <a:srgbClr val="005F8C"/>
          </a:solidFill>
          <a:ln w="9360">
            <a:noFill/>
          </a:ln>
        </p:spPr>
        <p:style>
          <a:lnRef idx="0">
            <a:scrgbClr r="0" g="0" b="0"/>
          </a:lnRef>
          <a:fillRef idx="0">
            <a:scrgbClr r="0" g="0" b="0"/>
          </a:fillRef>
          <a:effectRef idx="0">
            <a:scrgbClr r="0" g="0" b="0"/>
          </a:effectRef>
          <a:fontRef idx="minor"/>
        </p:style>
      </p:sp>
      <p:grpSp>
        <p:nvGrpSpPr>
          <p:cNvPr id="56" name="Group 6"/>
          <p:cNvGrpSpPr/>
          <p:nvPr/>
        </p:nvGrpSpPr>
        <p:grpSpPr>
          <a:xfrm>
            <a:off x="179640" y="4909320"/>
            <a:ext cx="8838360" cy="151560"/>
            <a:chOff x="179640" y="4909320"/>
            <a:chExt cx="8838360" cy="151560"/>
          </a:xfrm>
        </p:grpSpPr>
        <p:sp>
          <p:nvSpPr>
            <p:cNvPr id="57" name="CustomShape 7"/>
            <p:cNvSpPr/>
            <p:nvPr/>
          </p:nvSpPr>
          <p:spPr>
            <a:xfrm>
              <a:off x="957240" y="4909320"/>
              <a:ext cx="8060760" cy="151560"/>
            </a:xfrm>
            <a:prstGeom prst="rect">
              <a:avLst/>
            </a:prstGeom>
            <a:solidFill>
              <a:srgbClr val="B92819"/>
            </a:solidFill>
            <a:ln w="3240">
              <a:noFill/>
            </a:ln>
          </p:spPr>
          <p:style>
            <a:lnRef idx="0">
              <a:scrgbClr r="0" g="0" b="0"/>
            </a:lnRef>
            <a:fillRef idx="0">
              <a:scrgbClr r="0" g="0" b="0"/>
            </a:fillRef>
            <a:effectRef idx="0">
              <a:scrgbClr r="0" g="0" b="0"/>
            </a:effectRef>
            <a:fontRef idx="minor"/>
          </p:style>
        </p:sp>
        <p:sp>
          <p:nvSpPr>
            <p:cNvPr id="58" name="CustomShape 8"/>
            <p:cNvSpPr/>
            <p:nvPr/>
          </p:nvSpPr>
          <p:spPr>
            <a:xfrm>
              <a:off x="179640" y="4909320"/>
              <a:ext cx="5078160" cy="151560"/>
            </a:xfrm>
            <a:prstGeom prst="parallelogram">
              <a:avLst>
                <a:gd name="adj" fmla="val 30600"/>
              </a:avLst>
            </a:prstGeom>
            <a:solidFill>
              <a:srgbClr val="B92819"/>
            </a:solidFill>
            <a:ln w="9360">
              <a:noFill/>
            </a:ln>
          </p:spPr>
          <p:style>
            <a:lnRef idx="0">
              <a:scrgbClr r="0" g="0" b="0"/>
            </a:lnRef>
            <a:fillRef idx="0">
              <a:scrgbClr r="0" g="0" b="0"/>
            </a:fillRef>
            <a:effectRef idx="0">
              <a:scrgbClr r="0" g="0" b="0"/>
            </a:effectRef>
            <a:fontRef idx="minor"/>
          </p:style>
        </p:sp>
      </p:grpSp>
      <p:sp>
        <p:nvSpPr>
          <p:cNvPr id="59" name="CustomShape 9"/>
          <p:cNvSpPr/>
          <p:nvPr/>
        </p:nvSpPr>
        <p:spPr>
          <a:xfrm>
            <a:off x="997560" y="4909320"/>
            <a:ext cx="8153280" cy="151560"/>
          </a:xfrm>
          <a:prstGeom prst="rect">
            <a:avLst/>
          </a:prstGeom>
          <a:solidFill>
            <a:srgbClr val="005F8C"/>
          </a:solidFill>
          <a:ln w="3240">
            <a:noFill/>
          </a:ln>
        </p:spPr>
        <p:style>
          <a:lnRef idx="0">
            <a:scrgbClr r="0" g="0" b="0"/>
          </a:lnRef>
          <a:fillRef idx="0">
            <a:scrgbClr r="0" g="0" b="0"/>
          </a:fillRef>
          <a:effectRef idx="0">
            <a:scrgbClr r="0" g="0" b="0"/>
          </a:effectRef>
          <a:fontRef idx="minor"/>
        </p:style>
      </p:sp>
      <p:sp>
        <p:nvSpPr>
          <p:cNvPr id="60" name="CustomShape 10"/>
          <p:cNvSpPr/>
          <p:nvPr/>
        </p:nvSpPr>
        <p:spPr>
          <a:xfrm>
            <a:off x="223920" y="4909320"/>
            <a:ext cx="5052600" cy="151560"/>
          </a:xfrm>
          <a:prstGeom prst="parallelogram">
            <a:avLst>
              <a:gd name="adj" fmla="val 30600"/>
            </a:avLst>
          </a:prstGeom>
          <a:solidFill>
            <a:srgbClr val="005F8C"/>
          </a:solidFill>
          <a:ln w="9360">
            <a:noFill/>
          </a:ln>
        </p:spPr>
        <p:style>
          <a:lnRef idx="0">
            <a:scrgbClr r="0" g="0" b="0"/>
          </a:lnRef>
          <a:fillRef idx="0">
            <a:scrgbClr r="0" g="0" b="0"/>
          </a:fillRef>
          <a:effectRef idx="0">
            <a:scrgbClr r="0" g="0" b="0"/>
          </a:effectRef>
          <a:fontRef idx="minor"/>
        </p:style>
      </p:sp>
      <p:sp>
        <p:nvSpPr>
          <p:cNvPr id="61" name="CustomShape 11"/>
          <p:cNvSpPr/>
          <p:nvPr/>
        </p:nvSpPr>
        <p:spPr>
          <a:xfrm>
            <a:off x="7836480" y="4875840"/>
            <a:ext cx="1106640" cy="19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700" b="1" strike="noStrike" spc="-1">
                <a:solidFill>
                  <a:srgbClr val="FFFFFF"/>
                </a:solidFill>
                <a:latin typeface="Verdana"/>
                <a:ea typeface="ＭＳ Ｐゴシック"/>
              </a:rPr>
              <a:t>rrlab.cs.uni-kl.de</a:t>
            </a:r>
            <a:endParaRPr lang="en-US" sz="700" b="0" strike="noStrike" spc="-1">
              <a:latin typeface="Arial"/>
            </a:endParaRPr>
          </a:p>
        </p:txBody>
      </p:sp>
      <p:pic>
        <p:nvPicPr>
          <p:cNvPr id="62" name="Picture 1"/>
          <p:cNvPicPr/>
          <p:nvPr/>
        </p:nvPicPr>
        <p:blipFill>
          <a:blip r:embed="rId14"/>
          <a:stretch/>
        </p:blipFill>
        <p:spPr>
          <a:xfrm>
            <a:off x="54000" y="123480"/>
            <a:ext cx="1260000" cy="430560"/>
          </a:xfrm>
          <a:prstGeom prst="rect">
            <a:avLst/>
          </a:prstGeom>
          <a:ln>
            <a:noFill/>
          </a:ln>
        </p:spPr>
      </p:pic>
      <p:pic>
        <p:nvPicPr>
          <p:cNvPr id="63" name="Picture 1"/>
          <p:cNvPicPr/>
          <p:nvPr/>
        </p:nvPicPr>
        <p:blipFill>
          <a:blip r:embed="rId15"/>
          <a:stretch/>
        </p:blipFill>
        <p:spPr>
          <a:xfrm>
            <a:off x="392760" y="4540320"/>
            <a:ext cx="1797480" cy="346680"/>
          </a:xfrm>
          <a:prstGeom prst="rect">
            <a:avLst/>
          </a:prstGeom>
          <a:ln>
            <a:noFill/>
          </a:ln>
        </p:spPr>
      </p:pic>
      <p:sp>
        <p:nvSpPr>
          <p:cNvPr id="64" name="PlaceHolder 12"/>
          <p:cNvSpPr>
            <a:spLocks noGrp="1"/>
          </p:cNvSpPr>
          <p:nvPr>
            <p:ph type="title"/>
          </p:nvPr>
        </p:nvSpPr>
        <p:spPr>
          <a:xfrm>
            <a:off x="288000" y="572400"/>
            <a:ext cx="8567280" cy="116028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65" name="PlaceHolder 1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412000" y="3551040"/>
            <a:ext cx="6443280" cy="134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spcBef>
                <a:spcPts val="281"/>
              </a:spcBef>
              <a:tabLst>
                <a:tab pos="0" algn="l"/>
              </a:tabLst>
            </a:pPr>
            <a:r>
              <a:rPr lang="en-US" sz="1400" b="1" strike="noStrike" spc="-1" dirty="0">
                <a:solidFill>
                  <a:srgbClr val="828C96"/>
                </a:solidFill>
                <a:latin typeface="Verdana"/>
                <a:ea typeface="ＭＳ Ｐゴシック"/>
              </a:rPr>
              <a:t>HANNAN EJAZ KEEN, QAZI HAMZA JAN, KARSTEN BERNS</a:t>
            </a:r>
            <a:endParaRPr lang="en-US" sz="1400" b="0" strike="noStrike" spc="-1" dirty="0">
              <a:latin typeface="Arial"/>
            </a:endParaRPr>
          </a:p>
          <a:p>
            <a:pPr algn="r">
              <a:lnSpc>
                <a:spcPct val="100000"/>
              </a:lnSpc>
              <a:spcBef>
                <a:spcPts val="281"/>
              </a:spcBef>
              <a:tabLst>
                <a:tab pos="0" algn="l"/>
              </a:tabLst>
            </a:pPr>
            <a:r>
              <a:rPr lang="en-US" sz="1400" b="0" strike="noStrike" spc="-1" dirty="0">
                <a:solidFill>
                  <a:srgbClr val="828C96"/>
                </a:solidFill>
                <a:latin typeface="Verdana"/>
                <a:ea typeface="ＭＳ Ｐゴシック"/>
              </a:rPr>
              <a:t>Robotics Research Lab</a:t>
            </a:r>
            <a:endParaRPr lang="en-US" sz="1400" b="0" strike="noStrike" spc="-1" dirty="0">
              <a:latin typeface="Arial"/>
            </a:endParaRPr>
          </a:p>
          <a:p>
            <a:pPr algn="r">
              <a:lnSpc>
                <a:spcPct val="100000"/>
              </a:lnSpc>
              <a:spcBef>
                <a:spcPts val="281"/>
              </a:spcBef>
              <a:tabLst>
                <a:tab pos="0" algn="l"/>
              </a:tabLst>
            </a:pPr>
            <a:r>
              <a:rPr lang="en-US" sz="1400" b="0" strike="noStrike" spc="-1" dirty="0">
                <a:solidFill>
                  <a:srgbClr val="828C96"/>
                </a:solidFill>
                <a:latin typeface="Verdana"/>
                <a:ea typeface="ＭＳ Ｐゴシック"/>
              </a:rPr>
              <a:t>Department of Computer Science</a:t>
            </a:r>
            <a:endParaRPr lang="en-US" sz="1400" b="0" strike="noStrike" spc="-1" dirty="0">
              <a:latin typeface="Arial"/>
            </a:endParaRPr>
          </a:p>
          <a:p>
            <a:pPr algn="r">
              <a:lnSpc>
                <a:spcPct val="100000"/>
              </a:lnSpc>
              <a:spcBef>
                <a:spcPts val="281"/>
              </a:spcBef>
              <a:tabLst>
                <a:tab pos="0" algn="l"/>
              </a:tabLst>
            </a:pPr>
            <a:r>
              <a:rPr lang="en-US" sz="1400" b="0" strike="noStrike" spc="-1" dirty="0" err="1">
                <a:solidFill>
                  <a:srgbClr val="828C96"/>
                </a:solidFill>
                <a:latin typeface="Verdana"/>
                <a:ea typeface="ＭＳ Ｐゴシック"/>
              </a:rPr>
              <a:t>Technische</a:t>
            </a:r>
            <a:r>
              <a:rPr lang="en-US" sz="1400" b="0" strike="noStrike" spc="-1" dirty="0">
                <a:solidFill>
                  <a:srgbClr val="828C96"/>
                </a:solidFill>
                <a:latin typeface="Verdana"/>
                <a:ea typeface="ＭＳ Ｐゴシック"/>
              </a:rPr>
              <a:t> </a:t>
            </a:r>
            <a:r>
              <a:rPr lang="en-US" sz="1400" b="0" strike="noStrike" spc="-1" dirty="0" err="1">
                <a:solidFill>
                  <a:srgbClr val="828C96"/>
                </a:solidFill>
                <a:latin typeface="Verdana"/>
                <a:ea typeface="ＭＳ Ｐゴシック"/>
              </a:rPr>
              <a:t>Universität</a:t>
            </a:r>
            <a:r>
              <a:rPr lang="en-US" sz="1400" b="0" strike="noStrike" spc="-1" dirty="0">
                <a:solidFill>
                  <a:srgbClr val="828C96"/>
                </a:solidFill>
                <a:latin typeface="Verdana"/>
                <a:ea typeface="ＭＳ Ｐゴシック"/>
              </a:rPr>
              <a:t> Kaiserslautern, Germany</a:t>
            </a:r>
            <a:endParaRPr lang="en-US" sz="1400" b="0" strike="noStrike" spc="-1" dirty="0">
              <a:latin typeface="Arial"/>
            </a:endParaRPr>
          </a:p>
          <a:p>
            <a:pPr algn="r">
              <a:lnSpc>
                <a:spcPct val="100000"/>
              </a:lnSpc>
              <a:spcBef>
                <a:spcPts val="281"/>
              </a:spcBef>
              <a:tabLst>
                <a:tab pos="0" algn="l"/>
              </a:tabLst>
            </a:pPr>
            <a:endParaRPr lang="en-US" sz="1400" b="0" strike="noStrike" spc="-1" dirty="0">
              <a:latin typeface="Arial"/>
            </a:endParaRPr>
          </a:p>
        </p:txBody>
      </p:sp>
      <p:sp>
        <p:nvSpPr>
          <p:cNvPr id="156" name="CustomShape 2"/>
          <p:cNvSpPr/>
          <p:nvPr/>
        </p:nvSpPr>
        <p:spPr>
          <a:xfrm>
            <a:off x="288000" y="572400"/>
            <a:ext cx="8567280" cy="116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de-DE" sz="2400" b="1" strike="noStrike" spc="-1">
                <a:solidFill>
                  <a:srgbClr val="005F8C"/>
                </a:solidFill>
                <a:latin typeface="Verdana"/>
                <a:ea typeface="ＭＳ Ｐゴシック"/>
              </a:rPr>
              <a:t>Drive on Pedestrian Walk. TUK Campus Dataset</a:t>
            </a:r>
            <a:endParaRPr lang="en-US" sz="2400" b="0" strike="noStrike" spc="-1">
              <a:latin typeface="Arial"/>
            </a:endParaRPr>
          </a:p>
        </p:txBody>
      </p:sp>
      <p:pic>
        <p:nvPicPr>
          <p:cNvPr id="157" name="Grafik 156"/>
          <p:cNvPicPr/>
          <p:nvPr/>
        </p:nvPicPr>
        <p:blipFill>
          <a:blip r:embed="rId3"/>
          <a:stretch/>
        </p:blipFill>
        <p:spPr>
          <a:xfrm>
            <a:off x="5212080" y="1563480"/>
            <a:ext cx="3931560" cy="1799640"/>
          </a:xfrm>
          <a:prstGeom prst="rect">
            <a:avLst/>
          </a:prstGeom>
          <a:ln>
            <a:noFill/>
          </a:ln>
        </p:spPr>
      </p:pic>
      <p:pic>
        <p:nvPicPr>
          <p:cNvPr id="158" name="Picture 9"/>
          <p:cNvPicPr/>
          <p:nvPr/>
        </p:nvPicPr>
        <p:blipFill>
          <a:blip r:embed="rId4"/>
          <a:srcRect r="45276" b="2382"/>
          <a:stretch/>
        </p:blipFill>
        <p:spPr>
          <a:xfrm>
            <a:off x="0" y="1563480"/>
            <a:ext cx="7954920" cy="1799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23000"/>
    </mc:Choice>
    <mc:Fallback xmlns="">
      <p:transition spd="slow" advClick="0" advTm="23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288000" y="572400"/>
            <a:ext cx="8567280" cy="63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400" b="1" strike="noStrike" spc="-1" dirty="0" err="1" smtClean="0">
                <a:solidFill>
                  <a:srgbClr val="005F8C"/>
                </a:solidFill>
                <a:latin typeface="Arial"/>
              </a:rPr>
              <a:t>Introduction</a:t>
            </a:r>
            <a:endParaRPr lang="en-US" sz="2400" b="1" strike="noStrike" spc="-1" dirty="0">
              <a:solidFill>
                <a:srgbClr val="005F8C"/>
              </a:solidFill>
              <a:latin typeface="Arial"/>
            </a:endParaRPr>
          </a:p>
        </p:txBody>
      </p:sp>
      <p:sp>
        <p:nvSpPr>
          <p:cNvPr id="160" name="CustomShape 2"/>
          <p:cNvSpPr/>
          <p:nvPr/>
        </p:nvSpPr>
        <p:spPr>
          <a:xfrm>
            <a:off x="457200" y="1203480"/>
            <a:ext cx="8228880" cy="936605"/>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nSpc>
                <a:spcPct val="100000"/>
              </a:lnSpc>
              <a:spcBef>
                <a:spcPts val="1417"/>
              </a:spcBef>
              <a:buClr>
                <a:srgbClr val="000000"/>
              </a:buClr>
              <a:buSzPct val="45000"/>
            </a:pPr>
            <a:r>
              <a:rPr lang="de-DE" spc="-1" dirty="0" smtClean="0">
                <a:solidFill>
                  <a:srgbClr val="005F8C"/>
                </a:solidFill>
                <a:latin typeface="Verdana"/>
              </a:rPr>
              <a:t>A </a:t>
            </a:r>
            <a:r>
              <a:rPr lang="de-DE" spc="-1" dirty="0" err="1" smtClean="0">
                <a:solidFill>
                  <a:srgbClr val="005F8C"/>
                </a:solidFill>
                <a:latin typeface="Verdana"/>
              </a:rPr>
              <a:t>multisensor</a:t>
            </a:r>
            <a:r>
              <a:rPr lang="de-DE" spc="-1" dirty="0" smtClean="0">
                <a:solidFill>
                  <a:srgbClr val="005F8C"/>
                </a:solidFill>
                <a:latin typeface="Verdana"/>
              </a:rPr>
              <a:t> </a:t>
            </a:r>
            <a:r>
              <a:rPr lang="de-DE" spc="-1" dirty="0" err="1" smtClean="0">
                <a:solidFill>
                  <a:srgbClr val="005F8C"/>
                </a:solidFill>
                <a:latin typeface="Verdana"/>
              </a:rPr>
              <a:t>dataset</a:t>
            </a:r>
            <a:r>
              <a:rPr lang="de-DE" spc="-1" dirty="0" smtClean="0">
                <a:solidFill>
                  <a:srgbClr val="005F8C"/>
                </a:solidFill>
                <a:latin typeface="Verdana"/>
              </a:rPr>
              <a:t> </a:t>
            </a:r>
            <a:r>
              <a:rPr lang="de-DE" spc="-1" dirty="0" err="1" smtClean="0">
                <a:solidFill>
                  <a:srgbClr val="005F8C"/>
                </a:solidFill>
                <a:latin typeface="Verdana"/>
              </a:rPr>
              <a:t>is</a:t>
            </a:r>
            <a:r>
              <a:rPr lang="de-DE" spc="-1" dirty="0" smtClean="0">
                <a:solidFill>
                  <a:srgbClr val="005F8C"/>
                </a:solidFill>
                <a:latin typeface="Verdana"/>
              </a:rPr>
              <a:t> </a:t>
            </a:r>
            <a:r>
              <a:rPr lang="de-DE" spc="-1" dirty="0" err="1" smtClean="0">
                <a:solidFill>
                  <a:srgbClr val="005F8C"/>
                </a:solidFill>
                <a:latin typeface="Verdana"/>
              </a:rPr>
              <a:t>presented</a:t>
            </a:r>
            <a:r>
              <a:rPr lang="de-DE" spc="-1" dirty="0">
                <a:solidFill>
                  <a:srgbClr val="005F8C"/>
                </a:solidFill>
                <a:latin typeface="Verdana"/>
              </a:rPr>
              <a:t> </a:t>
            </a:r>
            <a:r>
              <a:rPr lang="de-DE" spc="-1" dirty="0" smtClean="0">
                <a:solidFill>
                  <a:srgbClr val="005F8C"/>
                </a:solidFill>
                <a:latin typeface="Verdana"/>
              </a:rPr>
              <a:t>(</a:t>
            </a:r>
            <a:r>
              <a:rPr lang="de-DE" spc="-1" dirty="0" err="1" smtClean="0">
                <a:solidFill>
                  <a:srgbClr val="005F8C"/>
                </a:solidFill>
                <a:latin typeface="Verdana"/>
              </a:rPr>
              <a:t>captured</a:t>
            </a:r>
            <a:r>
              <a:rPr lang="de-DE" spc="-1" dirty="0" smtClean="0">
                <a:solidFill>
                  <a:srgbClr val="005F8C"/>
                </a:solidFill>
                <a:latin typeface="Verdana"/>
              </a:rPr>
              <a:t> in </a:t>
            </a:r>
            <a:r>
              <a:rPr lang="de-DE" spc="-1" dirty="0" err="1" smtClean="0">
                <a:solidFill>
                  <a:srgbClr val="005F8C"/>
                </a:solidFill>
                <a:latin typeface="Verdana"/>
              </a:rPr>
              <a:t>university</a:t>
            </a:r>
            <a:r>
              <a:rPr lang="de-DE" spc="-1" dirty="0" smtClean="0">
                <a:solidFill>
                  <a:srgbClr val="005F8C"/>
                </a:solidFill>
                <a:latin typeface="Verdana"/>
              </a:rPr>
              <a:t> </a:t>
            </a:r>
            <a:r>
              <a:rPr lang="de-DE" spc="-1" dirty="0" err="1" smtClean="0">
                <a:solidFill>
                  <a:srgbClr val="005F8C"/>
                </a:solidFill>
                <a:latin typeface="Verdana"/>
              </a:rPr>
              <a:t>campus</a:t>
            </a:r>
            <a:r>
              <a:rPr lang="de-DE" spc="-1" dirty="0" smtClean="0">
                <a:solidFill>
                  <a:srgbClr val="005F8C"/>
                </a:solidFill>
                <a:latin typeface="Verdana"/>
              </a:rPr>
              <a:t> </a:t>
            </a:r>
            <a:r>
              <a:rPr lang="de-DE" spc="-1" dirty="0" err="1" smtClean="0">
                <a:solidFill>
                  <a:srgbClr val="005F8C"/>
                </a:solidFill>
                <a:latin typeface="Verdana"/>
              </a:rPr>
              <a:t>area</a:t>
            </a:r>
            <a:r>
              <a:rPr lang="de-DE" spc="-1" dirty="0" smtClean="0">
                <a:solidFill>
                  <a:srgbClr val="005F8C"/>
                </a:solidFill>
                <a:latin typeface="Verdana"/>
              </a:rPr>
              <a:t> </a:t>
            </a:r>
            <a:r>
              <a:rPr lang="de-DE" spc="-1" dirty="0" err="1" smtClean="0">
                <a:solidFill>
                  <a:srgbClr val="005F8C"/>
                </a:solidFill>
                <a:latin typeface="Verdana"/>
              </a:rPr>
              <a:t>within</a:t>
            </a:r>
            <a:r>
              <a:rPr lang="de-DE" spc="-1" dirty="0" smtClean="0">
                <a:solidFill>
                  <a:srgbClr val="005F8C"/>
                </a:solidFill>
                <a:latin typeface="Verdana"/>
              </a:rPr>
              <a:t> </a:t>
            </a:r>
            <a:r>
              <a:rPr lang="de-DE" spc="-1" dirty="0" err="1" smtClean="0">
                <a:solidFill>
                  <a:srgbClr val="005F8C"/>
                </a:solidFill>
                <a:latin typeface="Verdana"/>
              </a:rPr>
              <a:t>the</a:t>
            </a:r>
            <a:r>
              <a:rPr lang="de-DE" spc="-1" dirty="0" smtClean="0">
                <a:solidFill>
                  <a:srgbClr val="005F8C"/>
                </a:solidFill>
                <a:latin typeface="Verdana"/>
              </a:rPr>
              <a:t> </a:t>
            </a:r>
            <a:r>
              <a:rPr lang="de-DE" spc="-1" dirty="0" err="1" smtClean="0">
                <a:solidFill>
                  <a:srgbClr val="005F8C"/>
                </a:solidFill>
                <a:latin typeface="Verdana"/>
              </a:rPr>
              <a:t>speed</a:t>
            </a:r>
            <a:r>
              <a:rPr lang="de-DE" spc="-1" dirty="0" smtClean="0">
                <a:solidFill>
                  <a:srgbClr val="005F8C"/>
                </a:solidFill>
                <a:latin typeface="Verdana"/>
              </a:rPr>
              <a:t> </a:t>
            </a:r>
            <a:r>
              <a:rPr lang="de-DE" spc="-1" dirty="0" err="1" smtClean="0">
                <a:solidFill>
                  <a:srgbClr val="005F8C"/>
                </a:solidFill>
                <a:latin typeface="Verdana"/>
              </a:rPr>
              <a:t>of</a:t>
            </a:r>
            <a:r>
              <a:rPr lang="de-DE" spc="-1" dirty="0" smtClean="0">
                <a:solidFill>
                  <a:srgbClr val="005F8C"/>
                </a:solidFill>
                <a:latin typeface="Verdana"/>
              </a:rPr>
              <a:t> 5-7km/h) </a:t>
            </a:r>
            <a:r>
              <a:rPr lang="de-DE" spc="-1" dirty="0" err="1" smtClean="0">
                <a:solidFill>
                  <a:srgbClr val="005F8C"/>
                </a:solidFill>
                <a:latin typeface="Verdana"/>
              </a:rPr>
              <a:t>to</a:t>
            </a:r>
            <a:r>
              <a:rPr lang="de-DE" spc="-1" dirty="0" smtClean="0">
                <a:solidFill>
                  <a:srgbClr val="005F8C"/>
                </a:solidFill>
                <a:latin typeface="Verdana"/>
              </a:rPr>
              <a:t> </a:t>
            </a:r>
            <a:r>
              <a:rPr lang="de-DE" spc="-1" dirty="0" err="1" smtClean="0">
                <a:solidFill>
                  <a:srgbClr val="005F8C"/>
                </a:solidFill>
                <a:latin typeface="Verdana"/>
              </a:rPr>
              <a:t>facilitate</a:t>
            </a:r>
            <a:r>
              <a:rPr lang="de-DE" spc="-1" dirty="0" smtClean="0">
                <a:solidFill>
                  <a:srgbClr val="005F8C"/>
                </a:solidFill>
                <a:latin typeface="Verdana"/>
              </a:rPr>
              <a:t> </a:t>
            </a:r>
            <a:r>
              <a:rPr lang="de-DE" spc="-1" dirty="0" err="1" smtClean="0">
                <a:solidFill>
                  <a:srgbClr val="005F8C"/>
                </a:solidFill>
                <a:latin typeface="Verdana"/>
              </a:rPr>
              <a:t>the</a:t>
            </a:r>
            <a:r>
              <a:rPr lang="de-DE" spc="-1" dirty="0" smtClean="0">
                <a:solidFill>
                  <a:srgbClr val="005F8C"/>
                </a:solidFill>
                <a:latin typeface="Verdana"/>
              </a:rPr>
              <a:t> </a:t>
            </a:r>
            <a:r>
              <a:rPr lang="de-DE" spc="-1" dirty="0" err="1" smtClean="0">
                <a:solidFill>
                  <a:srgbClr val="005F8C"/>
                </a:solidFill>
                <a:latin typeface="Verdana"/>
              </a:rPr>
              <a:t>ongoing</a:t>
            </a:r>
            <a:r>
              <a:rPr lang="de-DE" spc="-1" dirty="0" smtClean="0">
                <a:solidFill>
                  <a:srgbClr val="005F8C"/>
                </a:solidFill>
                <a:latin typeface="Verdana"/>
              </a:rPr>
              <a:t> </a:t>
            </a:r>
            <a:r>
              <a:rPr lang="de-DE" spc="-1" dirty="0" err="1" smtClean="0">
                <a:solidFill>
                  <a:srgbClr val="005F8C"/>
                </a:solidFill>
                <a:latin typeface="Verdana"/>
              </a:rPr>
              <a:t>research</a:t>
            </a:r>
            <a:r>
              <a:rPr lang="de-DE" spc="-1" dirty="0" smtClean="0">
                <a:solidFill>
                  <a:srgbClr val="005F8C"/>
                </a:solidFill>
                <a:latin typeface="Verdana"/>
              </a:rPr>
              <a:t> </a:t>
            </a:r>
            <a:r>
              <a:rPr lang="de-DE" spc="-1" dirty="0" err="1" smtClean="0">
                <a:solidFill>
                  <a:srgbClr val="005F8C"/>
                </a:solidFill>
                <a:latin typeface="Verdana"/>
              </a:rPr>
              <a:t>towards</a:t>
            </a:r>
            <a:r>
              <a:rPr lang="de-DE" spc="-1" dirty="0" smtClean="0">
                <a:solidFill>
                  <a:srgbClr val="005F8C"/>
                </a:solidFill>
                <a:latin typeface="Verdana"/>
              </a:rPr>
              <a:t> </a:t>
            </a:r>
            <a:r>
              <a:rPr lang="de-DE" spc="-1" dirty="0" err="1" smtClean="0">
                <a:solidFill>
                  <a:srgbClr val="005F8C"/>
                </a:solidFill>
                <a:latin typeface="Verdana"/>
              </a:rPr>
              <a:t>autonomous</a:t>
            </a:r>
            <a:r>
              <a:rPr lang="de-DE" spc="-1" dirty="0" smtClean="0">
                <a:solidFill>
                  <a:srgbClr val="005F8C"/>
                </a:solidFill>
                <a:latin typeface="Verdana"/>
              </a:rPr>
              <a:t> </a:t>
            </a:r>
            <a:r>
              <a:rPr lang="de-DE" spc="-1" dirty="0" err="1" smtClean="0">
                <a:solidFill>
                  <a:srgbClr val="005F8C"/>
                </a:solidFill>
                <a:latin typeface="Verdana"/>
              </a:rPr>
              <a:t>driving</a:t>
            </a:r>
            <a:r>
              <a:rPr lang="de-DE" spc="-1" dirty="0" smtClean="0">
                <a:solidFill>
                  <a:srgbClr val="005F8C"/>
                </a:solidFill>
                <a:latin typeface="Verdana"/>
              </a:rPr>
              <a:t> in </a:t>
            </a:r>
            <a:r>
              <a:rPr lang="de-DE" spc="-1" dirty="0" err="1" smtClean="0">
                <a:solidFill>
                  <a:srgbClr val="005F8C"/>
                </a:solidFill>
                <a:latin typeface="Verdana"/>
              </a:rPr>
              <a:t>pedestrian</a:t>
            </a:r>
            <a:r>
              <a:rPr lang="de-DE" spc="-1" dirty="0" smtClean="0">
                <a:solidFill>
                  <a:srgbClr val="005F8C"/>
                </a:solidFill>
                <a:latin typeface="Verdana"/>
              </a:rPr>
              <a:t> </a:t>
            </a:r>
            <a:r>
              <a:rPr lang="de-DE" spc="-1" dirty="0" err="1" smtClean="0">
                <a:solidFill>
                  <a:srgbClr val="005F8C"/>
                </a:solidFill>
                <a:latin typeface="Verdana"/>
              </a:rPr>
              <a:t>zones</a:t>
            </a:r>
            <a:r>
              <a:rPr lang="de-DE" spc="-1" dirty="0" smtClean="0">
                <a:solidFill>
                  <a:srgbClr val="005F8C"/>
                </a:solidFill>
                <a:latin typeface="Verdana"/>
              </a:rPr>
              <a:t>.</a:t>
            </a:r>
          </a:p>
        </p:txBody>
      </p:sp>
      <p:sp>
        <p:nvSpPr>
          <p:cNvPr id="6" name="CustomShape 1"/>
          <p:cNvSpPr/>
          <p:nvPr/>
        </p:nvSpPr>
        <p:spPr>
          <a:xfrm>
            <a:off x="288000" y="2140085"/>
            <a:ext cx="8567280" cy="63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400" b="1" strike="noStrike" spc="-1" dirty="0" smtClean="0">
                <a:solidFill>
                  <a:srgbClr val="005F8C"/>
                </a:solidFill>
                <a:latin typeface="Arial"/>
              </a:rPr>
              <a:t>Sensors</a:t>
            </a:r>
            <a:endParaRPr lang="en-US" sz="2400" b="1" strike="noStrike" spc="-1" dirty="0">
              <a:solidFill>
                <a:srgbClr val="005F8C"/>
              </a:solidFill>
              <a:latin typeface="Arial"/>
            </a:endParaRPr>
          </a:p>
        </p:txBody>
      </p:sp>
      <p:sp>
        <p:nvSpPr>
          <p:cNvPr id="7" name="CustomShape 2"/>
          <p:cNvSpPr/>
          <p:nvPr/>
        </p:nvSpPr>
        <p:spPr>
          <a:xfrm>
            <a:off x="535022" y="2771165"/>
            <a:ext cx="8414425" cy="1384077"/>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nSpc>
                <a:spcPct val="100000"/>
              </a:lnSpc>
              <a:spcBef>
                <a:spcPts val="1417"/>
              </a:spcBef>
              <a:buClr>
                <a:srgbClr val="000000"/>
              </a:buClr>
              <a:buSzPct val="45000"/>
            </a:pPr>
            <a:r>
              <a:rPr lang="de-DE" sz="2000" spc="-1" dirty="0" smtClean="0">
                <a:solidFill>
                  <a:srgbClr val="005F8C"/>
                </a:solidFill>
                <a:latin typeface="Verdana"/>
              </a:rPr>
              <a:t>Trimble GPS/INS			</a:t>
            </a:r>
            <a:r>
              <a:rPr lang="de-DE" sz="2000" spc="-1" dirty="0" err="1" smtClean="0">
                <a:solidFill>
                  <a:srgbClr val="005F8C"/>
                </a:solidFill>
                <a:latin typeface="Verdana"/>
              </a:rPr>
              <a:t>Microstrain</a:t>
            </a:r>
            <a:r>
              <a:rPr lang="de-DE" sz="2000" spc="-1" dirty="0" smtClean="0">
                <a:solidFill>
                  <a:srgbClr val="005F8C"/>
                </a:solidFill>
                <a:latin typeface="Verdana"/>
              </a:rPr>
              <a:t> IMU	</a:t>
            </a:r>
          </a:p>
          <a:p>
            <a:pPr marL="108360">
              <a:lnSpc>
                <a:spcPct val="100000"/>
              </a:lnSpc>
              <a:spcBef>
                <a:spcPts val="1417"/>
              </a:spcBef>
              <a:buClr>
                <a:srgbClr val="000000"/>
              </a:buClr>
              <a:buSzPct val="45000"/>
            </a:pPr>
            <a:r>
              <a:rPr lang="de-DE" sz="2000" spc="-1" dirty="0" err="1" smtClean="0">
                <a:solidFill>
                  <a:srgbClr val="005F8C"/>
                </a:solidFill>
                <a:latin typeface="Verdana"/>
              </a:rPr>
              <a:t>Ouster</a:t>
            </a:r>
            <a:r>
              <a:rPr lang="de-DE" sz="2000" spc="-1" dirty="0" smtClean="0">
                <a:solidFill>
                  <a:srgbClr val="005F8C"/>
                </a:solidFill>
                <a:latin typeface="Verdana"/>
              </a:rPr>
              <a:t> OS0-128			Sick Front </a:t>
            </a:r>
            <a:r>
              <a:rPr lang="de-DE" sz="2000" spc="-1" dirty="0" err="1" smtClean="0">
                <a:solidFill>
                  <a:srgbClr val="005F8C"/>
                </a:solidFill>
                <a:latin typeface="Verdana"/>
              </a:rPr>
              <a:t>and</a:t>
            </a:r>
            <a:r>
              <a:rPr lang="de-DE" sz="2000" spc="-1" dirty="0" smtClean="0">
                <a:solidFill>
                  <a:srgbClr val="005F8C"/>
                </a:solidFill>
                <a:latin typeface="Verdana"/>
              </a:rPr>
              <a:t> Side </a:t>
            </a:r>
            <a:r>
              <a:rPr lang="de-DE" sz="2000" spc="-1" dirty="0" err="1" smtClean="0">
                <a:solidFill>
                  <a:srgbClr val="005F8C"/>
                </a:solidFill>
                <a:latin typeface="Verdana"/>
              </a:rPr>
              <a:t>scanners</a:t>
            </a:r>
            <a:endParaRPr lang="de-DE" sz="2000" spc="-1" dirty="0">
              <a:solidFill>
                <a:srgbClr val="005F8C"/>
              </a:solidFill>
              <a:latin typeface="Verdana"/>
            </a:endParaRPr>
          </a:p>
          <a:p>
            <a:pPr marL="108360">
              <a:lnSpc>
                <a:spcPct val="100000"/>
              </a:lnSpc>
              <a:spcBef>
                <a:spcPts val="1417"/>
              </a:spcBef>
              <a:buClr>
                <a:srgbClr val="000000"/>
              </a:buClr>
              <a:buSzPct val="45000"/>
            </a:pPr>
            <a:r>
              <a:rPr lang="de-DE" sz="2000" spc="-1" dirty="0" err="1" smtClean="0">
                <a:solidFill>
                  <a:srgbClr val="005F8C"/>
                </a:solidFill>
                <a:latin typeface="Verdana"/>
              </a:rPr>
              <a:t>Bumblebee</a:t>
            </a:r>
            <a:r>
              <a:rPr lang="de-DE" sz="2000" spc="-1" dirty="0" smtClean="0">
                <a:solidFill>
                  <a:srgbClr val="005F8C"/>
                </a:solidFill>
                <a:latin typeface="Verdana"/>
              </a:rPr>
              <a:t> Stereo </a:t>
            </a:r>
            <a:r>
              <a:rPr lang="de-DE" sz="2000" spc="-1" dirty="0" err="1" smtClean="0">
                <a:solidFill>
                  <a:srgbClr val="005F8C"/>
                </a:solidFill>
                <a:latin typeface="Verdana"/>
              </a:rPr>
              <a:t>camera</a:t>
            </a:r>
            <a:r>
              <a:rPr lang="de-DE" sz="2000" spc="-1" dirty="0" smtClean="0">
                <a:solidFill>
                  <a:srgbClr val="005F8C"/>
                </a:solidFill>
                <a:latin typeface="Verdana"/>
              </a:rPr>
              <a:t>		Ricoh Theta S</a:t>
            </a:r>
          </a:p>
        </p:txBody>
      </p:sp>
      <p:sp>
        <p:nvSpPr>
          <p:cNvPr id="2" name="Rechteck 1"/>
          <p:cNvSpPr/>
          <p:nvPr/>
        </p:nvSpPr>
        <p:spPr>
          <a:xfrm>
            <a:off x="2782111" y="4478545"/>
            <a:ext cx="4990290" cy="307777"/>
          </a:xfrm>
          <a:prstGeom prst="rect">
            <a:avLst/>
          </a:prstGeom>
        </p:spPr>
        <p:txBody>
          <a:bodyPr wrap="square">
            <a:spAutoFit/>
          </a:bodyPr>
          <a:lstStyle/>
          <a:p>
            <a:r>
              <a:rPr lang="en-US" sz="1400" dirty="0" smtClean="0"/>
              <a:t>Available at: https</a:t>
            </a:r>
            <a:r>
              <a:rPr lang="en-US" sz="1400" dirty="0"/>
              <a:t>://seafile.rlp.net/d/cbc4ac140f824863b35f/</a:t>
            </a:r>
          </a:p>
        </p:txBody>
      </p:sp>
    </p:spTree>
  </p:cSld>
  <p:clrMapOvr>
    <a:masterClrMapping/>
  </p:clrMapOvr>
  <mc:AlternateContent xmlns:mc="http://schemas.openxmlformats.org/markup-compatibility/2006" xmlns:p14="http://schemas.microsoft.com/office/powerpoint/2010/main">
    <mc:Choice Requires="p14">
      <p:transition spd="slow" p14:dur="2000" advClick="0" advTm="42000"/>
    </mc:Choice>
    <mc:Fallback xmlns="">
      <p:transition spd="slow" advClick="0" advTm="4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2"/>
          <p:cNvSpPr/>
          <p:nvPr/>
        </p:nvSpPr>
        <p:spPr>
          <a:xfrm>
            <a:off x="45720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23640">
              <a:lnSpc>
                <a:spcPct val="100000"/>
              </a:lnSpc>
              <a:spcBef>
                <a:spcPts val="1417"/>
              </a:spcBef>
              <a:buClr>
                <a:srgbClr val="000000"/>
              </a:buClr>
              <a:buSzPct val="45000"/>
              <a:buFont typeface="Wingdings" charset="2"/>
              <a:buChar char=""/>
            </a:pPr>
            <a:r>
              <a:rPr lang="de-DE" sz="2000" b="0" strike="noStrike" spc="-1" dirty="0">
                <a:solidFill>
                  <a:srgbClr val="005F8C"/>
                </a:solidFill>
                <a:latin typeface="Verdana"/>
              </a:rPr>
              <a:t>State-</a:t>
            </a:r>
            <a:r>
              <a:rPr lang="de-DE" sz="2000" b="0" strike="noStrike" spc="-1" dirty="0" err="1">
                <a:solidFill>
                  <a:srgbClr val="005F8C"/>
                </a:solidFill>
                <a:latin typeface="Verdana"/>
              </a:rPr>
              <a:t>of</a:t>
            </a:r>
            <a:r>
              <a:rPr lang="de-DE" sz="2000" b="0" strike="noStrike" spc="-1" dirty="0">
                <a:solidFill>
                  <a:srgbClr val="005F8C"/>
                </a:solidFill>
                <a:latin typeface="Verdana"/>
              </a:rPr>
              <a:t>-</a:t>
            </a:r>
            <a:r>
              <a:rPr lang="de-DE" sz="2000" b="0" strike="noStrike" spc="-1" dirty="0" err="1">
                <a:solidFill>
                  <a:srgbClr val="005F8C"/>
                </a:solidFill>
                <a:latin typeface="Verdana"/>
              </a:rPr>
              <a:t>the</a:t>
            </a:r>
            <a:r>
              <a:rPr lang="de-DE" sz="2000" b="0" strike="noStrike" spc="-1" dirty="0">
                <a:solidFill>
                  <a:srgbClr val="005F8C"/>
                </a:solidFill>
                <a:latin typeface="Verdana"/>
              </a:rPr>
              <a:t>-art multi-sensor </a:t>
            </a:r>
            <a:r>
              <a:rPr lang="de-DE" sz="2000" b="0" strike="noStrike" spc="-1" dirty="0" err="1">
                <a:solidFill>
                  <a:srgbClr val="005F8C"/>
                </a:solidFill>
                <a:latin typeface="Verdana"/>
              </a:rPr>
              <a:t>data</a:t>
            </a:r>
            <a:endParaRPr lang="en-US" sz="20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de-DE" sz="2000" b="0" strike="noStrike" spc="-1" dirty="0">
                <a:solidFill>
                  <a:srgbClr val="005F8C"/>
                </a:solidFill>
                <a:latin typeface="Verdana"/>
              </a:rPr>
              <a:t>360 </a:t>
            </a:r>
            <a:r>
              <a:rPr lang="de-DE" sz="2000" b="0" strike="noStrike" spc="-1" dirty="0" err="1">
                <a:solidFill>
                  <a:srgbClr val="005F8C"/>
                </a:solidFill>
                <a:latin typeface="Verdana"/>
              </a:rPr>
              <a:t>degree</a:t>
            </a:r>
            <a:r>
              <a:rPr lang="de-DE" sz="2000" b="0" strike="noStrike" spc="-1" dirty="0">
                <a:solidFill>
                  <a:srgbClr val="005F8C"/>
                </a:solidFill>
                <a:latin typeface="Verdana"/>
              </a:rPr>
              <a:t> </a:t>
            </a:r>
            <a:r>
              <a:rPr lang="de-DE" sz="2000" b="0" strike="noStrike" spc="-1" dirty="0" err="1">
                <a:solidFill>
                  <a:srgbClr val="005F8C"/>
                </a:solidFill>
                <a:latin typeface="Verdana"/>
              </a:rPr>
              <a:t>visual</a:t>
            </a:r>
            <a:r>
              <a:rPr lang="de-DE" sz="2000" b="0" strike="noStrike" spc="-1" dirty="0">
                <a:solidFill>
                  <a:srgbClr val="005F8C"/>
                </a:solidFill>
                <a:latin typeface="Verdana"/>
              </a:rPr>
              <a:t> </a:t>
            </a:r>
            <a:r>
              <a:rPr lang="de-DE" sz="2000" b="0" strike="noStrike" spc="-1" dirty="0" err="1">
                <a:solidFill>
                  <a:srgbClr val="005F8C"/>
                </a:solidFill>
                <a:latin typeface="Verdana"/>
              </a:rPr>
              <a:t>and</a:t>
            </a:r>
            <a:r>
              <a:rPr lang="de-DE" sz="2000" b="0" strike="noStrike" spc="-1" dirty="0">
                <a:solidFill>
                  <a:srgbClr val="005F8C"/>
                </a:solidFill>
                <a:latin typeface="Verdana"/>
              </a:rPr>
              <a:t> </a:t>
            </a:r>
            <a:r>
              <a:rPr lang="de-DE" sz="2000" b="0" strike="noStrike" spc="-1" dirty="0" err="1">
                <a:solidFill>
                  <a:srgbClr val="005F8C"/>
                </a:solidFill>
                <a:latin typeface="Verdana"/>
              </a:rPr>
              <a:t>lidar</a:t>
            </a:r>
            <a:r>
              <a:rPr lang="de-DE" sz="2000" b="0" strike="noStrike" spc="-1" dirty="0">
                <a:solidFill>
                  <a:srgbClr val="005F8C"/>
                </a:solidFill>
                <a:latin typeface="Verdana"/>
              </a:rPr>
              <a:t> </a:t>
            </a:r>
            <a:r>
              <a:rPr lang="de-DE" sz="2000" b="0" strike="noStrike" spc="-1" dirty="0" err="1">
                <a:solidFill>
                  <a:srgbClr val="005F8C"/>
                </a:solidFill>
                <a:latin typeface="Verdana"/>
              </a:rPr>
              <a:t>coverage</a:t>
            </a:r>
            <a:endParaRPr lang="en-US" sz="20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de-DE" sz="2000" b="0" strike="noStrike" spc="-1" dirty="0">
                <a:solidFill>
                  <a:srgbClr val="005F8C"/>
                </a:solidFill>
                <a:latin typeface="Verdana"/>
              </a:rPr>
              <a:t>Variable </a:t>
            </a:r>
            <a:r>
              <a:rPr lang="de-DE" sz="2000" b="0" strike="noStrike" spc="-1" dirty="0" err="1">
                <a:solidFill>
                  <a:srgbClr val="005F8C"/>
                </a:solidFill>
                <a:latin typeface="Verdana"/>
              </a:rPr>
              <a:t>Weather</a:t>
            </a:r>
            <a:r>
              <a:rPr lang="de-DE" sz="2000" b="0" strike="noStrike" spc="-1" dirty="0">
                <a:solidFill>
                  <a:srgbClr val="005F8C"/>
                </a:solidFill>
                <a:latin typeface="Verdana"/>
              </a:rPr>
              <a:t> </a:t>
            </a:r>
            <a:r>
              <a:rPr lang="de-DE" sz="2000" b="0" strike="noStrike" spc="-1" dirty="0" err="1">
                <a:solidFill>
                  <a:srgbClr val="005F8C"/>
                </a:solidFill>
                <a:latin typeface="Verdana"/>
              </a:rPr>
              <a:t>Conditions</a:t>
            </a:r>
            <a:endParaRPr lang="en-US" sz="20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de-DE" sz="2000" b="0" strike="noStrike" spc="-1" dirty="0">
                <a:solidFill>
                  <a:srgbClr val="005F8C"/>
                </a:solidFill>
                <a:latin typeface="Verdana"/>
              </a:rPr>
              <a:t>Day-</a:t>
            </a:r>
            <a:r>
              <a:rPr lang="de-DE" sz="2000" b="0" strike="noStrike" spc="-1" dirty="0" err="1">
                <a:solidFill>
                  <a:srgbClr val="005F8C"/>
                </a:solidFill>
                <a:latin typeface="Verdana"/>
              </a:rPr>
              <a:t>Night</a:t>
            </a:r>
            <a:r>
              <a:rPr lang="de-DE" sz="2000" b="0" strike="noStrike" spc="-1" dirty="0">
                <a:solidFill>
                  <a:srgbClr val="005F8C"/>
                </a:solidFill>
                <a:latin typeface="Verdana"/>
              </a:rPr>
              <a:t> Data</a:t>
            </a:r>
            <a:endParaRPr lang="en-US" sz="20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de-DE" sz="2000" b="0" strike="noStrike" spc="-1" dirty="0" err="1">
                <a:solidFill>
                  <a:srgbClr val="005F8C"/>
                </a:solidFill>
                <a:latin typeface="Verdana"/>
              </a:rPr>
              <a:t>Pedestrian</a:t>
            </a:r>
            <a:r>
              <a:rPr lang="de-DE" sz="2000" b="0" strike="noStrike" spc="-1" dirty="0">
                <a:solidFill>
                  <a:srgbClr val="005F8C"/>
                </a:solidFill>
                <a:latin typeface="Verdana"/>
              </a:rPr>
              <a:t> Volume</a:t>
            </a:r>
            <a:endParaRPr lang="en-US" sz="20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de-DE" sz="2000" b="0" strike="noStrike" spc="-1" dirty="0">
                <a:solidFill>
                  <a:srgbClr val="005F8C"/>
                </a:solidFill>
                <a:latin typeface="Verdana"/>
              </a:rPr>
              <a:t>Loop </a:t>
            </a:r>
            <a:r>
              <a:rPr lang="de-DE" sz="2000" b="0" strike="noStrike" spc="-1" dirty="0" err="1" smtClean="0">
                <a:solidFill>
                  <a:srgbClr val="005F8C"/>
                </a:solidFill>
                <a:latin typeface="Verdana"/>
              </a:rPr>
              <a:t>Closures</a:t>
            </a:r>
            <a:endParaRPr lang="de-DE" sz="2000" b="0" strike="noStrike" spc="-1" dirty="0" smtClean="0">
              <a:solidFill>
                <a:srgbClr val="005F8C"/>
              </a:solidFill>
              <a:latin typeface="Verdana"/>
            </a:endParaRPr>
          </a:p>
          <a:p>
            <a:pPr marL="432000" indent="-323640">
              <a:spcBef>
                <a:spcPts val="1417"/>
              </a:spcBef>
              <a:buClr>
                <a:srgbClr val="000000"/>
              </a:buClr>
              <a:buSzPct val="45000"/>
              <a:buFont typeface="Wingdings" charset="2"/>
              <a:buChar char=""/>
            </a:pPr>
            <a:r>
              <a:rPr lang="de-DE" sz="2000" spc="-1" dirty="0" err="1">
                <a:solidFill>
                  <a:srgbClr val="005F8C"/>
                </a:solidFill>
                <a:latin typeface="Verdana"/>
              </a:rPr>
              <a:t>Parking</a:t>
            </a:r>
            <a:r>
              <a:rPr lang="de-DE" sz="2000" spc="-1" dirty="0">
                <a:solidFill>
                  <a:srgbClr val="005F8C"/>
                </a:solidFill>
                <a:latin typeface="Verdana"/>
              </a:rPr>
              <a:t> </a:t>
            </a:r>
            <a:r>
              <a:rPr lang="de-DE" sz="2000" spc="-1" dirty="0" smtClean="0">
                <a:solidFill>
                  <a:srgbClr val="005F8C"/>
                </a:solidFill>
                <a:latin typeface="Verdana"/>
              </a:rPr>
              <a:t>Areas</a:t>
            </a:r>
            <a:endParaRPr lang="en-US" sz="2000" spc="-1" dirty="0"/>
          </a:p>
          <a:p>
            <a:pPr marL="432000" indent="-323640">
              <a:lnSpc>
                <a:spcPct val="100000"/>
              </a:lnSpc>
              <a:spcBef>
                <a:spcPts val="1417"/>
              </a:spcBef>
              <a:buClr>
                <a:srgbClr val="000000"/>
              </a:buClr>
              <a:buSzPct val="45000"/>
              <a:buFont typeface="Wingdings" charset="2"/>
              <a:buChar char=""/>
            </a:pPr>
            <a:r>
              <a:rPr lang="de-DE" sz="2000" b="0" strike="noStrike" spc="-1" dirty="0" err="1" smtClean="0">
                <a:solidFill>
                  <a:srgbClr val="005F8C"/>
                </a:solidFill>
                <a:latin typeface="Verdana"/>
              </a:rPr>
              <a:t>Ground</a:t>
            </a:r>
            <a:r>
              <a:rPr lang="de-DE" sz="2000" b="0" strike="noStrike" spc="-1" dirty="0" smtClean="0">
                <a:solidFill>
                  <a:srgbClr val="005F8C"/>
                </a:solidFill>
                <a:latin typeface="Verdana"/>
              </a:rPr>
              <a:t> </a:t>
            </a:r>
            <a:r>
              <a:rPr lang="de-DE" sz="2000" b="0" strike="noStrike" spc="-1" dirty="0" err="1" smtClean="0">
                <a:solidFill>
                  <a:srgbClr val="005F8C"/>
                </a:solidFill>
                <a:latin typeface="Verdana"/>
              </a:rPr>
              <a:t>Truth</a:t>
            </a:r>
            <a:endParaRPr lang="en-US" sz="2000" spc="-1" dirty="0"/>
          </a:p>
        </p:txBody>
      </p:sp>
      <p:sp>
        <p:nvSpPr>
          <p:cNvPr id="4" name="CustomShape 1"/>
          <p:cNvSpPr/>
          <p:nvPr/>
        </p:nvSpPr>
        <p:spPr>
          <a:xfrm>
            <a:off x="288000" y="572400"/>
            <a:ext cx="8567280" cy="63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400" b="1" strike="noStrike" spc="-1" dirty="0" err="1" smtClean="0">
                <a:solidFill>
                  <a:srgbClr val="005F8C"/>
                </a:solidFill>
                <a:latin typeface="Arial"/>
              </a:rPr>
              <a:t>Salient</a:t>
            </a:r>
            <a:r>
              <a:rPr lang="de-DE" sz="2400" b="1" strike="noStrike" spc="-1" dirty="0" smtClean="0">
                <a:solidFill>
                  <a:srgbClr val="005F8C"/>
                </a:solidFill>
                <a:latin typeface="Arial"/>
              </a:rPr>
              <a:t> Features</a:t>
            </a:r>
            <a:endParaRPr lang="en-US" sz="2400" b="1" strike="noStrike" spc="-1" dirty="0">
              <a:solidFill>
                <a:srgbClr val="005F8C"/>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63000"/>
    </mc:Choice>
    <mc:Fallback xmlns="">
      <p:transition spd="slow" advClick="0" advTm="6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2"/>
          <p:cNvSpPr/>
          <p:nvPr/>
        </p:nvSpPr>
        <p:spPr>
          <a:xfrm>
            <a:off x="457199" y="1203480"/>
            <a:ext cx="5936673"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51260" indent="-342900">
              <a:lnSpc>
                <a:spcPct val="100000"/>
              </a:lnSpc>
              <a:spcBef>
                <a:spcPts val="1417"/>
              </a:spcBef>
              <a:buClr>
                <a:srgbClr val="005F8C"/>
              </a:buClr>
              <a:buSzPct val="70000"/>
              <a:buFont typeface="Arial" panose="020B0604020202020204" pitchFamily="34" charset="0"/>
              <a:buChar char="•"/>
            </a:pPr>
            <a:r>
              <a:rPr lang="de-DE" sz="2000" strike="noStrike" spc="-1" dirty="0" err="1">
                <a:solidFill>
                  <a:srgbClr val="005F8C"/>
                </a:solidFill>
                <a:uFillTx/>
                <a:latin typeface="Verdana"/>
              </a:rPr>
              <a:t>Pedestrian</a:t>
            </a:r>
            <a:r>
              <a:rPr lang="de-DE" sz="2000" strike="noStrike" spc="-1" dirty="0">
                <a:solidFill>
                  <a:srgbClr val="005F8C"/>
                </a:solidFill>
                <a:uFillTx/>
                <a:latin typeface="Verdana"/>
              </a:rPr>
              <a:t> </a:t>
            </a:r>
            <a:r>
              <a:rPr lang="de-DE" sz="2000" strike="noStrike" spc="-1" dirty="0" err="1">
                <a:solidFill>
                  <a:srgbClr val="005F8C"/>
                </a:solidFill>
                <a:uFillTx/>
                <a:latin typeface="Verdana"/>
              </a:rPr>
              <a:t>Activity</a:t>
            </a:r>
            <a:r>
              <a:rPr lang="de-DE" sz="2000" strike="noStrike" spc="-1" dirty="0">
                <a:solidFill>
                  <a:srgbClr val="005F8C"/>
                </a:solidFill>
                <a:uFillTx/>
                <a:latin typeface="Verdana"/>
              </a:rPr>
              <a:t> </a:t>
            </a:r>
            <a:r>
              <a:rPr lang="de-DE" sz="2000" strike="noStrike" spc="-1" dirty="0" err="1" smtClean="0">
                <a:solidFill>
                  <a:srgbClr val="005F8C"/>
                </a:solidFill>
                <a:uFillTx/>
                <a:latin typeface="Verdana"/>
              </a:rPr>
              <a:t>Detection</a:t>
            </a:r>
            <a:endParaRPr lang="de-DE" sz="2000" strike="noStrike" spc="-1" dirty="0" smtClean="0">
              <a:solidFill>
                <a:srgbClr val="005F8C"/>
              </a:solidFill>
              <a:uFillTx/>
              <a:latin typeface="Verdana"/>
            </a:endParaRPr>
          </a:p>
          <a:p>
            <a:pPr marL="451260" indent="-342900">
              <a:lnSpc>
                <a:spcPct val="100000"/>
              </a:lnSpc>
              <a:spcBef>
                <a:spcPts val="1417"/>
              </a:spcBef>
              <a:buClr>
                <a:srgbClr val="005F8C"/>
              </a:buClr>
              <a:buSzPct val="70000"/>
              <a:buFont typeface="Arial" panose="020B0604020202020204" pitchFamily="34" charset="0"/>
              <a:buChar char="•"/>
            </a:pPr>
            <a:r>
              <a:rPr lang="de-DE" sz="2000" strike="noStrike" spc="-1" dirty="0" smtClean="0">
                <a:solidFill>
                  <a:srgbClr val="005F8C"/>
                </a:solidFill>
                <a:uFillTx/>
                <a:latin typeface="Verdana"/>
              </a:rPr>
              <a:t>3d </a:t>
            </a:r>
            <a:r>
              <a:rPr lang="de-DE" sz="2000" strike="noStrike" spc="-1" dirty="0" err="1" smtClean="0">
                <a:solidFill>
                  <a:srgbClr val="005F8C"/>
                </a:solidFill>
                <a:uFillTx/>
                <a:latin typeface="Verdana"/>
              </a:rPr>
              <a:t>to</a:t>
            </a:r>
            <a:r>
              <a:rPr lang="de-DE" sz="2000" strike="noStrike" spc="-1" dirty="0" smtClean="0">
                <a:solidFill>
                  <a:srgbClr val="005F8C"/>
                </a:solidFill>
                <a:uFillTx/>
                <a:latin typeface="Verdana"/>
              </a:rPr>
              <a:t> 2d </a:t>
            </a:r>
            <a:r>
              <a:rPr lang="de-DE" sz="2000" strike="noStrike" spc="-1" dirty="0" err="1" smtClean="0">
                <a:solidFill>
                  <a:srgbClr val="005F8C"/>
                </a:solidFill>
                <a:uFillTx/>
                <a:latin typeface="Verdana"/>
              </a:rPr>
              <a:t>mapping</a:t>
            </a:r>
            <a:endParaRPr lang="de-DE" sz="2000" strike="noStrike" spc="-1" dirty="0" smtClean="0">
              <a:solidFill>
                <a:srgbClr val="005F8C"/>
              </a:solidFill>
              <a:uFillTx/>
              <a:latin typeface="Verdana"/>
            </a:endParaRPr>
          </a:p>
          <a:p>
            <a:pPr marL="451260" indent="-342900">
              <a:lnSpc>
                <a:spcPct val="100000"/>
              </a:lnSpc>
              <a:spcBef>
                <a:spcPts val="1417"/>
              </a:spcBef>
              <a:buClr>
                <a:srgbClr val="005F8C"/>
              </a:buClr>
              <a:buSzPct val="70000"/>
              <a:buFont typeface="Arial" panose="020B0604020202020204" pitchFamily="34" charset="0"/>
              <a:buChar char="•"/>
            </a:pPr>
            <a:r>
              <a:rPr lang="en-US" sz="2100" spc="-1" dirty="0" smtClean="0">
                <a:solidFill>
                  <a:srgbClr val="005F8C"/>
                </a:solidFill>
                <a:latin typeface="Verdana" panose="020B0604030504040204" pitchFamily="34" charset="0"/>
                <a:ea typeface="Verdana" panose="020B0604030504040204" pitchFamily="34" charset="0"/>
              </a:rPr>
              <a:t>Pixel-wise segmentation</a:t>
            </a:r>
          </a:p>
        </p:txBody>
      </p:sp>
      <p:pic>
        <p:nvPicPr>
          <p:cNvPr id="185" name="Grafik 184"/>
          <p:cNvPicPr/>
          <p:nvPr/>
        </p:nvPicPr>
        <p:blipFill>
          <a:blip r:embed="rId3"/>
          <a:stretch/>
        </p:blipFill>
        <p:spPr>
          <a:xfrm>
            <a:off x="4827946" y="1203478"/>
            <a:ext cx="2001992" cy="1374351"/>
          </a:xfrm>
          <a:prstGeom prst="rect">
            <a:avLst/>
          </a:prstGeom>
          <a:ln>
            <a:noFill/>
          </a:ln>
        </p:spPr>
      </p:pic>
      <p:pic>
        <p:nvPicPr>
          <p:cNvPr id="186" name="Grafik 185"/>
          <p:cNvPicPr/>
          <p:nvPr/>
        </p:nvPicPr>
        <p:blipFill>
          <a:blip r:embed="rId4"/>
          <a:stretch/>
        </p:blipFill>
        <p:spPr>
          <a:xfrm>
            <a:off x="6827817" y="1203479"/>
            <a:ext cx="1979327" cy="1374351"/>
          </a:xfrm>
          <a:prstGeom prst="rect">
            <a:avLst/>
          </a:prstGeom>
          <a:ln>
            <a:noFill/>
          </a:ln>
        </p:spPr>
      </p:pic>
      <p:sp>
        <p:nvSpPr>
          <p:cNvPr id="6" name="CustomShape 1"/>
          <p:cNvSpPr/>
          <p:nvPr/>
        </p:nvSpPr>
        <p:spPr>
          <a:xfrm>
            <a:off x="288000" y="572400"/>
            <a:ext cx="8567280" cy="63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400" b="1" strike="noStrike" spc="-1" dirty="0" smtClean="0">
                <a:solidFill>
                  <a:srgbClr val="005F8C"/>
                </a:solidFill>
                <a:latin typeface="Arial"/>
              </a:rPr>
              <a:t>Evaluation</a:t>
            </a:r>
            <a:endParaRPr lang="en-US" sz="2400" b="1" strike="noStrike" spc="-1" dirty="0">
              <a:solidFill>
                <a:srgbClr val="005F8C"/>
              </a:solidFill>
              <a:latin typeface="Arial"/>
            </a:endParaRPr>
          </a:p>
        </p:txBody>
      </p:sp>
      <p:pic>
        <p:nvPicPr>
          <p:cNvPr id="7" name="Grafik 6"/>
          <p:cNvPicPr/>
          <p:nvPr/>
        </p:nvPicPr>
        <p:blipFill>
          <a:blip r:embed="rId5"/>
          <a:stretch/>
        </p:blipFill>
        <p:spPr>
          <a:xfrm>
            <a:off x="4827946" y="2810880"/>
            <a:ext cx="1999512" cy="1374840"/>
          </a:xfrm>
          <a:prstGeom prst="rect">
            <a:avLst/>
          </a:prstGeom>
          <a:ln>
            <a:noFill/>
          </a:ln>
        </p:spPr>
      </p:pic>
      <p:pic>
        <p:nvPicPr>
          <p:cNvPr id="8" name="Grafik 7"/>
          <p:cNvPicPr/>
          <p:nvPr/>
        </p:nvPicPr>
        <p:blipFill>
          <a:blip r:embed="rId6"/>
          <a:stretch/>
        </p:blipFill>
        <p:spPr>
          <a:xfrm>
            <a:off x="6830271" y="2810879"/>
            <a:ext cx="1976874" cy="1374840"/>
          </a:xfrm>
          <a:prstGeom prst="rect">
            <a:avLst/>
          </a:prstGeom>
          <a:ln>
            <a:noFill/>
          </a:ln>
        </p:spPr>
      </p:pic>
      <p:pic>
        <p:nvPicPr>
          <p:cNvPr id="9" name="Grafik 8"/>
          <p:cNvPicPr/>
          <p:nvPr/>
        </p:nvPicPr>
        <p:blipFill>
          <a:blip r:embed="rId7"/>
          <a:stretch/>
        </p:blipFill>
        <p:spPr>
          <a:xfrm>
            <a:off x="736760" y="2814480"/>
            <a:ext cx="1828800" cy="1371600"/>
          </a:xfrm>
          <a:prstGeom prst="rect">
            <a:avLst/>
          </a:prstGeom>
          <a:ln>
            <a:noFill/>
          </a:ln>
        </p:spPr>
      </p:pic>
      <p:pic>
        <p:nvPicPr>
          <p:cNvPr id="10" name="Grafik 9"/>
          <p:cNvPicPr/>
          <p:nvPr/>
        </p:nvPicPr>
        <p:blipFill>
          <a:blip r:embed="rId8"/>
          <a:stretch/>
        </p:blipFill>
        <p:spPr>
          <a:xfrm>
            <a:off x="2565560" y="2810880"/>
            <a:ext cx="1828440" cy="1374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42000"/>
    </mc:Choice>
    <mc:Fallback xmlns="">
      <p:transition spd="slow" advClick="0" advTm="4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2"/>
          <p:cNvSpPr/>
          <p:nvPr/>
        </p:nvSpPr>
        <p:spPr>
          <a:xfrm>
            <a:off x="45720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8000" lnSpcReduction="10000"/>
          </a:bodyPr>
          <a:lstStyle/>
          <a:p>
            <a:pPr marL="432000" indent="-323640">
              <a:lnSpc>
                <a:spcPct val="100000"/>
              </a:lnSpc>
              <a:spcBef>
                <a:spcPts val="1417"/>
              </a:spcBef>
              <a:buClr>
                <a:srgbClr val="005F8C"/>
              </a:buClr>
              <a:buSzPct val="50000"/>
              <a:buFont typeface="Wingdings" charset="2"/>
              <a:buChar char=""/>
            </a:pPr>
            <a:r>
              <a:rPr lang="de-DE" sz="2000" b="0" strike="noStrike" spc="-1" dirty="0" err="1">
                <a:solidFill>
                  <a:srgbClr val="005F8C"/>
                </a:solidFill>
                <a:latin typeface="Verdana"/>
              </a:rPr>
              <a:t>For</a:t>
            </a:r>
            <a:r>
              <a:rPr lang="de-DE" sz="2000" b="0" strike="noStrike" spc="-1" dirty="0">
                <a:solidFill>
                  <a:srgbClr val="005F8C"/>
                </a:solidFill>
                <a:latin typeface="Verdana"/>
              </a:rPr>
              <a:t> easy </a:t>
            </a:r>
            <a:r>
              <a:rPr lang="de-DE" sz="2000" b="0" strike="noStrike" spc="-1" dirty="0" err="1">
                <a:solidFill>
                  <a:srgbClr val="005F8C"/>
                </a:solidFill>
                <a:latin typeface="Verdana"/>
              </a:rPr>
              <a:t>mobility</a:t>
            </a:r>
            <a:r>
              <a:rPr lang="de-DE" sz="2000" b="0" strike="noStrike" spc="-1" dirty="0">
                <a:solidFill>
                  <a:srgbClr val="005F8C"/>
                </a:solidFill>
                <a:latin typeface="Verdana"/>
              </a:rPr>
              <a:t> in </a:t>
            </a:r>
            <a:r>
              <a:rPr lang="de-DE" sz="2000" b="0" strike="noStrike" spc="-1" dirty="0" err="1">
                <a:solidFill>
                  <a:srgbClr val="005F8C"/>
                </a:solidFill>
                <a:latin typeface="Verdana"/>
              </a:rPr>
              <a:t>lengthy</a:t>
            </a:r>
            <a:r>
              <a:rPr lang="de-DE" sz="2000" b="0" strike="noStrike" spc="-1" dirty="0">
                <a:solidFill>
                  <a:srgbClr val="005F8C"/>
                </a:solidFill>
                <a:latin typeface="Verdana"/>
              </a:rPr>
              <a:t> </a:t>
            </a:r>
            <a:r>
              <a:rPr lang="de-DE" sz="2000" b="0" strike="noStrike" spc="-1" dirty="0" err="1">
                <a:solidFill>
                  <a:srgbClr val="005F8C"/>
                </a:solidFill>
                <a:latin typeface="Verdana"/>
              </a:rPr>
              <a:t>pedestrian</a:t>
            </a:r>
            <a:r>
              <a:rPr lang="de-DE" sz="2000" b="0" strike="noStrike" spc="-1" dirty="0">
                <a:solidFill>
                  <a:srgbClr val="005F8C"/>
                </a:solidFill>
                <a:latin typeface="Verdana"/>
              </a:rPr>
              <a:t> </a:t>
            </a:r>
            <a:r>
              <a:rPr lang="de-DE" sz="2000" b="0" strike="noStrike" spc="-1" dirty="0" err="1">
                <a:solidFill>
                  <a:srgbClr val="005F8C"/>
                </a:solidFill>
                <a:latin typeface="Verdana"/>
              </a:rPr>
              <a:t>zones</a:t>
            </a:r>
            <a:r>
              <a:rPr lang="de-DE" sz="2000" b="0" strike="noStrike" spc="-1" dirty="0">
                <a:solidFill>
                  <a:srgbClr val="005F8C"/>
                </a:solidFill>
                <a:latin typeface="Verdana"/>
              </a:rPr>
              <a:t>, </a:t>
            </a:r>
            <a:r>
              <a:rPr lang="de-DE" sz="2000" b="0" strike="noStrike" spc="-1" dirty="0" err="1">
                <a:solidFill>
                  <a:srgbClr val="005F8C"/>
                </a:solidFill>
                <a:latin typeface="Verdana"/>
              </a:rPr>
              <a:t>autonomous</a:t>
            </a:r>
            <a:r>
              <a:rPr lang="de-DE" sz="2000" b="0" strike="noStrike" spc="-1" dirty="0">
                <a:solidFill>
                  <a:srgbClr val="005F8C"/>
                </a:solidFill>
                <a:latin typeface="Verdana"/>
              </a:rPr>
              <a:t> </a:t>
            </a:r>
            <a:r>
              <a:rPr lang="de-DE" sz="2000" b="0" strike="noStrike" spc="-1" dirty="0" err="1">
                <a:solidFill>
                  <a:srgbClr val="005F8C"/>
                </a:solidFill>
                <a:latin typeface="Verdana"/>
              </a:rPr>
              <a:t>vehicles</a:t>
            </a:r>
            <a:r>
              <a:rPr lang="de-DE" sz="2000" b="0" strike="noStrike" spc="-1" dirty="0">
                <a:solidFill>
                  <a:srgbClr val="005F8C"/>
                </a:solidFill>
                <a:latin typeface="Verdana"/>
              </a:rPr>
              <a:t> </a:t>
            </a:r>
            <a:r>
              <a:rPr lang="de-DE" sz="2000" b="0" strike="noStrike" spc="-1" dirty="0" err="1">
                <a:solidFill>
                  <a:srgbClr val="005F8C"/>
                </a:solidFill>
                <a:latin typeface="Verdana"/>
              </a:rPr>
              <a:t>are</a:t>
            </a:r>
            <a:r>
              <a:rPr lang="de-DE" sz="2000" b="0" strike="noStrike" spc="-1" dirty="0">
                <a:solidFill>
                  <a:srgbClr val="005F8C"/>
                </a:solidFill>
                <a:latin typeface="Verdana"/>
              </a:rPr>
              <a:t> </a:t>
            </a:r>
            <a:r>
              <a:rPr lang="de-DE" sz="2000" b="0" strike="noStrike" spc="-1" dirty="0" err="1">
                <a:solidFill>
                  <a:srgbClr val="005F8C"/>
                </a:solidFill>
                <a:latin typeface="Verdana"/>
              </a:rPr>
              <a:t>under</a:t>
            </a:r>
            <a:r>
              <a:rPr lang="de-DE" sz="2000" b="0" strike="noStrike" spc="-1" dirty="0">
                <a:solidFill>
                  <a:srgbClr val="005F8C"/>
                </a:solidFill>
                <a:latin typeface="Verdana"/>
              </a:rPr>
              <a:t> </a:t>
            </a:r>
            <a:r>
              <a:rPr lang="de-DE" sz="2000" b="0" strike="noStrike" spc="-1" dirty="0" err="1" smtClean="0">
                <a:solidFill>
                  <a:srgbClr val="005F8C"/>
                </a:solidFill>
                <a:latin typeface="Verdana"/>
              </a:rPr>
              <a:t>cosideration</a:t>
            </a:r>
            <a:r>
              <a:rPr lang="de-DE" sz="2000" b="0" strike="noStrike" spc="-1" dirty="0" smtClean="0">
                <a:solidFill>
                  <a:srgbClr val="005F8C"/>
                </a:solidFill>
                <a:latin typeface="Verdana"/>
              </a:rPr>
              <a:t>. </a:t>
            </a:r>
            <a:endParaRPr lang="en-US" sz="2000" b="0" strike="noStrike" spc="-1" dirty="0">
              <a:latin typeface="Arial"/>
            </a:endParaRPr>
          </a:p>
          <a:p>
            <a:pPr marL="432000" indent="-323640">
              <a:lnSpc>
                <a:spcPct val="100000"/>
              </a:lnSpc>
              <a:spcBef>
                <a:spcPts val="1417"/>
              </a:spcBef>
              <a:buClr>
                <a:srgbClr val="005F8C"/>
              </a:buClr>
              <a:buSzPct val="50000"/>
              <a:buFont typeface="Wingdings" charset="2"/>
              <a:buChar char=""/>
            </a:pPr>
            <a:r>
              <a:rPr lang="de-DE" sz="2000" b="0" strike="noStrike" spc="-1" dirty="0">
                <a:solidFill>
                  <a:srgbClr val="005F8C"/>
                </a:solidFill>
                <a:latin typeface="Verdana"/>
              </a:rPr>
              <a:t>These </a:t>
            </a:r>
            <a:r>
              <a:rPr lang="de-DE" sz="2000" b="0" strike="noStrike" spc="-1" dirty="0" err="1" smtClean="0">
                <a:solidFill>
                  <a:srgbClr val="005F8C"/>
                </a:solidFill>
                <a:latin typeface="Verdana"/>
              </a:rPr>
              <a:t>zones</a:t>
            </a:r>
            <a:r>
              <a:rPr lang="de-DE" sz="2000" b="0" strike="noStrike" spc="-1" dirty="0" smtClean="0">
                <a:solidFill>
                  <a:srgbClr val="005F8C"/>
                </a:solidFill>
                <a:latin typeface="Verdana"/>
              </a:rPr>
              <a:t> </a:t>
            </a:r>
            <a:r>
              <a:rPr lang="de-DE" sz="2000" b="0" strike="noStrike" spc="-1" dirty="0" err="1">
                <a:solidFill>
                  <a:srgbClr val="005F8C"/>
                </a:solidFill>
                <a:latin typeface="Verdana"/>
              </a:rPr>
              <a:t>include</a:t>
            </a:r>
            <a:r>
              <a:rPr lang="de-DE" sz="2000" b="0" strike="noStrike" spc="-1" dirty="0">
                <a:solidFill>
                  <a:srgbClr val="005F8C"/>
                </a:solidFill>
                <a:latin typeface="Verdana"/>
              </a:rPr>
              <a:t> </a:t>
            </a:r>
            <a:r>
              <a:rPr lang="de-DE" sz="2000" b="0" strike="noStrike" spc="-1" dirty="0" err="1">
                <a:solidFill>
                  <a:srgbClr val="005F8C"/>
                </a:solidFill>
                <a:latin typeface="Verdana"/>
              </a:rPr>
              <a:t>campus</a:t>
            </a:r>
            <a:r>
              <a:rPr lang="de-DE" sz="2000" b="0" strike="noStrike" spc="-1" dirty="0">
                <a:solidFill>
                  <a:srgbClr val="005F8C"/>
                </a:solidFill>
                <a:latin typeface="Verdana"/>
              </a:rPr>
              <a:t> </a:t>
            </a:r>
            <a:r>
              <a:rPr lang="de-DE" sz="2000" b="0" strike="noStrike" spc="-1" dirty="0" err="1">
                <a:solidFill>
                  <a:srgbClr val="005F8C"/>
                </a:solidFill>
                <a:latin typeface="Verdana"/>
              </a:rPr>
              <a:t>areas</a:t>
            </a:r>
            <a:r>
              <a:rPr lang="de-DE" sz="2000" b="0" strike="noStrike" spc="-1" dirty="0">
                <a:solidFill>
                  <a:srgbClr val="005F8C"/>
                </a:solidFill>
                <a:latin typeface="Verdana"/>
              </a:rPr>
              <a:t>, </a:t>
            </a:r>
            <a:r>
              <a:rPr lang="de-DE" sz="2000" b="0" strike="noStrike" spc="-1" dirty="0" err="1">
                <a:solidFill>
                  <a:srgbClr val="005F8C"/>
                </a:solidFill>
                <a:latin typeface="Verdana"/>
              </a:rPr>
              <a:t>city</a:t>
            </a:r>
            <a:r>
              <a:rPr lang="de-DE" sz="2000" b="0" strike="noStrike" spc="-1" dirty="0">
                <a:solidFill>
                  <a:srgbClr val="005F8C"/>
                </a:solidFill>
                <a:latin typeface="Verdana"/>
              </a:rPr>
              <a:t> </a:t>
            </a:r>
            <a:r>
              <a:rPr lang="de-DE" sz="2000" b="0" strike="noStrike" spc="-1" dirty="0" err="1">
                <a:solidFill>
                  <a:srgbClr val="005F8C"/>
                </a:solidFill>
                <a:latin typeface="Verdana"/>
              </a:rPr>
              <a:t>centers</a:t>
            </a:r>
            <a:r>
              <a:rPr lang="de-DE" sz="2000" b="0" strike="noStrike" spc="-1" dirty="0">
                <a:solidFill>
                  <a:srgbClr val="005F8C"/>
                </a:solidFill>
                <a:latin typeface="Verdana"/>
              </a:rPr>
              <a:t> </a:t>
            </a:r>
            <a:r>
              <a:rPr lang="de-DE" sz="2000" b="0" strike="noStrike" spc="-1" dirty="0" err="1">
                <a:solidFill>
                  <a:srgbClr val="005F8C"/>
                </a:solidFill>
                <a:latin typeface="Verdana"/>
              </a:rPr>
              <a:t>and</a:t>
            </a:r>
            <a:r>
              <a:rPr lang="de-DE" sz="2000" b="0" strike="noStrike" spc="-1" dirty="0">
                <a:solidFill>
                  <a:srgbClr val="005F8C"/>
                </a:solidFill>
                <a:latin typeface="Verdana"/>
              </a:rPr>
              <a:t> </a:t>
            </a:r>
            <a:r>
              <a:rPr lang="de-DE" sz="2000" b="0" strike="noStrike" spc="-1" dirty="0" err="1">
                <a:solidFill>
                  <a:srgbClr val="005F8C"/>
                </a:solidFill>
                <a:latin typeface="Verdana"/>
              </a:rPr>
              <a:t>airports</a:t>
            </a:r>
            <a:r>
              <a:rPr lang="de-DE" sz="2000" b="0" strike="noStrike" spc="-1" dirty="0">
                <a:solidFill>
                  <a:srgbClr val="005F8C"/>
                </a:solidFill>
                <a:latin typeface="Verdana"/>
              </a:rPr>
              <a:t>. </a:t>
            </a:r>
            <a:r>
              <a:rPr lang="de-DE" sz="2000" b="0" strike="noStrike" spc="-1" dirty="0" err="1">
                <a:solidFill>
                  <a:srgbClr val="005F8C"/>
                </a:solidFill>
                <a:latin typeface="Verdana"/>
              </a:rPr>
              <a:t>Therefore</a:t>
            </a:r>
            <a:r>
              <a:rPr lang="de-DE" sz="2000" b="0" strike="noStrike" spc="-1" dirty="0">
                <a:solidFill>
                  <a:srgbClr val="005F8C"/>
                </a:solidFill>
                <a:latin typeface="Verdana"/>
              </a:rPr>
              <a:t>, </a:t>
            </a:r>
            <a:r>
              <a:rPr lang="de-DE" sz="2000" b="0" strike="noStrike" spc="-1" dirty="0" err="1">
                <a:solidFill>
                  <a:srgbClr val="005F8C"/>
                </a:solidFill>
                <a:latin typeface="Verdana"/>
              </a:rPr>
              <a:t>execeptional</a:t>
            </a:r>
            <a:r>
              <a:rPr lang="de-DE" sz="2000" b="0" strike="noStrike" spc="-1" dirty="0">
                <a:solidFill>
                  <a:srgbClr val="005F8C"/>
                </a:solidFill>
                <a:latin typeface="Verdana"/>
              </a:rPr>
              <a:t> </a:t>
            </a:r>
            <a:r>
              <a:rPr lang="de-DE" sz="2000" b="0" strike="noStrike" spc="-1" dirty="0" err="1">
                <a:solidFill>
                  <a:srgbClr val="005F8C"/>
                </a:solidFill>
                <a:latin typeface="Verdana"/>
              </a:rPr>
              <a:t>attention</a:t>
            </a:r>
            <a:r>
              <a:rPr lang="de-DE" sz="2000" b="0" strike="noStrike" spc="-1" dirty="0">
                <a:solidFill>
                  <a:srgbClr val="005F8C"/>
                </a:solidFill>
                <a:latin typeface="Verdana"/>
              </a:rPr>
              <a:t> </a:t>
            </a:r>
            <a:r>
              <a:rPr lang="de-DE" sz="2000" b="0" strike="noStrike" spc="-1" dirty="0" err="1">
                <a:solidFill>
                  <a:srgbClr val="005F8C"/>
                </a:solidFill>
                <a:latin typeface="Verdana"/>
              </a:rPr>
              <a:t>is</a:t>
            </a:r>
            <a:r>
              <a:rPr lang="de-DE" sz="2000" b="0" strike="noStrike" spc="-1" dirty="0">
                <a:solidFill>
                  <a:srgbClr val="005F8C"/>
                </a:solidFill>
                <a:latin typeface="Verdana"/>
              </a:rPr>
              <a:t> </a:t>
            </a:r>
            <a:r>
              <a:rPr lang="de-DE" sz="2000" b="0" strike="noStrike" spc="-1" dirty="0" err="1">
                <a:solidFill>
                  <a:srgbClr val="005F8C"/>
                </a:solidFill>
                <a:latin typeface="Verdana"/>
              </a:rPr>
              <a:t>required</a:t>
            </a:r>
            <a:r>
              <a:rPr lang="de-DE" sz="2000" b="0" strike="noStrike" spc="-1" dirty="0">
                <a:solidFill>
                  <a:srgbClr val="005F8C"/>
                </a:solidFill>
                <a:latin typeface="Verdana"/>
              </a:rPr>
              <a:t> </a:t>
            </a:r>
            <a:r>
              <a:rPr lang="de-DE" sz="2000" b="0" strike="noStrike" spc="-1" dirty="0" err="1">
                <a:solidFill>
                  <a:srgbClr val="005F8C"/>
                </a:solidFill>
                <a:latin typeface="Verdana"/>
              </a:rPr>
              <a:t>for</a:t>
            </a:r>
            <a:r>
              <a:rPr lang="de-DE" sz="2000" b="0" strike="noStrike" spc="-1" dirty="0">
                <a:solidFill>
                  <a:srgbClr val="005F8C"/>
                </a:solidFill>
                <a:latin typeface="Verdana"/>
              </a:rPr>
              <a:t> </a:t>
            </a:r>
            <a:r>
              <a:rPr lang="de-DE" sz="2000" b="0" strike="noStrike" spc="-1" dirty="0" err="1">
                <a:solidFill>
                  <a:srgbClr val="005F8C"/>
                </a:solidFill>
                <a:latin typeface="Verdana"/>
              </a:rPr>
              <a:t>safety</a:t>
            </a:r>
            <a:r>
              <a:rPr lang="de-DE" sz="2000" b="0" strike="noStrike" spc="-1" dirty="0">
                <a:solidFill>
                  <a:srgbClr val="005F8C"/>
                </a:solidFill>
                <a:latin typeface="Verdana"/>
              </a:rPr>
              <a:t> </a:t>
            </a:r>
            <a:r>
              <a:rPr lang="de-DE" sz="2000" b="0" strike="noStrike" spc="-1" dirty="0" err="1">
                <a:solidFill>
                  <a:srgbClr val="005F8C"/>
                </a:solidFill>
                <a:latin typeface="Verdana"/>
              </a:rPr>
              <a:t>of</a:t>
            </a:r>
            <a:r>
              <a:rPr lang="de-DE" sz="2000" b="0" strike="noStrike" spc="-1" dirty="0">
                <a:solidFill>
                  <a:srgbClr val="005F8C"/>
                </a:solidFill>
                <a:latin typeface="Verdana"/>
              </a:rPr>
              <a:t> </a:t>
            </a:r>
            <a:r>
              <a:rPr lang="de-DE" sz="2000" b="0" strike="noStrike" spc="-1" dirty="0" err="1">
                <a:solidFill>
                  <a:srgbClr val="005F8C"/>
                </a:solidFill>
                <a:latin typeface="Verdana"/>
              </a:rPr>
              <a:t>the</a:t>
            </a:r>
            <a:r>
              <a:rPr lang="de-DE" sz="2000" b="0" strike="noStrike" spc="-1" dirty="0">
                <a:solidFill>
                  <a:srgbClr val="005F8C"/>
                </a:solidFill>
                <a:latin typeface="Verdana"/>
              </a:rPr>
              <a:t> </a:t>
            </a:r>
            <a:r>
              <a:rPr lang="de-DE" sz="2000" b="0" strike="noStrike" spc="-1" dirty="0" err="1">
                <a:solidFill>
                  <a:srgbClr val="005F8C"/>
                </a:solidFill>
                <a:latin typeface="Verdana"/>
              </a:rPr>
              <a:t>people</a:t>
            </a:r>
            <a:r>
              <a:rPr lang="de-DE" sz="2000" b="0" strike="noStrike" spc="-1" dirty="0">
                <a:solidFill>
                  <a:srgbClr val="005F8C"/>
                </a:solidFill>
                <a:latin typeface="Verdana"/>
              </a:rPr>
              <a:t>.</a:t>
            </a:r>
            <a:endParaRPr lang="en-US" sz="2000" b="0" strike="noStrike" spc="-1" dirty="0">
              <a:latin typeface="Arial"/>
            </a:endParaRPr>
          </a:p>
          <a:p>
            <a:pPr marL="432000" indent="-323640">
              <a:lnSpc>
                <a:spcPct val="100000"/>
              </a:lnSpc>
              <a:spcBef>
                <a:spcPts val="1417"/>
              </a:spcBef>
              <a:buClr>
                <a:srgbClr val="005F8C"/>
              </a:buClr>
              <a:buSzPct val="50000"/>
              <a:buFont typeface="Wingdings" charset="2"/>
              <a:buChar char=""/>
            </a:pPr>
            <a:r>
              <a:rPr lang="de-DE" sz="2000" b="0" strike="noStrike" spc="-1" dirty="0">
                <a:solidFill>
                  <a:srgbClr val="005F8C"/>
                </a:solidFill>
                <a:latin typeface="Verdana"/>
              </a:rPr>
              <a:t>This </a:t>
            </a:r>
            <a:r>
              <a:rPr lang="de-DE" sz="2000" b="0" strike="noStrike" spc="-1" dirty="0" err="1">
                <a:solidFill>
                  <a:srgbClr val="005F8C"/>
                </a:solidFill>
                <a:latin typeface="Verdana"/>
              </a:rPr>
              <a:t>paper</a:t>
            </a:r>
            <a:r>
              <a:rPr lang="de-DE" sz="2000" b="0" strike="noStrike" spc="-1" dirty="0">
                <a:solidFill>
                  <a:srgbClr val="005F8C"/>
                </a:solidFill>
                <a:latin typeface="Verdana"/>
              </a:rPr>
              <a:t> </a:t>
            </a:r>
            <a:r>
              <a:rPr lang="de-DE" sz="2000" b="0" strike="noStrike" spc="-1" dirty="0" err="1">
                <a:solidFill>
                  <a:srgbClr val="005F8C"/>
                </a:solidFill>
                <a:latin typeface="Verdana"/>
              </a:rPr>
              <a:t>provides</a:t>
            </a:r>
            <a:r>
              <a:rPr lang="de-DE" sz="2000" b="0" strike="noStrike" spc="-1" dirty="0">
                <a:solidFill>
                  <a:srgbClr val="005F8C"/>
                </a:solidFill>
                <a:latin typeface="Verdana"/>
              </a:rPr>
              <a:t> a </a:t>
            </a:r>
            <a:r>
              <a:rPr lang="de-DE" sz="2000" b="0" strike="noStrike" spc="-1" dirty="0" err="1">
                <a:solidFill>
                  <a:srgbClr val="005F8C"/>
                </a:solidFill>
                <a:latin typeface="Verdana"/>
              </a:rPr>
              <a:t>dataset</a:t>
            </a:r>
            <a:r>
              <a:rPr lang="de-DE" sz="2000" b="0" strike="noStrike" spc="-1" dirty="0">
                <a:solidFill>
                  <a:srgbClr val="005F8C"/>
                </a:solidFill>
                <a:latin typeface="Verdana"/>
              </a:rPr>
              <a:t> </a:t>
            </a:r>
            <a:r>
              <a:rPr lang="de-DE" sz="2000" b="0" strike="noStrike" spc="-1" dirty="0" err="1">
                <a:solidFill>
                  <a:srgbClr val="005F8C"/>
                </a:solidFill>
                <a:latin typeface="Verdana"/>
              </a:rPr>
              <a:t>taken</a:t>
            </a:r>
            <a:r>
              <a:rPr lang="de-DE" sz="2000" b="0" strike="noStrike" spc="-1" dirty="0">
                <a:solidFill>
                  <a:srgbClr val="005F8C"/>
                </a:solidFill>
                <a:latin typeface="Verdana"/>
              </a:rPr>
              <a:t> in Technische </a:t>
            </a:r>
            <a:r>
              <a:rPr lang="de-DE" sz="2000" b="0" strike="noStrike" spc="-1" dirty="0" err="1">
                <a:solidFill>
                  <a:srgbClr val="005F8C"/>
                </a:solidFill>
                <a:latin typeface="Verdana"/>
              </a:rPr>
              <a:t>Universitaet</a:t>
            </a:r>
            <a:r>
              <a:rPr lang="de-DE" sz="2000" b="0" strike="noStrike" spc="-1" dirty="0">
                <a:solidFill>
                  <a:srgbClr val="005F8C"/>
                </a:solidFill>
                <a:latin typeface="Verdana"/>
              </a:rPr>
              <a:t> Kaiserslautern (TUK) </a:t>
            </a:r>
            <a:r>
              <a:rPr lang="de-DE" sz="2000" b="0" strike="noStrike" spc="-1" dirty="0" err="1">
                <a:solidFill>
                  <a:srgbClr val="005F8C"/>
                </a:solidFill>
                <a:latin typeface="Verdana"/>
              </a:rPr>
              <a:t>premises</a:t>
            </a:r>
            <a:r>
              <a:rPr lang="de-DE" sz="2000" b="0" strike="noStrike" spc="-1" dirty="0">
                <a:solidFill>
                  <a:srgbClr val="005F8C"/>
                </a:solidFill>
                <a:latin typeface="Verdana"/>
              </a:rPr>
              <a:t> </a:t>
            </a:r>
            <a:r>
              <a:rPr lang="de-DE" sz="2000" b="0" strike="noStrike" spc="-1" dirty="0" err="1">
                <a:solidFill>
                  <a:srgbClr val="005F8C"/>
                </a:solidFill>
                <a:latin typeface="Verdana"/>
              </a:rPr>
              <a:t>which</a:t>
            </a:r>
            <a:r>
              <a:rPr lang="de-DE" sz="2000" b="0" strike="noStrike" spc="-1" dirty="0">
                <a:solidFill>
                  <a:srgbClr val="005F8C"/>
                </a:solidFill>
                <a:latin typeface="Verdana"/>
              </a:rPr>
              <a:t> </a:t>
            </a:r>
            <a:r>
              <a:rPr lang="de-DE" sz="2000" b="0" strike="noStrike" spc="-1" dirty="0" err="1">
                <a:solidFill>
                  <a:srgbClr val="005F8C"/>
                </a:solidFill>
                <a:latin typeface="Verdana"/>
              </a:rPr>
              <a:t>includes</a:t>
            </a:r>
            <a:r>
              <a:rPr lang="de-DE" sz="2000" b="0" strike="noStrike" spc="-1" dirty="0">
                <a:solidFill>
                  <a:srgbClr val="005F8C"/>
                </a:solidFill>
                <a:latin typeface="Verdana"/>
              </a:rPr>
              <a:t> </a:t>
            </a:r>
            <a:r>
              <a:rPr lang="de-DE" sz="2000" b="0" strike="noStrike" spc="-1" dirty="0" err="1">
                <a:solidFill>
                  <a:srgbClr val="005F8C"/>
                </a:solidFill>
                <a:latin typeface="Verdana"/>
              </a:rPr>
              <a:t>state</a:t>
            </a:r>
            <a:r>
              <a:rPr lang="de-DE" sz="2000" b="0" strike="noStrike" spc="-1" dirty="0">
                <a:solidFill>
                  <a:srgbClr val="005F8C"/>
                </a:solidFill>
                <a:latin typeface="Verdana"/>
              </a:rPr>
              <a:t>-</a:t>
            </a:r>
            <a:r>
              <a:rPr lang="de-DE" sz="2000" b="0" strike="noStrike" spc="-1" dirty="0" err="1">
                <a:solidFill>
                  <a:srgbClr val="005F8C"/>
                </a:solidFill>
                <a:latin typeface="Verdana"/>
              </a:rPr>
              <a:t>of</a:t>
            </a:r>
            <a:r>
              <a:rPr lang="de-DE" sz="2000" b="0" strike="noStrike" spc="-1" dirty="0">
                <a:solidFill>
                  <a:srgbClr val="005F8C"/>
                </a:solidFill>
                <a:latin typeface="Verdana"/>
              </a:rPr>
              <a:t>-</a:t>
            </a:r>
            <a:r>
              <a:rPr lang="de-DE" sz="2000" b="0" strike="noStrike" spc="-1" dirty="0" err="1">
                <a:solidFill>
                  <a:srgbClr val="005F8C"/>
                </a:solidFill>
                <a:latin typeface="Verdana"/>
              </a:rPr>
              <a:t>the</a:t>
            </a:r>
            <a:r>
              <a:rPr lang="de-DE" sz="2000" b="0" strike="noStrike" spc="-1" dirty="0">
                <a:solidFill>
                  <a:srgbClr val="005F8C"/>
                </a:solidFill>
                <a:latin typeface="Verdana"/>
              </a:rPr>
              <a:t>-art </a:t>
            </a:r>
            <a:r>
              <a:rPr lang="de-DE" sz="2000" b="0" strike="noStrike" spc="-1" dirty="0" err="1">
                <a:solidFill>
                  <a:srgbClr val="005F8C"/>
                </a:solidFill>
                <a:latin typeface="Verdana"/>
              </a:rPr>
              <a:t>sensors</a:t>
            </a:r>
            <a:r>
              <a:rPr lang="de-DE" sz="2000" b="0" strike="noStrike" spc="-1" dirty="0">
                <a:solidFill>
                  <a:srgbClr val="005F8C"/>
                </a:solidFill>
                <a:latin typeface="Verdana"/>
              </a:rPr>
              <a:t>‘ </a:t>
            </a:r>
            <a:r>
              <a:rPr lang="de-DE" sz="2000" b="0" strike="noStrike" spc="-1" dirty="0" err="1">
                <a:solidFill>
                  <a:srgbClr val="005F8C"/>
                </a:solidFill>
                <a:latin typeface="Verdana"/>
              </a:rPr>
              <a:t>data</a:t>
            </a:r>
            <a:r>
              <a:rPr lang="de-DE" sz="2000" b="0" strike="noStrike" spc="-1" dirty="0">
                <a:solidFill>
                  <a:srgbClr val="005F8C"/>
                </a:solidFill>
                <a:latin typeface="Verdana"/>
              </a:rPr>
              <a:t> in different </a:t>
            </a:r>
            <a:r>
              <a:rPr lang="de-DE" sz="2000" b="0" strike="noStrike" spc="-1" dirty="0" err="1">
                <a:solidFill>
                  <a:srgbClr val="005F8C"/>
                </a:solidFill>
                <a:latin typeface="Verdana"/>
              </a:rPr>
              <a:t>conditions</a:t>
            </a:r>
            <a:r>
              <a:rPr lang="de-DE" sz="2000" b="0" strike="noStrike" spc="-1" dirty="0">
                <a:solidFill>
                  <a:srgbClr val="005F8C"/>
                </a:solidFill>
                <a:latin typeface="Verdana"/>
              </a:rPr>
              <a:t>.</a:t>
            </a:r>
            <a:endParaRPr lang="en-US" sz="2000" b="0" strike="noStrike" spc="-1" dirty="0">
              <a:latin typeface="Arial"/>
            </a:endParaRPr>
          </a:p>
          <a:p>
            <a:pPr marL="432000" indent="-323640">
              <a:lnSpc>
                <a:spcPct val="100000"/>
              </a:lnSpc>
              <a:spcBef>
                <a:spcPts val="1417"/>
              </a:spcBef>
              <a:buClr>
                <a:srgbClr val="005F8C"/>
              </a:buClr>
              <a:buSzPct val="50000"/>
              <a:buFont typeface="Wingdings" charset="2"/>
              <a:buChar char=""/>
            </a:pPr>
            <a:r>
              <a:rPr lang="de-DE" sz="2000" b="0" strike="noStrike" spc="-1" dirty="0" err="1">
                <a:solidFill>
                  <a:srgbClr val="005F8C"/>
                </a:solidFill>
                <a:latin typeface="Verdana"/>
              </a:rPr>
              <a:t>For</a:t>
            </a:r>
            <a:r>
              <a:rPr lang="de-DE" sz="2000" b="0" strike="noStrike" spc="-1" dirty="0">
                <a:solidFill>
                  <a:srgbClr val="005F8C"/>
                </a:solidFill>
                <a:latin typeface="Verdana"/>
              </a:rPr>
              <a:t> </a:t>
            </a:r>
            <a:r>
              <a:rPr lang="de-DE" sz="2000" b="0" strike="noStrike" spc="-1" dirty="0" err="1">
                <a:solidFill>
                  <a:srgbClr val="005F8C"/>
                </a:solidFill>
                <a:latin typeface="Verdana"/>
              </a:rPr>
              <a:t>validity</a:t>
            </a:r>
            <a:r>
              <a:rPr lang="de-DE" sz="2000" b="0" strike="noStrike" spc="-1" dirty="0">
                <a:solidFill>
                  <a:srgbClr val="005F8C"/>
                </a:solidFill>
                <a:latin typeface="Verdana"/>
              </a:rPr>
              <a:t>, </a:t>
            </a:r>
            <a:r>
              <a:rPr lang="de-DE" sz="2000" b="0" strike="noStrike" spc="-1" dirty="0" err="1">
                <a:solidFill>
                  <a:srgbClr val="005F8C"/>
                </a:solidFill>
                <a:latin typeface="Verdana"/>
              </a:rPr>
              <a:t>several</a:t>
            </a:r>
            <a:r>
              <a:rPr lang="de-DE" sz="2000" b="0" strike="noStrike" spc="-1" dirty="0">
                <a:solidFill>
                  <a:srgbClr val="005F8C"/>
                </a:solidFill>
                <a:latin typeface="Verdana"/>
              </a:rPr>
              <a:t> well-</a:t>
            </a:r>
            <a:r>
              <a:rPr lang="de-DE" sz="2000" b="0" strike="noStrike" spc="-1" dirty="0" err="1">
                <a:solidFill>
                  <a:srgbClr val="005F8C"/>
                </a:solidFill>
                <a:latin typeface="Verdana"/>
              </a:rPr>
              <a:t>known</a:t>
            </a:r>
            <a:r>
              <a:rPr lang="de-DE" sz="2000" b="0" strike="noStrike" spc="-1" dirty="0">
                <a:solidFill>
                  <a:srgbClr val="005F8C"/>
                </a:solidFill>
                <a:latin typeface="Verdana"/>
              </a:rPr>
              <a:t> </a:t>
            </a:r>
            <a:r>
              <a:rPr lang="de-DE" sz="2000" b="0" strike="noStrike" spc="-1" dirty="0" err="1">
                <a:solidFill>
                  <a:srgbClr val="005F8C"/>
                </a:solidFill>
                <a:latin typeface="Verdana"/>
              </a:rPr>
              <a:t>algorithms</a:t>
            </a:r>
            <a:r>
              <a:rPr lang="de-DE" sz="2000" b="0" strike="noStrike" spc="-1" dirty="0">
                <a:solidFill>
                  <a:srgbClr val="005F8C"/>
                </a:solidFill>
                <a:latin typeface="Verdana"/>
              </a:rPr>
              <a:t> </a:t>
            </a:r>
            <a:r>
              <a:rPr lang="de-DE" sz="2000" b="0" strike="noStrike" spc="-1" dirty="0" err="1">
                <a:solidFill>
                  <a:srgbClr val="005F8C"/>
                </a:solidFill>
                <a:latin typeface="Verdana"/>
              </a:rPr>
              <a:t>are</a:t>
            </a:r>
            <a:r>
              <a:rPr lang="de-DE" sz="2000" b="0" strike="noStrike" spc="-1" dirty="0">
                <a:solidFill>
                  <a:srgbClr val="005F8C"/>
                </a:solidFill>
                <a:latin typeface="Verdana"/>
              </a:rPr>
              <a:t> </a:t>
            </a:r>
            <a:r>
              <a:rPr lang="de-DE" sz="2000" b="0" strike="noStrike" spc="-1" dirty="0" err="1">
                <a:solidFill>
                  <a:srgbClr val="005F8C"/>
                </a:solidFill>
                <a:latin typeface="Verdana"/>
              </a:rPr>
              <a:t>implemented</a:t>
            </a:r>
            <a:r>
              <a:rPr lang="de-DE" sz="2000" b="0" strike="noStrike" spc="-1" dirty="0">
                <a:solidFill>
                  <a:srgbClr val="005F8C"/>
                </a:solidFill>
                <a:latin typeface="Verdana"/>
              </a:rPr>
              <a:t>.</a:t>
            </a:r>
            <a:endParaRPr lang="en-US" sz="2000" b="0" strike="noStrike" spc="-1" dirty="0">
              <a:latin typeface="Arial"/>
            </a:endParaRPr>
          </a:p>
        </p:txBody>
      </p:sp>
      <p:sp>
        <p:nvSpPr>
          <p:cNvPr id="6" name="CustomShape 1"/>
          <p:cNvSpPr/>
          <p:nvPr/>
        </p:nvSpPr>
        <p:spPr>
          <a:xfrm>
            <a:off x="288000" y="572400"/>
            <a:ext cx="8567280" cy="63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de-DE" sz="2400" b="1" strike="noStrike" spc="-1" dirty="0" err="1" smtClean="0">
                <a:solidFill>
                  <a:srgbClr val="005F8C"/>
                </a:solidFill>
                <a:latin typeface="Arial"/>
              </a:rPr>
              <a:t>Conclusion</a:t>
            </a:r>
            <a:endParaRPr lang="en-US" sz="2400" b="1" strike="noStrike" spc="-1" dirty="0">
              <a:solidFill>
                <a:srgbClr val="005F8C"/>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48000"/>
    </mc:Choice>
    <mc:Fallback xmlns="">
      <p:transition spd="slow" advClick="0" advTm="48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3192"/>
      </a:dk2>
      <a:lt2>
        <a:srgbClr val="CCCCCC"/>
      </a:lt2>
      <a:accent1>
        <a:srgbClr val="0E3192"/>
      </a:accent1>
      <a:accent2>
        <a:srgbClr val="FE0009"/>
      </a:accent2>
      <a:accent3>
        <a:srgbClr val="CCCCCC"/>
      </a:accent3>
      <a:accent4>
        <a:srgbClr val="470074"/>
      </a:accent4>
      <a:accent5>
        <a:srgbClr val="4EBCCE"/>
      </a:accent5>
      <a:accent6>
        <a:srgbClr val="FFFF00"/>
      </a:accent6>
      <a:hlink>
        <a:srgbClr val="0E3192"/>
      </a:hlink>
      <a:folHlink>
        <a:srgbClr val="0E31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3192"/>
      </a:dk2>
      <a:lt2>
        <a:srgbClr val="CCCCCC"/>
      </a:lt2>
      <a:accent1>
        <a:srgbClr val="0E3192"/>
      </a:accent1>
      <a:accent2>
        <a:srgbClr val="FE0009"/>
      </a:accent2>
      <a:accent3>
        <a:srgbClr val="CCCCCC"/>
      </a:accent3>
      <a:accent4>
        <a:srgbClr val="470074"/>
      </a:accent4>
      <a:accent5>
        <a:srgbClr val="4EBCCE"/>
      </a:accent5>
      <a:accent6>
        <a:srgbClr val="FFFF00"/>
      </a:accent6>
      <a:hlink>
        <a:srgbClr val="0E3192"/>
      </a:hlink>
      <a:folHlink>
        <a:srgbClr val="0E31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523</Words>
  <Application>Microsoft Office PowerPoint</Application>
  <PresentationFormat>Bildschirmpräsentation (16:9)</PresentationFormat>
  <Paragraphs>44</Paragraphs>
  <Slides>5</Slides>
  <Notes>5</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5</vt:i4>
      </vt:variant>
    </vt:vector>
  </HeadingPairs>
  <TitlesOfParts>
    <vt:vector size="14" baseType="lpstr">
      <vt:lpstr>ＭＳ Ｐゴシック</vt:lpstr>
      <vt:lpstr>Arial</vt:lpstr>
      <vt:lpstr>Calibri</vt:lpstr>
      <vt:lpstr>DejaVu Sans</vt:lpstr>
      <vt:lpstr>Symbol</vt:lpstr>
      <vt:lpstr>Verdana</vt:lpstr>
      <vt:lpstr>Wingdings</vt:lpstr>
      <vt:lpstr>Office Theme</vt:lpstr>
      <vt:lpstr>Office Theme</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agrosy</dc:creator>
  <dc:description/>
  <cp:lastModifiedBy>agrosy</cp:lastModifiedBy>
  <cp:revision>113</cp:revision>
  <dcterms:created xsi:type="dcterms:W3CDTF">2021-08-21T14:16:47Z</dcterms:created>
  <dcterms:modified xsi:type="dcterms:W3CDTF">2021-09-29T10:16:06Z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