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257" r:id="rId4"/>
    <p:sldId id="376" r:id="rId5"/>
    <p:sldId id="377" r:id="rId6"/>
    <p:sldId id="357" r:id="rId7"/>
    <p:sldId id="358" r:id="rId8"/>
    <p:sldId id="360" r:id="rId9"/>
    <p:sldId id="332" r:id="rId10"/>
    <p:sldId id="333" r:id="rId11"/>
    <p:sldId id="378" r:id="rId12"/>
    <p:sldId id="379" r:id="rId13"/>
    <p:sldId id="380" r:id="rId14"/>
    <p:sldId id="262" r:id="rId15"/>
    <p:sldId id="363" r:id="rId16"/>
    <p:sldId id="341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tao_ liu" initials="jl" lastIdx="5" clrIdx="0">
    <p:extLst>
      <p:ext uri="{19B8F6BF-5375-455C-9EA6-DF929625EA0E}">
        <p15:presenceInfo xmlns:p15="http://schemas.microsoft.com/office/powerpoint/2012/main" userId="7ef152a8b237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 autoAdjust="0"/>
    <p:restoredTop sz="88296" autoAdjust="0"/>
  </p:normalViewPr>
  <p:slideViewPr>
    <p:cSldViewPr snapToGrid="0" snapToObjects="1">
      <p:cViewPr varScale="1">
        <p:scale>
          <a:sx n="87" d="100"/>
          <a:sy n="87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45408-ED27-4CAF-B7C3-B7AF6EFD131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8744-D4C5-4C88-AD48-C21601B7D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0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可以灵活处理各类型数据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连续，离散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在分布稠密的数据集上，泛华能力和表达能力很好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预测阶段速度快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0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674054"/>
            <a:ext cx="10677524" cy="690382"/>
          </a:xfrm>
        </p:spPr>
        <p:txBody>
          <a:bodyPr/>
          <a:lstStyle/>
          <a:p>
            <a:r>
              <a:rPr lang="zh-CN" altLang="en-US" sz="4800" dirty="0">
                <a:solidFill>
                  <a:srgbClr val="777671"/>
                </a:solidFill>
              </a:rPr>
              <a:t>腾讯广告算法大赛</a:t>
            </a:r>
            <a:r>
              <a:rPr lang="en-US" altLang="zh-CN" sz="4800" dirty="0">
                <a:solidFill>
                  <a:srgbClr val="777671"/>
                </a:solidFill>
              </a:rPr>
              <a:t>2018</a:t>
            </a:r>
          </a:p>
          <a:p>
            <a:r>
              <a:rPr lang="en-US" altLang="zh-CN" sz="4800" dirty="0">
                <a:solidFill>
                  <a:srgbClr val="777671"/>
                </a:solidFill>
              </a:rPr>
              <a:t>——</a:t>
            </a:r>
            <a:r>
              <a:rPr lang="zh-CN" altLang="en-US" sz="4800" dirty="0">
                <a:solidFill>
                  <a:srgbClr val="777671"/>
                </a:solidFill>
              </a:rPr>
              <a:t>模型构建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大数据挖掘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55905" y="4576278"/>
            <a:ext cx="3280190" cy="585787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软件学院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705063" y="5780181"/>
            <a:ext cx="8172715" cy="993152"/>
          </a:xfrm>
        </p:spPr>
        <p:txBody>
          <a:bodyPr/>
          <a:lstStyle/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小组成员：陶文慧 </a:t>
            </a:r>
            <a:r>
              <a:rPr lang="en-US" altLang="zh-CN" sz="2000" dirty="0"/>
              <a:t>19212010043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元奕超 </a:t>
            </a:r>
            <a:r>
              <a:rPr lang="en-US" altLang="zh-CN" sz="2000" dirty="0"/>
              <a:t>19212010049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刘俊涛 </a:t>
            </a:r>
            <a:r>
              <a:rPr lang="en-US" altLang="zh-CN" sz="2000" dirty="0"/>
              <a:t>19212010050 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、夏天宇 </a:t>
            </a:r>
            <a:r>
              <a:rPr lang="en-US" altLang="zh-CN" sz="2000" dirty="0"/>
              <a:t>19212010056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甘红楠 </a:t>
            </a:r>
            <a:r>
              <a:rPr lang="en-US" altLang="zh-CN" sz="2000" dirty="0"/>
              <a:t>19212010031</a:t>
            </a:r>
            <a:r>
              <a:rPr lang="zh-CN" altLang="en-US" sz="2000" dirty="0"/>
              <a:t>（组长）</a:t>
            </a:r>
            <a:endParaRPr lang="zh-CN" altLang="en-US" sz="20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2" y="906550"/>
            <a:ext cx="11314498" cy="1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特征重要性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编码特征中包含的原始特征有：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CreativeSize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Age, 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adCategoryId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productType,appIdAction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Interest1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编码的特征，特征向量过于稀疏，特征重要性较小；多取值特征如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interest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等的特征重要性较高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70CE7E-C980-B740-8380-59368718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10" y="2085628"/>
            <a:ext cx="5475596" cy="41066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A1702C-C01D-9045-AB10-5C584052E702}"/>
              </a:ext>
            </a:extLst>
          </p:cNvPr>
          <p:cNvSpPr txBox="1"/>
          <p:nvPr/>
        </p:nvSpPr>
        <p:spPr>
          <a:xfrm>
            <a:off x="3095971" y="6192325"/>
            <a:ext cx="2154757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特征及其重要性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10BA3984-DB7A-574D-9127-36253CA12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2613"/>
              </p:ext>
            </p:extLst>
          </p:nvPr>
        </p:nvGraphicFramePr>
        <p:xfrm>
          <a:off x="7960360" y="2874915"/>
          <a:ext cx="18542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5118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a:t>CreativeSize</a:t>
                      </a:r>
                      <a:endParaRPr kumimoji="1" lang="en-US" altLang="zh-CN" sz="18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adCategoryId</a:t>
                      </a:r>
                      <a:endParaRPr kumimoji="1" lang="en-US" altLang="zh-CN" sz="18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0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productType</a:t>
                      </a:r>
                      <a:endParaRPr lang="e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6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 err="1"/>
                        <a:t>appIdAction</a:t>
                      </a:r>
                      <a:endParaRPr lang="e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/>
                        <a:t>Interest1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6764"/>
                  </a:ext>
                </a:extLst>
              </a:tr>
            </a:tbl>
          </a:graphicData>
        </a:graphic>
      </p:graphicFrame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62AD409-BF1B-EE41-9A82-FEA3FDDED209}"/>
              </a:ext>
            </a:extLst>
          </p:cNvPr>
          <p:cNvCxnSpPr>
            <a:cxnSpLocks/>
          </p:cNvCxnSpPr>
          <p:nvPr/>
        </p:nvCxnSpPr>
        <p:spPr>
          <a:xfrm>
            <a:off x="6339840" y="2865120"/>
            <a:ext cx="1620520" cy="22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6A52763-14FD-9346-9CF3-DCA4697CD01B}"/>
              </a:ext>
            </a:extLst>
          </p:cNvPr>
          <p:cNvCxnSpPr/>
          <p:nvPr/>
        </p:nvCxnSpPr>
        <p:spPr>
          <a:xfrm>
            <a:off x="6309360" y="3139440"/>
            <a:ext cx="1651000" cy="10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169044E-4226-1E40-BED2-170FB2AE1C26}"/>
              </a:ext>
            </a:extLst>
          </p:cNvPr>
          <p:cNvCxnSpPr/>
          <p:nvPr/>
        </p:nvCxnSpPr>
        <p:spPr>
          <a:xfrm>
            <a:off x="6339840" y="3429000"/>
            <a:ext cx="1620520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A90527A-D74F-8B4B-B335-7383CA3301B8}"/>
              </a:ext>
            </a:extLst>
          </p:cNvPr>
          <p:cNvCxnSpPr/>
          <p:nvPr/>
        </p:nvCxnSpPr>
        <p:spPr>
          <a:xfrm flipV="1">
            <a:off x="6324600" y="3454570"/>
            <a:ext cx="1635760" cy="2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B55547FF-D9B3-C547-BC58-8D9B86428804}"/>
              </a:ext>
            </a:extLst>
          </p:cNvPr>
          <p:cNvCxnSpPr/>
          <p:nvPr/>
        </p:nvCxnSpPr>
        <p:spPr>
          <a:xfrm>
            <a:off x="6309360" y="3987435"/>
            <a:ext cx="1651000" cy="54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17C0047-8427-F541-95F1-865F5D228A51}"/>
              </a:ext>
            </a:extLst>
          </p:cNvPr>
          <p:cNvCxnSpPr/>
          <p:nvPr/>
        </p:nvCxnSpPr>
        <p:spPr>
          <a:xfrm>
            <a:off x="6339840" y="4315095"/>
            <a:ext cx="1554480" cy="2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33DBE7C-DED4-F446-AB33-CB9707790C4F}"/>
              </a:ext>
            </a:extLst>
          </p:cNvPr>
          <p:cNvCxnSpPr/>
          <p:nvPr/>
        </p:nvCxnSpPr>
        <p:spPr>
          <a:xfrm>
            <a:off x="6324600" y="4567090"/>
            <a:ext cx="163576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5226829-AFF2-A34E-9F3A-9CE6A8E83D4D}"/>
              </a:ext>
            </a:extLst>
          </p:cNvPr>
          <p:cNvCxnSpPr/>
          <p:nvPr/>
        </p:nvCxnSpPr>
        <p:spPr>
          <a:xfrm>
            <a:off x="6339840" y="4894215"/>
            <a:ext cx="1620520" cy="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82701D37-AB39-FC4A-BB28-0BA2E124D1F5}"/>
              </a:ext>
            </a:extLst>
          </p:cNvPr>
          <p:cNvCxnSpPr/>
          <p:nvPr/>
        </p:nvCxnSpPr>
        <p:spPr>
          <a:xfrm flipV="1">
            <a:off x="6339840" y="3828094"/>
            <a:ext cx="1554480" cy="134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4E98C70-3B33-FA48-A1E6-CF52FB4825C1}"/>
              </a:ext>
            </a:extLst>
          </p:cNvPr>
          <p:cNvCxnSpPr/>
          <p:nvPr/>
        </p:nvCxnSpPr>
        <p:spPr>
          <a:xfrm flipV="1">
            <a:off x="6339840" y="3454570"/>
            <a:ext cx="1554480" cy="196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83060"/>
            <a:ext cx="7334168" cy="411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参数调整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主要调整的参数为：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决策树的深度；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决策树叶子结点数目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提高精确度的最重要的参数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F9201A-00EE-3946-8712-A9BCB9AE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36675"/>
              </p:ext>
            </p:extLst>
          </p:nvPr>
        </p:nvGraphicFramePr>
        <p:xfrm>
          <a:off x="1093359" y="2702747"/>
          <a:ext cx="4915842" cy="26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634">
                  <a:extLst>
                    <a:ext uri="{9D8B030D-6E8A-4147-A177-3AD203B41FA5}">
                      <a16:colId xmlns:a16="http://schemas.microsoft.com/office/drawing/2014/main" val="1386232192"/>
                    </a:ext>
                  </a:extLst>
                </a:gridCol>
                <a:gridCol w="1582166">
                  <a:extLst>
                    <a:ext uri="{9D8B030D-6E8A-4147-A177-3AD203B41FA5}">
                      <a16:colId xmlns:a16="http://schemas.microsoft.com/office/drawing/2014/main" val="1150611001"/>
                    </a:ext>
                  </a:extLst>
                </a:gridCol>
                <a:gridCol w="1853042">
                  <a:extLst>
                    <a:ext uri="{9D8B030D-6E8A-4147-A177-3AD203B41FA5}">
                      <a16:colId xmlns:a16="http://schemas.microsoft.com/office/drawing/2014/main" val="3779582860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num_leaves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0.662786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0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99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64DA381-4913-1043-A0AE-F713EB4A389D}"/>
              </a:ext>
            </a:extLst>
          </p:cNvPr>
          <p:cNvSpPr txBox="1"/>
          <p:nvPr/>
        </p:nvSpPr>
        <p:spPr>
          <a:xfrm>
            <a:off x="1993802" y="5310954"/>
            <a:ext cx="326884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交叉调整结果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9836F2-4CF2-5D46-8A9E-525038ED2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1237"/>
              </p:ext>
            </p:extLst>
          </p:nvPr>
        </p:nvGraphicFramePr>
        <p:xfrm>
          <a:off x="6733935" y="2702747"/>
          <a:ext cx="4915842" cy="26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634">
                  <a:extLst>
                    <a:ext uri="{9D8B030D-6E8A-4147-A177-3AD203B41FA5}">
                      <a16:colId xmlns:a16="http://schemas.microsoft.com/office/drawing/2014/main" val="1386232192"/>
                    </a:ext>
                  </a:extLst>
                </a:gridCol>
                <a:gridCol w="1582166">
                  <a:extLst>
                    <a:ext uri="{9D8B030D-6E8A-4147-A177-3AD203B41FA5}">
                      <a16:colId xmlns:a16="http://schemas.microsoft.com/office/drawing/2014/main" val="1150611001"/>
                    </a:ext>
                  </a:extLst>
                </a:gridCol>
                <a:gridCol w="1853042">
                  <a:extLst>
                    <a:ext uri="{9D8B030D-6E8A-4147-A177-3AD203B41FA5}">
                      <a16:colId xmlns:a16="http://schemas.microsoft.com/office/drawing/2014/main" val="3779582860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num_leaves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0.657029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0.670621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0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0.676717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999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44F0CD-CC6F-C146-8E7B-3FA205305430}"/>
              </a:ext>
            </a:extLst>
          </p:cNvPr>
          <p:cNvSpPr txBox="1"/>
          <p:nvPr/>
        </p:nvSpPr>
        <p:spPr>
          <a:xfrm>
            <a:off x="7358282" y="5310954"/>
            <a:ext cx="357662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max_depth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num_leaves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控制变量调整结果 </a:t>
            </a:r>
          </a:p>
        </p:txBody>
      </p:sp>
    </p:spTree>
    <p:extLst>
      <p:ext uri="{BB962C8B-B14F-4D97-AF65-F5344CB8AC3E}">
        <p14:creationId xmlns:p14="http://schemas.microsoft.com/office/powerpoint/2010/main" val="4016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83060"/>
            <a:ext cx="7334168" cy="475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模型优点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直接利用原始特征，模型构建简单、方便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取得的结果较为理想（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0.73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），与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结果（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0.77+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）较为接近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模型缺点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特征编码维度太高，导致模型时间和空间效率低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特征编码过于稀疏，无法准确地提取数据特征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直接利用原始数据特征作为模型特征输入，而未经过特征工程处理，没有考虑特征之间的关联以及不同特对分类不同方面的影响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8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6D2EC5-34F9-3845-A7F0-E6E982F9F73F}"/>
              </a:ext>
            </a:extLst>
          </p:cNvPr>
          <p:cNvSpPr txBox="1"/>
          <p:nvPr/>
        </p:nvSpPr>
        <p:spPr>
          <a:xfrm>
            <a:off x="877503" y="959881"/>
            <a:ext cx="8821646" cy="3557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特征构建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多值长度特征：基于多个取值的离散特征，取值越多可能代表用户感兴趣的广告更为广泛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转化率特征：统计每个原始特征取值上对广告感兴趣的用户比例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投放量特征：统计每个原始特征取值的分布概率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模型框架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DeepFFM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Neural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Network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9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05357" y="2748289"/>
            <a:ext cx="3415788" cy="715645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6EE79A6-6907-024D-B17D-43EF18AE7D22}"/>
              </a:ext>
            </a:extLst>
          </p:cNvPr>
          <p:cNvSpPr txBox="1">
            <a:spLocks/>
          </p:cNvSpPr>
          <p:nvPr/>
        </p:nvSpPr>
        <p:spPr>
          <a:xfrm>
            <a:off x="2924705" y="6130137"/>
            <a:ext cx="10677524" cy="409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陶文慧、元奕超、刘俊涛、夏天宇、甘红楠</a:t>
            </a:r>
          </a:p>
        </p:txBody>
      </p:sp>
    </p:spTree>
    <p:extLst>
      <p:ext uri="{BB962C8B-B14F-4D97-AF65-F5344CB8AC3E}">
        <p14:creationId xmlns:p14="http://schemas.microsoft.com/office/powerpoint/2010/main" val="56945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971546" y="1577623"/>
            <a:ext cx="578656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模型框架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5596482" y="1762729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B53158-90D4-6340-A193-53211A93D210}"/>
              </a:ext>
            </a:extLst>
          </p:cNvPr>
          <p:cNvGrpSpPr/>
          <p:nvPr/>
        </p:nvGrpSpPr>
        <p:grpSpPr>
          <a:xfrm>
            <a:off x="5614109" y="2362467"/>
            <a:ext cx="6250022" cy="590549"/>
            <a:chOff x="5557664" y="2048089"/>
            <a:chExt cx="6250022" cy="590549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B0057D67-518A-D942-9B79-338A2AFC11B2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2048089"/>
              <a:ext cx="5892585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模型细节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38CF15F-3B34-AB48-A222-FB8E1F25D58D}"/>
                </a:ext>
              </a:extLst>
            </p:cNvPr>
            <p:cNvSpPr/>
            <p:nvPr/>
          </p:nvSpPr>
          <p:spPr>
            <a:xfrm rot="5400000">
              <a:off x="5540037" y="2233195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68C95-EB7A-1042-AFED-3EEE5E7EF72B}"/>
              </a:ext>
            </a:extLst>
          </p:cNvPr>
          <p:cNvGrpSpPr/>
          <p:nvPr/>
        </p:nvGrpSpPr>
        <p:grpSpPr>
          <a:xfrm>
            <a:off x="5614109" y="3147311"/>
            <a:ext cx="5189960" cy="590549"/>
            <a:chOff x="5557663" y="3146792"/>
            <a:chExt cx="5189960" cy="590549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A2ECFF5B-E72F-2E4C-8450-9D0F3E3F2577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3146792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实验分析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EA76E200-DE2A-9241-B7B1-847163B4A5BD}"/>
                </a:ext>
              </a:extLst>
            </p:cNvPr>
            <p:cNvSpPr/>
            <p:nvPr/>
          </p:nvSpPr>
          <p:spPr>
            <a:xfrm rot="5400000">
              <a:off x="5540036" y="3306437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A202DF-BC55-6B4A-96CB-DCFB3EF63752}"/>
              </a:ext>
            </a:extLst>
          </p:cNvPr>
          <p:cNvGrpSpPr/>
          <p:nvPr/>
        </p:nvGrpSpPr>
        <p:grpSpPr>
          <a:xfrm>
            <a:off x="5614109" y="3932155"/>
            <a:ext cx="5189960" cy="590549"/>
            <a:chOff x="5557664" y="4049573"/>
            <a:chExt cx="5189960" cy="590549"/>
          </a:xfrm>
        </p:grpSpPr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BF92EA90-9D4D-7F40-A817-7A98D256B14D}"/>
                </a:ext>
              </a:extLst>
            </p:cNvPr>
            <p:cNvSpPr txBox="1">
              <a:spLocks/>
            </p:cNvSpPr>
            <p:nvPr/>
          </p:nvSpPr>
          <p:spPr>
            <a:xfrm>
              <a:off x="5915102" y="4049573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改进方案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5080C32-1777-7B4B-87A3-B684B54C30C3}"/>
                </a:ext>
              </a:extLst>
            </p:cNvPr>
            <p:cNvSpPr/>
            <p:nvPr/>
          </p:nvSpPr>
          <p:spPr>
            <a:xfrm rot="5400000">
              <a:off x="5540037" y="4209218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09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pic>
        <p:nvPicPr>
          <p:cNvPr id="7" name="图形 6" descr="文档">
            <a:extLst>
              <a:ext uri="{FF2B5EF4-FFF2-40B4-BE49-F238E27FC236}">
                <a16:creationId xmlns:a16="http://schemas.microsoft.com/office/drawing/2014/main" id="{DEFCBE15-D825-A647-9F6D-9E320D83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8520" y="2392267"/>
            <a:ext cx="914400" cy="9144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EE569B-763F-D647-B80A-EA4A89298F39}"/>
              </a:ext>
            </a:extLst>
          </p:cNvPr>
          <p:cNvSpPr/>
          <p:nvPr/>
        </p:nvSpPr>
        <p:spPr>
          <a:xfrm>
            <a:off x="2791676" y="211272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缺失值补全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D9DAFA-ABFE-614B-8ABB-899BA878E9E4}"/>
              </a:ext>
            </a:extLst>
          </p:cNvPr>
          <p:cNvSpPr/>
          <p:nvPr/>
        </p:nvSpPr>
        <p:spPr>
          <a:xfrm>
            <a:off x="2713646" y="2043953"/>
            <a:ext cx="1129554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298648-7C38-B147-880F-1AB814509FA8}"/>
              </a:ext>
            </a:extLst>
          </p:cNvPr>
          <p:cNvSpPr/>
          <p:nvPr/>
        </p:nvSpPr>
        <p:spPr>
          <a:xfrm>
            <a:off x="2791674" y="2496782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425179-9933-424B-B1FB-3AE75C337B49}"/>
              </a:ext>
            </a:extLst>
          </p:cNvPr>
          <p:cNvSpPr/>
          <p:nvPr/>
        </p:nvSpPr>
        <p:spPr>
          <a:xfrm>
            <a:off x="2791675" y="2894180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A90445-D75A-2548-9A05-04B3A1A40968}"/>
              </a:ext>
            </a:extLst>
          </p:cNvPr>
          <p:cNvSpPr/>
          <p:nvPr/>
        </p:nvSpPr>
        <p:spPr>
          <a:xfrm>
            <a:off x="2791674" y="327824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异常点检测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D1FA40-EC16-0845-BE53-0C1C142BA544}"/>
              </a:ext>
            </a:extLst>
          </p:cNvPr>
          <p:cNvSpPr/>
          <p:nvPr/>
        </p:nvSpPr>
        <p:spPr>
          <a:xfrm>
            <a:off x="4352181" y="2034988"/>
            <a:ext cx="1259722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0961E-412C-2341-8F06-5B3E89E22480}"/>
              </a:ext>
            </a:extLst>
          </p:cNvPr>
          <p:cNvSpPr/>
          <p:nvPr/>
        </p:nvSpPr>
        <p:spPr>
          <a:xfrm>
            <a:off x="4423253" y="2400268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6B0D0F-2698-0D43-A7C7-0DF80EF93CB9}"/>
              </a:ext>
            </a:extLst>
          </p:cNvPr>
          <p:cNvSpPr/>
          <p:nvPr/>
        </p:nvSpPr>
        <p:spPr>
          <a:xfrm>
            <a:off x="4423253" y="2949135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多值统计特征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2651A-AE5E-354D-BF81-0C5371EEB1A7}"/>
              </a:ext>
            </a:extLst>
          </p:cNvPr>
          <p:cNvSpPr/>
          <p:nvPr/>
        </p:nvSpPr>
        <p:spPr>
          <a:xfrm>
            <a:off x="7163649" y="2003122"/>
            <a:ext cx="907438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BB6770-E687-954F-8313-0F965149FC36}"/>
              </a:ext>
            </a:extLst>
          </p:cNvPr>
          <p:cNvSpPr/>
          <p:nvPr/>
        </p:nvSpPr>
        <p:spPr>
          <a:xfrm>
            <a:off x="7168324" y="2989586"/>
            <a:ext cx="902763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值计算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A3F0755-26CC-014A-B506-A3FAF727AF8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392920" y="2849467"/>
            <a:ext cx="320726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3A2C63D-CCEF-DE40-A88B-6D77216A89C5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3843200" y="2845474"/>
            <a:ext cx="508981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8" name="图形 47" descr="文档">
            <a:extLst>
              <a:ext uri="{FF2B5EF4-FFF2-40B4-BE49-F238E27FC236}">
                <a16:creationId xmlns:a16="http://schemas.microsoft.com/office/drawing/2014/main" id="{48572EED-B400-DB4B-B888-3B19AE7B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0552" y="2079813"/>
            <a:ext cx="553714" cy="553714"/>
          </a:xfrm>
          <a:prstGeom prst="rect">
            <a:avLst/>
          </a:prstGeom>
        </p:spPr>
      </p:pic>
      <p:pic>
        <p:nvPicPr>
          <p:cNvPr id="49" name="图形 48" descr="文档">
            <a:extLst>
              <a:ext uri="{FF2B5EF4-FFF2-40B4-BE49-F238E27FC236}">
                <a16:creationId xmlns:a16="http://schemas.microsoft.com/office/drawing/2014/main" id="{B3E121E5-4F27-1F4D-8C0E-F953B4E4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840" y="3066980"/>
            <a:ext cx="553714" cy="553714"/>
          </a:xfrm>
          <a:prstGeom prst="rect">
            <a:avLst/>
          </a:prstGeom>
        </p:spPr>
      </p:pic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95A21BA-127D-C347-80D8-8623D9594C98}"/>
              </a:ext>
            </a:extLst>
          </p:cNvPr>
          <p:cNvCxnSpPr>
            <a:stCxn id="23" idx="3"/>
            <a:endCxn id="48" idx="1"/>
          </p:cNvCxnSpPr>
          <p:nvPr/>
        </p:nvCxnSpPr>
        <p:spPr>
          <a:xfrm flipV="1">
            <a:off x="5611903" y="2356670"/>
            <a:ext cx="508649" cy="48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725F548-8FA6-0D43-AF87-5A83F8CFB4C1}"/>
              </a:ext>
            </a:extLst>
          </p:cNvPr>
          <p:cNvCxnSpPr>
            <a:stCxn id="23" idx="3"/>
            <a:endCxn id="49" idx="1"/>
          </p:cNvCxnSpPr>
          <p:nvPr/>
        </p:nvCxnSpPr>
        <p:spPr>
          <a:xfrm>
            <a:off x="5611903" y="2845474"/>
            <a:ext cx="546937" cy="4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5B48260-9218-914C-97CD-C5EB453CA6AB}"/>
              </a:ext>
            </a:extLst>
          </p:cNvPr>
          <p:cNvCxnSpPr>
            <a:stCxn id="48" idx="3"/>
            <a:endCxn id="28" idx="1"/>
          </p:cNvCxnSpPr>
          <p:nvPr/>
        </p:nvCxnSpPr>
        <p:spPr>
          <a:xfrm>
            <a:off x="6674266" y="2356670"/>
            <a:ext cx="489383" cy="34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5F072D-439A-5142-9F8B-26EFE5695C13}"/>
              </a:ext>
            </a:extLst>
          </p:cNvPr>
          <p:cNvCxnSpPr>
            <a:stCxn id="49" idx="3"/>
            <a:endCxn id="33" idx="1"/>
          </p:cNvCxnSpPr>
          <p:nvPr/>
        </p:nvCxnSpPr>
        <p:spPr>
          <a:xfrm>
            <a:off x="6712554" y="3343837"/>
            <a:ext cx="455770" cy="27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A109BE6-B74F-C740-84A4-65BCB24BCD0D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7617368" y="2717094"/>
            <a:ext cx="2338" cy="2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FABAB6D-6C2A-494B-A19F-8DE47716B059}"/>
              </a:ext>
            </a:extLst>
          </p:cNvPr>
          <p:cNvCxnSpPr>
            <a:stCxn id="33" idx="3"/>
          </p:cNvCxnSpPr>
          <p:nvPr/>
        </p:nvCxnSpPr>
        <p:spPr>
          <a:xfrm flipV="1">
            <a:off x="8071087" y="3343837"/>
            <a:ext cx="310913" cy="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AA4E05-F59F-074B-8FAF-934AC41E3541}"/>
              </a:ext>
            </a:extLst>
          </p:cNvPr>
          <p:cNvSpPr txBox="1"/>
          <p:nvPr/>
        </p:nvSpPr>
        <p:spPr>
          <a:xfrm>
            <a:off x="1574963" y="3311699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原始数据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C4CEDAE-82ED-7645-98AA-A07E786AE87D}"/>
              </a:ext>
            </a:extLst>
          </p:cNvPr>
          <p:cNvSpPr txBox="1"/>
          <p:nvPr/>
        </p:nvSpPr>
        <p:spPr>
          <a:xfrm>
            <a:off x="2952605" y="3675639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060594-8D01-5749-9753-004599E7C077}"/>
              </a:ext>
            </a:extLst>
          </p:cNvPr>
          <p:cNvSpPr txBox="1"/>
          <p:nvPr/>
        </p:nvSpPr>
        <p:spPr>
          <a:xfrm>
            <a:off x="4570937" y="3667131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08C795-8A9A-EF49-9497-5F39E126B239}"/>
              </a:ext>
            </a:extLst>
          </p:cNvPr>
          <p:cNvSpPr txBox="1"/>
          <p:nvPr/>
        </p:nvSpPr>
        <p:spPr>
          <a:xfrm>
            <a:off x="6098687" y="2600233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339D1F6-A309-3C46-98D1-B2361389AC31}"/>
              </a:ext>
            </a:extLst>
          </p:cNvPr>
          <p:cNvSpPr txBox="1"/>
          <p:nvPr/>
        </p:nvSpPr>
        <p:spPr>
          <a:xfrm>
            <a:off x="6074243" y="3575785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测试集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86A528-2C54-2A4A-866B-5ABDC2E66D30}"/>
              </a:ext>
            </a:extLst>
          </p:cNvPr>
          <p:cNvSpPr txBox="1"/>
          <p:nvPr/>
        </p:nvSpPr>
        <p:spPr>
          <a:xfrm>
            <a:off x="8382000" y="3189339"/>
            <a:ext cx="819455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ED697C-BA02-9B4A-871C-C23438613586}"/>
              </a:ext>
            </a:extLst>
          </p:cNvPr>
          <p:cNvSpPr txBox="1"/>
          <p:nvPr/>
        </p:nvSpPr>
        <p:spPr>
          <a:xfrm>
            <a:off x="3765173" y="4040237"/>
            <a:ext cx="414453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模型框架图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6CACB-2432-D049-8A3F-6B5BBE8B02B4}"/>
              </a:ext>
            </a:extLst>
          </p:cNvPr>
          <p:cNvSpPr txBox="1"/>
          <p:nvPr/>
        </p:nvSpPr>
        <p:spPr>
          <a:xfrm>
            <a:off x="983623" y="1135272"/>
            <a:ext cx="2031325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模型整体框架如下：</a:t>
            </a:r>
          </a:p>
        </p:txBody>
      </p:sp>
    </p:spTree>
    <p:extLst>
      <p:ext uri="{BB962C8B-B14F-4D97-AF65-F5344CB8AC3E}">
        <p14:creationId xmlns:p14="http://schemas.microsoft.com/office/powerpoint/2010/main" val="24428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93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6596E2-6E0A-5A40-8A85-B5F3B9B13EA5}"/>
              </a:ext>
            </a:extLst>
          </p:cNvPr>
          <p:cNvSpPr txBox="1"/>
          <p:nvPr/>
        </p:nvSpPr>
        <p:spPr>
          <a:xfrm>
            <a:off x="877503" y="959881"/>
            <a:ext cx="7612073" cy="531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编码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600" dirty="0"/>
              <a:t>"age","</a:t>
            </a:r>
            <a:r>
              <a:rPr lang="en" altLang="zh-CN" sz="1600" dirty="0" err="1"/>
              <a:t>consumptionAbility</a:t>
            </a:r>
            <a:r>
              <a:rPr lang="en" altLang="zh-CN" sz="1600" dirty="0"/>
              <a:t>","education"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ad_feature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600" dirty="0"/>
              <a:t>"</a:t>
            </a:r>
            <a:r>
              <a:rPr lang="en" altLang="zh-CN" sz="1600" dirty="0" err="1"/>
              <a:t>adCategoryId</a:t>
            </a:r>
            <a:r>
              <a:rPr lang="en" altLang="zh-CN" sz="1600" dirty="0"/>
              <a:t>", "</a:t>
            </a:r>
            <a:r>
              <a:rPr lang="en" altLang="zh-CN" sz="1600" dirty="0" err="1"/>
              <a:t>productId</a:t>
            </a:r>
            <a:r>
              <a:rPr lang="en" altLang="zh-CN" sz="1600" dirty="0"/>
              <a:t>", "</a:t>
            </a:r>
            <a:r>
              <a:rPr lang="en" altLang="zh-CN" sz="1600" dirty="0" err="1"/>
              <a:t>productType</a:t>
            </a:r>
            <a:r>
              <a:rPr lang="en" altLang="zh-CN" sz="1600" dirty="0"/>
              <a:t>"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多值统计编码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中的多取值的离散特征：如：</a:t>
            </a:r>
            <a:r>
              <a:rPr lang="en" altLang="zh-CN" sz="1600" dirty="0"/>
              <a:t>"</a:t>
            </a:r>
            <a:r>
              <a:rPr lang="en" altLang="zh-CN" sz="1600" dirty="0" err="1"/>
              <a:t>interest","topic","kw</a:t>
            </a:r>
            <a:r>
              <a:rPr lang="en" altLang="zh-CN" sz="1600" dirty="0"/>
              <a:t>”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" sz="1600" dirty="0"/>
              <a:t>举例</a:t>
            </a:r>
            <a:r>
              <a:rPr lang="zh-CN" altLang="en-US" sz="1600" dirty="0"/>
              <a:t>：</a:t>
            </a:r>
            <a:r>
              <a:rPr lang="en-US" altLang="zh-CN" sz="1600" dirty="0"/>
              <a:t>interest</a:t>
            </a:r>
            <a:r>
              <a:rPr lang="zh-CN" altLang="en-US" sz="1600" dirty="0"/>
              <a:t>集合共有 </a:t>
            </a:r>
            <a:r>
              <a:rPr lang="en-US" altLang="zh-CN" sz="1600" dirty="0"/>
              <a:t>I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,I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…I</a:t>
            </a:r>
            <a:r>
              <a:rPr lang="en-US" altLang="zh-CN" sz="1600" baseline="-25000" dirty="0"/>
              <a:t>8</a:t>
            </a:r>
            <a:r>
              <a:rPr lang="zh-CN" altLang="en-US" sz="1600" dirty="0"/>
              <a:t>这些不同的值，用户</a:t>
            </a:r>
            <a:r>
              <a:rPr lang="en-US" altLang="zh-CN" sz="1600" dirty="0"/>
              <a:t>A interest</a:t>
            </a:r>
            <a:r>
              <a:rPr lang="zh-CN" altLang="en-US" sz="1600" dirty="0"/>
              <a:t> 特征为：</a:t>
            </a:r>
            <a:r>
              <a:rPr lang="en-US" altLang="zh-CN" sz="1600" dirty="0"/>
              <a:t>I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,I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,I</a:t>
            </a:r>
            <a:r>
              <a:rPr lang="en-US" altLang="zh-CN" sz="1600" baseline="-25000" dirty="0"/>
              <a:t>6 </a:t>
            </a:r>
            <a:r>
              <a:rPr lang="en-US" altLang="zh-CN" sz="1600" dirty="0"/>
              <a:t>, </a:t>
            </a:r>
            <a:r>
              <a:rPr lang="zh-CN" altLang="en-US" sz="1600" dirty="0"/>
              <a:t>那么编码得到的向量为：</a:t>
            </a:r>
            <a:r>
              <a:rPr lang="en-US" altLang="zh-CN" sz="1600" dirty="0"/>
              <a:t>[1,0,1,0,0,1,0,0]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稀疏处理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上述编码得到的特征矩阵，包含较多的零值，为稀疏矩阵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直接处理稀疏矩阵会有较高的空间复杂度与时间复杂度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特征矩阵压缩存储、稀疏化处理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6ACA1B-ACCB-0847-98F4-C23739DFB656}"/>
              </a:ext>
            </a:extLst>
          </p:cNvPr>
          <p:cNvSpPr txBox="1"/>
          <p:nvPr/>
        </p:nvSpPr>
        <p:spPr>
          <a:xfrm>
            <a:off x="877503" y="959881"/>
            <a:ext cx="8753194" cy="339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600" dirty="0"/>
              <a:t>GBDT (Gradient Boosting Decision Tree)</a:t>
            </a:r>
            <a:r>
              <a:rPr lang="zh-CN" altLang="en-US" sz="1600" dirty="0"/>
              <a:t>：利用弱分类器（决策树）迭代训练以得到最优模型，该模型具有训练效果好、不易过拟合等优点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600" dirty="0" err="1"/>
              <a:t>LightGBM</a:t>
            </a:r>
            <a:r>
              <a:rPr lang="en" altLang="zh-CN" sz="1600" dirty="0"/>
              <a:t> </a:t>
            </a:r>
            <a:r>
              <a:rPr lang="zh-CN" altLang="en" sz="1600" dirty="0"/>
              <a:t>（</a:t>
            </a:r>
            <a:r>
              <a:rPr lang="en" altLang="zh-CN" sz="1600" dirty="0"/>
              <a:t>Light Gradient Boosting Machine</a:t>
            </a:r>
            <a:r>
              <a:rPr lang="zh-CN" altLang="en" sz="1600" dirty="0"/>
              <a:t>）</a:t>
            </a:r>
            <a:r>
              <a:rPr lang="zh-CN" altLang="en-US" sz="1600" dirty="0"/>
              <a:t>是一个实现</a:t>
            </a:r>
            <a:r>
              <a:rPr lang="en" altLang="zh-CN" sz="1600" dirty="0"/>
              <a:t>GBDT</a:t>
            </a:r>
            <a:r>
              <a:rPr lang="zh-CN" altLang="en-US" sz="1600" dirty="0"/>
              <a:t>算法的框架，支持高效率的并行训练</a:t>
            </a:r>
            <a:endParaRPr lang="en-US" altLang="zh-CN" sz="1600" dirty="0"/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" altLang="zh-CN" sz="1600" dirty="0"/>
              <a:t>Histogram</a:t>
            </a:r>
            <a:r>
              <a:rPr lang="zh-CN" altLang="en-US" sz="1600" dirty="0"/>
              <a:t>算法进行数据切分并且支持类别特征，此外在并行计算上也做了一些改进</a:t>
            </a:r>
            <a:endParaRPr lang="en-US" altLang="zh-CN" sz="1600" dirty="0"/>
          </a:p>
          <a:p>
            <a:pPr marL="628639" lvl="1" indent="-1714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相比于其他集成学习框架（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XGBoost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</a:t>
            </a:r>
            <a:r>
              <a:rPr kumimoji="1"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具有</a:t>
            </a:r>
            <a:r>
              <a:rPr lang="zh-CN" altLang="en-US" sz="1600" dirty="0"/>
              <a:t>更快的训练速度、更低的内存消耗、更好的准确率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0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3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59881"/>
            <a:ext cx="7912536" cy="484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评价指标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对于测试集的用户，如果在广告投放上有相关的效果行为， 则认为是正例；如果不产生效果行为，则认为是负例</a:t>
            </a:r>
            <a:endParaRPr lang="en-US" altLang="zh-CN" sz="1600" dirty="0"/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为每个广告计算测试集中用户的得分，据此计算每个广告的</a:t>
            </a:r>
            <a:r>
              <a:rPr lang="en" altLang="zh-CN" sz="1600" dirty="0"/>
              <a:t>AUC</a:t>
            </a:r>
            <a:r>
              <a:rPr lang="zh-CN" altLang="en-US" sz="1600" dirty="0"/>
              <a:t>指标，</a:t>
            </a:r>
            <a:r>
              <a:rPr lang="en" altLang="zh-CN" sz="1600" dirty="0" err="1"/>
              <a:t>AUC</a:t>
            </a:r>
            <a:r>
              <a:rPr lang="en" altLang="zh-CN" sz="1600" baseline="-25000" dirty="0" err="1"/>
              <a:t>i</a:t>
            </a:r>
            <a:r>
              <a:rPr lang="zh-CN" altLang="en-US" sz="1600" dirty="0"/>
              <a:t>表示第 </a:t>
            </a:r>
            <a:r>
              <a:rPr lang="en" altLang="zh-CN" sz="1600" dirty="0"/>
              <a:t>I</a:t>
            </a:r>
            <a:r>
              <a:rPr lang="zh-CN" altLang="en-US" sz="1600" dirty="0"/>
              <a:t> 个包的</a:t>
            </a:r>
            <a:r>
              <a:rPr lang="en" altLang="zh-CN" sz="1600" dirty="0"/>
              <a:t>AUC</a:t>
            </a:r>
            <a:r>
              <a:rPr lang="zh-CN" altLang="en-US" sz="1600" dirty="0"/>
              <a:t>值， 并以所有待评估的 </a:t>
            </a:r>
            <a:r>
              <a:rPr lang="en" altLang="zh-CN" sz="1600" dirty="0"/>
              <a:t>m</a:t>
            </a:r>
            <a:r>
              <a:rPr lang="zh-CN" altLang="en-US" sz="1600" dirty="0"/>
              <a:t> 个广告的平均</a:t>
            </a:r>
            <a:r>
              <a:rPr lang="en" altLang="zh-CN" sz="1600" dirty="0"/>
              <a:t>AUC</a:t>
            </a:r>
            <a:r>
              <a:rPr lang="zh-CN" altLang="en-US" sz="1600" dirty="0"/>
              <a:t>作为最终的评估指标：</a:t>
            </a:r>
            <a:endParaRPr lang="en-US" altLang="zh-CN" sz="16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</a:t>
            </a:r>
            <a:endParaRPr kumimoji="1"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模型最终得到的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平均值为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0.733</a:t>
            </a: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迭代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1500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次，数据整体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变化如右图所示：</a:t>
            </a:r>
            <a:endParaRPr kumimoji="1"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92714-33D3-DF45-BBE8-C805EE9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45" y="3048000"/>
            <a:ext cx="14224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982719-22F0-E04E-A6BB-2A854CB65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619" y="2895762"/>
            <a:ext cx="4550226" cy="34126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0EAD70-CEA4-1D45-A44A-604B1B8DC9FF}"/>
              </a:ext>
            </a:extLst>
          </p:cNvPr>
          <p:cNvSpPr txBox="1"/>
          <p:nvPr/>
        </p:nvSpPr>
        <p:spPr>
          <a:xfrm>
            <a:off x="7909933" y="6308432"/>
            <a:ext cx="42820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2: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训练过程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8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940</Words>
  <Application>Microsoft Macintosh PowerPoint</Application>
  <PresentationFormat>宽屏</PresentationFormat>
  <Paragraphs>181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Microsoft YaHei</vt:lpstr>
      <vt:lpstr>Microsoft YaHei</vt:lpstr>
      <vt:lpstr>Segoe UI Light</vt:lpstr>
      <vt:lpstr>Arial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juntao_ liu</cp:lastModifiedBy>
  <cp:revision>259</cp:revision>
  <dcterms:created xsi:type="dcterms:W3CDTF">2015-08-18T02:51:41Z</dcterms:created>
  <dcterms:modified xsi:type="dcterms:W3CDTF">2019-11-26T01:14:27Z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2017-12-21T08:41:08.7999367Z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