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Override1.xml" ContentType="application/vnd.openxmlformats-officedocument.themeOverr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32"/>
  </p:notesMasterIdLst>
  <p:sldIdLst>
    <p:sldId id="256" r:id="rId3"/>
    <p:sldId id="257" r:id="rId4"/>
    <p:sldId id="376" r:id="rId5"/>
    <p:sldId id="377" r:id="rId6"/>
    <p:sldId id="357" r:id="rId7"/>
    <p:sldId id="358" r:id="rId8"/>
    <p:sldId id="360" r:id="rId9"/>
    <p:sldId id="332" r:id="rId10"/>
    <p:sldId id="333" r:id="rId11"/>
    <p:sldId id="378" r:id="rId12"/>
    <p:sldId id="379" r:id="rId13"/>
    <p:sldId id="380" r:id="rId14"/>
    <p:sldId id="262" r:id="rId15"/>
    <p:sldId id="363" r:id="rId16"/>
    <p:sldId id="381" r:id="rId17"/>
    <p:sldId id="396" r:id="rId18"/>
    <p:sldId id="395" r:id="rId19"/>
    <p:sldId id="383" r:id="rId20"/>
    <p:sldId id="393" r:id="rId21"/>
    <p:sldId id="384" r:id="rId22"/>
    <p:sldId id="385" r:id="rId23"/>
    <p:sldId id="386" r:id="rId24"/>
    <p:sldId id="387" r:id="rId25"/>
    <p:sldId id="388" r:id="rId26"/>
    <p:sldId id="389" r:id="rId27"/>
    <p:sldId id="390" r:id="rId28"/>
    <p:sldId id="391" r:id="rId29"/>
    <p:sldId id="392" r:id="rId30"/>
    <p:sldId id="341" r:id="rId31"/>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ntao_ liu" initials="jl" lastIdx="5" clrIdx="0">
    <p:extLst>
      <p:ext uri="{19B8F6BF-5375-455C-9EA6-DF929625EA0E}">
        <p15:presenceInfo xmlns:p15="http://schemas.microsoft.com/office/powerpoint/2012/main" userId="7ef152a8b237c75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909" autoAdjust="0"/>
    <p:restoredTop sz="88235" autoAdjust="0"/>
  </p:normalViewPr>
  <p:slideViewPr>
    <p:cSldViewPr snapToGrid="0" snapToObjects="1">
      <p:cViewPr>
        <p:scale>
          <a:sx n="97" d="100"/>
          <a:sy n="97" d="100"/>
        </p:scale>
        <p:origin x="10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45408-ED27-4CAF-B7C3-B7AF6EFD131E}" type="datetimeFigureOut">
              <a:rPr lang="zh-CN" altLang="en-US" smtClean="0"/>
              <a:t>2019/12/17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0B8744-D4C5-4C88-AD48-C21601B7DC19}" type="slidenum">
              <a:rPr lang="zh-CN" altLang="en-US" smtClean="0"/>
              <a:t>‹#›</a:t>
            </a:fld>
            <a:endParaRPr lang="zh-CN" altLang="en-US"/>
          </a:p>
        </p:txBody>
      </p:sp>
    </p:spTree>
    <p:extLst>
      <p:ext uri="{BB962C8B-B14F-4D97-AF65-F5344CB8AC3E}">
        <p14:creationId xmlns:p14="http://schemas.microsoft.com/office/powerpoint/2010/main" val="1144623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0B8744-D4C5-4C88-AD48-C21601B7DC19}" type="slidenum">
              <a:rPr lang="zh-CN" altLang="en-US" smtClean="0"/>
              <a:t>1</a:t>
            </a:fld>
            <a:endParaRPr lang="zh-CN" altLang="en-US"/>
          </a:p>
        </p:txBody>
      </p:sp>
    </p:spTree>
    <p:extLst>
      <p:ext uri="{BB962C8B-B14F-4D97-AF65-F5344CB8AC3E}">
        <p14:creationId xmlns:p14="http://schemas.microsoft.com/office/powerpoint/2010/main" val="3578462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0B8744-D4C5-4C88-AD48-C21601B7DC19}" type="slidenum">
              <a:rPr lang="zh-CN" altLang="en-US" smtClean="0"/>
              <a:t>10</a:t>
            </a:fld>
            <a:endParaRPr lang="zh-CN" altLang="en-US"/>
          </a:p>
        </p:txBody>
      </p:sp>
    </p:spTree>
    <p:extLst>
      <p:ext uri="{BB962C8B-B14F-4D97-AF65-F5344CB8AC3E}">
        <p14:creationId xmlns:p14="http://schemas.microsoft.com/office/powerpoint/2010/main" val="910976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0B8744-D4C5-4C88-AD48-C21601B7DC19}" type="slidenum">
              <a:rPr lang="zh-CN" altLang="en-US" smtClean="0"/>
              <a:t>11</a:t>
            </a:fld>
            <a:endParaRPr lang="zh-CN" altLang="en-US"/>
          </a:p>
        </p:txBody>
      </p:sp>
    </p:spTree>
    <p:extLst>
      <p:ext uri="{BB962C8B-B14F-4D97-AF65-F5344CB8AC3E}">
        <p14:creationId xmlns:p14="http://schemas.microsoft.com/office/powerpoint/2010/main" val="3835418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0B8744-D4C5-4C88-AD48-C21601B7DC19}" type="slidenum">
              <a:rPr lang="zh-CN" altLang="en-US" smtClean="0"/>
              <a:t>12</a:t>
            </a:fld>
            <a:endParaRPr lang="zh-CN" altLang="en-US"/>
          </a:p>
        </p:txBody>
      </p:sp>
    </p:spTree>
    <p:extLst>
      <p:ext uri="{BB962C8B-B14F-4D97-AF65-F5344CB8AC3E}">
        <p14:creationId xmlns:p14="http://schemas.microsoft.com/office/powerpoint/2010/main" val="1875760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0B8744-D4C5-4C88-AD48-C21601B7DC19}" type="slidenum">
              <a:rPr lang="zh-CN" altLang="en-US" smtClean="0"/>
              <a:t>13</a:t>
            </a:fld>
            <a:endParaRPr lang="zh-CN" altLang="en-US"/>
          </a:p>
        </p:txBody>
      </p:sp>
    </p:spTree>
    <p:extLst>
      <p:ext uri="{BB962C8B-B14F-4D97-AF65-F5344CB8AC3E}">
        <p14:creationId xmlns:p14="http://schemas.microsoft.com/office/powerpoint/2010/main" val="1670130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0B8744-D4C5-4C88-AD48-C21601B7DC19}" type="slidenum">
              <a:rPr lang="zh-CN" altLang="en-US" smtClean="0"/>
              <a:t>14</a:t>
            </a:fld>
            <a:endParaRPr lang="zh-CN" altLang="en-US"/>
          </a:p>
        </p:txBody>
      </p:sp>
    </p:spTree>
    <p:extLst>
      <p:ext uri="{BB962C8B-B14F-4D97-AF65-F5344CB8AC3E}">
        <p14:creationId xmlns:p14="http://schemas.microsoft.com/office/powerpoint/2010/main" val="3179747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0B8744-D4C5-4C88-AD48-C21601B7DC19}" type="slidenum">
              <a:rPr lang="zh-CN" altLang="en-US" smtClean="0"/>
              <a:t>16</a:t>
            </a:fld>
            <a:endParaRPr lang="zh-CN" altLang="en-US"/>
          </a:p>
        </p:txBody>
      </p:sp>
    </p:spTree>
    <p:extLst>
      <p:ext uri="{BB962C8B-B14F-4D97-AF65-F5344CB8AC3E}">
        <p14:creationId xmlns:p14="http://schemas.microsoft.com/office/powerpoint/2010/main" val="2905417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0B8744-D4C5-4C88-AD48-C21601B7DC19}" type="slidenum">
              <a:rPr lang="zh-CN" altLang="en-US" smtClean="0"/>
              <a:t>17</a:t>
            </a:fld>
            <a:endParaRPr lang="zh-CN" altLang="en-US"/>
          </a:p>
        </p:txBody>
      </p:sp>
    </p:spTree>
    <p:extLst>
      <p:ext uri="{BB962C8B-B14F-4D97-AF65-F5344CB8AC3E}">
        <p14:creationId xmlns:p14="http://schemas.microsoft.com/office/powerpoint/2010/main" val="4188888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0B8744-D4C5-4C88-AD48-C21601B7DC19}" type="slidenum">
              <a:rPr lang="zh-CN" altLang="en-US" smtClean="0"/>
              <a:t>18</a:t>
            </a:fld>
            <a:endParaRPr lang="zh-CN" altLang="en-US"/>
          </a:p>
        </p:txBody>
      </p:sp>
    </p:spTree>
    <p:extLst>
      <p:ext uri="{BB962C8B-B14F-4D97-AF65-F5344CB8AC3E}">
        <p14:creationId xmlns:p14="http://schemas.microsoft.com/office/powerpoint/2010/main" val="778145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0B8744-D4C5-4C88-AD48-C21601B7DC19}" type="slidenum">
              <a:rPr lang="zh-CN" altLang="en-US" smtClean="0"/>
              <a:t>19</a:t>
            </a:fld>
            <a:endParaRPr lang="zh-CN" altLang="en-US"/>
          </a:p>
        </p:txBody>
      </p:sp>
    </p:spTree>
    <p:extLst>
      <p:ext uri="{BB962C8B-B14F-4D97-AF65-F5344CB8AC3E}">
        <p14:creationId xmlns:p14="http://schemas.microsoft.com/office/powerpoint/2010/main" val="40888525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0B8744-D4C5-4C88-AD48-C21601B7DC19}" type="slidenum">
              <a:rPr lang="zh-CN" altLang="en-US" smtClean="0"/>
              <a:t>20</a:t>
            </a:fld>
            <a:endParaRPr lang="zh-CN" altLang="en-US"/>
          </a:p>
        </p:txBody>
      </p:sp>
    </p:spTree>
    <p:extLst>
      <p:ext uri="{BB962C8B-B14F-4D97-AF65-F5344CB8AC3E}">
        <p14:creationId xmlns:p14="http://schemas.microsoft.com/office/powerpoint/2010/main" val="796147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0B8744-D4C5-4C88-AD48-C21601B7DC19}" type="slidenum">
              <a:rPr lang="zh-CN" altLang="en-US" smtClean="0"/>
              <a:t>2</a:t>
            </a:fld>
            <a:endParaRPr lang="zh-CN" altLang="en-US"/>
          </a:p>
        </p:txBody>
      </p:sp>
    </p:spTree>
    <p:extLst>
      <p:ext uri="{BB962C8B-B14F-4D97-AF65-F5344CB8AC3E}">
        <p14:creationId xmlns:p14="http://schemas.microsoft.com/office/powerpoint/2010/main" val="40404835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0B8744-D4C5-4C88-AD48-C21601B7DC19}" type="slidenum">
              <a:rPr lang="zh-CN" altLang="en-US" smtClean="0"/>
              <a:t>21</a:t>
            </a:fld>
            <a:endParaRPr lang="zh-CN" altLang="en-US"/>
          </a:p>
        </p:txBody>
      </p:sp>
    </p:spTree>
    <p:extLst>
      <p:ext uri="{BB962C8B-B14F-4D97-AF65-F5344CB8AC3E}">
        <p14:creationId xmlns:p14="http://schemas.microsoft.com/office/powerpoint/2010/main" val="355766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0B8744-D4C5-4C88-AD48-C21601B7DC19}" type="slidenum">
              <a:rPr lang="zh-CN" altLang="en-US" smtClean="0"/>
              <a:t>22</a:t>
            </a:fld>
            <a:endParaRPr lang="zh-CN" altLang="en-US"/>
          </a:p>
        </p:txBody>
      </p:sp>
    </p:spTree>
    <p:extLst>
      <p:ext uri="{BB962C8B-B14F-4D97-AF65-F5344CB8AC3E}">
        <p14:creationId xmlns:p14="http://schemas.microsoft.com/office/powerpoint/2010/main" val="42527008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0B8744-D4C5-4C88-AD48-C21601B7DC19}" type="slidenum">
              <a:rPr lang="zh-CN" altLang="en-US" smtClean="0"/>
              <a:t>24</a:t>
            </a:fld>
            <a:endParaRPr lang="zh-CN" altLang="en-US"/>
          </a:p>
        </p:txBody>
      </p:sp>
    </p:spTree>
    <p:extLst>
      <p:ext uri="{BB962C8B-B14F-4D97-AF65-F5344CB8AC3E}">
        <p14:creationId xmlns:p14="http://schemas.microsoft.com/office/powerpoint/2010/main" val="4136069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0B8744-D4C5-4C88-AD48-C21601B7DC19}" type="slidenum">
              <a:rPr lang="zh-CN" altLang="en-US" smtClean="0"/>
              <a:t>25</a:t>
            </a:fld>
            <a:endParaRPr lang="zh-CN" altLang="en-US"/>
          </a:p>
        </p:txBody>
      </p:sp>
    </p:spTree>
    <p:extLst>
      <p:ext uri="{BB962C8B-B14F-4D97-AF65-F5344CB8AC3E}">
        <p14:creationId xmlns:p14="http://schemas.microsoft.com/office/powerpoint/2010/main" val="22007245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0B8744-D4C5-4C88-AD48-C21601B7DC19}" type="slidenum">
              <a:rPr lang="zh-CN" altLang="en-US" smtClean="0"/>
              <a:t>26</a:t>
            </a:fld>
            <a:endParaRPr lang="zh-CN" altLang="en-US"/>
          </a:p>
        </p:txBody>
      </p:sp>
    </p:spTree>
    <p:extLst>
      <p:ext uri="{BB962C8B-B14F-4D97-AF65-F5344CB8AC3E}">
        <p14:creationId xmlns:p14="http://schemas.microsoft.com/office/powerpoint/2010/main" val="40949753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0B8744-D4C5-4C88-AD48-C21601B7DC19}" type="slidenum">
              <a:rPr lang="zh-CN" altLang="en-US" smtClean="0"/>
              <a:t>27</a:t>
            </a:fld>
            <a:endParaRPr lang="zh-CN" altLang="en-US"/>
          </a:p>
        </p:txBody>
      </p:sp>
    </p:spTree>
    <p:extLst>
      <p:ext uri="{BB962C8B-B14F-4D97-AF65-F5344CB8AC3E}">
        <p14:creationId xmlns:p14="http://schemas.microsoft.com/office/powerpoint/2010/main" val="36894608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0B8744-D4C5-4C88-AD48-C21601B7DC19}" type="slidenum">
              <a:rPr lang="zh-CN" altLang="en-US" smtClean="0"/>
              <a:t>29</a:t>
            </a:fld>
            <a:endParaRPr lang="zh-CN" altLang="en-US"/>
          </a:p>
        </p:txBody>
      </p:sp>
    </p:spTree>
    <p:extLst>
      <p:ext uri="{BB962C8B-B14F-4D97-AF65-F5344CB8AC3E}">
        <p14:creationId xmlns:p14="http://schemas.microsoft.com/office/powerpoint/2010/main" val="191942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0B8744-D4C5-4C88-AD48-C21601B7DC19}" type="slidenum">
              <a:rPr lang="zh-CN" altLang="en-US" smtClean="0"/>
              <a:t>3</a:t>
            </a:fld>
            <a:endParaRPr lang="zh-CN" altLang="en-US"/>
          </a:p>
        </p:txBody>
      </p:sp>
    </p:spTree>
    <p:extLst>
      <p:ext uri="{BB962C8B-B14F-4D97-AF65-F5344CB8AC3E}">
        <p14:creationId xmlns:p14="http://schemas.microsoft.com/office/powerpoint/2010/main" val="1718473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0B8744-D4C5-4C88-AD48-C21601B7DC19}" type="slidenum">
              <a:rPr lang="zh-CN" altLang="en-US" smtClean="0"/>
              <a:t>4</a:t>
            </a:fld>
            <a:endParaRPr lang="zh-CN" altLang="en-US"/>
          </a:p>
        </p:txBody>
      </p:sp>
    </p:spTree>
    <p:extLst>
      <p:ext uri="{BB962C8B-B14F-4D97-AF65-F5344CB8AC3E}">
        <p14:creationId xmlns:p14="http://schemas.microsoft.com/office/powerpoint/2010/main" val="2204606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0B8744-D4C5-4C88-AD48-C21601B7DC19}" type="slidenum">
              <a:rPr lang="zh-CN" altLang="en-US" smtClean="0"/>
              <a:t>5</a:t>
            </a:fld>
            <a:endParaRPr lang="zh-CN" altLang="en-US"/>
          </a:p>
        </p:txBody>
      </p:sp>
    </p:spTree>
    <p:extLst>
      <p:ext uri="{BB962C8B-B14F-4D97-AF65-F5344CB8AC3E}">
        <p14:creationId xmlns:p14="http://schemas.microsoft.com/office/powerpoint/2010/main" val="1320653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0B8744-D4C5-4C88-AD48-C21601B7DC19}" type="slidenum">
              <a:rPr lang="zh-CN" altLang="en-US" smtClean="0"/>
              <a:t>6</a:t>
            </a:fld>
            <a:endParaRPr lang="zh-CN" altLang="en-US"/>
          </a:p>
        </p:txBody>
      </p:sp>
    </p:spTree>
    <p:extLst>
      <p:ext uri="{BB962C8B-B14F-4D97-AF65-F5344CB8AC3E}">
        <p14:creationId xmlns:p14="http://schemas.microsoft.com/office/powerpoint/2010/main" val="4162522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kern="1200" dirty="0">
                <a:solidFill>
                  <a:schemeClr val="tx1"/>
                </a:solidFill>
                <a:effectLst/>
                <a:latin typeface="+mn-lt"/>
                <a:ea typeface="+mn-ea"/>
                <a:cs typeface="+mn-cs"/>
              </a:rPr>
              <a:t>GBDT</a:t>
            </a:r>
            <a:r>
              <a:rPr lang="zh-CN" altLang="en-US" sz="1200" kern="1200" dirty="0">
                <a:solidFill>
                  <a:schemeClr val="tx1"/>
                </a:solidFill>
                <a:effectLst/>
                <a:latin typeface="+mn-lt"/>
                <a:ea typeface="+mn-ea"/>
                <a:cs typeface="+mn-cs"/>
              </a:rPr>
              <a:t>优点</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可以灵活处理各类型数据</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连续，离散</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在分布稠密的数据集上，泛华能力和表达能力很好</a:t>
            </a:r>
          </a:p>
          <a:p>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预测阶段速度快</a:t>
            </a:r>
          </a:p>
          <a:p>
            <a:endParaRPr lang="zh-CN" altLang="en-US" dirty="0"/>
          </a:p>
        </p:txBody>
      </p:sp>
      <p:sp>
        <p:nvSpPr>
          <p:cNvPr id="4" name="灯片编号占位符 3"/>
          <p:cNvSpPr>
            <a:spLocks noGrp="1"/>
          </p:cNvSpPr>
          <p:nvPr>
            <p:ph type="sldNum" sz="quarter" idx="10"/>
          </p:nvPr>
        </p:nvSpPr>
        <p:spPr/>
        <p:txBody>
          <a:bodyPr/>
          <a:lstStyle/>
          <a:p>
            <a:fld id="{FF0B8744-D4C5-4C88-AD48-C21601B7DC19}" type="slidenum">
              <a:rPr lang="zh-CN" altLang="en-US" smtClean="0"/>
              <a:t>7</a:t>
            </a:fld>
            <a:endParaRPr lang="zh-CN" altLang="en-US"/>
          </a:p>
        </p:txBody>
      </p:sp>
    </p:spTree>
    <p:extLst>
      <p:ext uri="{BB962C8B-B14F-4D97-AF65-F5344CB8AC3E}">
        <p14:creationId xmlns:p14="http://schemas.microsoft.com/office/powerpoint/2010/main" val="2849935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0B8744-D4C5-4C88-AD48-C21601B7DC19}" type="slidenum">
              <a:rPr lang="zh-CN" altLang="en-US" smtClean="0"/>
              <a:t>8</a:t>
            </a:fld>
            <a:endParaRPr lang="zh-CN" altLang="en-US"/>
          </a:p>
        </p:txBody>
      </p:sp>
    </p:spTree>
    <p:extLst>
      <p:ext uri="{BB962C8B-B14F-4D97-AF65-F5344CB8AC3E}">
        <p14:creationId xmlns:p14="http://schemas.microsoft.com/office/powerpoint/2010/main" val="860383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0B8744-D4C5-4C88-AD48-C21601B7DC19}" type="slidenum">
              <a:rPr lang="zh-CN" altLang="en-US" smtClean="0"/>
              <a:t>9</a:t>
            </a:fld>
            <a:endParaRPr lang="zh-CN" altLang="en-US"/>
          </a:p>
        </p:txBody>
      </p:sp>
    </p:spTree>
    <p:extLst>
      <p:ext uri="{BB962C8B-B14F-4D97-AF65-F5344CB8AC3E}">
        <p14:creationId xmlns:p14="http://schemas.microsoft.com/office/powerpoint/2010/main" val="428796681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11.jpg"/><Relationship Id="rId1" Type="http://schemas.openxmlformats.org/officeDocument/2006/relationships/slideMaster" Target="../slideMasters/slideMaster2.xml"/><Relationship Id="rId5" Type="http://schemas.microsoft.com/office/2007/relationships/hdphoto" Target="../media/hdphoto6.wdp"/><Relationship Id="rId4" Type="http://schemas.openxmlformats.org/officeDocument/2006/relationships/image" Target="../media/image1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jpg"/><Relationship Id="rId7" Type="http://schemas.microsoft.com/office/2007/relationships/hdphoto" Target="../media/hdphoto6.wdp"/><Relationship Id="rId2" Type="http://schemas.openxmlformats.org/officeDocument/2006/relationships/image" Target="../media/image13.png"/><Relationship Id="rId1" Type="http://schemas.openxmlformats.org/officeDocument/2006/relationships/slideMaster" Target="../slideMasters/slideMaster2.xml"/><Relationship Id="rId6" Type="http://schemas.openxmlformats.org/officeDocument/2006/relationships/image" Target="../media/image12.png"/><Relationship Id="rId5" Type="http://schemas.openxmlformats.org/officeDocument/2006/relationships/hyperlink" Target="http://www.officeplus.cn/Template/Home.shtml" TargetMode="External"/><Relationship Id="rId4" Type="http://schemas.openxmlformats.org/officeDocument/2006/relationships/image" Target="../media/image1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4.wdp"/><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4.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4.wdp"/><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4.wdp"/><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pattFill prst="dotGrid">
          <a:fgClr>
            <a:schemeClr val="accent2">
              <a:lumMod val="60000"/>
              <a:lumOff val="40000"/>
            </a:schemeClr>
          </a:fgClr>
          <a:bgClr>
            <a:schemeClr val="accent2">
              <a:lumMod val="20000"/>
              <a:lumOff val="80000"/>
            </a:schemeClr>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1063545" y="910683"/>
            <a:ext cx="10064910" cy="1150770"/>
          </a:xfrm>
          <a:prstGeom prst="rect">
            <a:avLst/>
          </a:prstGeom>
        </p:spPr>
      </p:pic>
      <p:sp>
        <p:nvSpPr>
          <p:cNvPr id="4" name="文本占位符 3"/>
          <p:cNvSpPr>
            <a:spLocks noGrp="1"/>
          </p:cNvSpPr>
          <p:nvPr>
            <p:ph type="body" sz="quarter" idx="10"/>
          </p:nvPr>
        </p:nvSpPr>
        <p:spPr>
          <a:xfrm>
            <a:off x="757238" y="2328863"/>
            <a:ext cx="10677524" cy="985838"/>
          </a:xfrm>
          <a:prstGeom prst="rect">
            <a:avLst/>
          </a:prstGeom>
        </p:spPr>
        <p:txBody>
          <a:bodyPr/>
          <a:lstStyle>
            <a:lvl1pPr marL="0" indent="0" algn="ctr">
              <a:buNone/>
              <a:defRPr sz="6600" b="1">
                <a:solidFill>
                  <a:schemeClr val="accent2">
                    <a:lumMod val="50000"/>
                  </a:schemeClr>
                </a:solidFill>
              </a:defRPr>
            </a:lvl1pPr>
          </a:lstStyle>
          <a:p>
            <a:pPr lvl="0"/>
            <a:endParaRPr kumimoji="1" lang="zh-CN" altLang="en-US"/>
          </a:p>
        </p:txBody>
      </p:sp>
      <p:sp>
        <p:nvSpPr>
          <p:cNvPr id="5" name="文本占位符 3"/>
          <p:cNvSpPr>
            <a:spLocks noGrp="1"/>
          </p:cNvSpPr>
          <p:nvPr>
            <p:ph type="body" sz="quarter" idx="11"/>
          </p:nvPr>
        </p:nvSpPr>
        <p:spPr>
          <a:xfrm>
            <a:off x="2116931" y="910683"/>
            <a:ext cx="7958138" cy="760955"/>
          </a:xfrm>
          <a:prstGeom prst="rect">
            <a:avLst/>
          </a:prstGeom>
        </p:spPr>
        <p:txBody>
          <a:bodyPr anchor="ctr"/>
          <a:lstStyle>
            <a:lvl1pPr marL="0" indent="0" algn="ctr">
              <a:buNone/>
              <a:defRPr sz="3200" b="1">
                <a:solidFill>
                  <a:schemeClr val="bg1"/>
                </a:solidFill>
              </a:defRPr>
            </a:lvl1pPr>
          </a:lstStyle>
          <a:p>
            <a:pPr lvl="0"/>
            <a:endParaRPr kumimoji="1" lang="zh-CN" altLang="en-US"/>
          </a:p>
        </p:txBody>
      </p:sp>
      <p:sp>
        <p:nvSpPr>
          <p:cNvPr id="6" name="文本占位符 3"/>
          <p:cNvSpPr>
            <a:spLocks noGrp="1"/>
          </p:cNvSpPr>
          <p:nvPr>
            <p:ph type="body" sz="quarter" idx="12"/>
          </p:nvPr>
        </p:nvSpPr>
        <p:spPr>
          <a:xfrm>
            <a:off x="757238" y="3314701"/>
            <a:ext cx="10677524" cy="585787"/>
          </a:xfrm>
          <a:prstGeom prst="rect">
            <a:avLst/>
          </a:prstGeom>
        </p:spPr>
        <p:txBody>
          <a:bodyPr/>
          <a:lstStyle>
            <a:lvl1pPr marL="0" indent="0" algn="ctr">
              <a:buNone/>
              <a:defRPr sz="3200" b="1">
                <a:solidFill>
                  <a:schemeClr val="accent2"/>
                </a:solidFill>
              </a:defRPr>
            </a:lvl1pPr>
          </a:lstStyle>
          <a:p>
            <a:pPr lvl="0"/>
            <a:endParaRPr kumimoji="1" lang="zh-CN" altLang="en-US"/>
          </a:p>
        </p:txBody>
      </p:sp>
      <p:sp>
        <p:nvSpPr>
          <p:cNvPr id="7" name="文本占位符 3"/>
          <p:cNvSpPr>
            <a:spLocks noGrp="1"/>
          </p:cNvSpPr>
          <p:nvPr>
            <p:ph type="body" sz="quarter" idx="13"/>
          </p:nvPr>
        </p:nvSpPr>
        <p:spPr>
          <a:xfrm>
            <a:off x="4657725" y="4530394"/>
            <a:ext cx="2876550" cy="392907"/>
          </a:xfrm>
          <a:prstGeom prst="rect">
            <a:avLst/>
          </a:prstGeom>
        </p:spPr>
        <p:txBody>
          <a:bodyPr/>
          <a:lstStyle>
            <a:lvl1pPr marL="0" indent="0" algn="ctr">
              <a:buNone/>
              <a:defRPr sz="1600" b="0">
                <a:solidFill>
                  <a:schemeClr val="accent2">
                    <a:lumMod val="50000"/>
                  </a:schemeClr>
                </a:solidFill>
              </a:defRPr>
            </a:lvl1pPr>
          </a:lstStyle>
          <a:p>
            <a:pPr lvl="0"/>
            <a:endParaRPr kumimoji="1" lang="zh-CN" altLang="en-US" dirty="0"/>
          </a:p>
        </p:txBody>
      </p:sp>
      <p:cxnSp>
        <p:nvCxnSpPr>
          <p:cNvPr id="9" name="直接连接符 79"/>
          <p:cNvCxnSpPr/>
          <p:nvPr/>
        </p:nvCxnSpPr>
        <p:spPr>
          <a:xfrm>
            <a:off x="1764181" y="4715060"/>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cxnSp>
        <p:nvCxnSpPr>
          <p:cNvPr id="10" name="直接连接符 80"/>
          <p:cNvCxnSpPr/>
          <p:nvPr/>
        </p:nvCxnSpPr>
        <p:spPr>
          <a:xfrm>
            <a:off x="7637986" y="4715060"/>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userDrawn="1"/>
        </p:nvPicPr>
        <p:blipFill>
          <a:blip r:embed="rId4">
            <a:extLst>
              <a:ext uri="{BEBA8EAE-BF5A-486C-A8C5-ECC9F3942E4B}">
                <a14:imgProps xmlns:a14="http://schemas.microsoft.com/office/drawing/2010/main">
                  <a14:imgLayer r:embed="rId5">
                    <a14:imgEffect>
                      <a14:artisticTexturizer scaling="0"/>
                    </a14:imgEffect>
                  </a14:imgLayer>
                </a14:imgProps>
              </a:ext>
            </a:extLst>
          </a:blip>
          <a:stretch>
            <a:fillRect/>
          </a:stretch>
        </p:blipFill>
        <p:spPr>
          <a:xfrm>
            <a:off x="0" y="5266806"/>
            <a:ext cx="12193057" cy="1591194"/>
          </a:xfrm>
          <a:prstGeom prst="rect">
            <a:avLst/>
          </a:prstGeom>
        </p:spPr>
      </p:pic>
      <p:sp>
        <p:nvSpPr>
          <p:cNvPr id="13" name="任意多边形 29"/>
          <p:cNvSpPr/>
          <p:nvPr userDrawn="1"/>
        </p:nvSpPr>
        <p:spPr>
          <a:xfrm>
            <a:off x="125378" y="5499101"/>
            <a:ext cx="11941243" cy="1259002"/>
          </a:xfrm>
          <a:custGeom>
            <a:avLst/>
            <a:gdLst>
              <a:gd name="connsiteX0" fmla="*/ 6096000 w 12192000"/>
              <a:gd name="connsiteY0" fmla="*/ 0 h 1591193"/>
              <a:gd name="connsiteX1" fmla="*/ 6410502 w 12192000"/>
              <a:gd name="connsiteY1" fmla="*/ 322781 h 1591193"/>
              <a:gd name="connsiteX2" fmla="*/ 12192000 w 12192000"/>
              <a:gd name="connsiteY2" fmla="*/ 322781 h 1591193"/>
              <a:gd name="connsiteX3" fmla="*/ 12192000 w 12192000"/>
              <a:gd name="connsiteY3" fmla="*/ 1591193 h 1591193"/>
              <a:gd name="connsiteX4" fmla="*/ 0 w 12192000"/>
              <a:gd name="connsiteY4" fmla="*/ 1591193 h 1591193"/>
              <a:gd name="connsiteX5" fmla="*/ 0 w 12192000"/>
              <a:gd name="connsiteY5" fmla="*/ 322781 h 1591193"/>
              <a:gd name="connsiteX6" fmla="*/ 5781498 w 12192000"/>
              <a:gd name="connsiteY6" fmla="*/ 322781 h 159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591193">
                <a:moveTo>
                  <a:pt x="6096000" y="0"/>
                </a:moveTo>
                <a:lnTo>
                  <a:pt x="6410502" y="322781"/>
                </a:lnTo>
                <a:lnTo>
                  <a:pt x="12192000" y="322781"/>
                </a:lnTo>
                <a:lnTo>
                  <a:pt x="12192000" y="1591193"/>
                </a:lnTo>
                <a:lnTo>
                  <a:pt x="0" y="1591193"/>
                </a:lnTo>
                <a:lnTo>
                  <a:pt x="0" y="322781"/>
                </a:lnTo>
                <a:lnTo>
                  <a:pt x="5781498" y="322781"/>
                </a:lnTo>
                <a:close/>
              </a:path>
            </a:pathLst>
          </a:custGeom>
          <a:noFill/>
          <a:ln w="19050">
            <a:solidFill>
              <a:schemeClr val="accent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文本占位符 3"/>
          <p:cNvSpPr>
            <a:spLocks noGrp="1"/>
          </p:cNvSpPr>
          <p:nvPr>
            <p:ph type="body" sz="quarter" idx="14"/>
          </p:nvPr>
        </p:nvSpPr>
        <p:spPr>
          <a:xfrm>
            <a:off x="757238" y="6062403"/>
            <a:ext cx="10677524" cy="409835"/>
          </a:xfrm>
          <a:prstGeom prst="rect">
            <a:avLst/>
          </a:prstGeom>
        </p:spPr>
        <p:txBody>
          <a:bodyPr/>
          <a:lstStyle>
            <a:lvl1pPr marL="0" indent="0" algn="ctr">
              <a:buNone/>
              <a:defRPr sz="2400" b="1">
                <a:solidFill>
                  <a:schemeClr val="accent2">
                    <a:lumMod val="20000"/>
                    <a:lumOff val="80000"/>
                  </a:schemeClr>
                </a:solidFill>
              </a:defRPr>
            </a:lvl1pPr>
          </a:lstStyle>
          <a:p>
            <a:pPr lvl="0"/>
            <a:endParaRPr kumimoji="1" lang="zh-CN" altLang="en-US"/>
          </a:p>
        </p:txBody>
      </p:sp>
    </p:spTree>
    <p:extLst>
      <p:ext uri="{BB962C8B-B14F-4D97-AF65-F5344CB8AC3E}">
        <p14:creationId xmlns:p14="http://schemas.microsoft.com/office/powerpoint/2010/main" val="679821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模板使用技巧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231089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关注服务号">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2552566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使用小程序">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C50F7A0F-4C8A-4DA1-8AA3-1810FF4E70A3}"/>
              </a:ext>
            </a:extLst>
          </p:cNvPr>
          <p:cNvPicPr>
            <a:picLocks noChangeAspect="1"/>
          </p:cNvPicPr>
          <p:nvPr userDrawn="1"/>
        </p:nvPicPr>
        <p:blipFill rotWithShape="1">
          <a:blip r:embed="rId2">
            <a:clrChange>
              <a:clrFrom>
                <a:srgbClr val="FFFFFF"/>
              </a:clrFrom>
              <a:clrTo>
                <a:srgbClr val="FFFFFF">
                  <a:alpha val="0"/>
                </a:srgbClr>
              </a:clrTo>
            </a:clrChange>
          </a:blip>
          <a:srcRect l="13924" t="13924" r="13924" b="13924"/>
          <a:stretch/>
        </p:blipFill>
        <p:spPr>
          <a:xfrm>
            <a:off x="4705130" y="1673081"/>
            <a:ext cx="2743200" cy="2743200"/>
          </a:xfrm>
          <a:prstGeom prst="rect">
            <a:avLst/>
          </a:prstGeom>
        </p:spPr>
      </p:pic>
      <p:pic>
        <p:nvPicPr>
          <p:cNvPr id="15" name="图片 14">
            <a:extLst>
              <a:ext uri="{FF2B5EF4-FFF2-40B4-BE49-F238E27FC236}">
                <a16:creationId xmlns:a16="http://schemas.microsoft.com/office/drawing/2014/main" id="{260AD2DE-F13F-4332-90AE-87C7001EAD9A}"/>
              </a:ext>
            </a:extLst>
          </p:cNvPr>
          <p:cNvPicPr>
            <a:picLocks noChangeAspect="1"/>
          </p:cNvPicPr>
          <p:nvPr userDrawn="1"/>
        </p:nvPicPr>
        <p:blipFill rotWithShape="1">
          <a:blip r:embed="rId3">
            <a:clrChange>
              <a:clrFrom>
                <a:srgbClr val="FFFFFF"/>
              </a:clrFrom>
              <a:clrTo>
                <a:srgbClr val="FFFFFF">
                  <a:alpha val="0"/>
                </a:srgbClr>
              </a:clrTo>
            </a:clrChange>
          </a:blip>
          <a:srcRect l="14439" r="14439"/>
          <a:stretch/>
        </p:blipFill>
        <p:spPr>
          <a:xfrm>
            <a:off x="8519321" y="1673081"/>
            <a:ext cx="2743200" cy="2743200"/>
          </a:xfrm>
          <a:prstGeom prst="rect">
            <a:avLst/>
          </a:prstGeom>
        </p:spPr>
      </p:pic>
      <p:pic>
        <p:nvPicPr>
          <p:cNvPr id="16" name="图片 15">
            <a:extLst>
              <a:ext uri="{FF2B5EF4-FFF2-40B4-BE49-F238E27FC236}">
                <a16:creationId xmlns:a16="http://schemas.microsoft.com/office/drawing/2014/main" id="{19418449-E7C2-4E37-8045-DD4782B12524}"/>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a:extLst>
              <a:ext uri="{FF2B5EF4-FFF2-40B4-BE49-F238E27FC236}">
                <a16:creationId xmlns:a16="http://schemas.microsoft.com/office/drawing/2014/main" id="{46C855E7-2DCA-4970-A954-7CB7F69FADAB}"/>
              </a:ext>
            </a:extLst>
          </p:cNvPr>
          <p:cNvPicPr>
            <a:picLocks noChangeAspect="1"/>
          </p:cNvPicPr>
          <p:nvPr userDrawn="1"/>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2814334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is-IS" altLang="zh-CN" sz="1400" b="0" i="0" u="none" strike="noStrike" kern="0" cap="none" spc="0" normalizeH="0" baseline="0" noProof="0" dirty="0">
                <a:ln>
                  <a:noFill/>
                </a:ln>
                <a:solidFill>
                  <a:srgbClr val="FFFFFF"/>
                </a:solidFill>
                <a:effectLst/>
                <a:uLnTx/>
                <a:uFillTx/>
                <a:latin typeface="Segoe UI Light"/>
                <a:cs typeface="Segoe UI Light"/>
              </a:rPr>
              <a:t>Microsoft YaHei</a:t>
            </a:r>
            <a:endParaRPr kumimoji="0" lang="zh-CN" altLang="en-US" sz="1400" b="0" i="0" u="none" strike="noStrike" kern="0" cap="none" spc="0" normalizeH="0" baseline="0" noProof="0" dirty="0">
              <a:ln>
                <a:noFill/>
              </a:ln>
              <a:solidFill>
                <a:srgbClr val="FFFFFF"/>
              </a:solidFill>
              <a:effectLst/>
              <a:uLnTx/>
              <a:uFillTx/>
              <a:latin typeface="Segoe UI Light"/>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4110898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pattFill prst="dotGrid">
          <a:fgClr>
            <a:schemeClr val="accent2">
              <a:lumMod val="60000"/>
              <a:lumOff val="40000"/>
            </a:schemeClr>
          </a:fgClr>
          <a:bgClr>
            <a:schemeClr val="accent2">
              <a:lumMod val="20000"/>
              <a:lumOff val="80000"/>
            </a:schemeClr>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0" y="-297"/>
            <a:ext cx="5194242" cy="6858594"/>
          </a:xfrm>
          <a:prstGeom prst="rect">
            <a:avLst/>
          </a:prstGeom>
        </p:spPr>
      </p:pic>
      <p:pic>
        <p:nvPicPr>
          <p:cNvPr id="3" name="图片 2"/>
          <p:cNvPicPr>
            <a:picLocks noChangeAspect="1"/>
          </p:cNvPicPr>
          <p:nvPr userDrawn="1"/>
        </p:nvPicPr>
        <p:blipFill>
          <a:blip r:embed="rId4">
            <a:extLst>
              <a:ext uri="{BEBA8EAE-BF5A-486C-A8C5-ECC9F3942E4B}">
                <a14:imgProps xmlns:a14="http://schemas.microsoft.com/office/drawing/2010/main">
                  <a14:imgLayer r:embed="rId5">
                    <a14:imgEffect>
                      <a14:artisticTexturizer scaling="0"/>
                    </a14:imgEffect>
                  </a14:imgLayer>
                </a14:imgProps>
              </a:ext>
            </a:extLst>
          </a:blip>
          <a:stretch>
            <a:fillRect/>
          </a:stretch>
        </p:blipFill>
        <p:spPr>
          <a:xfrm>
            <a:off x="11856691" y="-297"/>
            <a:ext cx="335309" cy="6858594"/>
          </a:xfrm>
          <a:prstGeom prst="rect">
            <a:avLst/>
          </a:prstGeom>
        </p:spPr>
      </p:pic>
      <p:cxnSp>
        <p:nvCxnSpPr>
          <p:cNvPr id="4" name="直接连接符 19"/>
          <p:cNvCxnSpPr/>
          <p:nvPr userDrawn="1"/>
        </p:nvCxnSpPr>
        <p:spPr>
          <a:xfrm>
            <a:off x="12032650" y="177800"/>
            <a:ext cx="0" cy="6502400"/>
          </a:xfrm>
          <a:prstGeom prst="line">
            <a:avLst/>
          </a:prstGeom>
          <a:ln w="1905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任意多边形 17"/>
          <p:cNvSpPr/>
          <p:nvPr userDrawn="1"/>
        </p:nvSpPr>
        <p:spPr>
          <a:xfrm>
            <a:off x="136037" y="177800"/>
            <a:ext cx="4864588" cy="6502400"/>
          </a:xfrm>
          <a:custGeom>
            <a:avLst/>
            <a:gdLst>
              <a:gd name="connsiteX0" fmla="*/ 0 w 5191349"/>
              <a:gd name="connsiteY0" fmla="*/ 0 h 6858000"/>
              <a:gd name="connsiteX1" fmla="*/ 4882718 w 5191349"/>
              <a:gd name="connsiteY1" fmla="*/ 0 h 6858000"/>
              <a:gd name="connsiteX2" fmla="*/ 4882718 w 5191349"/>
              <a:gd name="connsiteY2" fmla="*/ 3113151 h 6858000"/>
              <a:gd name="connsiteX3" fmla="*/ 5191349 w 5191349"/>
              <a:gd name="connsiteY3" fmla="*/ 3429000 h 6858000"/>
              <a:gd name="connsiteX4" fmla="*/ 4882718 w 5191349"/>
              <a:gd name="connsiteY4" fmla="*/ 3744848 h 6858000"/>
              <a:gd name="connsiteX5" fmla="*/ 4882718 w 5191349"/>
              <a:gd name="connsiteY5" fmla="*/ 6858000 h 6858000"/>
              <a:gd name="connsiteX6" fmla="*/ 0 w 519134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1349" h="6858000">
                <a:moveTo>
                  <a:pt x="0" y="0"/>
                </a:moveTo>
                <a:lnTo>
                  <a:pt x="4882718" y="0"/>
                </a:lnTo>
                <a:lnTo>
                  <a:pt x="4882718" y="3113151"/>
                </a:lnTo>
                <a:lnTo>
                  <a:pt x="5191349" y="3429000"/>
                </a:lnTo>
                <a:lnTo>
                  <a:pt x="4882718" y="3744848"/>
                </a:lnTo>
                <a:lnTo>
                  <a:pt x="4882718" y="6858000"/>
                </a:lnTo>
                <a:lnTo>
                  <a:pt x="0" y="6858000"/>
                </a:lnTo>
                <a:close/>
              </a:path>
            </a:pathLst>
          </a:custGeom>
          <a:noFill/>
          <a:ln w="19050">
            <a:solidFill>
              <a:schemeClr val="accent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文本占位符 3"/>
          <p:cNvSpPr>
            <a:spLocks noGrp="1"/>
          </p:cNvSpPr>
          <p:nvPr>
            <p:ph type="body" sz="quarter" idx="10" hasCustomPrompt="1"/>
          </p:nvPr>
        </p:nvSpPr>
        <p:spPr>
          <a:xfrm>
            <a:off x="1225306" y="2200276"/>
            <a:ext cx="2686050" cy="1343024"/>
          </a:xfrm>
          <a:prstGeom prst="rect">
            <a:avLst/>
          </a:prstGeom>
        </p:spPr>
        <p:txBody>
          <a:bodyPr/>
          <a:lstStyle>
            <a:lvl1pPr marL="0" indent="0" algn="ctr">
              <a:buNone/>
              <a:defRPr sz="9600" b="1">
                <a:solidFill>
                  <a:schemeClr val="accent2">
                    <a:lumMod val="20000"/>
                    <a:lumOff val="80000"/>
                  </a:schemeClr>
                </a:solidFill>
              </a:defRPr>
            </a:lvl1pPr>
          </a:lstStyle>
          <a:p>
            <a:pPr lvl="0"/>
            <a:r>
              <a:rPr kumimoji="1" lang="zh-CN" altLang="en-US"/>
              <a:t>标题</a:t>
            </a:r>
          </a:p>
        </p:txBody>
      </p:sp>
      <p:sp>
        <p:nvSpPr>
          <p:cNvPr id="7" name="文本占位符 3"/>
          <p:cNvSpPr>
            <a:spLocks noGrp="1"/>
          </p:cNvSpPr>
          <p:nvPr>
            <p:ph type="body" sz="quarter" idx="11" hasCustomPrompt="1"/>
          </p:nvPr>
        </p:nvSpPr>
        <p:spPr>
          <a:xfrm>
            <a:off x="1225306" y="3543300"/>
            <a:ext cx="2686050" cy="585788"/>
          </a:xfrm>
          <a:prstGeom prst="rect">
            <a:avLst/>
          </a:prstGeom>
        </p:spPr>
        <p:txBody>
          <a:bodyPr/>
          <a:lstStyle>
            <a:lvl1pPr marL="0" indent="0" algn="ctr">
              <a:buNone/>
              <a:defRPr sz="3200" b="1">
                <a:solidFill>
                  <a:schemeClr val="accent2">
                    <a:lumMod val="20000"/>
                    <a:lumOff val="80000"/>
                  </a:schemeClr>
                </a:solidFill>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8" name="文本占位符 3"/>
          <p:cNvSpPr>
            <a:spLocks noGrp="1"/>
          </p:cNvSpPr>
          <p:nvPr>
            <p:ph type="body" sz="quarter" idx="12"/>
          </p:nvPr>
        </p:nvSpPr>
        <p:spPr>
          <a:xfrm>
            <a:off x="6449768" y="1609727"/>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9" name="文本占位符 3"/>
          <p:cNvSpPr>
            <a:spLocks noGrp="1"/>
          </p:cNvSpPr>
          <p:nvPr>
            <p:ph type="body" sz="quarter" idx="13"/>
          </p:nvPr>
        </p:nvSpPr>
        <p:spPr>
          <a:xfrm>
            <a:off x="6449768" y="2940846"/>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0" name="文本占位符 3"/>
          <p:cNvSpPr>
            <a:spLocks noGrp="1"/>
          </p:cNvSpPr>
          <p:nvPr>
            <p:ph type="body" sz="quarter" idx="14"/>
          </p:nvPr>
        </p:nvSpPr>
        <p:spPr>
          <a:xfrm>
            <a:off x="6449768" y="4271964"/>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Tree>
    <p:extLst>
      <p:ext uri="{BB962C8B-B14F-4D97-AF65-F5344CB8AC3E}">
        <p14:creationId xmlns:p14="http://schemas.microsoft.com/office/powerpoint/2010/main" val="1670484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pattFill prst="dotGrid">
          <a:fgClr>
            <a:schemeClr val="accent2">
              <a:lumMod val="60000"/>
              <a:lumOff val="40000"/>
            </a:schemeClr>
          </a:fgClr>
          <a:bgClr>
            <a:schemeClr val="accent2">
              <a:lumMod val="20000"/>
              <a:lumOff val="80000"/>
            </a:schemeClr>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0" y="-297"/>
            <a:ext cx="5194242" cy="6858594"/>
          </a:xfrm>
          <a:prstGeom prst="rect">
            <a:avLst/>
          </a:prstGeom>
        </p:spPr>
      </p:pic>
      <p:pic>
        <p:nvPicPr>
          <p:cNvPr id="3" name="图片 2"/>
          <p:cNvPicPr>
            <a:picLocks noChangeAspect="1"/>
          </p:cNvPicPr>
          <p:nvPr userDrawn="1"/>
        </p:nvPicPr>
        <p:blipFill>
          <a:blip r:embed="rId4">
            <a:extLst>
              <a:ext uri="{BEBA8EAE-BF5A-486C-A8C5-ECC9F3942E4B}">
                <a14:imgProps xmlns:a14="http://schemas.microsoft.com/office/drawing/2010/main">
                  <a14:imgLayer r:embed="rId5">
                    <a14:imgEffect>
                      <a14:artisticTexturizer scaling="0"/>
                    </a14:imgEffect>
                  </a14:imgLayer>
                </a14:imgProps>
              </a:ext>
            </a:extLst>
          </a:blip>
          <a:stretch>
            <a:fillRect/>
          </a:stretch>
        </p:blipFill>
        <p:spPr>
          <a:xfrm>
            <a:off x="11856691" y="-297"/>
            <a:ext cx="335309" cy="6858594"/>
          </a:xfrm>
          <a:prstGeom prst="rect">
            <a:avLst/>
          </a:prstGeom>
        </p:spPr>
      </p:pic>
      <p:cxnSp>
        <p:nvCxnSpPr>
          <p:cNvPr id="4" name="直接连接符 19"/>
          <p:cNvCxnSpPr/>
          <p:nvPr userDrawn="1"/>
        </p:nvCxnSpPr>
        <p:spPr>
          <a:xfrm>
            <a:off x="12032650" y="177800"/>
            <a:ext cx="0" cy="6502400"/>
          </a:xfrm>
          <a:prstGeom prst="line">
            <a:avLst/>
          </a:prstGeom>
          <a:ln w="1905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任意多边形 17"/>
          <p:cNvSpPr/>
          <p:nvPr userDrawn="1"/>
        </p:nvSpPr>
        <p:spPr>
          <a:xfrm>
            <a:off x="136037" y="177800"/>
            <a:ext cx="4864588" cy="6502400"/>
          </a:xfrm>
          <a:custGeom>
            <a:avLst/>
            <a:gdLst>
              <a:gd name="connsiteX0" fmla="*/ 0 w 5191349"/>
              <a:gd name="connsiteY0" fmla="*/ 0 h 6858000"/>
              <a:gd name="connsiteX1" fmla="*/ 4882718 w 5191349"/>
              <a:gd name="connsiteY1" fmla="*/ 0 h 6858000"/>
              <a:gd name="connsiteX2" fmla="*/ 4882718 w 5191349"/>
              <a:gd name="connsiteY2" fmla="*/ 3113151 h 6858000"/>
              <a:gd name="connsiteX3" fmla="*/ 5191349 w 5191349"/>
              <a:gd name="connsiteY3" fmla="*/ 3429000 h 6858000"/>
              <a:gd name="connsiteX4" fmla="*/ 4882718 w 5191349"/>
              <a:gd name="connsiteY4" fmla="*/ 3744848 h 6858000"/>
              <a:gd name="connsiteX5" fmla="*/ 4882718 w 5191349"/>
              <a:gd name="connsiteY5" fmla="*/ 6858000 h 6858000"/>
              <a:gd name="connsiteX6" fmla="*/ 0 w 519134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1349" h="6858000">
                <a:moveTo>
                  <a:pt x="0" y="0"/>
                </a:moveTo>
                <a:lnTo>
                  <a:pt x="4882718" y="0"/>
                </a:lnTo>
                <a:lnTo>
                  <a:pt x="4882718" y="3113151"/>
                </a:lnTo>
                <a:lnTo>
                  <a:pt x="5191349" y="3429000"/>
                </a:lnTo>
                <a:lnTo>
                  <a:pt x="4882718" y="3744848"/>
                </a:lnTo>
                <a:lnTo>
                  <a:pt x="4882718" y="6858000"/>
                </a:lnTo>
                <a:lnTo>
                  <a:pt x="0" y="6858000"/>
                </a:lnTo>
                <a:close/>
              </a:path>
            </a:pathLst>
          </a:custGeom>
          <a:noFill/>
          <a:ln w="19050">
            <a:solidFill>
              <a:schemeClr val="accent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文本占位符 3"/>
          <p:cNvSpPr>
            <a:spLocks noGrp="1"/>
          </p:cNvSpPr>
          <p:nvPr>
            <p:ph type="body" sz="quarter" idx="10" hasCustomPrompt="1"/>
          </p:nvPr>
        </p:nvSpPr>
        <p:spPr>
          <a:xfrm>
            <a:off x="1225306" y="2200276"/>
            <a:ext cx="2686050" cy="1343024"/>
          </a:xfrm>
          <a:prstGeom prst="rect">
            <a:avLst/>
          </a:prstGeom>
        </p:spPr>
        <p:txBody>
          <a:bodyPr/>
          <a:lstStyle>
            <a:lvl1pPr marL="0" indent="0" algn="ctr">
              <a:buNone/>
              <a:defRPr sz="9600" b="1">
                <a:solidFill>
                  <a:schemeClr val="accent2">
                    <a:lumMod val="20000"/>
                    <a:lumOff val="80000"/>
                  </a:schemeClr>
                </a:solidFill>
              </a:defRPr>
            </a:lvl1pPr>
          </a:lstStyle>
          <a:p>
            <a:pPr lvl="0"/>
            <a:r>
              <a:rPr kumimoji="1" lang="zh-CN" altLang="en-US"/>
              <a:t>标题</a:t>
            </a:r>
          </a:p>
        </p:txBody>
      </p:sp>
      <p:sp>
        <p:nvSpPr>
          <p:cNvPr id="7" name="文本占位符 3"/>
          <p:cNvSpPr>
            <a:spLocks noGrp="1"/>
          </p:cNvSpPr>
          <p:nvPr>
            <p:ph type="body" sz="quarter" idx="11" hasCustomPrompt="1"/>
          </p:nvPr>
        </p:nvSpPr>
        <p:spPr>
          <a:xfrm>
            <a:off x="1225306" y="3543300"/>
            <a:ext cx="2686050" cy="585788"/>
          </a:xfrm>
          <a:prstGeom prst="rect">
            <a:avLst/>
          </a:prstGeom>
        </p:spPr>
        <p:txBody>
          <a:bodyPr/>
          <a:lstStyle>
            <a:lvl1pPr marL="0" indent="0" algn="ctr">
              <a:buNone/>
              <a:defRPr sz="3200" b="1">
                <a:solidFill>
                  <a:schemeClr val="accent2">
                    <a:lumMod val="20000"/>
                    <a:lumOff val="80000"/>
                  </a:schemeClr>
                </a:solidFill>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8" name="文本占位符 3"/>
          <p:cNvSpPr>
            <a:spLocks noGrp="1"/>
          </p:cNvSpPr>
          <p:nvPr>
            <p:ph type="body" sz="quarter" idx="12"/>
          </p:nvPr>
        </p:nvSpPr>
        <p:spPr>
          <a:xfrm>
            <a:off x="6449768" y="1104902"/>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9" name="文本占位符 3"/>
          <p:cNvSpPr>
            <a:spLocks noGrp="1"/>
          </p:cNvSpPr>
          <p:nvPr>
            <p:ph type="body" sz="quarter" idx="13"/>
          </p:nvPr>
        </p:nvSpPr>
        <p:spPr>
          <a:xfrm>
            <a:off x="6449768" y="2436021"/>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1" name="文本占位符 3"/>
          <p:cNvSpPr>
            <a:spLocks noGrp="1"/>
          </p:cNvSpPr>
          <p:nvPr>
            <p:ph type="body" sz="quarter" idx="14"/>
          </p:nvPr>
        </p:nvSpPr>
        <p:spPr>
          <a:xfrm>
            <a:off x="6449768" y="3767139"/>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2" name="文本占位符 3"/>
          <p:cNvSpPr>
            <a:spLocks noGrp="1"/>
          </p:cNvSpPr>
          <p:nvPr>
            <p:ph type="body" sz="quarter" idx="15"/>
          </p:nvPr>
        </p:nvSpPr>
        <p:spPr>
          <a:xfrm>
            <a:off x="6449768" y="5098258"/>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Tree>
    <p:extLst>
      <p:ext uri="{BB962C8B-B14F-4D97-AF65-F5344CB8AC3E}">
        <p14:creationId xmlns:p14="http://schemas.microsoft.com/office/powerpoint/2010/main" val="1857756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pattFill prst="dotGrid">
          <a:fgClr>
            <a:schemeClr val="accent2">
              <a:lumMod val="60000"/>
              <a:lumOff val="40000"/>
            </a:schemeClr>
          </a:fgClr>
          <a:bgClr>
            <a:schemeClr val="accent2">
              <a:lumMod val="20000"/>
              <a:lumOff val="80000"/>
            </a:schemeClr>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0" y="-297"/>
            <a:ext cx="5194242" cy="6858594"/>
          </a:xfrm>
          <a:prstGeom prst="rect">
            <a:avLst/>
          </a:prstGeom>
        </p:spPr>
      </p:pic>
      <p:pic>
        <p:nvPicPr>
          <p:cNvPr id="3" name="图片 2"/>
          <p:cNvPicPr>
            <a:picLocks noChangeAspect="1"/>
          </p:cNvPicPr>
          <p:nvPr userDrawn="1"/>
        </p:nvPicPr>
        <p:blipFill>
          <a:blip r:embed="rId4">
            <a:extLst>
              <a:ext uri="{BEBA8EAE-BF5A-486C-A8C5-ECC9F3942E4B}">
                <a14:imgProps xmlns:a14="http://schemas.microsoft.com/office/drawing/2010/main">
                  <a14:imgLayer r:embed="rId5">
                    <a14:imgEffect>
                      <a14:artisticTexturizer scaling="0"/>
                    </a14:imgEffect>
                  </a14:imgLayer>
                </a14:imgProps>
              </a:ext>
            </a:extLst>
          </a:blip>
          <a:stretch>
            <a:fillRect/>
          </a:stretch>
        </p:blipFill>
        <p:spPr>
          <a:xfrm>
            <a:off x="11856691" y="-297"/>
            <a:ext cx="335309" cy="6858594"/>
          </a:xfrm>
          <a:prstGeom prst="rect">
            <a:avLst/>
          </a:prstGeom>
        </p:spPr>
      </p:pic>
      <p:cxnSp>
        <p:nvCxnSpPr>
          <p:cNvPr id="4" name="直接连接符 19"/>
          <p:cNvCxnSpPr/>
          <p:nvPr userDrawn="1"/>
        </p:nvCxnSpPr>
        <p:spPr>
          <a:xfrm>
            <a:off x="12032650" y="177800"/>
            <a:ext cx="0" cy="6502400"/>
          </a:xfrm>
          <a:prstGeom prst="line">
            <a:avLst/>
          </a:prstGeom>
          <a:ln w="1905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任意多边形 17"/>
          <p:cNvSpPr/>
          <p:nvPr userDrawn="1"/>
        </p:nvSpPr>
        <p:spPr>
          <a:xfrm>
            <a:off x="136037" y="177800"/>
            <a:ext cx="4864588" cy="6502400"/>
          </a:xfrm>
          <a:custGeom>
            <a:avLst/>
            <a:gdLst>
              <a:gd name="connsiteX0" fmla="*/ 0 w 5191349"/>
              <a:gd name="connsiteY0" fmla="*/ 0 h 6858000"/>
              <a:gd name="connsiteX1" fmla="*/ 4882718 w 5191349"/>
              <a:gd name="connsiteY1" fmla="*/ 0 h 6858000"/>
              <a:gd name="connsiteX2" fmla="*/ 4882718 w 5191349"/>
              <a:gd name="connsiteY2" fmla="*/ 3113151 h 6858000"/>
              <a:gd name="connsiteX3" fmla="*/ 5191349 w 5191349"/>
              <a:gd name="connsiteY3" fmla="*/ 3429000 h 6858000"/>
              <a:gd name="connsiteX4" fmla="*/ 4882718 w 5191349"/>
              <a:gd name="connsiteY4" fmla="*/ 3744848 h 6858000"/>
              <a:gd name="connsiteX5" fmla="*/ 4882718 w 5191349"/>
              <a:gd name="connsiteY5" fmla="*/ 6858000 h 6858000"/>
              <a:gd name="connsiteX6" fmla="*/ 0 w 519134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1349" h="6858000">
                <a:moveTo>
                  <a:pt x="0" y="0"/>
                </a:moveTo>
                <a:lnTo>
                  <a:pt x="4882718" y="0"/>
                </a:lnTo>
                <a:lnTo>
                  <a:pt x="4882718" y="3113151"/>
                </a:lnTo>
                <a:lnTo>
                  <a:pt x="5191349" y="3429000"/>
                </a:lnTo>
                <a:lnTo>
                  <a:pt x="4882718" y="3744848"/>
                </a:lnTo>
                <a:lnTo>
                  <a:pt x="4882718" y="6858000"/>
                </a:lnTo>
                <a:lnTo>
                  <a:pt x="0" y="6858000"/>
                </a:lnTo>
                <a:close/>
              </a:path>
            </a:pathLst>
          </a:custGeom>
          <a:noFill/>
          <a:ln w="19050">
            <a:solidFill>
              <a:schemeClr val="accent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文本占位符 3"/>
          <p:cNvSpPr>
            <a:spLocks noGrp="1"/>
          </p:cNvSpPr>
          <p:nvPr>
            <p:ph type="body" sz="quarter" idx="10" hasCustomPrompt="1"/>
          </p:nvPr>
        </p:nvSpPr>
        <p:spPr>
          <a:xfrm>
            <a:off x="1225306" y="2200276"/>
            <a:ext cx="2686050" cy="1343024"/>
          </a:xfrm>
          <a:prstGeom prst="rect">
            <a:avLst/>
          </a:prstGeom>
        </p:spPr>
        <p:txBody>
          <a:bodyPr/>
          <a:lstStyle>
            <a:lvl1pPr marL="0" indent="0" algn="ctr">
              <a:buNone/>
              <a:defRPr sz="9600" b="1">
                <a:solidFill>
                  <a:schemeClr val="accent2">
                    <a:lumMod val="20000"/>
                    <a:lumOff val="80000"/>
                  </a:schemeClr>
                </a:solidFill>
              </a:defRPr>
            </a:lvl1pPr>
          </a:lstStyle>
          <a:p>
            <a:pPr lvl="0"/>
            <a:r>
              <a:rPr kumimoji="1" lang="zh-CN" altLang="en-US"/>
              <a:t>标题</a:t>
            </a:r>
          </a:p>
        </p:txBody>
      </p:sp>
      <p:sp>
        <p:nvSpPr>
          <p:cNvPr id="7" name="文本占位符 3"/>
          <p:cNvSpPr>
            <a:spLocks noGrp="1"/>
          </p:cNvSpPr>
          <p:nvPr>
            <p:ph type="body" sz="quarter" idx="11" hasCustomPrompt="1"/>
          </p:nvPr>
        </p:nvSpPr>
        <p:spPr>
          <a:xfrm>
            <a:off x="1225306" y="3543300"/>
            <a:ext cx="2686050" cy="585788"/>
          </a:xfrm>
          <a:prstGeom prst="rect">
            <a:avLst/>
          </a:prstGeom>
        </p:spPr>
        <p:txBody>
          <a:bodyPr/>
          <a:lstStyle>
            <a:lvl1pPr marL="0" indent="0" algn="ctr">
              <a:buNone/>
              <a:defRPr sz="3200" b="1">
                <a:solidFill>
                  <a:schemeClr val="accent2">
                    <a:lumMod val="20000"/>
                    <a:lumOff val="80000"/>
                  </a:schemeClr>
                </a:solidFill>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8" name="文本占位符 3"/>
          <p:cNvSpPr>
            <a:spLocks noGrp="1"/>
          </p:cNvSpPr>
          <p:nvPr>
            <p:ph type="body" sz="quarter" idx="12"/>
          </p:nvPr>
        </p:nvSpPr>
        <p:spPr>
          <a:xfrm>
            <a:off x="6449767" y="947740"/>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9" name="文本占位符 3"/>
          <p:cNvSpPr>
            <a:spLocks noGrp="1"/>
          </p:cNvSpPr>
          <p:nvPr>
            <p:ph type="body" sz="quarter" idx="13"/>
          </p:nvPr>
        </p:nvSpPr>
        <p:spPr>
          <a:xfrm>
            <a:off x="6449767" y="2043115"/>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1" name="文本占位符 3"/>
          <p:cNvSpPr>
            <a:spLocks noGrp="1"/>
          </p:cNvSpPr>
          <p:nvPr>
            <p:ph type="body" sz="quarter" idx="14"/>
          </p:nvPr>
        </p:nvSpPr>
        <p:spPr>
          <a:xfrm>
            <a:off x="6449767" y="3138490"/>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2" name="文本占位符 3"/>
          <p:cNvSpPr>
            <a:spLocks noGrp="1"/>
          </p:cNvSpPr>
          <p:nvPr>
            <p:ph type="body" sz="quarter" idx="15"/>
          </p:nvPr>
        </p:nvSpPr>
        <p:spPr>
          <a:xfrm>
            <a:off x="6449767" y="4233865"/>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3" name="文本占位符 3"/>
          <p:cNvSpPr>
            <a:spLocks noGrp="1"/>
          </p:cNvSpPr>
          <p:nvPr>
            <p:ph type="body" sz="quarter" idx="16"/>
          </p:nvPr>
        </p:nvSpPr>
        <p:spPr>
          <a:xfrm>
            <a:off x="6449767" y="5329241"/>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Tree>
    <p:extLst>
      <p:ext uri="{BB962C8B-B14F-4D97-AF65-F5344CB8AC3E}">
        <p14:creationId xmlns:p14="http://schemas.microsoft.com/office/powerpoint/2010/main" val="1386418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pattFill prst="dotGrid">
          <a:fgClr>
            <a:schemeClr val="accent2">
              <a:lumMod val="60000"/>
              <a:lumOff val="40000"/>
            </a:schemeClr>
          </a:fgClr>
          <a:bgClr>
            <a:schemeClr val="accent2">
              <a:lumMod val="20000"/>
              <a:lumOff val="80000"/>
            </a:schemeClr>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0" y="-297"/>
            <a:ext cx="5194242" cy="6858594"/>
          </a:xfrm>
          <a:prstGeom prst="rect">
            <a:avLst/>
          </a:prstGeom>
        </p:spPr>
      </p:pic>
      <p:pic>
        <p:nvPicPr>
          <p:cNvPr id="3" name="图片 2"/>
          <p:cNvPicPr>
            <a:picLocks noChangeAspect="1"/>
          </p:cNvPicPr>
          <p:nvPr userDrawn="1"/>
        </p:nvPicPr>
        <p:blipFill>
          <a:blip r:embed="rId4">
            <a:extLst>
              <a:ext uri="{BEBA8EAE-BF5A-486C-A8C5-ECC9F3942E4B}">
                <a14:imgProps xmlns:a14="http://schemas.microsoft.com/office/drawing/2010/main">
                  <a14:imgLayer r:embed="rId5">
                    <a14:imgEffect>
                      <a14:artisticTexturizer scaling="0"/>
                    </a14:imgEffect>
                  </a14:imgLayer>
                </a14:imgProps>
              </a:ext>
            </a:extLst>
          </a:blip>
          <a:stretch>
            <a:fillRect/>
          </a:stretch>
        </p:blipFill>
        <p:spPr>
          <a:xfrm>
            <a:off x="11856691" y="-297"/>
            <a:ext cx="335309" cy="6858594"/>
          </a:xfrm>
          <a:prstGeom prst="rect">
            <a:avLst/>
          </a:prstGeom>
        </p:spPr>
      </p:pic>
      <p:cxnSp>
        <p:nvCxnSpPr>
          <p:cNvPr id="4" name="直接连接符 19"/>
          <p:cNvCxnSpPr/>
          <p:nvPr userDrawn="1"/>
        </p:nvCxnSpPr>
        <p:spPr>
          <a:xfrm>
            <a:off x="12032650" y="177800"/>
            <a:ext cx="0" cy="6502400"/>
          </a:xfrm>
          <a:prstGeom prst="line">
            <a:avLst/>
          </a:prstGeom>
          <a:ln w="1905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任意多边形 17"/>
          <p:cNvSpPr/>
          <p:nvPr userDrawn="1"/>
        </p:nvSpPr>
        <p:spPr>
          <a:xfrm>
            <a:off x="136037" y="177800"/>
            <a:ext cx="4864588" cy="6502400"/>
          </a:xfrm>
          <a:custGeom>
            <a:avLst/>
            <a:gdLst>
              <a:gd name="connsiteX0" fmla="*/ 0 w 5191349"/>
              <a:gd name="connsiteY0" fmla="*/ 0 h 6858000"/>
              <a:gd name="connsiteX1" fmla="*/ 4882718 w 5191349"/>
              <a:gd name="connsiteY1" fmla="*/ 0 h 6858000"/>
              <a:gd name="connsiteX2" fmla="*/ 4882718 w 5191349"/>
              <a:gd name="connsiteY2" fmla="*/ 3113151 h 6858000"/>
              <a:gd name="connsiteX3" fmla="*/ 5191349 w 5191349"/>
              <a:gd name="connsiteY3" fmla="*/ 3429000 h 6858000"/>
              <a:gd name="connsiteX4" fmla="*/ 4882718 w 5191349"/>
              <a:gd name="connsiteY4" fmla="*/ 3744848 h 6858000"/>
              <a:gd name="connsiteX5" fmla="*/ 4882718 w 5191349"/>
              <a:gd name="connsiteY5" fmla="*/ 6858000 h 6858000"/>
              <a:gd name="connsiteX6" fmla="*/ 0 w 519134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1349" h="6858000">
                <a:moveTo>
                  <a:pt x="0" y="0"/>
                </a:moveTo>
                <a:lnTo>
                  <a:pt x="4882718" y="0"/>
                </a:lnTo>
                <a:lnTo>
                  <a:pt x="4882718" y="3113151"/>
                </a:lnTo>
                <a:lnTo>
                  <a:pt x="5191349" y="3429000"/>
                </a:lnTo>
                <a:lnTo>
                  <a:pt x="4882718" y="3744848"/>
                </a:lnTo>
                <a:lnTo>
                  <a:pt x="4882718" y="6858000"/>
                </a:lnTo>
                <a:lnTo>
                  <a:pt x="0" y="6858000"/>
                </a:lnTo>
                <a:close/>
              </a:path>
            </a:pathLst>
          </a:custGeom>
          <a:noFill/>
          <a:ln w="19050">
            <a:solidFill>
              <a:schemeClr val="accent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文本占位符 3"/>
          <p:cNvSpPr>
            <a:spLocks noGrp="1"/>
          </p:cNvSpPr>
          <p:nvPr>
            <p:ph type="body" sz="quarter" idx="10" hasCustomPrompt="1"/>
          </p:nvPr>
        </p:nvSpPr>
        <p:spPr>
          <a:xfrm>
            <a:off x="1225306" y="2200276"/>
            <a:ext cx="2686050" cy="1343024"/>
          </a:xfrm>
          <a:prstGeom prst="rect">
            <a:avLst/>
          </a:prstGeom>
        </p:spPr>
        <p:txBody>
          <a:bodyPr/>
          <a:lstStyle>
            <a:lvl1pPr marL="0" indent="0" algn="ctr">
              <a:buNone/>
              <a:defRPr sz="9600" b="1">
                <a:solidFill>
                  <a:schemeClr val="accent2">
                    <a:lumMod val="20000"/>
                    <a:lumOff val="80000"/>
                  </a:schemeClr>
                </a:solidFill>
              </a:defRPr>
            </a:lvl1pPr>
          </a:lstStyle>
          <a:p>
            <a:pPr lvl="0"/>
            <a:r>
              <a:rPr kumimoji="1" lang="zh-CN" altLang="en-US"/>
              <a:t>标题</a:t>
            </a:r>
          </a:p>
        </p:txBody>
      </p:sp>
      <p:sp>
        <p:nvSpPr>
          <p:cNvPr id="7" name="文本占位符 3"/>
          <p:cNvSpPr>
            <a:spLocks noGrp="1"/>
          </p:cNvSpPr>
          <p:nvPr>
            <p:ph type="body" sz="quarter" idx="11" hasCustomPrompt="1"/>
          </p:nvPr>
        </p:nvSpPr>
        <p:spPr>
          <a:xfrm>
            <a:off x="1225306" y="3543300"/>
            <a:ext cx="2686050" cy="585788"/>
          </a:xfrm>
          <a:prstGeom prst="rect">
            <a:avLst/>
          </a:prstGeom>
        </p:spPr>
        <p:txBody>
          <a:bodyPr/>
          <a:lstStyle>
            <a:lvl1pPr marL="0" indent="0" algn="ctr">
              <a:buNone/>
              <a:defRPr sz="3200" b="1">
                <a:solidFill>
                  <a:schemeClr val="accent2">
                    <a:lumMod val="20000"/>
                    <a:lumOff val="80000"/>
                  </a:schemeClr>
                </a:solidFill>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8" name="文本占位符 3"/>
          <p:cNvSpPr>
            <a:spLocks noGrp="1"/>
          </p:cNvSpPr>
          <p:nvPr>
            <p:ph type="body" sz="quarter" idx="12"/>
          </p:nvPr>
        </p:nvSpPr>
        <p:spPr>
          <a:xfrm>
            <a:off x="6449767" y="762003"/>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9" name="文本占位符 3"/>
          <p:cNvSpPr>
            <a:spLocks noGrp="1"/>
          </p:cNvSpPr>
          <p:nvPr>
            <p:ph type="body" sz="quarter" idx="13"/>
          </p:nvPr>
        </p:nvSpPr>
        <p:spPr>
          <a:xfrm>
            <a:off x="6449767" y="1697358"/>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1" name="文本占位符 3"/>
          <p:cNvSpPr>
            <a:spLocks noGrp="1"/>
          </p:cNvSpPr>
          <p:nvPr>
            <p:ph type="body" sz="quarter" idx="14"/>
          </p:nvPr>
        </p:nvSpPr>
        <p:spPr>
          <a:xfrm>
            <a:off x="6449767" y="2632713"/>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2" name="文本占位符 3"/>
          <p:cNvSpPr>
            <a:spLocks noGrp="1"/>
          </p:cNvSpPr>
          <p:nvPr>
            <p:ph type="body" sz="quarter" idx="15"/>
          </p:nvPr>
        </p:nvSpPr>
        <p:spPr>
          <a:xfrm>
            <a:off x="6449767" y="3568068"/>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3" name="文本占位符 3"/>
          <p:cNvSpPr>
            <a:spLocks noGrp="1"/>
          </p:cNvSpPr>
          <p:nvPr>
            <p:ph type="body" sz="quarter" idx="16"/>
          </p:nvPr>
        </p:nvSpPr>
        <p:spPr>
          <a:xfrm>
            <a:off x="6449767" y="4503423"/>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4" name="文本占位符 3"/>
          <p:cNvSpPr>
            <a:spLocks noGrp="1"/>
          </p:cNvSpPr>
          <p:nvPr>
            <p:ph type="body" sz="quarter" idx="17"/>
          </p:nvPr>
        </p:nvSpPr>
        <p:spPr>
          <a:xfrm>
            <a:off x="6449767" y="5438780"/>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Tree>
    <p:extLst>
      <p:ext uri="{BB962C8B-B14F-4D97-AF65-F5344CB8AC3E}">
        <p14:creationId xmlns:p14="http://schemas.microsoft.com/office/powerpoint/2010/main" val="1112720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bg>
      <p:bgPr>
        <a:pattFill prst="dotGrid">
          <a:fgClr>
            <a:schemeClr val="accent2">
              <a:lumMod val="60000"/>
              <a:lumOff val="40000"/>
            </a:schemeClr>
          </a:fgClr>
          <a:bgClr>
            <a:schemeClr val="accent2">
              <a:lumMod val="20000"/>
              <a:lumOff val="80000"/>
            </a:schemeClr>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529" y="0"/>
            <a:ext cx="12193057" cy="6078239"/>
          </a:xfrm>
          <a:prstGeom prst="rect">
            <a:avLst/>
          </a:prstGeom>
          <a:ln>
            <a:noFill/>
          </a:ln>
        </p:spPr>
      </p:pic>
      <p:sp>
        <p:nvSpPr>
          <p:cNvPr id="3" name="任意多边形 5"/>
          <p:cNvSpPr/>
          <p:nvPr userDrawn="1"/>
        </p:nvSpPr>
        <p:spPr>
          <a:xfrm rot="10800000">
            <a:off x="178065" y="142981"/>
            <a:ext cx="11835867" cy="5718804"/>
          </a:xfrm>
          <a:custGeom>
            <a:avLst/>
            <a:gdLst>
              <a:gd name="connsiteX0" fmla="*/ 12192000 w 12192000"/>
              <a:gd name="connsiteY0" fmla="*/ 6074228 h 6074228"/>
              <a:gd name="connsiteX1" fmla="*/ 0 w 12192000"/>
              <a:gd name="connsiteY1" fmla="*/ 6074228 h 6074228"/>
              <a:gd name="connsiteX2" fmla="*/ 0 w 12192000"/>
              <a:gd name="connsiteY2" fmla="*/ 293914 h 6074228"/>
              <a:gd name="connsiteX3" fmla="*/ 5632768 w 12192000"/>
              <a:gd name="connsiteY3" fmla="*/ 293914 h 6074228"/>
              <a:gd name="connsiteX4" fmla="*/ 6096002 w 12192000"/>
              <a:gd name="connsiteY4" fmla="*/ 0 h 6074228"/>
              <a:gd name="connsiteX5" fmla="*/ 6559235 w 12192000"/>
              <a:gd name="connsiteY5" fmla="*/ 293914 h 6074228"/>
              <a:gd name="connsiteX6" fmla="*/ 12192000 w 12192000"/>
              <a:gd name="connsiteY6" fmla="*/ 293914 h 6074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074228">
                <a:moveTo>
                  <a:pt x="12192000" y="6074228"/>
                </a:moveTo>
                <a:lnTo>
                  <a:pt x="0" y="6074228"/>
                </a:lnTo>
                <a:lnTo>
                  <a:pt x="0" y="293914"/>
                </a:lnTo>
                <a:lnTo>
                  <a:pt x="5632768" y="293914"/>
                </a:lnTo>
                <a:lnTo>
                  <a:pt x="6096002" y="0"/>
                </a:lnTo>
                <a:lnTo>
                  <a:pt x="6559235" y="293914"/>
                </a:lnTo>
                <a:lnTo>
                  <a:pt x="12192000" y="293914"/>
                </a:lnTo>
                <a:close/>
              </a:path>
            </a:pathLst>
          </a:custGeom>
          <a:no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71" name="组 70"/>
          <p:cNvGrpSpPr/>
          <p:nvPr userDrawn="1"/>
        </p:nvGrpSpPr>
        <p:grpSpPr>
          <a:xfrm>
            <a:off x="3685541" y="345797"/>
            <a:ext cx="4820918" cy="4822970"/>
            <a:chOff x="3683902" y="345797"/>
            <a:chExt cx="4820918" cy="4822970"/>
          </a:xfrm>
        </p:grpSpPr>
        <p:grpSp>
          <p:nvGrpSpPr>
            <p:cNvPr id="17" name="组合 11"/>
            <p:cNvGrpSpPr/>
            <p:nvPr/>
          </p:nvGrpSpPr>
          <p:grpSpPr>
            <a:xfrm>
              <a:off x="3812098" y="462897"/>
              <a:ext cx="4568634" cy="4568633"/>
              <a:chOff x="3651549" y="975481"/>
              <a:chExt cx="2929467" cy="2929467"/>
            </a:xfrm>
          </p:grpSpPr>
          <p:sp>
            <p:nvSpPr>
              <p:cNvPr id="69" name="椭圆 68"/>
              <p:cNvSpPr/>
              <p:nvPr/>
            </p:nvSpPr>
            <p:spPr>
              <a:xfrm>
                <a:off x="3651549" y="975481"/>
                <a:ext cx="2929467" cy="2929467"/>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0" name="椭圆 69"/>
              <p:cNvSpPr/>
              <p:nvPr/>
            </p:nvSpPr>
            <p:spPr>
              <a:xfrm>
                <a:off x="3856282" y="1186757"/>
                <a:ext cx="2520000" cy="2519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18" name="直接连接符 30"/>
            <p:cNvCxnSpPr/>
            <p:nvPr/>
          </p:nvCxnSpPr>
          <p:spPr>
            <a:xfrm rot="16200000" flipH="1">
              <a:off x="3751182" y="2509339"/>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直接连接符 31"/>
            <p:cNvCxnSpPr/>
            <p:nvPr/>
          </p:nvCxnSpPr>
          <p:spPr>
            <a:xfrm rot="16623529" flipH="1">
              <a:off x="3767588" y="224333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接连接符 32"/>
            <p:cNvCxnSpPr/>
            <p:nvPr/>
          </p:nvCxnSpPr>
          <p:spPr>
            <a:xfrm rot="17047059" flipH="1">
              <a:off x="3816559" y="198137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接连接符 33"/>
            <p:cNvCxnSpPr/>
            <p:nvPr/>
          </p:nvCxnSpPr>
          <p:spPr>
            <a:xfrm rot="17470588" flipH="1">
              <a:off x="3897350" y="1727406"/>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34"/>
            <p:cNvCxnSpPr/>
            <p:nvPr/>
          </p:nvCxnSpPr>
          <p:spPr>
            <a:xfrm rot="17894118" flipH="1">
              <a:off x="4008739" y="1485296"/>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35"/>
            <p:cNvCxnSpPr/>
            <p:nvPr/>
          </p:nvCxnSpPr>
          <p:spPr>
            <a:xfrm rot="18317647" flipH="1">
              <a:off x="4149036" y="125870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36"/>
            <p:cNvCxnSpPr/>
            <p:nvPr/>
          </p:nvCxnSpPr>
          <p:spPr>
            <a:xfrm rot="18741177" flipH="1">
              <a:off x="4316115" y="1051079"/>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接连接符 37"/>
            <p:cNvCxnSpPr/>
            <p:nvPr/>
          </p:nvCxnSpPr>
          <p:spPr>
            <a:xfrm rot="19164706" flipH="1">
              <a:off x="4507442" y="865555"/>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直接连接符 38"/>
            <p:cNvCxnSpPr/>
            <p:nvPr/>
          </p:nvCxnSpPr>
          <p:spPr>
            <a:xfrm rot="19588235" flipH="1">
              <a:off x="4720118" y="70495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直接连接符 39"/>
            <p:cNvCxnSpPr/>
            <p:nvPr/>
          </p:nvCxnSpPr>
          <p:spPr>
            <a:xfrm rot="20011765" flipH="1">
              <a:off x="4950919" y="57169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直接连接符 40"/>
            <p:cNvCxnSpPr/>
            <p:nvPr/>
          </p:nvCxnSpPr>
          <p:spPr>
            <a:xfrm rot="20435294" flipH="1">
              <a:off x="5196345" y="46781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直接连接符 41"/>
            <p:cNvCxnSpPr/>
            <p:nvPr/>
          </p:nvCxnSpPr>
          <p:spPr>
            <a:xfrm rot="20858823" flipH="1">
              <a:off x="5452677" y="394885"/>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直接连接符 42"/>
            <p:cNvCxnSpPr/>
            <p:nvPr/>
          </p:nvCxnSpPr>
          <p:spPr>
            <a:xfrm rot="21282353" flipH="1">
              <a:off x="5716029" y="354004"/>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直接连接符 43"/>
            <p:cNvCxnSpPr/>
            <p:nvPr/>
          </p:nvCxnSpPr>
          <p:spPr>
            <a:xfrm rot="105883" flipH="1">
              <a:off x="5982408" y="34579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直接连接符 44"/>
            <p:cNvCxnSpPr/>
            <p:nvPr/>
          </p:nvCxnSpPr>
          <p:spPr>
            <a:xfrm rot="529412" flipH="1">
              <a:off x="6247777" y="37038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接连接符 45"/>
            <p:cNvCxnSpPr/>
            <p:nvPr/>
          </p:nvCxnSpPr>
          <p:spPr>
            <a:xfrm rot="952941" flipH="1">
              <a:off x="6508112" y="427402"/>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直接连接符 46"/>
            <p:cNvCxnSpPr/>
            <p:nvPr/>
          </p:nvCxnSpPr>
          <p:spPr>
            <a:xfrm rot="1376471" flipH="1">
              <a:off x="6759468" y="515976"/>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直接连接符 47"/>
            <p:cNvCxnSpPr/>
            <p:nvPr/>
          </p:nvCxnSpPr>
          <p:spPr>
            <a:xfrm rot="1800000" flipH="1">
              <a:off x="6998034" y="63476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直接连接符 48"/>
            <p:cNvCxnSpPr/>
            <p:nvPr/>
          </p:nvCxnSpPr>
          <p:spPr>
            <a:xfrm rot="2223529" flipH="1">
              <a:off x="7220194" y="781976"/>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直接连接符 49"/>
            <p:cNvCxnSpPr/>
            <p:nvPr/>
          </p:nvCxnSpPr>
          <p:spPr>
            <a:xfrm rot="2647059" flipH="1">
              <a:off x="7422579" y="95537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直接连接符 50"/>
            <p:cNvCxnSpPr/>
            <p:nvPr/>
          </p:nvCxnSpPr>
          <p:spPr>
            <a:xfrm rot="3070588" flipH="1">
              <a:off x="7602123" y="1152319"/>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直接连接符 51"/>
            <p:cNvCxnSpPr/>
            <p:nvPr/>
          </p:nvCxnSpPr>
          <p:spPr>
            <a:xfrm rot="3494117" flipH="1">
              <a:off x="7756103" y="136984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直接连接符 52"/>
            <p:cNvCxnSpPr/>
            <p:nvPr/>
          </p:nvCxnSpPr>
          <p:spPr>
            <a:xfrm rot="3917647" flipH="1">
              <a:off x="7882185" y="1604635"/>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直接连接符 53"/>
            <p:cNvCxnSpPr/>
            <p:nvPr/>
          </p:nvCxnSpPr>
          <p:spPr>
            <a:xfrm rot="4341176" flipH="1">
              <a:off x="7978457" y="1853143"/>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直接连接符 54"/>
            <p:cNvCxnSpPr/>
            <p:nvPr/>
          </p:nvCxnSpPr>
          <p:spPr>
            <a:xfrm rot="4764706" flipH="1">
              <a:off x="8043462" y="211160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直接连接符 55"/>
            <p:cNvCxnSpPr/>
            <p:nvPr/>
          </p:nvCxnSpPr>
          <p:spPr>
            <a:xfrm rot="5188236" flipH="1">
              <a:off x="8076213" y="2376086"/>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直接连接符 56"/>
            <p:cNvCxnSpPr/>
            <p:nvPr/>
          </p:nvCxnSpPr>
          <p:spPr>
            <a:xfrm rot="5611765" flipH="1">
              <a:off x="8076213" y="264259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直接连接符 57"/>
            <p:cNvCxnSpPr/>
            <p:nvPr/>
          </p:nvCxnSpPr>
          <p:spPr>
            <a:xfrm rot="6035294" flipH="1">
              <a:off x="8043462" y="290707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58"/>
            <p:cNvCxnSpPr/>
            <p:nvPr/>
          </p:nvCxnSpPr>
          <p:spPr>
            <a:xfrm rot="6458824" flipH="1">
              <a:off x="7978457" y="3165534"/>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直接连接符 59"/>
            <p:cNvCxnSpPr/>
            <p:nvPr/>
          </p:nvCxnSpPr>
          <p:spPr>
            <a:xfrm rot="6882353" flipH="1">
              <a:off x="7882185" y="3414042"/>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直接连接符 60"/>
            <p:cNvCxnSpPr/>
            <p:nvPr/>
          </p:nvCxnSpPr>
          <p:spPr>
            <a:xfrm rot="7305883" flipH="1">
              <a:off x="7756103" y="364883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直接连接符 61"/>
            <p:cNvCxnSpPr/>
            <p:nvPr/>
          </p:nvCxnSpPr>
          <p:spPr>
            <a:xfrm rot="7729412" flipH="1">
              <a:off x="7602123" y="386635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直接连接符 62"/>
            <p:cNvCxnSpPr/>
            <p:nvPr/>
          </p:nvCxnSpPr>
          <p:spPr>
            <a:xfrm rot="8152941" flipH="1">
              <a:off x="7422579" y="406330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直接连接符 63"/>
            <p:cNvCxnSpPr/>
            <p:nvPr/>
          </p:nvCxnSpPr>
          <p:spPr>
            <a:xfrm rot="8576471" flipH="1">
              <a:off x="7220194" y="423670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2" name="直接连接符 64"/>
            <p:cNvCxnSpPr/>
            <p:nvPr/>
          </p:nvCxnSpPr>
          <p:spPr>
            <a:xfrm rot="9000000" flipH="1">
              <a:off x="6998034" y="4383909"/>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直接连接符 65"/>
            <p:cNvCxnSpPr/>
            <p:nvPr/>
          </p:nvCxnSpPr>
          <p:spPr>
            <a:xfrm rot="9423529" flipH="1">
              <a:off x="6759468" y="450270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直接连接符 66"/>
            <p:cNvCxnSpPr/>
            <p:nvPr/>
          </p:nvCxnSpPr>
          <p:spPr>
            <a:xfrm rot="9847059" flipH="1">
              <a:off x="6508111" y="4591275"/>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直接连接符 67"/>
            <p:cNvCxnSpPr/>
            <p:nvPr/>
          </p:nvCxnSpPr>
          <p:spPr>
            <a:xfrm rot="10270589" flipH="1">
              <a:off x="6247777" y="464829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直接连接符 68"/>
            <p:cNvCxnSpPr/>
            <p:nvPr/>
          </p:nvCxnSpPr>
          <p:spPr>
            <a:xfrm rot="10694117" flipH="1">
              <a:off x="5982408" y="467288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直接连接符 69"/>
            <p:cNvCxnSpPr/>
            <p:nvPr/>
          </p:nvCxnSpPr>
          <p:spPr>
            <a:xfrm rot="11117648" flipH="1">
              <a:off x="5716029" y="4664673"/>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直接连接符 70"/>
            <p:cNvCxnSpPr/>
            <p:nvPr/>
          </p:nvCxnSpPr>
          <p:spPr>
            <a:xfrm rot="11541176" flipH="1">
              <a:off x="5452677" y="4623793"/>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9" name="直接连接符 71"/>
            <p:cNvCxnSpPr/>
            <p:nvPr/>
          </p:nvCxnSpPr>
          <p:spPr>
            <a:xfrm rot="11964706" flipH="1">
              <a:off x="5196345" y="455086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直接连接符 72"/>
            <p:cNvCxnSpPr/>
            <p:nvPr/>
          </p:nvCxnSpPr>
          <p:spPr>
            <a:xfrm rot="12388235" flipH="1">
              <a:off x="4950919" y="444698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1" name="直接连接符 73"/>
            <p:cNvCxnSpPr/>
            <p:nvPr/>
          </p:nvCxnSpPr>
          <p:spPr>
            <a:xfrm rot="12811765" flipH="1">
              <a:off x="4720118" y="431372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2" name="直接连接符 74"/>
            <p:cNvCxnSpPr/>
            <p:nvPr/>
          </p:nvCxnSpPr>
          <p:spPr>
            <a:xfrm rot="13235294" flipH="1">
              <a:off x="4507443" y="4153123"/>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直接连接符 75"/>
            <p:cNvCxnSpPr/>
            <p:nvPr/>
          </p:nvCxnSpPr>
          <p:spPr>
            <a:xfrm rot="13658824" flipH="1">
              <a:off x="4316115" y="396759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直接连接符 76"/>
            <p:cNvCxnSpPr/>
            <p:nvPr/>
          </p:nvCxnSpPr>
          <p:spPr>
            <a:xfrm rot="14082352" flipH="1">
              <a:off x="4149036" y="375997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 name="直接连接符 77"/>
            <p:cNvCxnSpPr/>
            <p:nvPr/>
          </p:nvCxnSpPr>
          <p:spPr>
            <a:xfrm rot="14505883" flipH="1">
              <a:off x="4008739" y="353338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6" name="直接连接符 78"/>
            <p:cNvCxnSpPr/>
            <p:nvPr/>
          </p:nvCxnSpPr>
          <p:spPr>
            <a:xfrm rot="14929413" flipH="1">
              <a:off x="3897350" y="329127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7" name="直接连接符 79"/>
            <p:cNvCxnSpPr/>
            <p:nvPr/>
          </p:nvCxnSpPr>
          <p:spPr>
            <a:xfrm rot="15352941" flipH="1">
              <a:off x="3816559" y="303730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8" name="直接连接符 80"/>
            <p:cNvCxnSpPr/>
            <p:nvPr/>
          </p:nvCxnSpPr>
          <p:spPr>
            <a:xfrm rot="15776472" flipH="1">
              <a:off x="3767588" y="277533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72" name="直接连接符 132"/>
          <p:cNvCxnSpPr/>
          <p:nvPr userDrawn="1"/>
        </p:nvCxnSpPr>
        <p:spPr>
          <a:xfrm>
            <a:off x="4840431" y="2195273"/>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73" name="直接连接符 134"/>
          <p:cNvCxnSpPr/>
          <p:nvPr userDrawn="1"/>
        </p:nvCxnSpPr>
        <p:spPr>
          <a:xfrm>
            <a:off x="6218348" y="2195273"/>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sp>
        <p:nvSpPr>
          <p:cNvPr id="74" name="椭圆 73"/>
          <p:cNvSpPr/>
          <p:nvPr userDrawn="1"/>
        </p:nvSpPr>
        <p:spPr>
          <a:xfrm>
            <a:off x="5996400" y="2094038"/>
            <a:ext cx="199137" cy="199137"/>
          </a:xfrm>
          <a:prstGeom prst="ellipse">
            <a:avLst/>
          </a:prstGeom>
          <a:no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75" name="文本占位符 3"/>
          <p:cNvSpPr>
            <a:spLocks noGrp="1"/>
          </p:cNvSpPr>
          <p:nvPr>
            <p:ph type="body" sz="quarter" idx="12" hasCustomPrompt="1"/>
          </p:nvPr>
        </p:nvSpPr>
        <p:spPr>
          <a:xfrm>
            <a:off x="4837016" y="1471967"/>
            <a:ext cx="2517968" cy="590549"/>
          </a:xfrm>
          <a:prstGeom prst="rect">
            <a:avLst/>
          </a:prstGeom>
        </p:spPr>
        <p:txBody>
          <a:bodyPr/>
          <a:lstStyle>
            <a:lvl1pPr marL="0" indent="0" algn="ctr">
              <a:buNone/>
              <a:defRPr sz="3600" b="0">
                <a:solidFill>
                  <a:schemeClr val="accent2">
                    <a:lumMod val="20000"/>
                    <a:lumOff val="80000"/>
                  </a:schemeClr>
                </a:solidFill>
              </a:defRPr>
            </a:lvl1pPr>
          </a:lstStyle>
          <a:p>
            <a:pPr lvl="0"/>
            <a:r>
              <a:rPr kumimoji="1" lang="zh-CN" altLang="en-US" dirty="0"/>
              <a:t>标题</a:t>
            </a:r>
          </a:p>
        </p:txBody>
      </p:sp>
      <p:sp>
        <p:nvSpPr>
          <p:cNvPr id="76" name="文本占位符 3"/>
          <p:cNvSpPr>
            <a:spLocks noGrp="1"/>
          </p:cNvSpPr>
          <p:nvPr>
            <p:ph type="body" sz="quarter" idx="13" hasCustomPrompt="1"/>
          </p:nvPr>
        </p:nvSpPr>
        <p:spPr>
          <a:xfrm>
            <a:off x="4382780" y="2477356"/>
            <a:ext cx="3415788" cy="715645"/>
          </a:xfrm>
          <a:prstGeom prst="rect">
            <a:avLst/>
          </a:prstGeom>
        </p:spPr>
        <p:txBody>
          <a:bodyPr/>
          <a:lstStyle>
            <a:lvl1pPr marL="0" indent="0" algn="ctr">
              <a:buNone/>
              <a:defRPr sz="4800" b="1">
                <a:solidFill>
                  <a:schemeClr val="accent2">
                    <a:lumMod val="20000"/>
                    <a:lumOff val="80000"/>
                  </a:schemeClr>
                </a:solidFill>
              </a:defRPr>
            </a:lvl1pPr>
          </a:lstStyle>
          <a:p>
            <a:pPr lvl="0"/>
            <a:r>
              <a:rPr kumimoji="1" lang="zh-CN" altLang="en-US"/>
              <a:t>标题</a:t>
            </a:r>
            <a:endParaRPr kumimoji="1" lang="zh-CN" altLang="en-US" dirty="0"/>
          </a:p>
        </p:txBody>
      </p:sp>
    </p:spTree>
    <p:extLst>
      <p:ext uri="{BB962C8B-B14F-4D97-AF65-F5344CB8AC3E}">
        <p14:creationId xmlns:p14="http://schemas.microsoft.com/office/powerpoint/2010/main" val="1444683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bg>
      <p:bgPr>
        <a:pattFill prst="dotGrid">
          <a:fgClr>
            <a:schemeClr val="accent2">
              <a:lumMod val="60000"/>
              <a:lumOff val="40000"/>
            </a:schemeClr>
          </a:fgClr>
          <a:bgClr>
            <a:schemeClr val="accent2">
              <a:lumMod val="20000"/>
              <a:lumOff val="80000"/>
            </a:schemeClr>
          </a:bgClr>
        </a:pattFill>
        <a:effectLst/>
      </p:bgPr>
    </p:bg>
    <p:spTree>
      <p:nvGrpSpPr>
        <p:cNvPr id="1" name=""/>
        <p:cNvGrpSpPr/>
        <p:nvPr/>
      </p:nvGrpSpPr>
      <p:grpSpPr>
        <a:xfrm>
          <a:off x="0" y="0"/>
          <a:ext cx="0" cy="0"/>
          <a:chOff x="0" y="0"/>
          <a:chExt cx="0" cy="0"/>
        </a:xfrm>
      </p:grpSpPr>
      <p:sp>
        <p:nvSpPr>
          <p:cNvPr id="8" name="矩形 7"/>
          <p:cNvSpPr/>
          <p:nvPr userDrawn="1"/>
        </p:nvSpPr>
        <p:spPr>
          <a:xfrm>
            <a:off x="183931" y="176048"/>
            <a:ext cx="11824138" cy="6505904"/>
          </a:xfrm>
          <a:prstGeom prst="rect">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五边形 4"/>
          <p:cNvSpPr/>
          <p:nvPr userDrawn="1"/>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文本占位符 3"/>
          <p:cNvSpPr>
            <a:spLocks noGrp="1"/>
          </p:cNvSpPr>
          <p:nvPr>
            <p:ph type="body" sz="quarter" idx="10" hasCustomPrompt="1"/>
          </p:nvPr>
        </p:nvSpPr>
        <p:spPr>
          <a:xfrm>
            <a:off x="583588" y="0"/>
            <a:ext cx="587830" cy="746234"/>
          </a:xfrm>
          <a:prstGeom prst="rect">
            <a:avLst/>
          </a:prstGeom>
        </p:spPr>
        <p:txBody>
          <a:bodyPr anchor="ctr"/>
          <a:lstStyle>
            <a:lvl1pPr marL="0" indent="0" algn="ctr">
              <a:buNone/>
              <a:defRPr sz="4000" b="1">
                <a:solidFill>
                  <a:schemeClr val="accent2">
                    <a:lumMod val="20000"/>
                    <a:lumOff val="80000"/>
                  </a:schemeClr>
                </a:solidFill>
              </a:defRPr>
            </a:lvl1pPr>
          </a:lstStyle>
          <a:p>
            <a:pPr lvl="0"/>
            <a:r>
              <a:rPr kumimoji="1" lang="en-US" altLang="zh-CN"/>
              <a:t>0</a:t>
            </a:r>
            <a:endParaRPr kumimoji="1" lang="zh-CN" altLang="en-US" dirty="0"/>
          </a:p>
        </p:txBody>
      </p:sp>
      <p:sp>
        <p:nvSpPr>
          <p:cNvPr id="9" name="文本占位符 3"/>
          <p:cNvSpPr>
            <a:spLocks noGrp="1"/>
          </p:cNvSpPr>
          <p:nvPr>
            <p:ph type="body" sz="quarter" idx="12"/>
          </p:nvPr>
        </p:nvSpPr>
        <p:spPr>
          <a:xfrm>
            <a:off x="1171418" y="213647"/>
            <a:ext cx="4208707" cy="464425"/>
          </a:xfrm>
          <a:prstGeom prst="rect">
            <a:avLst/>
          </a:prstGeom>
        </p:spPr>
        <p:txBody>
          <a:bodyPr anchor="ctr"/>
          <a:lstStyle>
            <a:lvl1pPr marL="0" indent="0" algn="l">
              <a:buNone/>
              <a:defRPr sz="2400" b="1">
                <a:solidFill>
                  <a:schemeClr val="accent6"/>
                </a:solidFill>
              </a:defRPr>
            </a:lvl1pPr>
          </a:lstStyle>
          <a:p>
            <a:pPr lvl="0"/>
            <a:endParaRPr kumimoji="1" lang="zh-CN" altLang="en-US"/>
          </a:p>
        </p:txBody>
      </p:sp>
    </p:spTree>
    <p:extLst>
      <p:ext uri="{BB962C8B-B14F-4D97-AF65-F5344CB8AC3E}">
        <p14:creationId xmlns:p14="http://schemas.microsoft.com/office/powerpoint/2010/main" val="1632621729"/>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78749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模板使用技巧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00168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46885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7" r:id="rId3"/>
    <p:sldLayoutId id="2147483688" r:id="rId4"/>
    <p:sldLayoutId id="2147483689" r:id="rId5"/>
    <p:sldLayoutId id="2147483685" r:id="rId6"/>
    <p:sldLayoutId id="2147483662" r:id="rId7"/>
    <p:sldLayoutId id="214748368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92435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8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7.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57238" y="2674054"/>
            <a:ext cx="10677524" cy="690382"/>
          </a:xfrm>
        </p:spPr>
        <p:txBody>
          <a:bodyPr/>
          <a:lstStyle/>
          <a:p>
            <a:r>
              <a:rPr lang="zh-CN" altLang="en-US" sz="4800" dirty="0">
                <a:solidFill>
                  <a:srgbClr val="777671"/>
                </a:solidFill>
              </a:rPr>
              <a:t>腾讯广告算法大赛</a:t>
            </a:r>
            <a:r>
              <a:rPr lang="en-US" altLang="zh-CN" sz="4800" dirty="0">
                <a:solidFill>
                  <a:srgbClr val="777671"/>
                </a:solidFill>
              </a:rPr>
              <a:t>2018</a:t>
            </a:r>
          </a:p>
          <a:p>
            <a:r>
              <a:rPr lang="en-US" altLang="zh-CN" sz="4800" dirty="0">
                <a:solidFill>
                  <a:srgbClr val="777671"/>
                </a:solidFill>
              </a:rPr>
              <a:t>——</a:t>
            </a:r>
            <a:r>
              <a:rPr lang="zh-CN" altLang="en-US" sz="4800" dirty="0">
                <a:solidFill>
                  <a:srgbClr val="777671"/>
                </a:solidFill>
              </a:rPr>
              <a:t>模型构建</a:t>
            </a:r>
          </a:p>
        </p:txBody>
      </p:sp>
      <p:sp>
        <p:nvSpPr>
          <p:cNvPr id="3" name="文本占位符 2"/>
          <p:cNvSpPr>
            <a:spLocks noGrp="1"/>
          </p:cNvSpPr>
          <p:nvPr>
            <p:ph type="body" sz="quarter" idx="11"/>
          </p:nvPr>
        </p:nvSpPr>
        <p:spPr/>
        <p:txBody>
          <a:bodyPr/>
          <a:lstStyle/>
          <a:p>
            <a:r>
              <a:rPr lang="zh-CN" altLang="en-US" dirty="0"/>
              <a:t>大数据挖掘</a:t>
            </a:r>
          </a:p>
        </p:txBody>
      </p:sp>
      <p:sp>
        <p:nvSpPr>
          <p:cNvPr id="4" name="文本占位符 3"/>
          <p:cNvSpPr>
            <a:spLocks noGrp="1"/>
          </p:cNvSpPr>
          <p:nvPr>
            <p:ph type="body" sz="quarter" idx="12"/>
          </p:nvPr>
        </p:nvSpPr>
        <p:spPr>
          <a:xfrm>
            <a:off x="4455905" y="4576278"/>
            <a:ext cx="3280190" cy="585787"/>
          </a:xfrm>
        </p:spPr>
        <p:txBody>
          <a:bodyPr/>
          <a:lstStyle/>
          <a:p>
            <a:r>
              <a:rPr kumimoji="1" lang="zh-CN" altLang="en-US" sz="2400" dirty="0">
                <a:solidFill>
                  <a:schemeClr val="bg1">
                    <a:lumMod val="75000"/>
                  </a:schemeClr>
                </a:solidFill>
                <a:latin typeface="Microsoft YaHei" charset="0"/>
                <a:ea typeface="Microsoft YaHei" charset="0"/>
                <a:cs typeface="Microsoft YaHei" charset="0"/>
              </a:rPr>
              <a:t>软件学院</a:t>
            </a:r>
            <a:endParaRPr kumimoji="1" lang="en-US" altLang="zh-CN" sz="2400" dirty="0">
              <a:solidFill>
                <a:schemeClr val="bg1">
                  <a:lumMod val="75000"/>
                </a:schemeClr>
              </a:solidFill>
              <a:latin typeface="Microsoft YaHei" charset="0"/>
              <a:ea typeface="Microsoft YaHei" charset="0"/>
              <a:cs typeface="Microsoft YaHei" charset="0"/>
            </a:endParaRPr>
          </a:p>
        </p:txBody>
      </p:sp>
      <p:sp>
        <p:nvSpPr>
          <p:cNvPr id="6" name="文本占位符 5"/>
          <p:cNvSpPr>
            <a:spLocks noGrp="1"/>
          </p:cNvSpPr>
          <p:nvPr>
            <p:ph type="body" sz="quarter" idx="14"/>
          </p:nvPr>
        </p:nvSpPr>
        <p:spPr>
          <a:xfrm>
            <a:off x="1705063" y="5780181"/>
            <a:ext cx="8172715" cy="993152"/>
          </a:xfrm>
        </p:spPr>
        <p:txBody>
          <a:bodyPr/>
          <a:lstStyle/>
          <a:p>
            <a:r>
              <a:rPr lang="zh-CN" altLang="en-US" sz="2000" dirty="0">
                <a:solidFill>
                  <a:srgbClr val="F5F0EA"/>
                </a:solidFill>
                <a:latin typeface="微软雅黑" panose="020B0503020204020204" pitchFamily="34" charset="-122"/>
                <a:ea typeface="微软雅黑" panose="020B0503020204020204" pitchFamily="34" charset="-122"/>
              </a:rPr>
              <a:t>小组成员：陶文慧 </a:t>
            </a:r>
            <a:r>
              <a:rPr lang="en-US" altLang="zh-CN" sz="2000" dirty="0"/>
              <a:t>19212010043</a:t>
            </a:r>
            <a:r>
              <a:rPr lang="zh-CN" altLang="en-US" sz="2000" dirty="0"/>
              <a:t>、</a:t>
            </a:r>
            <a:r>
              <a:rPr lang="zh-CN" altLang="en-US" sz="2000" dirty="0">
                <a:solidFill>
                  <a:srgbClr val="F5F0EA"/>
                </a:solidFill>
                <a:latin typeface="微软雅黑" panose="020B0503020204020204" pitchFamily="34" charset="-122"/>
                <a:ea typeface="微软雅黑" panose="020B0503020204020204" pitchFamily="34" charset="-122"/>
              </a:rPr>
              <a:t>元奕超 </a:t>
            </a:r>
            <a:r>
              <a:rPr lang="en-US" altLang="zh-CN" sz="2000" dirty="0"/>
              <a:t>19212010049</a:t>
            </a:r>
            <a:r>
              <a:rPr lang="zh-CN" altLang="en-US" sz="2000" dirty="0"/>
              <a:t>、</a:t>
            </a:r>
            <a:r>
              <a:rPr lang="zh-CN" altLang="en-US" sz="2000" dirty="0">
                <a:solidFill>
                  <a:srgbClr val="F5F0EA"/>
                </a:solidFill>
                <a:latin typeface="微软雅黑" panose="020B0503020204020204" pitchFamily="34" charset="-122"/>
                <a:ea typeface="微软雅黑" panose="020B0503020204020204" pitchFamily="34" charset="-122"/>
              </a:rPr>
              <a:t>刘俊涛 </a:t>
            </a:r>
            <a:r>
              <a:rPr lang="en-US" altLang="zh-CN" sz="2000" dirty="0"/>
              <a:t>19212010050 </a:t>
            </a:r>
            <a:r>
              <a:rPr lang="zh-CN" altLang="en-US" sz="2000" dirty="0">
                <a:solidFill>
                  <a:srgbClr val="F5F0EA"/>
                </a:solidFill>
                <a:latin typeface="微软雅黑" panose="020B0503020204020204" pitchFamily="34" charset="-122"/>
                <a:ea typeface="微软雅黑" panose="020B0503020204020204" pitchFamily="34" charset="-122"/>
              </a:rPr>
              <a:t>、夏天宇 </a:t>
            </a:r>
            <a:r>
              <a:rPr lang="en-US" altLang="zh-CN" sz="2000" dirty="0"/>
              <a:t>19212010056</a:t>
            </a:r>
            <a:r>
              <a:rPr lang="zh-CN" altLang="en-US" sz="2000" dirty="0"/>
              <a:t>、</a:t>
            </a:r>
            <a:endParaRPr lang="en-US" altLang="zh-CN" sz="2000" dirty="0"/>
          </a:p>
          <a:p>
            <a:r>
              <a:rPr lang="zh-CN" altLang="en-US" sz="2000" dirty="0">
                <a:solidFill>
                  <a:srgbClr val="F5F0EA"/>
                </a:solidFill>
                <a:latin typeface="微软雅黑" panose="020B0503020204020204" pitchFamily="34" charset="-122"/>
                <a:ea typeface="微软雅黑" panose="020B0503020204020204" pitchFamily="34" charset="-122"/>
              </a:rPr>
              <a:t>甘红楠 </a:t>
            </a:r>
            <a:r>
              <a:rPr lang="en-US" altLang="zh-CN" sz="2000" dirty="0"/>
              <a:t>19212010031</a:t>
            </a:r>
            <a:r>
              <a:rPr lang="zh-CN" altLang="en-US" sz="2000" dirty="0"/>
              <a:t>（组长）</a:t>
            </a:r>
            <a:endParaRPr lang="zh-CN" altLang="en-US" sz="2000" dirty="0">
              <a:solidFill>
                <a:srgbClr val="F5F0E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418042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3</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实验分析</a:t>
            </a:r>
          </a:p>
        </p:txBody>
      </p:sp>
      <p:sp>
        <p:nvSpPr>
          <p:cNvPr id="4" name="文本框 3">
            <a:extLst>
              <a:ext uri="{FF2B5EF4-FFF2-40B4-BE49-F238E27FC236}">
                <a16:creationId xmlns:a16="http://schemas.microsoft.com/office/drawing/2014/main" id="{5F5FA472-1C79-8847-ADA1-15270C840BF5}"/>
              </a:ext>
            </a:extLst>
          </p:cNvPr>
          <p:cNvSpPr txBox="1"/>
          <p:nvPr/>
        </p:nvSpPr>
        <p:spPr>
          <a:xfrm>
            <a:off x="877502" y="906550"/>
            <a:ext cx="11314498" cy="1969385"/>
          </a:xfrm>
          <a:prstGeom prst="rect">
            <a:avLst/>
          </a:prstGeom>
          <a:noFill/>
        </p:spPr>
        <p:txBody>
          <a:bodyPr wrap="square" rtlCol="0">
            <a:spAutoFit/>
          </a:bodyPr>
          <a:lstStyle/>
          <a:p>
            <a:pPr>
              <a:lnSpc>
                <a:spcPct val="130000"/>
              </a:lnSpc>
              <a:spcBef>
                <a:spcPts val="600"/>
              </a:spcBef>
            </a:pPr>
            <a:r>
              <a:rPr kumimoji="1" lang="zh-CN" altLang="en-US" sz="1600" b="1" kern="0" dirty="0">
                <a:latin typeface="微软雅黑" panose="020B0503020204020204" pitchFamily="34" charset="-122"/>
                <a:ea typeface="微软雅黑" panose="020B0503020204020204" pitchFamily="34" charset="-122"/>
                <a:cs typeface="+mn-ea"/>
                <a:sym typeface="+mn-lt"/>
              </a:rPr>
              <a:t>特征重要性</a:t>
            </a: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marL="628639" lvl="1" indent="-171450">
              <a:lnSpc>
                <a:spcPct val="130000"/>
              </a:lnSpc>
              <a:spcBef>
                <a:spcPts val="600"/>
              </a:spcBef>
              <a:buFont typeface="Arial" panose="020B0604020202020204" pitchFamily="34" charset="0"/>
              <a:buChar char="•"/>
            </a:pPr>
            <a:r>
              <a:rPr kumimoji="1" lang="en-US" altLang="zh-CN" sz="1600" kern="0" dirty="0">
                <a:latin typeface="微软雅黑" panose="020B0503020204020204" pitchFamily="34" charset="-122"/>
                <a:ea typeface="微软雅黑" panose="020B0503020204020204" pitchFamily="34" charset="-122"/>
                <a:cs typeface="+mn-ea"/>
                <a:sym typeface="+mn-lt"/>
              </a:rPr>
              <a:t>Top</a:t>
            </a:r>
            <a:r>
              <a:rPr kumimoji="1" lang="zh-CN" altLang="en-US" sz="1600" kern="0" dirty="0">
                <a:latin typeface="微软雅黑" panose="020B0503020204020204" pitchFamily="34" charset="-122"/>
                <a:ea typeface="微软雅黑" panose="020B0503020204020204" pitchFamily="34" charset="-122"/>
                <a:cs typeface="+mn-ea"/>
                <a:sym typeface="+mn-lt"/>
              </a:rPr>
              <a:t> </a:t>
            </a:r>
            <a:r>
              <a:rPr kumimoji="1" lang="en-US" altLang="zh-CN" sz="1600" kern="0" dirty="0">
                <a:latin typeface="微软雅黑" panose="020B0503020204020204" pitchFamily="34" charset="-122"/>
                <a:ea typeface="微软雅黑" panose="020B0503020204020204" pitchFamily="34" charset="-122"/>
                <a:cs typeface="+mn-ea"/>
                <a:sym typeface="+mn-lt"/>
              </a:rPr>
              <a:t>10</a:t>
            </a:r>
            <a:r>
              <a:rPr kumimoji="1" lang="zh-CN" altLang="en-US" sz="1600" kern="0" dirty="0">
                <a:latin typeface="微软雅黑" panose="020B0503020204020204" pitchFamily="34" charset="-122"/>
                <a:ea typeface="微软雅黑" panose="020B0503020204020204" pitchFamily="34" charset="-122"/>
                <a:cs typeface="+mn-ea"/>
                <a:sym typeface="+mn-lt"/>
              </a:rPr>
              <a:t>编码特征中包含的原始特征有：</a:t>
            </a:r>
            <a:r>
              <a:rPr kumimoji="1" lang="en-US" altLang="zh-CN" sz="1600" kern="0" dirty="0" err="1">
                <a:latin typeface="微软雅黑" panose="020B0503020204020204" pitchFamily="34" charset="-122"/>
                <a:ea typeface="微软雅黑" panose="020B0503020204020204" pitchFamily="34" charset="-122"/>
                <a:cs typeface="+mn-ea"/>
                <a:sym typeface="+mn-lt"/>
              </a:rPr>
              <a:t>CreativeSize</a:t>
            </a:r>
            <a:r>
              <a:rPr kumimoji="1" lang="en-US" altLang="zh-CN" sz="1600" kern="0" dirty="0">
                <a:latin typeface="微软雅黑" panose="020B0503020204020204" pitchFamily="34" charset="-122"/>
                <a:ea typeface="微软雅黑" panose="020B0503020204020204" pitchFamily="34" charset="-122"/>
                <a:cs typeface="+mn-ea"/>
                <a:sym typeface="+mn-lt"/>
              </a:rPr>
              <a:t>, Age, </a:t>
            </a:r>
            <a:r>
              <a:rPr kumimoji="1" lang="en-US" altLang="zh-CN" sz="1600" kern="0" dirty="0" err="1">
                <a:latin typeface="微软雅黑" panose="020B0503020204020204" pitchFamily="34" charset="-122"/>
                <a:ea typeface="微软雅黑" panose="020B0503020204020204" pitchFamily="34" charset="-122"/>
                <a:cs typeface="+mn-ea"/>
                <a:sym typeface="+mn-lt"/>
              </a:rPr>
              <a:t>adCategoryId</a:t>
            </a:r>
            <a:r>
              <a:rPr kumimoji="1" lang="en-US" altLang="zh-CN" sz="1600" kern="0" dirty="0">
                <a:latin typeface="微软雅黑" panose="020B0503020204020204" pitchFamily="34" charset="-122"/>
                <a:ea typeface="微软雅黑" panose="020B0503020204020204" pitchFamily="34" charset="-122"/>
                <a:cs typeface="+mn-ea"/>
                <a:sym typeface="+mn-lt"/>
              </a:rPr>
              <a:t>, </a:t>
            </a:r>
            <a:r>
              <a:rPr kumimoji="1" lang="en-US" altLang="zh-CN" sz="1600" kern="0" dirty="0" err="1">
                <a:latin typeface="微软雅黑" panose="020B0503020204020204" pitchFamily="34" charset="-122"/>
                <a:ea typeface="微软雅黑" panose="020B0503020204020204" pitchFamily="34" charset="-122"/>
                <a:cs typeface="+mn-ea"/>
                <a:sym typeface="+mn-lt"/>
              </a:rPr>
              <a:t>productType,appIdAction</a:t>
            </a:r>
            <a:r>
              <a:rPr kumimoji="1" lang="en-US" altLang="zh-CN" sz="1600" kern="0" dirty="0">
                <a:latin typeface="微软雅黑" panose="020B0503020204020204" pitchFamily="34" charset="-122"/>
                <a:ea typeface="微软雅黑" panose="020B0503020204020204" pitchFamily="34" charset="-122"/>
                <a:cs typeface="+mn-ea"/>
                <a:sym typeface="+mn-lt"/>
              </a:rPr>
              <a:t>, Interest1</a:t>
            </a:r>
          </a:p>
          <a:p>
            <a:pPr marL="628639" lvl="1" indent="-1714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采用</a:t>
            </a:r>
            <a:r>
              <a:rPr kumimoji="1" lang="en-US" altLang="zh-CN" sz="1600" kern="0" dirty="0">
                <a:latin typeface="微软雅黑" panose="020B0503020204020204" pitchFamily="34" charset="-122"/>
                <a:ea typeface="微软雅黑" panose="020B0503020204020204" pitchFamily="34" charset="-122"/>
                <a:cs typeface="+mn-ea"/>
                <a:sym typeface="+mn-lt"/>
              </a:rPr>
              <a:t>one-hot</a:t>
            </a:r>
            <a:r>
              <a:rPr kumimoji="1" lang="zh-CN" altLang="en-US" sz="1600" kern="0" dirty="0">
                <a:latin typeface="微软雅黑" panose="020B0503020204020204" pitchFamily="34" charset="-122"/>
                <a:ea typeface="微软雅黑" panose="020B0503020204020204" pitchFamily="34" charset="-122"/>
                <a:cs typeface="+mn-ea"/>
                <a:sym typeface="+mn-lt"/>
              </a:rPr>
              <a:t>编码的特征，特征向量过于稀疏，特征重要性较小；多取值特征如</a:t>
            </a:r>
            <a:r>
              <a:rPr kumimoji="1" lang="en-US" altLang="zh-CN" sz="1600" kern="0" dirty="0">
                <a:latin typeface="微软雅黑" panose="020B0503020204020204" pitchFamily="34" charset="-122"/>
                <a:ea typeface="微软雅黑" panose="020B0503020204020204" pitchFamily="34" charset="-122"/>
                <a:cs typeface="+mn-ea"/>
                <a:sym typeface="+mn-lt"/>
              </a:rPr>
              <a:t>interest</a:t>
            </a:r>
            <a:r>
              <a:rPr kumimoji="1" lang="zh-CN" altLang="en-US" sz="1600" kern="0" dirty="0">
                <a:latin typeface="微软雅黑" panose="020B0503020204020204" pitchFamily="34" charset="-122"/>
                <a:ea typeface="微软雅黑" panose="020B0503020204020204" pitchFamily="34" charset="-122"/>
                <a:cs typeface="+mn-ea"/>
                <a:sym typeface="+mn-lt"/>
              </a:rPr>
              <a:t>，</a:t>
            </a:r>
            <a:r>
              <a:rPr kumimoji="1" lang="en-US" altLang="zh-CN" sz="1600" kern="0" dirty="0">
                <a:latin typeface="微软雅黑" panose="020B0503020204020204" pitchFamily="34" charset="-122"/>
                <a:ea typeface="微软雅黑" panose="020B0503020204020204" pitchFamily="34" charset="-122"/>
                <a:cs typeface="+mn-ea"/>
                <a:sym typeface="+mn-lt"/>
              </a:rPr>
              <a:t>topic</a:t>
            </a:r>
            <a:r>
              <a:rPr kumimoji="1" lang="zh-CN" altLang="en-US" sz="1600" kern="0" dirty="0">
                <a:latin typeface="微软雅黑" panose="020B0503020204020204" pitchFamily="34" charset="-122"/>
                <a:ea typeface="微软雅黑" panose="020B0503020204020204" pitchFamily="34" charset="-122"/>
                <a:cs typeface="+mn-ea"/>
                <a:sym typeface="+mn-lt"/>
              </a:rPr>
              <a:t>等的特征重要性较高</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lvl="1">
              <a:lnSpc>
                <a:spcPct val="130000"/>
              </a:lnSpc>
              <a:spcBef>
                <a:spcPts val="600"/>
              </a:spcBef>
            </a:pP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kumimoji="1" lang="zh-CN" altLang="en-US" sz="1600" b="1" kern="0" dirty="0">
              <a:latin typeface="微软雅黑" panose="020B0503020204020204" pitchFamily="34" charset="-122"/>
              <a:ea typeface="微软雅黑" panose="020B0503020204020204" pitchFamily="34" charset="-122"/>
              <a:cs typeface="+mn-ea"/>
              <a:sym typeface="+mn-lt"/>
            </a:endParaRPr>
          </a:p>
        </p:txBody>
      </p:sp>
      <p:pic>
        <p:nvPicPr>
          <p:cNvPr id="9" name="图片 8">
            <a:extLst>
              <a:ext uri="{FF2B5EF4-FFF2-40B4-BE49-F238E27FC236}">
                <a16:creationId xmlns:a16="http://schemas.microsoft.com/office/drawing/2014/main" id="{0270CE7E-C980-B740-8380-593687186462}"/>
              </a:ext>
            </a:extLst>
          </p:cNvPr>
          <p:cNvPicPr>
            <a:picLocks noChangeAspect="1"/>
          </p:cNvPicPr>
          <p:nvPr/>
        </p:nvPicPr>
        <p:blipFill>
          <a:blip r:embed="rId3"/>
          <a:stretch>
            <a:fillRect/>
          </a:stretch>
        </p:blipFill>
        <p:spPr>
          <a:xfrm>
            <a:off x="1413110" y="2085628"/>
            <a:ext cx="5475596" cy="4106697"/>
          </a:xfrm>
          <a:prstGeom prst="rect">
            <a:avLst/>
          </a:prstGeom>
        </p:spPr>
      </p:pic>
      <p:sp>
        <p:nvSpPr>
          <p:cNvPr id="10" name="文本框 9">
            <a:extLst>
              <a:ext uri="{FF2B5EF4-FFF2-40B4-BE49-F238E27FC236}">
                <a16:creationId xmlns:a16="http://schemas.microsoft.com/office/drawing/2014/main" id="{40A1702C-C01D-9045-AB10-5C584052E702}"/>
              </a:ext>
            </a:extLst>
          </p:cNvPr>
          <p:cNvSpPr txBox="1"/>
          <p:nvPr/>
        </p:nvSpPr>
        <p:spPr>
          <a:xfrm>
            <a:off x="3095971" y="6192325"/>
            <a:ext cx="2154757" cy="308995"/>
          </a:xfrm>
          <a:prstGeom prst="rect">
            <a:avLst/>
          </a:prstGeom>
          <a:noFill/>
        </p:spPr>
        <p:txBody>
          <a:bodyPr wrap="none" rtlCol="0">
            <a:spAutoFit/>
          </a:bodyPr>
          <a:lstStyle/>
          <a:p>
            <a:pPr>
              <a:lnSpc>
                <a:spcPct val="130000"/>
              </a:lnSpc>
              <a:spcBef>
                <a:spcPts val="600"/>
              </a:spcBef>
            </a:pPr>
            <a:r>
              <a:rPr kumimoji="1" lang="zh-CN" altLang="en-US" sz="1200" kern="0" dirty="0">
                <a:latin typeface="微软雅黑" panose="020B0503020204020204" pitchFamily="34" charset="-122"/>
                <a:ea typeface="微软雅黑" panose="020B0503020204020204" pitchFamily="34" charset="-122"/>
                <a:cs typeface="+mn-ea"/>
                <a:sym typeface="+mn-lt"/>
              </a:rPr>
              <a:t>图 </a:t>
            </a:r>
            <a:r>
              <a:rPr kumimoji="1" lang="en-US" altLang="zh-CN" sz="1200" kern="0" dirty="0">
                <a:latin typeface="微软雅黑" panose="020B0503020204020204" pitchFamily="34" charset="-122"/>
                <a:ea typeface="微软雅黑" panose="020B0503020204020204" pitchFamily="34" charset="-122"/>
                <a:cs typeface="+mn-ea"/>
                <a:sym typeface="+mn-lt"/>
              </a:rPr>
              <a:t>3:</a:t>
            </a:r>
            <a:r>
              <a:rPr kumimoji="1" lang="zh-CN" altLang="en-US" sz="1200" kern="0" dirty="0">
                <a:latin typeface="微软雅黑" panose="020B0503020204020204" pitchFamily="34" charset="-122"/>
                <a:ea typeface="微软雅黑" panose="020B0503020204020204" pitchFamily="34" charset="-122"/>
                <a:cs typeface="+mn-ea"/>
                <a:sym typeface="+mn-lt"/>
              </a:rPr>
              <a:t> </a:t>
            </a:r>
            <a:r>
              <a:rPr kumimoji="1" lang="en-US" altLang="zh-CN" sz="1200" kern="0" dirty="0">
                <a:latin typeface="微软雅黑" panose="020B0503020204020204" pitchFamily="34" charset="-122"/>
                <a:ea typeface="微软雅黑" panose="020B0503020204020204" pitchFamily="34" charset="-122"/>
                <a:cs typeface="+mn-ea"/>
                <a:sym typeface="+mn-lt"/>
              </a:rPr>
              <a:t>top</a:t>
            </a:r>
            <a:r>
              <a:rPr kumimoji="1" lang="zh-CN" altLang="en-US" sz="1200" kern="0" dirty="0">
                <a:latin typeface="微软雅黑" panose="020B0503020204020204" pitchFamily="34" charset="-122"/>
                <a:ea typeface="微软雅黑" panose="020B0503020204020204" pitchFamily="34" charset="-122"/>
                <a:cs typeface="+mn-ea"/>
                <a:sym typeface="+mn-lt"/>
              </a:rPr>
              <a:t> </a:t>
            </a:r>
            <a:r>
              <a:rPr kumimoji="1" lang="en-US" altLang="zh-CN" sz="1200" kern="0" dirty="0">
                <a:latin typeface="微软雅黑" panose="020B0503020204020204" pitchFamily="34" charset="-122"/>
                <a:ea typeface="微软雅黑" panose="020B0503020204020204" pitchFamily="34" charset="-122"/>
                <a:cs typeface="+mn-ea"/>
                <a:sym typeface="+mn-lt"/>
              </a:rPr>
              <a:t>10</a:t>
            </a:r>
            <a:r>
              <a:rPr kumimoji="1" lang="zh-CN" altLang="en-US" sz="1200" kern="0" dirty="0">
                <a:latin typeface="微软雅黑" panose="020B0503020204020204" pitchFamily="34" charset="-122"/>
                <a:ea typeface="微软雅黑" panose="020B0503020204020204" pitchFamily="34" charset="-122"/>
                <a:cs typeface="+mn-ea"/>
                <a:sym typeface="+mn-lt"/>
              </a:rPr>
              <a:t> 特征及其重要性</a:t>
            </a:r>
          </a:p>
        </p:txBody>
      </p:sp>
      <p:graphicFrame>
        <p:nvGraphicFramePr>
          <p:cNvPr id="60" name="表格 59">
            <a:extLst>
              <a:ext uri="{FF2B5EF4-FFF2-40B4-BE49-F238E27FC236}">
                <a16:creationId xmlns:a16="http://schemas.microsoft.com/office/drawing/2014/main" id="{10BA3984-DB7A-574D-9127-36253CA12D72}"/>
              </a:ext>
            </a:extLst>
          </p:cNvPr>
          <p:cNvGraphicFramePr>
            <a:graphicFrameLocks noGrp="1"/>
          </p:cNvGraphicFramePr>
          <p:nvPr>
            <p:extLst>
              <p:ext uri="{D42A27DB-BD31-4B8C-83A1-F6EECF244321}">
                <p14:modId xmlns:p14="http://schemas.microsoft.com/office/powerpoint/2010/main" val="3756352613"/>
              </p:ext>
            </p:extLst>
          </p:nvPr>
        </p:nvGraphicFramePr>
        <p:xfrm>
          <a:off x="7960360" y="2874915"/>
          <a:ext cx="1854200" cy="2225040"/>
        </p:xfrm>
        <a:graphic>
          <a:graphicData uri="http://schemas.openxmlformats.org/drawingml/2006/table">
            <a:tbl>
              <a:tblPr bandRow="1">
                <a:tableStyleId>{5C22544A-7EE6-4342-B048-85BDC9FD1C3A}</a:tableStyleId>
              </a:tblPr>
              <a:tblGrid>
                <a:gridCol w="1854200">
                  <a:extLst>
                    <a:ext uri="{9D8B030D-6E8A-4147-A177-3AD203B41FA5}">
                      <a16:colId xmlns:a16="http://schemas.microsoft.com/office/drawing/2014/main" val="35118906"/>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800" kern="0" dirty="0" err="1">
                          <a:latin typeface="微软雅黑" panose="020B0503020204020204" pitchFamily="34" charset="-122"/>
                          <a:ea typeface="微软雅黑" panose="020B0503020204020204" pitchFamily="34" charset="-122"/>
                          <a:cs typeface="+mn-ea"/>
                          <a:sym typeface="+mn-lt"/>
                        </a:rPr>
                        <a:t>CreativeSize</a:t>
                      </a:r>
                      <a:endParaRPr kumimoji="1" lang="en-US" altLang="zh-CN" sz="1800" kern="0" dirty="0">
                        <a:latin typeface="微软雅黑" panose="020B0503020204020204" pitchFamily="34" charset="-122"/>
                        <a:ea typeface="微软雅黑" panose="020B0503020204020204" pitchFamily="34" charset="-122"/>
                        <a:cs typeface="+mn-ea"/>
                        <a:sym typeface="+mn-lt"/>
                      </a:endParaRPr>
                    </a:p>
                  </a:txBody>
                  <a:tcPr/>
                </a:tc>
                <a:extLst>
                  <a:ext uri="{0D108BD9-81ED-4DB2-BD59-A6C34878D82A}">
                    <a16:rowId xmlns:a16="http://schemas.microsoft.com/office/drawing/2014/main" val="3935476844"/>
                  </a:ext>
                </a:extLst>
              </a:tr>
              <a:tr h="370840">
                <a:tc>
                  <a:txBody>
                    <a:bodyPr/>
                    <a:lstStyle/>
                    <a:p>
                      <a:pPr algn="ctr"/>
                      <a:r>
                        <a:rPr lang="en-US" altLang="zh-CN" dirty="0"/>
                        <a:t>Age</a:t>
                      </a:r>
                      <a:endParaRPr lang="zh-CN" altLang="en-US" dirty="0"/>
                    </a:p>
                  </a:txBody>
                  <a:tcPr/>
                </a:tc>
                <a:extLst>
                  <a:ext uri="{0D108BD9-81ED-4DB2-BD59-A6C34878D82A}">
                    <a16:rowId xmlns:a16="http://schemas.microsoft.com/office/drawing/2014/main" val="16521084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zh-CN" sz="1800" dirty="0" err="1"/>
                        <a:t>adCategoryId</a:t>
                      </a:r>
                      <a:endParaRPr kumimoji="1" lang="en-US" altLang="zh-CN" sz="1800" kern="0" dirty="0">
                        <a:latin typeface="微软雅黑" panose="020B0503020204020204" pitchFamily="34" charset="-122"/>
                        <a:ea typeface="微软雅黑" panose="020B0503020204020204" pitchFamily="34" charset="-122"/>
                        <a:cs typeface="+mn-ea"/>
                        <a:sym typeface="+mn-lt"/>
                      </a:endParaRPr>
                    </a:p>
                  </a:txBody>
                  <a:tcPr/>
                </a:tc>
                <a:extLst>
                  <a:ext uri="{0D108BD9-81ED-4DB2-BD59-A6C34878D82A}">
                    <a16:rowId xmlns:a16="http://schemas.microsoft.com/office/drawing/2014/main" val="388620448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zh-CN" sz="1800" dirty="0" err="1"/>
                        <a:t>productType</a:t>
                      </a:r>
                      <a:endParaRPr lang="en" altLang="zh-CN" sz="1800" dirty="0"/>
                    </a:p>
                  </a:txBody>
                  <a:tcPr/>
                </a:tc>
                <a:extLst>
                  <a:ext uri="{0D108BD9-81ED-4DB2-BD59-A6C34878D82A}">
                    <a16:rowId xmlns:a16="http://schemas.microsoft.com/office/drawing/2014/main" val="376306339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zh-CN" sz="1800" dirty="0" err="1"/>
                        <a:t>appIdAction</a:t>
                      </a:r>
                      <a:endParaRPr lang="en" altLang="zh-CN" sz="1800" dirty="0"/>
                    </a:p>
                  </a:txBody>
                  <a:tcPr/>
                </a:tc>
                <a:extLst>
                  <a:ext uri="{0D108BD9-81ED-4DB2-BD59-A6C34878D82A}">
                    <a16:rowId xmlns:a16="http://schemas.microsoft.com/office/drawing/2014/main" val="12810505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zh-CN" sz="1800" dirty="0"/>
                        <a:t>Interest1</a:t>
                      </a:r>
                    </a:p>
                  </a:txBody>
                  <a:tcPr/>
                </a:tc>
                <a:extLst>
                  <a:ext uri="{0D108BD9-81ED-4DB2-BD59-A6C34878D82A}">
                    <a16:rowId xmlns:a16="http://schemas.microsoft.com/office/drawing/2014/main" val="87136764"/>
                  </a:ext>
                </a:extLst>
              </a:tr>
            </a:tbl>
          </a:graphicData>
        </a:graphic>
      </p:graphicFrame>
      <p:cxnSp>
        <p:nvCxnSpPr>
          <p:cNvPr id="62" name="直线箭头连接符 61">
            <a:extLst>
              <a:ext uri="{FF2B5EF4-FFF2-40B4-BE49-F238E27FC236}">
                <a16:creationId xmlns:a16="http://schemas.microsoft.com/office/drawing/2014/main" id="{062AD409-BF1B-EE41-9A82-FEA3FDDED209}"/>
              </a:ext>
            </a:extLst>
          </p:cNvPr>
          <p:cNvCxnSpPr>
            <a:cxnSpLocks/>
          </p:cNvCxnSpPr>
          <p:nvPr/>
        </p:nvCxnSpPr>
        <p:spPr>
          <a:xfrm>
            <a:off x="6339840" y="2865120"/>
            <a:ext cx="1620520" cy="224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线箭头连接符 63">
            <a:extLst>
              <a:ext uri="{FF2B5EF4-FFF2-40B4-BE49-F238E27FC236}">
                <a16:creationId xmlns:a16="http://schemas.microsoft.com/office/drawing/2014/main" id="{E6A52763-14FD-9346-9CF3-DCA4697CD01B}"/>
              </a:ext>
            </a:extLst>
          </p:cNvPr>
          <p:cNvCxnSpPr/>
          <p:nvPr/>
        </p:nvCxnSpPr>
        <p:spPr>
          <a:xfrm>
            <a:off x="6309360" y="3139440"/>
            <a:ext cx="1651000" cy="1099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线箭头连接符 65">
            <a:extLst>
              <a:ext uri="{FF2B5EF4-FFF2-40B4-BE49-F238E27FC236}">
                <a16:creationId xmlns:a16="http://schemas.microsoft.com/office/drawing/2014/main" id="{2169044E-4226-1E40-BED2-170FB2AE1C26}"/>
              </a:ext>
            </a:extLst>
          </p:cNvPr>
          <p:cNvCxnSpPr/>
          <p:nvPr/>
        </p:nvCxnSpPr>
        <p:spPr>
          <a:xfrm>
            <a:off x="6339840" y="3429000"/>
            <a:ext cx="1620520" cy="365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线箭头连接符 67">
            <a:extLst>
              <a:ext uri="{FF2B5EF4-FFF2-40B4-BE49-F238E27FC236}">
                <a16:creationId xmlns:a16="http://schemas.microsoft.com/office/drawing/2014/main" id="{9A90527A-D74F-8B4B-B335-7383CA3301B8}"/>
              </a:ext>
            </a:extLst>
          </p:cNvPr>
          <p:cNvCxnSpPr/>
          <p:nvPr/>
        </p:nvCxnSpPr>
        <p:spPr>
          <a:xfrm flipV="1">
            <a:off x="6324600" y="3454570"/>
            <a:ext cx="1635760" cy="264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线箭头连接符 69">
            <a:extLst>
              <a:ext uri="{FF2B5EF4-FFF2-40B4-BE49-F238E27FC236}">
                <a16:creationId xmlns:a16="http://schemas.microsoft.com/office/drawing/2014/main" id="{B55547FF-D9B3-C547-BC58-8D9B86428804}"/>
              </a:ext>
            </a:extLst>
          </p:cNvPr>
          <p:cNvCxnSpPr/>
          <p:nvPr/>
        </p:nvCxnSpPr>
        <p:spPr>
          <a:xfrm>
            <a:off x="6309360" y="3987435"/>
            <a:ext cx="1651000" cy="54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线箭头连接符 71">
            <a:extLst>
              <a:ext uri="{FF2B5EF4-FFF2-40B4-BE49-F238E27FC236}">
                <a16:creationId xmlns:a16="http://schemas.microsoft.com/office/drawing/2014/main" id="{417C0047-8427-F541-95F1-865F5D228A51}"/>
              </a:ext>
            </a:extLst>
          </p:cNvPr>
          <p:cNvCxnSpPr/>
          <p:nvPr/>
        </p:nvCxnSpPr>
        <p:spPr>
          <a:xfrm>
            <a:off x="6339840" y="4315095"/>
            <a:ext cx="1554480" cy="238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线箭头连接符 73">
            <a:extLst>
              <a:ext uri="{FF2B5EF4-FFF2-40B4-BE49-F238E27FC236}">
                <a16:creationId xmlns:a16="http://schemas.microsoft.com/office/drawing/2014/main" id="{633DBE7C-DED4-F446-AB33-CB9707790C4F}"/>
              </a:ext>
            </a:extLst>
          </p:cNvPr>
          <p:cNvCxnSpPr/>
          <p:nvPr/>
        </p:nvCxnSpPr>
        <p:spPr>
          <a:xfrm>
            <a:off x="6324600" y="4567090"/>
            <a:ext cx="1635760" cy="327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线箭头连接符 75">
            <a:extLst>
              <a:ext uri="{FF2B5EF4-FFF2-40B4-BE49-F238E27FC236}">
                <a16:creationId xmlns:a16="http://schemas.microsoft.com/office/drawing/2014/main" id="{75226829-AFF2-A34E-9F3A-9CE6A8E83D4D}"/>
              </a:ext>
            </a:extLst>
          </p:cNvPr>
          <p:cNvCxnSpPr/>
          <p:nvPr/>
        </p:nvCxnSpPr>
        <p:spPr>
          <a:xfrm>
            <a:off x="6339840" y="4894215"/>
            <a:ext cx="1620520" cy="50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线箭头连接符 77">
            <a:extLst>
              <a:ext uri="{FF2B5EF4-FFF2-40B4-BE49-F238E27FC236}">
                <a16:creationId xmlns:a16="http://schemas.microsoft.com/office/drawing/2014/main" id="{82701D37-AB39-FC4A-BB28-0BA2E124D1F5}"/>
              </a:ext>
            </a:extLst>
          </p:cNvPr>
          <p:cNvCxnSpPr/>
          <p:nvPr/>
        </p:nvCxnSpPr>
        <p:spPr>
          <a:xfrm flipV="1">
            <a:off x="6339840" y="3828094"/>
            <a:ext cx="1554480" cy="1343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线箭头连接符 79">
            <a:extLst>
              <a:ext uri="{FF2B5EF4-FFF2-40B4-BE49-F238E27FC236}">
                <a16:creationId xmlns:a16="http://schemas.microsoft.com/office/drawing/2014/main" id="{44E98C70-3B33-FA48-A1E6-CF52FB4825C1}"/>
              </a:ext>
            </a:extLst>
          </p:cNvPr>
          <p:cNvCxnSpPr/>
          <p:nvPr/>
        </p:nvCxnSpPr>
        <p:spPr>
          <a:xfrm flipV="1">
            <a:off x="6339840" y="3454570"/>
            <a:ext cx="1554480" cy="1963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418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3</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实验分析</a:t>
            </a:r>
          </a:p>
        </p:txBody>
      </p:sp>
      <p:sp>
        <p:nvSpPr>
          <p:cNvPr id="4" name="文本框 3">
            <a:extLst>
              <a:ext uri="{FF2B5EF4-FFF2-40B4-BE49-F238E27FC236}">
                <a16:creationId xmlns:a16="http://schemas.microsoft.com/office/drawing/2014/main" id="{5F5FA472-1C79-8847-ADA1-15270C840BF5}"/>
              </a:ext>
            </a:extLst>
          </p:cNvPr>
          <p:cNvSpPr txBox="1"/>
          <p:nvPr/>
        </p:nvSpPr>
        <p:spPr>
          <a:xfrm>
            <a:off x="877503" y="983060"/>
            <a:ext cx="7334168" cy="4116191"/>
          </a:xfrm>
          <a:prstGeom prst="rect">
            <a:avLst/>
          </a:prstGeom>
          <a:noFill/>
        </p:spPr>
        <p:txBody>
          <a:bodyPr wrap="square" rtlCol="0">
            <a:spAutoFit/>
          </a:bodyPr>
          <a:lstStyle/>
          <a:p>
            <a:pPr>
              <a:lnSpc>
                <a:spcPct val="130000"/>
              </a:lnSpc>
              <a:spcBef>
                <a:spcPts val="600"/>
              </a:spcBef>
            </a:pPr>
            <a:r>
              <a:rPr kumimoji="1" lang="zh-CN" altLang="en-US" sz="1600" b="1" kern="0" dirty="0">
                <a:latin typeface="微软雅黑" panose="020B0503020204020204" pitchFamily="34" charset="-122"/>
                <a:ea typeface="微软雅黑" panose="020B0503020204020204" pitchFamily="34" charset="-122"/>
                <a:cs typeface="+mn-ea"/>
                <a:sym typeface="+mn-lt"/>
              </a:rPr>
              <a:t>参数调整</a:t>
            </a: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marL="628639" lvl="1" indent="-1714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主要调整的参数为：</a:t>
            </a:r>
            <a:r>
              <a:rPr kumimoji="1" lang="en-US" altLang="zh-CN" sz="1600" kern="0" dirty="0" err="1">
                <a:latin typeface="微软雅黑" panose="020B0503020204020204" pitchFamily="34" charset="-122"/>
                <a:ea typeface="微软雅黑" panose="020B0503020204020204" pitchFamily="34" charset="-122"/>
                <a:cs typeface="+mn-ea"/>
                <a:sym typeface="+mn-lt"/>
              </a:rPr>
              <a:t>max_depth</a:t>
            </a:r>
            <a:r>
              <a:rPr kumimoji="1" lang="zh-CN" altLang="en-US" sz="1600" kern="0" dirty="0">
                <a:latin typeface="微软雅黑" panose="020B0503020204020204" pitchFamily="34" charset="-122"/>
                <a:ea typeface="微软雅黑" panose="020B0503020204020204" pitchFamily="34" charset="-122"/>
                <a:cs typeface="+mn-ea"/>
                <a:sym typeface="+mn-lt"/>
              </a:rPr>
              <a:t>和</a:t>
            </a:r>
            <a:r>
              <a:rPr kumimoji="1" lang="en-US" altLang="zh-CN" sz="1600" kern="0" dirty="0" err="1">
                <a:latin typeface="微软雅黑" panose="020B0503020204020204" pitchFamily="34" charset="-122"/>
                <a:ea typeface="微软雅黑" panose="020B0503020204020204" pitchFamily="34" charset="-122"/>
                <a:cs typeface="+mn-ea"/>
                <a:sym typeface="+mn-lt"/>
              </a:rPr>
              <a:t>num_leaves</a:t>
            </a:r>
            <a:r>
              <a:rPr kumimoji="1" lang="zh-CN" altLang="en-US" sz="1600" kern="0" dirty="0">
                <a:latin typeface="微软雅黑" panose="020B0503020204020204" pitchFamily="34" charset="-122"/>
                <a:ea typeface="微软雅黑" panose="020B0503020204020204" pitchFamily="34" charset="-122"/>
                <a:cs typeface="+mn-ea"/>
                <a:sym typeface="+mn-lt"/>
              </a:rPr>
              <a:t>，</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marL="628639" lvl="1" indent="-171450">
              <a:lnSpc>
                <a:spcPct val="130000"/>
              </a:lnSpc>
              <a:spcBef>
                <a:spcPts val="600"/>
              </a:spcBef>
              <a:buFont typeface="Arial" panose="020B0604020202020204" pitchFamily="34" charset="0"/>
              <a:buChar char="•"/>
            </a:pPr>
            <a:r>
              <a:rPr kumimoji="1" lang="en-US" altLang="zh-CN" sz="1600" kern="0" dirty="0" err="1">
                <a:latin typeface="微软雅黑" panose="020B0503020204020204" pitchFamily="34" charset="-122"/>
                <a:ea typeface="微软雅黑" panose="020B0503020204020204" pitchFamily="34" charset="-122"/>
                <a:cs typeface="+mn-ea"/>
                <a:sym typeface="+mn-lt"/>
              </a:rPr>
              <a:t>max_depth</a:t>
            </a:r>
            <a:r>
              <a:rPr kumimoji="1" lang="en-US" altLang="zh-CN" sz="1600" kern="0" dirty="0">
                <a:latin typeface="微软雅黑" panose="020B0503020204020204" pitchFamily="34" charset="-122"/>
                <a:ea typeface="微软雅黑" panose="020B0503020204020204" pitchFamily="34" charset="-122"/>
                <a:cs typeface="+mn-ea"/>
                <a:sym typeface="+mn-lt"/>
              </a:rPr>
              <a:t>——</a:t>
            </a:r>
            <a:r>
              <a:rPr kumimoji="1" lang="zh-CN" altLang="en-US" sz="1600" kern="0" dirty="0">
                <a:latin typeface="微软雅黑" panose="020B0503020204020204" pitchFamily="34" charset="-122"/>
                <a:ea typeface="微软雅黑" panose="020B0503020204020204" pitchFamily="34" charset="-122"/>
                <a:cs typeface="+mn-ea"/>
                <a:sym typeface="+mn-lt"/>
              </a:rPr>
              <a:t>决策树的深度；</a:t>
            </a:r>
            <a:r>
              <a:rPr kumimoji="1" lang="en-US" altLang="zh-CN" sz="1600" kern="0" dirty="0">
                <a:latin typeface="微软雅黑" panose="020B0503020204020204" pitchFamily="34" charset="-122"/>
                <a:ea typeface="微软雅黑" panose="020B0503020204020204" pitchFamily="34" charset="-122"/>
                <a:cs typeface="+mn-ea"/>
                <a:sym typeface="+mn-lt"/>
              </a:rPr>
              <a:t> </a:t>
            </a:r>
            <a:r>
              <a:rPr kumimoji="1" lang="en-US" altLang="zh-CN" sz="1600" kern="0" dirty="0" err="1">
                <a:latin typeface="微软雅黑" panose="020B0503020204020204" pitchFamily="34" charset="-122"/>
                <a:ea typeface="微软雅黑" panose="020B0503020204020204" pitchFamily="34" charset="-122"/>
                <a:cs typeface="+mn-ea"/>
                <a:sym typeface="+mn-lt"/>
              </a:rPr>
              <a:t>num_leaves</a:t>
            </a:r>
            <a:r>
              <a:rPr kumimoji="1" lang="en-US" altLang="zh-CN" sz="1600" kern="0" dirty="0">
                <a:latin typeface="微软雅黑" panose="020B0503020204020204" pitchFamily="34" charset="-122"/>
                <a:ea typeface="微软雅黑" panose="020B0503020204020204" pitchFamily="34" charset="-122"/>
                <a:cs typeface="+mn-ea"/>
                <a:sym typeface="+mn-lt"/>
              </a:rPr>
              <a:t>——</a:t>
            </a:r>
            <a:r>
              <a:rPr kumimoji="1" lang="zh-CN" altLang="en-US" sz="1600" kern="0" dirty="0">
                <a:latin typeface="微软雅黑" panose="020B0503020204020204" pitchFamily="34" charset="-122"/>
                <a:ea typeface="微软雅黑" panose="020B0503020204020204" pitchFamily="34" charset="-122"/>
                <a:cs typeface="+mn-ea"/>
                <a:sym typeface="+mn-lt"/>
              </a:rPr>
              <a:t>决策树叶子结点数目</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marL="628639" lvl="1" indent="-171450">
              <a:lnSpc>
                <a:spcPct val="130000"/>
              </a:lnSpc>
              <a:spcBef>
                <a:spcPts val="600"/>
              </a:spcBef>
              <a:buFont typeface="Arial" panose="020B0604020202020204" pitchFamily="34" charset="0"/>
              <a:buChar char="•"/>
            </a:pPr>
            <a:r>
              <a:rPr lang="zh-CN" altLang="en-US" sz="1600" dirty="0"/>
              <a:t>提高精确度的最重要的参数</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lvl="1">
              <a:lnSpc>
                <a:spcPct val="130000"/>
              </a:lnSpc>
              <a:spcBef>
                <a:spcPts val="600"/>
              </a:spcBef>
            </a:pPr>
            <a:endParaRPr kumimoji="1" lang="en-US" altLang="zh-CN" sz="1200" kern="0" dirty="0">
              <a:latin typeface="微软雅黑" panose="020B0503020204020204" pitchFamily="34" charset="-122"/>
              <a:ea typeface="微软雅黑" panose="020B0503020204020204" pitchFamily="34" charset="-122"/>
              <a:cs typeface="+mn-ea"/>
              <a:sym typeface="+mn-lt"/>
            </a:endParaRPr>
          </a:p>
          <a:p>
            <a:pPr lvl="1">
              <a:lnSpc>
                <a:spcPct val="130000"/>
              </a:lnSpc>
              <a:spcBef>
                <a:spcPts val="600"/>
              </a:spcBef>
            </a:pPr>
            <a:endParaRPr kumimoji="1" lang="en-US" altLang="zh-CN" sz="1200" kern="0" dirty="0">
              <a:latin typeface="微软雅黑" panose="020B0503020204020204" pitchFamily="34" charset="-122"/>
              <a:ea typeface="微软雅黑" panose="020B0503020204020204" pitchFamily="34" charset="-122"/>
              <a:cs typeface="+mn-ea"/>
              <a:sym typeface="+mn-lt"/>
            </a:endParaRPr>
          </a:p>
          <a:p>
            <a:pPr lvl="1">
              <a:lnSpc>
                <a:spcPct val="130000"/>
              </a:lnSpc>
              <a:spcBef>
                <a:spcPts val="600"/>
              </a:spcBef>
            </a:pPr>
            <a:endParaRPr kumimoji="1" lang="en-US" altLang="zh-CN" sz="1200" kern="0" dirty="0">
              <a:latin typeface="微软雅黑" panose="020B0503020204020204" pitchFamily="34" charset="-122"/>
              <a:ea typeface="微软雅黑" panose="020B0503020204020204" pitchFamily="34" charset="-122"/>
              <a:cs typeface="+mn-ea"/>
              <a:sym typeface="+mn-lt"/>
            </a:endParaRPr>
          </a:p>
          <a:p>
            <a:pPr lvl="1">
              <a:lnSpc>
                <a:spcPct val="130000"/>
              </a:lnSpc>
              <a:spcBef>
                <a:spcPts val="600"/>
              </a:spcBef>
            </a:pPr>
            <a:endParaRPr kumimoji="1" lang="en-US" altLang="zh-CN" sz="1200" kern="0" dirty="0">
              <a:latin typeface="微软雅黑" panose="020B0503020204020204" pitchFamily="34" charset="-122"/>
              <a:ea typeface="微软雅黑" panose="020B0503020204020204" pitchFamily="34" charset="-122"/>
              <a:cs typeface="+mn-ea"/>
              <a:sym typeface="+mn-lt"/>
            </a:endParaRPr>
          </a:p>
          <a:p>
            <a:pPr lvl="1">
              <a:lnSpc>
                <a:spcPct val="130000"/>
              </a:lnSpc>
              <a:spcBef>
                <a:spcPts val="600"/>
              </a:spcBef>
            </a:pPr>
            <a:endParaRPr kumimoji="1" lang="en-US" altLang="zh-CN" sz="1200" kern="0" dirty="0">
              <a:latin typeface="微软雅黑" panose="020B0503020204020204" pitchFamily="34" charset="-122"/>
              <a:ea typeface="微软雅黑" panose="020B0503020204020204" pitchFamily="34" charset="-122"/>
              <a:cs typeface="+mn-ea"/>
              <a:sym typeface="+mn-lt"/>
            </a:endParaRPr>
          </a:p>
          <a:p>
            <a:pPr lvl="1">
              <a:lnSpc>
                <a:spcPct val="130000"/>
              </a:lnSpc>
              <a:spcBef>
                <a:spcPts val="600"/>
              </a:spcBef>
            </a:pPr>
            <a:endParaRPr kumimoji="1" lang="en-US" altLang="zh-CN" sz="1200" kern="0" dirty="0">
              <a:latin typeface="微软雅黑" panose="020B0503020204020204" pitchFamily="34" charset="-122"/>
              <a:ea typeface="微软雅黑" panose="020B0503020204020204" pitchFamily="34" charset="-122"/>
              <a:cs typeface="+mn-ea"/>
              <a:sym typeface="+mn-lt"/>
            </a:endParaRPr>
          </a:p>
          <a:p>
            <a:pPr lvl="1">
              <a:lnSpc>
                <a:spcPct val="130000"/>
              </a:lnSpc>
              <a:spcBef>
                <a:spcPts val="600"/>
              </a:spcBef>
            </a:pPr>
            <a:endParaRPr kumimoji="1" lang="en-US" altLang="zh-CN" sz="1200"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kumimoji="1" lang="zh-CN" altLang="en-US" sz="1200" b="1" kern="0" dirty="0">
              <a:latin typeface="微软雅黑" panose="020B0503020204020204" pitchFamily="34" charset="-122"/>
              <a:ea typeface="微软雅黑" panose="020B0503020204020204" pitchFamily="34" charset="-122"/>
              <a:cs typeface="+mn-ea"/>
              <a:sym typeface="+mn-lt"/>
            </a:endParaRPr>
          </a:p>
        </p:txBody>
      </p:sp>
      <p:graphicFrame>
        <p:nvGraphicFramePr>
          <p:cNvPr id="7" name="表格 6">
            <a:extLst>
              <a:ext uri="{FF2B5EF4-FFF2-40B4-BE49-F238E27FC236}">
                <a16:creationId xmlns:a16="http://schemas.microsoft.com/office/drawing/2014/main" id="{79F9201A-00EE-3946-8712-A9BCB9AE06DA}"/>
              </a:ext>
            </a:extLst>
          </p:cNvPr>
          <p:cNvGraphicFramePr>
            <a:graphicFrameLocks noGrp="1"/>
          </p:cNvGraphicFramePr>
          <p:nvPr>
            <p:extLst>
              <p:ext uri="{D42A27DB-BD31-4B8C-83A1-F6EECF244321}">
                <p14:modId xmlns:p14="http://schemas.microsoft.com/office/powerpoint/2010/main" val="1044336675"/>
              </p:ext>
            </p:extLst>
          </p:nvPr>
        </p:nvGraphicFramePr>
        <p:xfrm>
          <a:off x="1093359" y="2702747"/>
          <a:ext cx="4915842" cy="2608207"/>
        </p:xfrm>
        <a:graphic>
          <a:graphicData uri="http://schemas.openxmlformats.org/drawingml/2006/table">
            <a:tbl>
              <a:tblPr firstRow="1" bandRow="1">
                <a:tableStyleId>{5C22544A-7EE6-4342-B048-85BDC9FD1C3A}</a:tableStyleId>
              </a:tblPr>
              <a:tblGrid>
                <a:gridCol w="1480634">
                  <a:extLst>
                    <a:ext uri="{9D8B030D-6E8A-4147-A177-3AD203B41FA5}">
                      <a16:colId xmlns:a16="http://schemas.microsoft.com/office/drawing/2014/main" val="1386232192"/>
                    </a:ext>
                  </a:extLst>
                </a:gridCol>
                <a:gridCol w="1582166">
                  <a:extLst>
                    <a:ext uri="{9D8B030D-6E8A-4147-A177-3AD203B41FA5}">
                      <a16:colId xmlns:a16="http://schemas.microsoft.com/office/drawing/2014/main" val="1150611001"/>
                    </a:ext>
                  </a:extLst>
                </a:gridCol>
                <a:gridCol w="1853042">
                  <a:extLst>
                    <a:ext uri="{9D8B030D-6E8A-4147-A177-3AD203B41FA5}">
                      <a16:colId xmlns:a16="http://schemas.microsoft.com/office/drawing/2014/main" val="3779582860"/>
                    </a:ext>
                  </a:extLst>
                </a:gridCol>
              </a:tblGrid>
              <a:tr h="383167">
                <a:tc>
                  <a:txBody>
                    <a:bodyPr/>
                    <a:lstStyle/>
                    <a:p>
                      <a:pPr algn="ctr"/>
                      <a:r>
                        <a:rPr lang="en-US" altLang="zh-CN" dirty="0" err="1"/>
                        <a:t>max_depth</a:t>
                      </a:r>
                      <a:endParaRPr lang="zh-CN" altLang="en-US" dirty="0"/>
                    </a:p>
                  </a:txBody>
                  <a:tcPr/>
                </a:tc>
                <a:tc>
                  <a:txBody>
                    <a:bodyPr/>
                    <a:lstStyle/>
                    <a:p>
                      <a:pPr algn="ctr"/>
                      <a:r>
                        <a:rPr lang="en-US" altLang="zh-CN" dirty="0" err="1"/>
                        <a:t>num_leaves</a:t>
                      </a:r>
                      <a:endParaRPr lang="zh-CN" altLang="en-US" dirty="0"/>
                    </a:p>
                  </a:txBody>
                  <a:tcPr/>
                </a:tc>
                <a:tc>
                  <a:txBody>
                    <a:bodyPr/>
                    <a:lstStyle/>
                    <a:p>
                      <a:pPr algn="ctr"/>
                      <a:r>
                        <a:rPr lang="en-US" altLang="zh-CN" dirty="0"/>
                        <a:t>AUC</a:t>
                      </a:r>
                      <a:endParaRPr lang="zh-CN" altLang="en-US" dirty="0"/>
                    </a:p>
                  </a:txBody>
                  <a:tcPr/>
                </a:tc>
                <a:extLst>
                  <a:ext uri="{0D108BD9-81ED-4DB2-BD59-A6C34878D82A}">
                    <a16:rowId xmlns:a16="http://schemas.microsoft.com/office/drawing/2014/main" val="2960554653"/>
                  </a:ext>
                </a:extLst>
              </a:tr>
              <a:tr h="370840">
                <a:tc>
                  <a:txBody>
                    <a:bodyPr/>
                    <a:lstStyle/>
                    <a:p>
                      <a:pPr algn="ctr"/>
                      <a:r>
                        <a:rPr lang="en-US" altLang="zh-CN" dirty="0"/>
                        <a:t>29</a:t>
                      </a:r>
                      <a:endParaRPr lang="zh-CN" altLang="en-US" dirty="0"/>
                    </a:p>
                  </a:txBody>
                  <a:tcPr/>
                </a:tc>
                <a:tc>
                  <a:txBody>
                    <a:bodyPr/>
                    <a:lstStyle/>
                    <a:p>
                      <a:pPr algn="ctr"/>
                      <a:r>
                        <a:rPr lang="en-US" altLang="zh-CN" dirty="0"/>
                        <a:t>31</a:t>
                      </a:r>
                      <a:endParaRPr lang="zh-CN" altLang="en-US" dirty="0"/>
                    </a:p>
                  </a:txBody>
                  <a:tcPr/>
                </a:tc>
                <a:tc>
                  <a:txBody>
                    <a:bodyPr/>
                    <a:lstStyle/>
                    <a:p>
                      <a:pPr algn="ctr"/>
                      <a:r>
                        <a:rPr lang="en-US" altLang="zh-CN" dirty="0"/>
                        <a:t>0.662786</a:t>
                      </a:r>
                      <a:endParaRPr lang="zh-CN" altLang="en-US" dirty="0"/>
                    </a:p>
                  </a:txBody>
                  <a:tcPr/>
                </a:tc>
                <a:extLst>
                  <a:ext uri="{0D108BD9-81ED-4DB2-BD59-A6C34878D82A}">
                    <a16:rowId xmlns:a16="http://schemas.microsoft.com/office/drawing/2014/main" val="1099674499"/>
                  </a:ext>
                </a:extLst>
              </a:tr>
              <a:tr h="370840">
                <a:tc>
                  <a:txBody>
                    <a:bodyPr/>
                    <a:lstStyle/>
                    <a:p>
                      <a:pPr algn="ctr"/>
                      <a:r>
                        <a:rPr lang="en-US" altLang="zh-CN" dirty="0"/>
                        <a:t>29</a:t>
                      </a:r>
                      <a:endParaRPr lang="zh-CN" altLang="en-US" dirty="0"/>
                    </a:p>
                  </a:txBody>
                  <a:tcPr/>
                </a:tc>
                <a:tc>
                  <a:txBody>
                    <a:bodyPr/>
                    <a:lstStyle/>
                    <a:p>
                      <a:pPr algn="ctr"/>
                      <a:r>
                        <a:rPr lang="en-US" altLang="zh-CN" dirty="0"/>
                        <a:t>41</a:t>
                      </a:r>
                      <a:endParaRPr lang="zh-CN" altLang="en-US" dirty="0"/>
                    </a:p>
                  </a:txBody>
                  <a:tcPr/>
                </a:tc>
                <a:tc>
                  <a:txBody>
                    <a:bodyPr/>
                    <a:lstStyle/>
                    <a:p>
                      <a:pPr algn="ctr"/>
                      <a:r>
                        <a:rPr lang="en-US" altLang="zh-CN" dirty="0"/>
                        <a:t>0.670621</a:t>
                      </a:r>
                      <a:endParaRPr lang="zh-CN" altLang="en-US" dirty="0"/>
                    </a:p>
                  </a:txBody>
                  <a:tcPr/>
                </a:tc>
                <a:extLst>
                  <a:ext uri="{0D108BD9-81ED-4DB2-BD59-A6C34878D82A}">
                    <a16:rowId xmlns:a16="http://schemas.microsoft.com/office/drawing/2014/main" val="1716523268"/>
                  </a:ext>
                </a:extLst>
              </a:tr>
              <a:tr h="370840">
                <a:tc>
                  <a:txBody>
                    <a:bodyPr/>
                    <a:lstStyle/>
                    <a:p>
                      <a:pPr algn="ctr"/>
                      <a:r>
                        <a:rPr lang="en-US" altLang="zh-CN" dirty="0"/>
                        <a:t>31</a:t>
                      </a:r>
                      <a:endParaRPr lang="zh-CN" altLang="en-US" dirty="0"/>
                    </a:p>
                  </a:txBody>
                  <a:tcPr/>
                </a:tc>
                <a:tc>
                  <a:txBody>
                    <a:bodyPr/>
                    <a:lstStyle/>
                    <a:p>
                      <a:pPr algn="ctr"/>
                      <a:r>
                        <a:rPr lang="en-US" altLang="zh-CN" dirty="0"/>
                        <a:t>31</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0.662786</a:t>
                      </a:r>
                      <a:endParaRPr lang="zh-CN" altLang="en-US" dirty="0"/>
                    </a:p>
                  </a:txBody>
                  <a:tcPr/>
                </a:tc>
                <a:extLst>
                  <a:ext uri="{0D108BD9-81ED-4DB2-BD59-A6C34878D82A}">
                    <a16:rowId xmlns:a16="http://schemas.microsoft.com/office/drawing/2014/main" val="1435043225"/>
                  </a:ext>
                </a:extLst>
              </a:tr>
              <a:tr h="370840">
                <a:tc>
                  <a:txBody>
                    <a:bodyPr/>
                    <a:lstStyle/>
                    <a:p>
                      <a:pPr algn="ctr"/>
                      <a:r>
                        <a:rPr lang="en-US" altLang="zh-CN" dirty="0"/>
                        <a:t>31</a:t>
                      </a:r>
                      <a:endParaRPr lang="zh-CN" altLang="en-US" dirty="0"/>
                    </a:p>
                  </a:txBody>
                  <a:tcPr/>
                </a:tc>
                <a:tc>
                  <a:txBody>
                    <a:bodyPr/>
                    <a:lstStyle/>
                    <a:p>
                      <a:pPr algn="ctr"/>
                      <a:r>
                        <a:rPr lang="en-US" altLang="zh-CN" dirty="0"/>
                        <a:t>41</a:t>
                      </a:r>
                      <a:endParaRPr lang="zh-CN" altLang="en-US" dirty="0"/>
                    </a:p>
                  </a:txBody>
                  <a:tcPr/>
                </a:tc>
                <a:tc>
                  <a:txBody>
                    <a:bodyPr/>
                    <a:lstStyle/>
                    <a:p>
                      <a:pPr algn="ctr"/>
                      <a:r>
                        <a:rPr lang="en-US" altLang="zh-CN" dirty="0"/>
                        <a:t>0.670621</a:t>
                      </a:r>
                      <a:endParaRPr lang="zh-CN" altLang="en-US" dirty="0"/>
                    </a:p>
                  </a:txBody>
                  <a:tcPr/>
                </a:tc>
                <a:extLst>
                  <a:ext uri="{0D108BD9-81ED-4DB2-BD59-A6C34878D82A}">
                    <a16:rowId xmlns:a16="http://schemas.microsoft.com/office/drawing/2014/main" val="80443456"/>
                  </a:ext>
                </a:extLst>
              </a:tr>
              <a:tr h="370840">
                <a:tc>
                  <a:txBody>
                    <a:bodyPr/>
                    <a:lstStyle/>
                    <a:p>
                      <a:pPr algn="ctr"/>
                      <a:r>
                        <a:rPr lang="en-US" altLang="zh-CN" dirty="0"/>
                        <a:t>33</a:t>
                      </a:r>
                      <a:endParaRPr lang="zh-CN" altLang="en-US" dirty="0"/>
                    </a:p>
                  </a:txBody>
                  <a:tcPr/>
                </a:tc>
                <a:tc>
                  <a:txBody>
                    <a:bodyPr/>
                    <a:lstStyle/>
                    <a:p>
                      <a:pPr algn="ctr"/>
                      <a:r>
                        <a:rPr lang="en-US" altLang="zh-CN" dirty="0"/>
                        <a:t>31</a:t>
                      </a:r>
                      <a:endParaRPr lang="zh-CN" altLang="en-US" dirty="0"/>
                    </a:p>
                  </a:txBody>
                  <a:tcPr/>
                </a:tc>
                <a:tc>
                  <a:txBody>
                    <a:bodyPr/>
                    <a:lstStyle/>
                    <a:p>
                      <a:pPr algn="ctr"/>
                      <a:r>
                        <a:rPr lang="en-US" altLang="zh-CN" dirty="0"/>
                        <a:t>0.662786</a:t>
                      </a:r>
                      <a:endParaRPr lang="zh-CN" altLang="en-US" dirty="0"/>
                    </a:p>
                  </a:txBody>
                  <a:tcPr/>
                </a:tc>
                <a:extLst>
                  <a:ext uri="{0D108BD9-81ED-4DB2-BD59-A6C34878D82A}">
                    <a16:rowId xmlns:a16="http://schemas.microsoft.com/office/drawing/2014/main" val="3107504974"/>
                  </a:ext>
                </a:extLst>
              </a:tr>
              <a:tr h="370840">
                <a:tc>
                  <a:txBody>
                    <a:bodyPr/>
                    <a:lstStyle/>
                    <a:p>
                      <a:pPr algn="ctr"/>
                      <a:r>
                        <a:rPr lang="en-US" altLang="zh-CN" dirty="0"/>
                        <a:t>33</a:t>
                      </a:r>
                      <a:endParaRPr lang="zh-CN" altLang="en-US" dirty="0"/>
                    </a:p>
                  </a:txBody>
                  <a:tcPr/>
                </a:tc>
                <a:tc>
                  <a:txBody>
                    <a:bodyPr/>
                    <a:lstStyle/>
                    <a:p>
                      <a:pPr algn="ctr"/>
                      <a:r>
                        <a:rPr lang="en-US" altLang="zh-CN" dirty="0"/>
                        <a:t>41</a:t>
                      </a:r>
                      <a:endParaRPr lang="zh-CN" altLang="en-US" dirty="0"/>
                    </a:p>
                  </a:txBody>
                  <a:tcPr/>
                </a:tc>
                <a:tc>
                  <a:txBody>
                    <a:bodyPr/>
                    <a:lstStyle/>
                    <a:p>
                      <a:pPr algn="ctr"/>
                      <a:r>
                        <a:rPr lang="en-US" altLang="zh-CN" dirty="0"/>
                        <a:t>0.670621</a:t>
                      </a:r>
                      <a:endParaRPr lang="zh-CN" altLang="en-US" dirty="0"/>
                    </a:p>
                  </a:txBody>
                  <a:tcPr/>
                </a:tc>
                <a:extLst>
                  <a:ext uri="{0D108BD9-81ED-4DB2-BD59-A6C34878D82A}">
                    <a16:rowId xmlns:a16="http://schemas.microsoft.com/office/drawing/2014/main" val="258739992"/>
                  </a:ext>
                </a:extLst>
              </a:tr>
            </a:tbl>
          </a:graphicData>
        </a:graphic>
      </p:graphicFrame>
      <p:sp>
        <p:nvSpPr>
          <p:cNvPr id="5" name="文本框 4">
            <a:extLst>
              <a:ext uri="{FF2B5EF4-FFF2-40B4-BE49-F238E27FC236}">
                <a16:creationId xmlns:a16="http://schemas.microsoft.com/office/drawing/2014/main" id="{464DA381-4913-1043-A0AE-F713EB4A389D}"/>
              </a:ext>
            </a:extLst>
          </p:cNvPr>
          <p:cNvSpPr txBox="1"/>
          <p:nvPr/>
        </p:nvSpPr>
        <p:spPr>
          <a:xfrm>
            <a:off x="1993802" y="5310954"/>
            <a:ext cx="3268844" cy="308995"/>
          </a:xfrm>
          <a:prstGeom prst="rect">
            <a:avLst/>
          </a:prstGeom>
          <a:noFill/>
        </p:spPr>
        <p:txBody>
          <a:bodyPr wrap="none" rtlCol="0">
            <a:spAutoFit/>
          </a:bodyPr>
          <a:lstStyle/>
          <a:p>
            <a:pPr>
              <a:lnSpc>
                <a:spcPct val="130000"/>
              </a:lnSpc>
              <a:spcBef>
                <a:spcPts val="600"/>
              </a:spcBef>
            </a:pPr>
            <a:r>
              <a:rPr kumimoji="1" lang="zh-CN" altLang="en-US" sz="1200" kern="0" dirty="0">
                <a:latin typeface="微软雅黑" panose="020B0503020204020204" pitchFamily="34" charset="-122"/>
                <a:ea typeface="微软雅黑" panose="020B0503020204020204" pitchFamily="34" charset="-122"/>
                <a:cs typeface="+mn-ea"/>
                <a:sym typeface="+mn-lt"/>
              </a:rPr>
              <a:t>表 </a:t>
            </a:r>
            <a:r>
              <a:rPr kumimoji="1" lang="en-US" altLang="zh-CN" sz="1200" kern="0" dirty="0">
                <a:latin typeface="微软雅黑" panose="020B0503020204020204" pitchFamily="34" charset="-122"/>
                <a:ea typeface="微软雅黑" panose="020B0503020204020204" pitchFamily="34" charset="-122"/>
                <a:cs typeface="+mn-ea"/>
                <a:sym typeface="+mn-lt"/>
              </a:rPr>
              <a:t>1:</a:t>
            </a:r>
            <a:r>
              <a:rPr kumimoji="1" lang="zh-CN" altLang="en-US" sz="1200" kern="0" dirty="0">
                <a:latin typeface="微软雅黑" panose="020B0503020204020204" pitchFamily="34" charset="-122"/>
                <a:ea typeface="微软雅黑" panose="020B0503020204020204" pitchFamily="34" charset="-122"/>
                <a:cs typeface="+mn-ea"/>
                <a:sym typeface="+mn-lt"/>
              </a:rPr>
              <a:t> </a:t>
            </a:r>
            <a:r>
              <a:rPr kumimoji="1" lang="en-US" altLang="zh-CN" sz="1200" kern="0" dirty="0" err="1">
                <a:latin typeface="微软雅黑" panose="020B0503020204020204" pitchFamily="34" charset="-122"/>
                <a:ea typeface="微软雅黑" panose="020B0503020204020204" pitchFamily="34" charset="-122"/>
                <a:cs typeface="+mn-ea"/>
                <a:sym typeface="+mn-lt"/>
              </a:rPr>
              <a:t>max_depth</a:t>
            </a:r>
            <a:r>
              <a:rPr kumimoji="1" lang="en-US" altLang="zh-CN" sz="1200" kern="0" dirty="0">
                <a:latin typeface="微软雅黑" panose="020B0503020204020204" pitchFamily="34" charset="-122"/>
                <a:ea typeface="微软雅黑" panose="020B0503020204020204" pitchFamily="34" charset="-122"/>
                <a:cs typeface="+mn-ea"/>
                <a:sym typeface="+mn-lt"/>
              </a:rPr>
              <a:t>, </a:t>
            </a:r>
            <a:r>
              <a:rPr kumimoji="1" lang="en-US" altLang="zh-CN" sz="1200" kern="0" dirty="0" err="1">
                <a:latin typeface="微软雅黑" panose="020B0503020204020204" pitchFamily="34" charset="-122"/>
                <a:ea typeface="微软雅黑" panose="020B0503020204020204" pitchFamily="34" charset="-122"/>
                <a:cs typeface="+mn-ea"/>
                <a:sym typeface="+mn-lt"/>
              </a:rPr>
              <a:t>num_leaves</a:t>
            </a:r>
            <a:r>
              <a:rPr kumimoji="1" lang="zh-CN" altLang="en-US" sz="1200" kern="0" dirty="0">
                <a:latin typeface="微软雅黑" panose="020B0503020204020204" pitchFamily="34" charset="-122"/>
                <a:ea typeface="微软雅黑" panose="020B0503020204020204" pitchFamily="34" charset="-122"/>
                <a:cs typeface="+mn-ea"/>
                <a:sym typeface="+mn-lt"/>
              </a:rPr>
              <a:t>交叉调整结果 </a:t>
            </a:r>
          </a:p>
        </p:txBody>
      </p:sp>
      <p:graphicFrame>
        <p:nvGraphicFramePr>
          <p:cNvPr id="8" name="表格 7">
            <a:extLst>
              <a:ext uri="{FF2B5EF4-FFF2-40B4-BE49-F238E27FC236}">
                <a16:creationId xmlns:a16="http://schemas.microsoft.com/office/drawing/2014/main" id="{FA9836F2-4CF2-5D46-8A9E-525038ED2BB4}"/>
              </a:ext>
            </a:extLst>
          </p:cNvPr>
          <p:cNvGraphicFramePr>
            <a:graphicFrameLocks noGrp="1"/>
          </p:cNvGraphicFramePr>
          <p:nvPr>
            <p:extLst>
              <p:ext uri="{D42A27DB-BD31-4B8C-83A1-F6EECF244321}">
                <p14:modId xmlns:p14="http://schemas.microsoft.com/office/powerpoint/2010/main" val="3776641237"/>
              </p:ext>
            </p:extLst>
          </p:nvPr>
        </p:nvGraphicFramePr>
        <p:xfrm>
          <a:off x="6733935" y="2702747"/>
          <a:ext cx="4915842" cy="2608207"/>
        </p:xfrm>
        <a:graphic>
          <a:graphicData uri="http://schemas.openxmlformats.org/drawingml/2006/table">
            <a:tbl>
              <a:tblPr firstRow="1" bandRow="1">
                <a:tableStyleId>{5C22544A-7EE6-4342-B048-85BDC9FD1C3A}</a:tableStyleId>
              </a:tblPr>
              <a:tblGrid>
                <a:gridCol w="1480634">
                  <a:extLst>
                    <a:ext uri="{9D8B030D-6E8A-4147-A177-3AD203B41FA5}">
                      <a16:colId xmlns:a16="http://schemas.microsoft.com/office/drawing/2014/main" val="1386232192"/>
                    </a:ext>
                  </a:extLst>
                </a:gridCol>
                <a:gridCol w="1582166">
                  <a:extLst>
                    <a:ext uri="{9D8B030D-6E8A-4147-A177-3AD203B41FA5}">
                      <a16:colId xmlns:a16="http://schemas.microsoft.com/office/drawing/2014/main" val="1150611001"/>
                    </a:ext>
                  </a:extLst>
                </a:gridCol>
                <a:gridCol w="1853042">
                  <a:extLst>
                    <a:ext uri="{9D8B030D-6E8A-4147-A177-3AD203B41FA5}">
                      <a16:colId xmlns:a16="http://schemas.microsoft.com/office/drawing/2014/main" val="3779582860"/>
                    </a:ext>
                  </a:extLst>
                </a:gridCol>
              </a:tblGrid>
              <a:tr h="383167">
                <a:tc>
                  <a:txBody>
                    <a:bodyPr/>
                    <a:lstStyle/>
                    <a:p>
                      <a:pPr algn="ctr"/>
                      <a:r>
                        <a:rPr lang="en-US" altLang="zh-CN" dirty="0" err="1"/>
                        <a:t>max_depth</a:t>
                      </a:r>
                      <a:endParaRPr lang="zh-CN" altLang="en-US" dirty="0"/>
                    </a:p>
                  </a:txBody>
                  <a:tcPr/>
                </a:tc>
                <a:tc>
                  <a:txBody>
                    <a:bodyPr/>
                    <a:lstStyle/>
                    <a:p>
                      <a:pPr algn="ctr"/>
                      <a:r>
                        <a:rPr lang="en-US" altLang="zh-CN" dirty="0" err="1"/>
                        <a:t>num_leaves</a:t>
                      </a:r>
                      <a:endParaRPr lang="zh-CN" altLang="en-US" dirty="0"/>
                    </a:p>
                  </a:txBody>
                  <a:tcPr/>
                </a:tc>
                <a:tc>
                  <a:txBody>
                    <a:bodyPr/>
                    <a:lstStyle/>
                    <a:p>
                      <a:pPr algn="ctr"/>
                      <a:r>
                        <a:rPr lang="en-US" altLang="zh-CN" dirty="0"/>
                        <a:t>AUC</a:t>
                      </a:r>
                      <a:endParaRPr lang="zh-CN" altLang="en-US" dirty="0"/>
                    </a:p>
                  </a:txBody>
                  <a:tcPr/>
                </a:tc>
                <a:extLst>
                  <a:ext uri="{0D108BD9-81ED-4DB2-BD59-A6C34878D82A}">
                    <a16:rowId xmlns:a16="http://schemas.microsoft.com/office/drawing/2014/main" val="2960554653"/>
                  </a:ext>
                </a:extLst>
              </a:tr>
              <a:tr h="370840">
                <a:tc>
                  <a:txBody>
                    <a:bodyPr/>
                    <a:lstStyle/>
                    <a:p>
                      <a:pPr algn="ctr"/>
                      <a:r>
                        <a:rPr lang="en-US" altLang="zh-CN" dirty="0"/>
                        <a:t>21</a:t>
                      </a:r>
                      <a:endParaRPr lang="zh-CN" altLang="en-US" dirty="0"/>
                    </a:p>
                  </a:txBody>
                  <a:tcPr/>
                </a:tc>
                <a:tc>
                  <a:txBody>
                    <a:bodyPr/>
                    <a:lstStyle/>
                    <a:p>
                      <a:pPr algn="ctr"/>
                      <a:r>
                        <a:rPr lang="en-US" altLang="zh-CN" dirty="0"/>
                        <a:t>41</a:t>
                      </a:r>
                      <a:endParaRPr lang="zh-CN" altLang="en-US" dirty="0"/>
                    </a:p>
                  </a:txBody>
                  <a:tcPr/>
                </a:tc>
                <a:tc>
                  <a:txBody>
                    <a:bodyPr/>
                    <a:lstStyle/>
                    <a:p>
                      <a:pPr algn="ctr"/>
                      <a:r>
                        <a:rPr lang="en-US" altLang="zh-CN" dirty="0"/>
                        <a:t>0.670621</a:t>
                      </a:r>
                      <a:endParaRPr lang="zh-CN" altLang="en-US" dirty="0"/>
                    </a:p>
                  </a:txBody>
                  <a:tcPr/>
                </a:tc>
                <a:extLst>
                  <a:ext uri="{0D108BD9-81ED-4DB2-BD59-A6C34878D82A}">
                    <a16:rowId xmlns:a16="http://schemas.microsoft.com/office/drawing/2014/main" val="1099674499"/>
                  </a:ext>
                </a:extLst>
              </a:tr>
              <a:tr h="370840">
                <a:tc>
                  <a:txBody>
                    <a:bodyPr/>
                    <a:lstStyle/>
                    <a:p>
                      <a:pPr algn="ctr"/>
                      <a:r>
                        <a:rPr lang="en-US" altLang="zh-CN" dirty="0"/>
                        <a:t>31</a:t>
                      </a:r>
                      <a:endParaRPr lang="zh-CN" altLang="en-US" dirty="0"/>
                    </a:p>
                  </a:txBody>
                  <a:tcPr/>
                </a:tc>
                <a:tc>
                  <a:txBody>
                    <a:bodyPr/>
                    <a:lstStyle/>
                    <a:p>
                      <a:pPr algn="ctr"/>
                      <a:r>
                        <a:rPr lang="en-US" altLang="zh-CN" dirty="0"/>
                        <a:t>41</a:t>
                      </a:r>
                      <a:endParaRPr lang="zh-CN" altLang="en-US" dirty="0"/>
                    </a:p>
                  </a:txBody>
                  <a:tcPr/>
                </a:tc>
                <a:tc>
                  <a:txBody>
                    <a:bodyPr/>
                    <a:lstStyle/>
                    <a:p>
                      <a:pPr algn="ctr"/>
                      <a:r>
                        <a:rPr lang="en-US" altLang="zh-CN" dirty="0"/>
                        <a:t>0.670621</a:t>
                      </a:r>
                      <a:endParaRPr lang="zh-CN" altLang="en-US" dirty="0"/>
                    </a:p>
                  </a:txBody>
                  <a:tcPr/>
                </a:tc>
                <a:extLst>
                  <a:ext uri="{0D108BD9-81ED-4DB2-BD59-A6C34878D82A}">
                    <a16:rowId xmlns:a16="http://schemas.microsoft.com/office/drawing/2014/main" val="1716523268"/>
                  </a:ext>
                </a:extLst>
              </a:tr>
              <a:tr h="370840">
                <a:tc>
                  <a:txBody>
                    <a:bodyPr/>
                    <a:lstStyle/>
                    <a:p>
                      <a:pPr algn="ctr"/>
                      <a:r>
                        <a:rPr lang="en-US" altLang="zh-CN" dirty="0"/>
                        <a:t>41</a:t>
                      </a:r>
                      <a:endParaRPr lang="zh-CN" altLang="en-US" dirty="0"/>
                    </a:p>
                  </a:txBody>
                  <a:tcPr/>
                </a:tc>
                <a:tc>
                  <a:txBody>
                    <a:bodyPr/>
                    <a:lstStyle/>
                    <a:p>
                      <a:pPr algn="ctr"/>
                      <a:r>
                        <a:rPr lang="en-US" altLang="zh-CN" dirty="0"/>
                        <a:t>41</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0.670621</a:t>
                      </a:r>
                      <a:endParaRPr lang="zh-CN" altLang="en-US" dirty="0"/>
                    </a:p>
                  </a:txBody>
                  <a:tcPr/>
                </a:tc>
                <a:extLst>
                  <a:ext uri="{0D108BD9-81ED-4DB2-BD59-A6C34878D82A}">
                    <a16:rowId xmlns:a16="http://schemas.microsoft.com/office/drawing/2014/main" val="1435043225"/>
                  </a:ext>
                </a:extLst>
              </a:tr>
              <a:tr h="370840">
                <a:tc>
                  <a:txBody>
                    <a:bodyPr/>
                    <a:lstStyle/>
                    <a:p>
                      <a:pPr algn="ctr"/>
                      <a:r>
                        <a:rPr lang="en-US" altLang="zh-CN" dirty="0"/>
                        <a:t>31</a:t>
                      </a:r>
                      <a:endParaRPr lang="zh-CN" altLang="en-US" dirty="0"/>
                    </a:p>
                  </a:txBody>
                  <a:tcPr/>
                </a:tc>
                <a:tc>
                  <a:txBody>
                    <a:bodyPr/>
                    <a:lstStyle/>
                    <a:p>
                      <a:pPr algn="ctr"/>
                      <a:r>
                        <a:rPr lang="en-US" altLang="zh-CN" dirty="0"/>
                        <a:t>21</a:t>
                      </a:r>
                      <a:endParaRPr lang="zh-CN" altLang="en-US" dirty="0"/>
                    </a:p>
                  </a:txBody>
                  <a:tcPr/>
                </a:tc>
                <a:tc>
                  <a:txBody>
                    <a:bodyPr/>
                    <a:lstStyle/>
                    <a:p>
                      <a:pPr algn="ctr"/>
                      <a:r>
                        <a:rPr lang="en-US" altLang="zh-CN" dirty="0"/>
                        <a:t>0.657029</a:t>
                      </a:r>
                      <a:endParaRPr lang="zh-CN" altLang="en-US" dirty="0"/>
                    </a:p>
                  </a:txBody>
                  <a:tcPr/>
                </a:tc>
                <a:extLst>
                  <a:ext uri="{0D108BD9-81ED-4DB2-BD59-A6C34878D82A}">
                    <a16:rowId xmlns:a16="http://schemas.microsoft.com/office/drawing/2014/main" val="80443456"/>
                  </a:ext>
                </a:extLst>
              </a:tr>
              <a:tr h="370840">
                <a:tc>
                  <a:txBody>
                    <a:bodyPr/>
                    <a:lstStyle/>
                    <a:p>
                      <a:pPr algn="ctr"/>
                      <a:r>
                        <a:rPr lang="en-US" altLang="zh-CN" dirty="0"/>
                        <a:t>31</a:t>
                      </a:r>
                      <a:endParaRPr lang="zh-CN" altLang="en-US" dirty="0"/>
                    </a:p>
                  </a:txBody>
                  <a:tcPr/>
                </a:tc>
                <a:tc>
                  <a:txBody>
                    <a:bodyPr/>
                    <a:lstStyle/>
                    <a:p>
                      <a:pPr algn="ctr"/>
                      <a:r>
                        <a:rPr lang="en-US" altLang="zh-CN" dirty="0"/>
                        <a:t>41</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0.670621</a:t>
                      </a:r>
                      <a:endParaRPr lang="zh-CN" altLang="en-US" dirty="0"/>
                    </a:p>
                  </a:txBody>
                  <a:tcPr/>
                </a:tc>
                <a:extLst>
                  <a:ext uri="{0D108BD9-81ED-4DB2-BD59-A6C34878D82A}">
                    <a16:rowId xmlns:a16="http://schemas.microsoft.com/office/drawing/2014/main" val="3107504974"/>
                  </a:ext>
                </a:extLst>
              </a:tr>
              <a:tr h="370840">
                <a:tc>
                  <a:txBody>
                    <a:bodyPr/>
                    <a:lstStyle/>
                    <a:p>
                      <a:pPr algn="ctr"/>
                      <a:r>
                        <a:rPr lang="en-US" altLang="zh-CN" dirty="0"/>
                        <a:t>31</a:t>
                      </a:r>
                      <a:endParaRPr lang="zh-CN" altLang="en-US" dirty="0"/>
                    </a:p>
                  </a:txBody>
                  <a:tcPr/>
                </a:tc>
                <a:tc>
                  <a:txBody>
                    <a:bodyPr/>
                    <a:lstStyle/>
                    <a:p>
                      <a:pPr algn="ctr"/>
                      <a:r>
                        <a:rPr lang="en-US" altLang="zh-CN" dirty="0"/>
                        <a:t>51</a:t>
                      </a:r>
                      <a:endParaRPr lang="zh-CN" altLang="en-US" dirty="0"/>
                    </a:p>
                  </a:txBody>
                  <a:tcPr/>
                </a:tc>
                <a:tc>
                  <a:txBody>
                    <a:bodyPr/>
                    <a:lstStyle/>
                    <a:p>
                      <a:pPr algn="ctr"/>
                      <a:r>
                        <a:rPr lang="en-US" altLang="zh-CN" dirty="0"/>
                        <a:t>0.676717</a:t>
                      </a:r>
                      <a:endParaRPr lang="zh-CN" altLang="en-US" dirty="0"/>
                    </a:p>
                  </a:txBody>
                  <a:tcPr/>
                </a:tc>
                <a:extLst>
                  <a:ext uri="{0D108BD9-81ED-4DB2-BD59-A6C34878D82A}">
                    <a16:rowId xmlns:a16="http://schemas.microsoft.com/office/drawing/2014/main" val="258739992"/>
                  </a:ext>
                </a:extLst>
              </a:tr>
            </a:tbl>
          </a:graphicData>
        </a:graphic>
      </p:graphicFrame>
      <p:sp>
        <p:nvSpPr>
          <p:cNvPr id="9" name="文本框 8">
            <a:extLst>
              <a:ext uri="{FF2B5EF4-FFF2-40B4-BE49-F238E27FC236}">
                <a16:creationId xmlns:a16="http://schemas.microsoft.com/office/drawing/2014/main" id="{6944F0CD-CC6F-C146-8E7B-3FA205305430}"/>
              </a:ext>
            </a:extLst>
          </p:cNvPr>
          <p:cNvSpPr txBox="1"/>
          <p:nvPr/>
        </p:nvSpPr>
        <p:spPr>
          <a:xfrm>
            <a:off x="7358282" y="5310954"/>
            <a:ext cx="3576620" cy="308995"/>
          </a:xfrm>
          <a:prstGeom prst="rect">
            <a:avLst/>
          </a:prstGeom>
          <a:noFill/>
        </p:spPr>
        <p:txBody>
          <a:bodyPr wrap="none" rtlCol="0">
            <a:spAutoFit/>
          </a:bodyPr>
          <a:lstStyle/>
          <a:p>
            <a:pPr>
              <a:lnSpc>
                <a:spcPct val="130000"/>
              </a:lnSpc>
              <a:spcBef>
                <a:spcPts val="600"/>
              </a:spcBef>
            </a:pPr>
            <a:r>
              <a:rPr kumimoji="1" lang="zh-CN" altLang="en-US" sz="1200" kern="0" dirty="0">
                <a:latin typeface="微软雅黑" panose="020B0503020204020204" pitchFamily="34" charset="-122"/>
                <a:ea typeface="微软雅黑" panose="020B0503020204020204" pitchFamily="34" charset="-122"/>
                <a:cs typeface="+mn-ea"/>
                <a:sym typeface="+mn-lt"/>
              </a:rPr>
              <a:t>表 </a:t>
            </a:r>
            <a:r>
              <a:rPr kumimoji="1" lang="en-US" altLang="zh-CN" sz="1200" kern="0" dirty="0">
                <a:latin typeface="微软雅黑" panose="020B0503020204020204" pitchFamily="34" charset="-122"/>
                <a:ea typeface="微软雅黑" panose="020B0503020204020204" pitchFamily="34" charset="-122"/>
                <a:cs typeface="+mn-ea"/>
                <a:sym typeface="+mn-lt"/>
              </a:rPr>
              <a:t>2:</a:t>
            </a:r>
            <a:r>
              <a:rPr kumimoji="1" lang="zh-CN" altLang="en-US" sz="1200" kern="0" dirty="0">
                <a:latin typeface="微软雅黑" panose="020B0503020204020204" pitchFamily="34" charset="-122"/>
                <a:ea typeface="微软雅黑" panose="020B0503020204020204" pitchFamily="34" charset="-122"/>
                <a:cs typeface="+mn-ea"/>
                <a:sym typeface="+mn-lt"/>
              </a:rPr>
              <a:t> </a:t>
            </a:r>
            <a:r>
              <a:rPr kumimoji="1" lang="en-US" altLang="zh-CN" sz="1200" kern="0" dirty="0" err="1">
                <a:latin typeface="微软雅黑" panose="020B0503020204020204" pitchFamily="34" charset="-122"/>
                <a:ea typeface="微软雅黑" panose="020B0503020204020204" pitchFamily="34" charset="-122"/>
                <a:cs typeface="+mn-ea"/>
                <a:sym typeface="+mn-lt"/>
              </a:rPr>
              <a:t>max_depth</a:t>
            </a:r>
            <a:r>
              <a:rPr kumimoji="1" lang="en-US" altLang="zh-CN" sz="1200" kern="0" dirty="0">
                <a:latin typeface="微软雅黑" panose="020B0503020204020204" pitchFamily="34" charset="-122"/>
                <a:ea typeface="微软雅黑" panose="020B0503020204020204" pitchFamily="34" charset="-122"/>
                <a:cs typeface="+mn-ea"/>
                <a:sym typeface="+mn-lt"/>
              </a:rPr>
              <a:t>, </a:t>
            </a:r>
            <a:r>
              <a:rPr kumimoji="1" lang="en-US" altLang="zh-CN" sz="1200" kern="0" dirty="0" err="1">
                <a:latin typeface="微软雅黑" panose="020B0503020204020204" pitchFamily="34" charset="-122"/>
                <a:ea typeface="微软雅黑" panose="020B0503020204020204" pitchFamily="34" charset="-122"/>
                <a:cs typeface="+mn-ea"/>
                <a:sym typeface="+mn-lt"/>
              </a:rPr>
              <a:t>num_leaves</a:t>
            </a:r>
            <a:r>
              <a:rPr kumimoji="1" lang="zh-CN" altLang="en-US" sz="1200" kern="0" dirty="0">
                <a:latin typeface="微软雅黑" panose="020B0503020204020204" pitchFamily="34" charset="-122"/>
                <a:ea typeface="微软雅黑" panose="020B0503020204020204" pitchFamily="34" charset="-122"/>
                <a:cs typeface="+mn-ea"/>
                <a:sym typeface="+mn-lt"/>
              </a:rPr>
              <a:t>控制变量调整结果 </a:t>
            </a:r>
          </a:p>
        </p:txBody>
      </p:sp>
    </p:spTree>
    <p:extLst>
      <p:ext uri="{BB962C8B-B14F-4D97-AF65-F5344CB8AC3E}">
        <p14:creationId xmlns:p14="http://schemas.microsoft.com/office/powerpoint/2010/main" val="4016353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3</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实验分析</a:t>
            </a:r>
          </a:p>
        </p:txBody>
      </p:sp>
      <p:sp>
        <p:nvSpPr>
          <p:cNvPr id="4" name="文本框 3">
            <a:extLst>
              <a:ext uri="{FF2B5EF4-FFF2-40B4-BE49-F238E27FC236}">
                <a16:creationId xmlns:a16="http://schemas.microsoft.com/office/drawing/2014/main" id="{5F5FA472-1C79-8847-ADA1-15270C840BF5}"/>
              </a:ext>
            </a:extLst>
          </p:cNvPr>
          <p:cNvSpPr txBox="1"/>
          <p:nvPr/>
        </p:nvSpPr>
        <p:spPr>
          <a:xfrm>
            <a:off x="877503" y="983060"/>
            <a:ext cx="7334168" cy="4756367"/>
          </a:xfrm>
          <a:prstGeom prst="rect">
            <a:avLst/>
          </a:prstGeom>
          <a:noFill/>
        </p:spPr>
        <p:txBody>
          <a:bodyPr wrap="square" rtlCol="0">
            <a:spAutoFit/>
          </a:bodyPr>
          <a:lstStyle/>
          <a:p>
            <a:pPr>
              <a:lnSpc>
                <a:spcPct val="130000"/>
              </a:lnSpc>
              <a:spcBef>
                <a:spcPts val="600"/>
              </a:spcBef>
            </a:pPr>
            <a:r>
              <a:rPr kumimoji="1" lang="zh-CN" altLang="en-US" sz="1600" b="1" kern="0" dirty="0">
                <a:latin typeface="微软雅黑" panose="020B0503020204020204" pitchFamily="34" charset="-122"/>
                <a:ea typeface="微软雅黑" panose="020B0503020204020204" pitchFamily="34" charset="-122"/>
                <a:cs typeface="+mn-ea"/>
                <a:sym typeface="+mn-lt"/>
              </a:rPr>
              <a:t>模型优点</a:t>
            </a: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marL="628639" lvl="1" indent="-1714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直接利用原始特征，模型构建简单、方便</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marL="628639" lvl="1" indent="-1714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取得的结果较为理想（</a:t>
            </a:r>
            <a:r>
              <a:rPr kumimoji="1" lang="en-US" altLang="zh-CN" sz="1600" kern="0" dirty="0">
                <a:latin typeface="微软雅黑" panose="020B0503020204020204" pitchFamily="34" charset="-122"/>
                <a:ea typeface="微软雅黑" panose="020B0503020204020204" pitchFamily="34" charset="-122"/>
                <a:cs typeface="+mn-ea"/>
                <a:sym typeface="+mn-lt"/>
              </a:rPr>
              <a:t>0.73</a:t>
            </a:r>
            <a:r>
              <a:rPr kumimoji="1" lang="zh-CN" altLang="en-US" sz="1600" kern="0" dirty="0">
                <a:latin typeface="微软雅黑" panose="020B0503020204020204" pitchFamily="34" charset="-122"/>
                <a:ea typeface="微软雅黑" panose="020B0503020204020204" pitchFamily="34" charset="-122"/>
                <a:cs typeface="+mn-ea"/>
                <a:sym typeface="+mn-lt"/>
              </a:rPr>
              <a:t>），与 </a:t>
            </a:r>
            <a:r>
              <a:rPr kumimoji="1" lang="en-US" altLang="zh-CN" sz="1600" kern="0" dirty="0">
                <a:latin typeface="微软雅黑" panose="020B0503020204020204" pitchFamily="34" charset="-122"/>
                <a:ea typeface="微软雅黑" panose="020B0503020204020204" pitchFamily="34" charset="-122"/>
                <a:cs typeface="+mn-ea"/>
                <a:sym typeface="+mn-lt"/>
              </a:rPr>
              <a:t>top</a:t>
            </a:r>
            <a:r>
              <a:rPr kumimoji="1" lang="zh-CN" altLang="en-US" sz="1600" kern="0" dirty="0">
                <a:latin typeface="微软雅黑" panose="020B0503020204020204" pitchFamily="34" charset="-122"/>
                <a:ea typeface="微软雅黑" panose="020B0503020204020204" pitchFamily="34" charset="-122"/>
                <a:cs typeface="+mn-ea"/>
                <a:sym typeface="+mn-lt"/>
              </a:rPr>
              <a:t> </a:t>
            </a:r>
            <a:r>
              <a:rPr kumimoji="1" lang="en-US" altLang="zh-CN" sz="1600" kern="0" dirty="0">
                <a:latin typeface="微软雅黑" panose="020B0503020204020204" pitchFamily="34" charset="-122"/>
                <a:ea typeface="微软雅黑" panose="020B0503020204020204" pitchFamily="34" charset="-122"/>
                <a:cs typeface="+mn-ea"/>
                <a:sym typeface="+mn-lt"/>
              </a:rPr>
              <a:t>10</a:t>
            </a:r>
            <a:r>
              <a:rPr kumimoji="1" lang="zh-CN" altLang="en-US" sz="1600" kern="0" dirty="0">
                <a:latin typeface="微软雅黑" panose="020B0503020204020204" pitchFamily="34" charset="-122"/>
                <a:ea typeface="微软雅黑" panose="020B0503020204020204" pitchFamily="34" charset="-122"/>
                <a:cs typeface="+mn-ea"/>
                <a:sym typeface="+mn-lt"/>
              </a:rPr>
              <a:t> 结果（</a:t>
            </a:r>
            <a:r>
              <a:rPr kumimoji="1" lang="en-US" altLang="zh-CN" sz="1600" kern="0" dirty="0">
                <a:latin typeface="微软雅黑" panose="020B0503020204020204" pitchFamily="34" charset="-122"/>
                <a:ea typeface="微软雅黑" panose="020B0503020204020204" pitchFamily="34" charset="-122"/>
                <a:cs typeface="+mn-ea"/>
                <a:sym typeface="+mn-lt"/>
              </a:rPr>
              <a:t>0.77+</a:t>
            </a:r>
            <a:r>
              <a:rPr kumimoji="1" lang="zh-CN" altLang="en-US" sz="1600" kern="0" dirty="0">
                <a:latin typeface="微软雅黑" panose="020B0503020204020204" pitchFamily="34" charset="-122"/>
                <a:ea typeface="微软雅黑" panose="020B0503020204020204" pitchFamily="34" charset="-122"/>
                <a:cs typeface="+mn-ea"/>
                <a:sym typeface="+mn-lt"/>
              </a:rPr>
              <a:t>）较为接近</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kumimoji="1" lang="zh-CN" altLang="en-US" sz="1600" b="1" kern="0" dirty="0">
                <a:latin typeface="微软雅黑" panose="020B0503020204020204" pitchFamily="34" charset="-122"/>
                <a:ea typeface="微软雅黑" panose="020B0503020204020204" pitchFamily="34" charset="-122"/>
                <a:cs typeface="+mn-ea"/>
                <a:sym typeface="+mn-lt"/>
              </a:rPr>
              <a:t>模型缺点</a:t>
            </a: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marL="628639" lvl="1" indent="-171450">
              <a:lnSpc>
                <a:spcPct val="130000"/>
              </a:lnSpc>
              <a:spcBef>
                <a:spcPts val="600"/>
              </a:spcBef>
              <a:buFont typeface="Arial" panose="020B0604020202020204" pitchFamily="34" charset="0"/>
              <a:buChar char="•"/>
            </a:pPr>
            <a:r>
              <a:rPr kumimoji="1" lang="en-US" altLang="zh-CN" sz="1600" kern="0" dirty="0">
                <a:latin typeface="微软雅黑" panose="020B0503020204020204" pitchFamily="34" charset="-122"/>
                <a:ea typeface="微软雅黑" panose="020B0503020204020204" pitchFamily="34" charset="-122"/>
                <a:cs typeface="+mn-ea"/>
                <a:sym typeface="+mn-lt"/>
              </a:rPr>
              <a:t>One-hot</a:t>
            </a:r>
            <a:r>
              <a:rPr kumimoji="1" lang="zh-CN" altLang="en-US" sz="1600" kern="0" dirty="0">
                <a:latin typeface="微软雅黑" panose="020B0503020204020204" pitchFamily="34" charset="-122"/>
                <a:ea typeface="微软雅黑" panose="020B0503020204020204" pitchFamily="34" charset="-122"/>
                <a:cs typeface="+mn-ea"/>
                <a:sym typeface="+mn-lt"/>
              </a:rPr>
              <a:t>特征编码维度太高，导致模型时间和空间效率低</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marL="628639" lvl="1" indent="-171450">
              <a:lnSpc>
                <a:spcPct val="130000"/>
              </a:lnSpc>
              <a:spcBef>
                <a:spcPts val="600"/>
              </a:spcBef>
              <a:buFont typeface="Arial" panose="020B0604020202020204" pitchFamily="34" charset="0"/>
              <a:buChar char="•"/>
            </a:pPr>
            <a:r>
              <a:rPr kumimoji="1" lang="en-US" altLang="zh-CN" sz="1600" kern="0" dirty="0">
                <a:latin typeface="微软雅黑" panose="020B0503020204020204" pitchFamily="34" charset="-122"/>
                <a:ea typeface="微软雅黑" panose="020B0503020204020204" pitchFamily="34" charset="-122"/>
                <a:cs typeface="+mn-ea"/>
                <a:sym typeface="+mn-lt"/>
              </a:rPr>
              <a:t>One-hot</a:t>
            </a:r>
            <a:r>
              <a:rPr kumimoji="1" lang="zh-CN" altLang="en-US" sz="1600" kern="0" dirty="0">
                <a:latin typeface="微软雅黑" panose="020B0503020204020204" pitchFamily="34" charset="-122"/>
                <a:ea typeface="微软雅黑" panose="020B0503020204020204" pitchFamily="34" charset="-122"/>
                <a:cs typeface="+mn-ea"/>
                <a:sym typeface="+mn-lt"/>
              </a:rPr>
              <a:t>特征编码过于稀疏，无法准确地提取数据特征</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marL="628639" lvl="1" indent="-1714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直接利用原始数据特征作为模型特征输入，而未经过特征工程处理，没有考虑特征之间的关联以及不同特对分类不同方面的影响</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lvl="1">
              <a:lnSpc>
                <a:spcPct val="130000"/>
              </a:lnSpc>
              <a:spcBef>
                <a:spcPts val="600"/>
              </a:spcBef>
            </a:pPr>
            <a:endParaRPr kumimoji="1" lang="en-US" altLang="zh-CN" sz="1200" kern="0" dirty="0">
              <a:latin typeface="微软雅黑" panose="020B0503020204020204" pitchFamily="34" charset="-122"/>
              <a:ea typeface="微软雅黑" panose="020B0503020204020204" pitchFamily="34" charset="-122"/>
              <a:cs typeface="+mn-ea"/>
              <a:sym typeface="+mn-lt"/>
            </a:endParaRPr>
          </a:p>
          <a:p>
            <a:pPr lvl="1">
              <a:lnSpc>
                <a:spcPct val="130000"/>
              </a:lnSpc>
              <a:spcBef>
                <a:spcPts val="600"/>
              </a:spcBef>
            </a:pPr>
            <a:endParaRPr kumimoji="1" lang="en-US" altLang="zh-CN" sz="1200" kern="0" dirty="0">
              <a:latin typeface="微软雅黑" panose="020B0503020204020204" pitchFamily="34" charset="-122"/>
              <a:ea typeface="微软雅黑" panose="020B0503020204020204" pitchFamily="34" charset="-122"/>
              <a:cs typeface="+mn-ea"/>
              <a:sym typeface="+mn-lt"/>
            </a:endParaRPr>
          </a:p>
          <a:p>
            <a:pPr lvl="1">
              <a:lnSpc>
                <a:spcPct val="130000"/>
              </a:lnSpc>
              <a:spcBef>
                <a:spcPts val="600"/>
              </a:spcBef>
            </a:pPr>
            <a:endParaRPr kumimoji="1" lang="en-US" altLang="zh-CN" sz="1200"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kumimoji="1" lang="zh-CN" altLang="en-US" sz="1200" b="1"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597815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zh-CN" altLang="en-US" dirty="0"/>
              <a:t>第四部分</a:t>
            </a:r>
          </a:p>
        </p:txBody>
      </p:sp>
      <p:sp>
        <p:nvSpPr>
          <p:cNvPr id="3" name="文本占位符 2"/>
          <p:cNvSpPr>
            <a:spLocks noGrp="1"/>
          </p:cNvSpPr>
          <p:nvPr>
            <p:ph type="body" sz="quarter" idx="13"/>
          </p:nvPr>
        </p:nvSpPr>
        <p:spPr/>
        <p:txBody>
          <a:bodyPr/>
          <a:lstStyle/>
          <a:p>
            <a:r>
              <a:rPr kumimoji="1" lang="zh-CN" altLang="en-US" dirty="0"/>
              <a:t>改进方案</a:t>
            </a:r>
          </a:p>
        </p:txBody>
      </p:sp>
      <p:grpSp>
        <p:nvGrpSpPr>
          <p:cNvPr id="4" name="组合 22"/>
          <p:cNvGrpSpPr/>
          <p:nvPr/>
        </p:nvGrpSpPr>
        <p:grpSpPr>
          <a:xfrm>
            <a:off x="5698556" y="3477426"/>
            <a:ext cx="794889" cy="623974"/>
            <a:chOff x="3654425" y="5089525"/>
            <a:chExt cx="1860550" cy="1460500"/>
          </a:xfrm>
          <a:solidFill>
            <a:schemeClr val="accent2">
              <a:lumMod val="20000"/>
              <a:lumOff val="80000"/>
            </a:schemeClr>
          </a:solidFill>
        </p:grpSpPr>
        <p:sp>
          <p:nvSpPr>
            <p:cNvPr id="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1200488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4</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改进方案</a:t>
            </a:r>
          </a:p>
        </p:txBody>
      </p:sp>
      <p:sp>
        <p:nvSpPr>
          <p:cNvPr id="4" name="文本框 3">
            <a:extLst>
              <a:ext uri="{FF2B5EF4-FFF2-40B4-BE49-F238E27FC236}">
                <a16:creationId xmlns:a16="http://schemas.microsoft.com/office/drawing/2014/main" id="{706D2EC5-34F9-3845-A7F0-E6E982F9F73F}"/>
              </a:ext>
            </a:extLst>
          </p:cNvPr>
          <p:cNvSpPr txBox="1"/>
          <p:nvPr/>
        </p:nvSpPr>
        <p:spPr>
          <a:xfrm>
            <a:off x="877503" y="959881"/>
            <a:ext cx="8821646" cy="3557449"/>
          </a:xfrm>
          <a:prstGeom prst="rect">
            <a:avLst/>
          </a:prstGeom>
          <a:noFill/>
        </p:spPr>
        <p:txBody>
          <a:bodyPr wrap="none" rtlCol="0">
            <a:spAutoFit/>
          </a:bodyPr>
          <a:lstStyle/>
          <a:p>
            <a:pPr>
              <a:lnSpc>
                <a:spcPct val="130000"/>
              </a:lnSpc>
              <a:spcBef>
                <a:spcPts val="600"/>
              </a:spcBef>
            </a:pPr>
            <a:r>
              <a:rPr kumimoji="1" lang="zh-CN" altLang="en-US" sz="1600" b="1" kern="0" dirty="0">
                <a:latin typeface="微软雅黑" panose="020B0503020204020204" pitchFamily="34" charset="-122"/>
                <a:ea typeface="微软雅黑" panose="020B0503020204020204" pitchFamily="34" charset="-122"/>
                <a:cs typeface="+mn-ea"/>
                <a:sym typeface="+mn-lt"/>
              </a:rPr>
              <a:t>特征构建</a:t>
            </a: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marL="628639" lvl="1" indent="-1714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多值长度特征：基于多个取值的离散特征，取值越多可能代表用户感兴趣的广告更为广泛</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marL="628639" lvl="1" indent="-1714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转化率特征：统计每个原始特征取值上对广告感兴趣的用户比例</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marL="628639" lvl="1" indent="-1714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投放量特征：统计每个原始特征取值的分布概率</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marL="628639" lvl="1" indent="-1714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其他</a:t>
            </a:r>
            <a:r>
              <a:rPr kumimoji="1" lang="en-US" altLang="zh-CN" sz="1600" kern="0" dirty="0">
                <a:latin typeface="微软雅黑" panose="020B0503020204020204" pitchFamily="34" charset="-122"/>
                <a:ea typeface="微软雅黑" panose="020B0503020204020204" pitchFamily="34" charset="-122"/>
                <a:cs typeface="+mn-ea"/>
                <a:sym typeface="+mn-lt"/>
              </a:rPr>
              <a:t>…</a:t>
            </a:r>
          </a:p>
          <a:p>
            <a:pPr>
              <a:lnSpc>
                <a:spcPct val="130000"/>
              </a:lnSpc>
              <a:spcBef>
                <a:spcPts val="600"/>
              </a:spcBef>
            </a:pPr>
            <a:r>
              <a:rPr kumimoji="1" lang="zh-CN" altLang="en-US" sz="1600" b="1" kern="0" dirty="0">
                <a:latin typeface="微软雅黑" panose="020B0503020204020204" pitchFamily="34" charset="-122"/>
                <a:ea typeface="微软雅黑" panose="020B0503020204020204" pitchFamily="34" charset="-122"/>
                <a:cs typeface="+mn-ea"/>
                <a:sym typeface="+mn-lt"/>
              </a:rPr>
              <a:t>模型框架</a:t>
            </a: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marL="628639" lvl="1" indent="-171450">
              <a:lnSpc>
                <a:spcPct val="130000"/>
              </a:lnSpc>
              <a:spcBef>
                <a:spcPts val="600"/>
              </a:spcBef>
              <a:buFont typeface="Arial" panose="020B0604020202020204" pitchFamily="34" charset="0"/>
              <a:buChar char="•"/>
            </a:pPr>
            <a:r>
              <a:rPr kumimoji="1" lang="en-US" altLang="zh-CN" sz="1600" kern="0" dirty="0" err="1">
                <a:latin typeface="微软雅黑" panose="020B0503020204020204" pitchFamily="34" charset="-122"/>
                <a:ea typeface="微软雅黑" panose="020B0503020204020204" pitchFamily="34" charset="-122"/>
                <a:cs typeface="+mn-ea"/>
                <a:sym typeface="+mn-lt"/>
              </a:rPr>
              <a:t>DeepFFM</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marL="628639" lvl="1" indent="-171450">
              <a:lnSpc>
                <a:spcPct val="130000"/>
              </a:lnSpc>
              <a:spcBef>
                <a:spcPts val="600"/>
              </a:spcBef>
              <a:buFont typeface="Arial" panose="020B0604020202020204" pitchFamily="34" charset="0"/>
              <a:buChar char="•"/>
            </a:pPr>
            <a:r>
              <a:rPr kumimoji="1" lang="en-US" altLang="zh-CN" sz="1600" kern="0" dirty="0">
                <a:latin typeface="微软雅黑" panose="020B0503020204020204" pitchFamily="34" charset="-122"/>
                <a:ea typeface="微软雅黑" panose="020B0503020204020204" pitchFamily="34" charset="-122"/>
                <a:cs typeface="+mn-ea"/>
                <a:sym typeface="+mn-lt"/>
              </a:rPr>
              <a:t>Neural</a:t>
            </a:r>
            <a:r>
              <a:rPr kumimoji="1" lang="zh-CN" altLang="en-US" sz="1600" kern="0" dirty="0">
                <a:latin typeface="微软雅黑" panose="020B0503020204020204" pitchFamily="34" charset="-122"/>
                <a:ea typeface="微软雅黑" panose="020B0503020204020204" pitchFamily="34" charset="-122"/>
                <a:cs typeface="+mn-ea"/>
                <a:sym typeface="+mn-lt"/>
              </a:rPr>
              <a:t> </a:t>
            </a:r>
            <a:r>
              <a:rPr kumimoji="1" lang="en-US" altLang="zh-CN" sz="1600" kern="0" dirty="0">
                <a:latin typeface="微软雅黑" panose="020B0503020204020204" pitchFamily="34" charset="-122"/>
                <a:ea typeface="微软雅黑" panose="020B0503020204020204" pitchFamily="34" charset="-122"/>
                <a:cs typeface="+mn-ea"/>
                <a:sym typeface="+mn-lt"/>
              </a:rPr>
              <a:t>Network</a:t>
            </a:r>
          </a:p>
          <a:p>
            <a:pPr marL="628639" lvl="1" indent="-171450">
              <a:lnSpc>
                <a:spcPct val="130000"/>
              </a:lnSpc>
              <a:spcBef>
                <a:spcPts val="600"/>
              </a:spcBef>
              <a:buFont typeface="Arial" panose="020B0604020202020204" pitchFamily="34" charset="0"/>
              <a:buChar char="•"/>
            </a:pPr>
            <a:r>
              <a:rPr kumimoji="1" lang="en-US" altLang="zh-CN" sz="1600" kern="0" dirty="0">
                <a:latin typeface="微软雅黑" panose="020B0503020204020204" pitchFamily="34" charset="-122"/>
                <a:ea typeface="微软雅黑" panose="020B0503020204020204" pitchFamily="34" charset="-122"/>
                <a:cs typeface="+mn-ea"/>
                <a:sym typeface="+mn-lt"/>
              </a:rPr>
              <a:t>…</a:t>
            </a:r>
            <a:endParaRPr kumimoji="1" lang="zh-CN" altLang="en-US" sz="16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776961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A48E343-8CDD-4E4A-96C9-6D832E9D2485}"/>
              </a:ext>
            </a:extLst>
          </p:cNvPr>
          <p:cNvSpPr>
            <a:spLocks noGrp="1"/>
          </p:cNvSpPr>
          <p:nvPr>
            <p:ph type="body" sz="quarter" idx="12"/>
          </p:nvPr>
        </p:nvSpPr>
        <p:spPr/>
        <p:txBody>
          <a:bodyPr/>
          <a:lstStyle/>
          <a:p>
            <a:r>
              <a:rPr kumimoji="1" lang="zh-CN" altLang="en-US" dirty="0"/>
              <a:t>第五部分</a:t>
            </a:r>
          </a:p>
        </p:txBody>
      </p:sp>
      <p:sp>
        <p:nvSpPr>
          <p:cNvPr id="3" name="文本占位符 2">
            <a:extLst>
              <a:ext uri="{FF2B5EF4-FFF2-40B4-BE49-F238E27FC236}">
                <a16:creationId xmlns:a16="http://schemas.microsoft.com/office/drawing/2014/main" id="{51BAC10B-E7E3-2E4E-8221-31ECAD680F4C}"/>
              </a:ext>
            </a:extLst>
          </p:cNvPr>
          <p:cNvSpPr>
            <a:spLocks noGrp="1"/>
          </p:cNvSpPr>
          <p:nvPr>
            <p:ph type="body" sz="quarter" idx="13"/>
          </p:nvPr>
        </p:nvSpPr>
        <p:spPr/>
        <p:txBody>
          <a:bodyPr/>
          <a:lstStyle/>
          <a:p>
            <a:r>
              <a:rPr kumimoji="1" lang="zh-CN" altLang="en-US" dirty="0"/>
              <a:t>特征构建</a:t>
            </a:r>
          </a:p>
        </p:txBody>
      </p:sp>
    </p:spTree>
    <p:extLst>
      <p:ext uri="{BB962C8B-B14F-4D97-AF65-F5344CB8AC3E}">
        <p14:creationId xmlns:p14="http://schemas.microsoft.com/office/powerpoint/2010/main" val="1839204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5</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特征构建</a:t>
            </a:r>
          </a:p>
        </p:txBody>
      </p:sp>
      <p:sp>
        <p:nvSpPr>
          <p:cNvPr id="4" name="文本框 3">
            <a:extLst>
              <a:ext uri="{FF2B5EF4-FFF2-40B4-BE49-F238E27FC236}">
                <a16:creationId xmlns:a16="http://schemas.microsoft.com/office/drawing/2014/main" id="{706D2EC5-34F9-3845-A7F0-E6E982F9F73F}"/>
              </a:ext>
            </a:extLst>
          </p:cNvPr>
          <p:cNvSpPr txBox="1"/>
          <p:nvPr/>
        </p:nvSpPr>
        <p:spPr>
          <a:xfrm>
            <a:off x="877503" y="959881"/>
            <a:ext cx="10131156" cy="4517712"/>
          </a:xfrm>
          <a:prstGeom prst="rect">
            <a:avLst/>
          </a:prstGeom>
          <a:noFill/>
        </p:spPr>
        <p:txBody>
          <a:bodyPr wrap="square" rtlCol="0">
            <a:spAutoFit/>
          </a:bodyPr>
          <a:lstStyle/>
          <a:p>
            <a:pPr marL="285750" indent="-285750">
              <a:lnSpc>
                <a:spcPct val="130000"/>
              </a:lnSpc>
              <a:spcBef>
                <a:spcPts val="600"/>
              </a:spcBef>
              <a:buFont typeface="Arial" panose="020B0604020202020204" pitchFamily="34" charset="0"/>
              <a:buChar char="•"/>
            </a:pPr>
            <a:r>
              <a:rPr kumimoji="1" lang="zh-CN" altLang="en-US" sz="2400" b="1" kern="0" dirty="0">
                <a:latin typeface="微软雅黑" panose="020B0503020204020204" pitchFamily="34" charset="-122"/>
                <a:ea typeface="微软雅黑" panose="020B0503020204020204" pitchFamily="34" charset="-122"/>
                <a:cs typeface="+mn-ea"/>
                <a:sym typeface="+mn-lt"/>
              </a:rPr>
              <a:t>特征筛选</a:t>
            </a:r>
            <a:endParaRPr kumimoji="1" lang="en-US" altLang="zh-CN" sz="2400" b="1" kern="0" dirty="0">
              <a:latin typeface="微软雅黑" panose="020B0503020204020204" pitchFamily="34" charset="-122"/>
              <a:ea typeface="微软雅黑" panose="020B0503020204020204" pitchFamily="34" charset="-122"/>
              <a:cs typeface="+mn-ea"/>
              <a:sym typeface="+mn-lt"/>
            </a:endParaRPr>
          </a:p>
          <a:p>
            <a:pPr marL="742939" lvl="1" indent="-285750">
              <a:lnSpc>
                <a:spcPct val="130000"/>
              </a:lnSpc>
              <a:spcBef>
                <a:spcPts val="600"/>
              </a:spcBef>
              <a:buFont typeface="Arial" panose="020B0604020202020204" pitchFamily="34" charset="0"/>
              <a:buChar char="•"/>
            </a:pPr>
            <a:r>
              <a:rPr kumimoji="1" lang="zh-CN" altLang="en-US" sz="2000" b="1" kern="0" dirty="0">
                <a:latin typeface="微软雅黑" panose="020B0503020204020204" pitchFamily="34" charset="-122"/>
                <a:ea typeface="微软雅黑" panose="020B0503020204020204" pitchFamily="34" charset="-122"/>
                <a:cs typeface="+mn-ea"/>
                <a:sym typeface="+mn-lt"/>
              </a:rPr>
              <a:t>目的</a:t>
            </a:r>
            <a:endParaRPr kumimoji="1" lang="en-US" altLang="zh-CN" sz="2000" b="1" kern="0" dirty="0">
              <a:latin typeface="微软雅黑" panose="020B0503020204020204" pitchFamily="34" charset="-122"/>
              <a:ea typeface="微软雅黑" panose="020B0503020204020204" pitchFamily="34" charset="-122"/>
              <a:cs typeface="+mn-ea"/>
              <a:sym typeface="+mn-lt"/>
            </a:endParaRPr>
          </a:p>
          <a:p>
            <a:pPr marL="1200127" lvl="2" indent="-285750">
              <a:lnSpc>
                <a:spcPct val="130000"/>
              </a:lnSpc>
              <a:spcBef>
                <a:spcPts val="600"/>
              </a:spcBef>
              <a:buFont typeface="Arial" panose="020B0604020202020204" pitchFamily="34" charset="0"/>
              <a:buChar char="•"/>
            </a:pPr>
            <a:r>
              <a:rPr lang="zh-CN" altLang="en-US" sz="1600" dirty="0"/>
              <a:t>过滤特征重要性低的特征，减少数据输入维度，提高效率</a:t>
            </a:r>
            <a:endParaRPr lang="en-US" altLang="zh-CN" sz="1600" dirty="0"/>
          </a:p>
          <a:p>
            <a:pPr marL="742939" lvl="1" indent="-285750">
              <a:lnSpc>
                <a:spcPct val="130000"/>
              </a:lnSpc>
              <a:spcBef>
                <a:spcPts val="600"/>
              </a:spcBef>
              <a:buFont typeface="Arial" panose="020B0604020202020204" pitchFamily="34" charset="0"/>
              <a:buChar char="•"/>
            </a:pPr>
            <a:r>
              <a:rPr kumimoji="1" lang="zh-CN" altLang="en-US" sz="2000" b="1" kern="0" dirty="0">
                <a:latin typeface="微软雅黑" panose="020B0503020204020204" pitchFamily="34" charset="-122"/>
                <a:ea typeface="微软雅黑" panose="020B0503020204020204" pitchFamily="34" charset="-122"/>
                <a:cs typeface="+mn-ea"/>
                <a:sym typeface="+mn-lt"/>
              </a:rPr>
              <a:t>步骤</a:t>
            </a:r>
            <a:endParaRPr kumimoji="1" lang="en-US" altLang="zh-CN" sz="2000" b="1" kern="0" dirty="0">
              <a:latin typeface="微软雅黑" panose="020B0503020204020204" pitchFamily="34" charset="-122"/>
              <a:ea typeface="微软雅黑" panose="020B0503020204020204" pitchFamily="34" charset="-122"/>
              <a:cs typeface="+mn-ea"/>
              <a:sym typeface="+mn-lt"/>
            </a:endParaRPr>
          </a:p>
          <a:p>
            <a:pPr marL="1200127" lvl="2" indent="-285750">
              <a:lnSpc>
                <a:spcPct val="130000"/>
              </a:lnSpc>
              <a:spcBef>
                <a:spcPts val="600"/>
              </a:spcBef>
              <a:buFont typeface="Arial" panose="020B0604020202020204" pitchFamily="34" charset="0"/>
              <a:buChar char="•"/>
            </a:pPr>
            <a:r>
              <a:rPr kumimoji="1" lang="en-US" altLang="zh-CN" sz="1600" kern="0" dirty="0">
                <a:latin typeface="微软雅黑" panose="020B0503020204020204" pitchFamily="34" charset="-122"/>
                <a:ea typeface="微软雅黑" panose="020B0503020204020204" pitchFamily="34" charset="-122"/>
                <a:cs typeface="+mn-ea"/>
                <a:sym typeface="+mn-lt"/>
              </a:rPr>
              <a:t>Step1</a:t>
            </a:r>
            <a:r>
              <a:rPr kumimoji="1" lang="zh-CN" altLang="en-US" sz="1600" kern="0" dirty="0">
                <a:latin typeface="微软雅黑" panose="020B0503020204020204" pitchFamily="34" charset="-122"/>
                <a:ea typeface="微软雅黑" panose="020B0503020204020204" pitchFamily="34" charset="-122"/>
                <a:cs typeface="+mn-ea"/>
                <a:sym typeface="+mn-lt"/>
              </a:rPr>
              <a:t>：将所有特征输入到分类模型中，并计算模型在验证集上的</a:t>
            </a:r>
            <a:r>
              <a:rPr kumimoji="1" lang="en-US" altLang="zh-CN" sz="1600" kern="0" dirty="0" err="1">
                <a:latin typeface="微软雅黑" panose="020B0503020204020204" pitchFamily="34" charset="-122"/>
                <a:ea typeface="微软雅黑" panose="020B0503020204020204" pitchFamily="34" charset="-122"/>
                <a:cs typeface="+mn-ea"/>
                <a:sym typeface="+mn-lt"/>
              </a:rPr>
              <a:t>base_auc</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marL="1200127" lvl="2" indent="-285750">
              <a:lnSpc>
                <a:spcPct val="130000"/>
              </a:lnSpc>
              <a:spcBef>
                <a:spcPts val="600"/>
              </a:spcBef>
              <a:buFont typeface="Arial" panose="020B0604020202020204" pitchFamily="34" charset="0"/>
              <a:buChar char="•"/>
            </a:pPr>
            <a:r>
              <a:rPr kumimoji="1" lang="en-US" altLang="zh-CN" sz="1600" kern="0" dirty="0">
                <a:latin typeface="微软雅黑" panose="020B0503020204020204" pitchFamily="34" charset="-122"/>
                <a:ea typeface="微软雅黑" panose="020B0503020204020204" pitchFamily="34" charset="-122"/>
                <a:cs typeface="+mn-ea"/>
                <a:sym typeface="+mn-lt"/>
              </a:rPr>
              <a:t>Step2</a:t>
            </a:r>
            <a:r>
              <a:rPr kumimoji="1" lang="zh-CN" altLang="en-US" sz="1600" kern="0" dirty="0">
                <a:latin typeface="微软雅黑" panose="020B0503020204020204" pitchFamily="34" charset="-122"/>
                <a:ea typeface="微软雅黑" panose="020B0503020204020204" pitchFamily="34" charset="-122"/>
                <a:cs typeface="+mn-ea"/>
                <a:sym typeface="+mn-lt"/>
              </a:rPr>
              <a:t>：计算每个输入特征的</a:t>
            </a:r>
            <a:r>
              <a:rPr kumimoji="1" lang="en-US" altLang="zh-CN" sz="1600" kern="0" dirty="0" err="1">
                <a:latin typeface="微软雅黑" panose="020B0503020204020204" pitchFamily="34" charset="-122"/>
                <a:ea typeface="微软雅黑" panose="020B0503020204020204" pitchFamily="34" charset="-122"/>
                <a:cs typeface="+mn-ea"/>
                <a:sym typeface="+mn-lt"/>
              </a:rPr>
              <a:t>feature_importance</a:t>
            </a:r>
            <a:r>
              <a:rPr kumimoji="1" lang="en-US" altLang="zh-CN" sz="1600" kern="0" dirty="0">
                <a:latin typeface="微软雅黑" panose="020B0503020204020204" pitchFamily="34" charset="-122"/>
                <a:ea typeface="微软雅黑" panose="020B0503020204020204" pitchFamily="34" charset="-122"/>
                <a:cs typeface="+mn-ea"/>
                <a:sym typeface="+mn-lt"/>
              </a:rPr>
              <a:t>, </a:t>
            </a:r>
            <a:r>
              <a:rPr kumimoji="1" lang="zh-CN" altLang="en-US" sz="1600" kern="0" dirty="0">
                <a:latin typeface="微软雅黑" panose="020B0503020204020204" pitchFamily="34" charset="-122"/>
                <a:ea typeface="微软雅黑" panose="020B0503020204020204" pitchFamily="34" charset="-122"/>
                <a:cs typeface="+mn-ea"/>
                <a:sym typeface="+mn-lt"/>
              </a:rPr>
              <a:t>过滤掉</a:t>
            </a:r>
            <a:r>
              <a:rPr lang="zh-CN" altLang="en-US" sz="1600" dirty="0"/>
              <a:t>特征重要性等于</a:t>
            </a:r>
            <a:r>
              <a:rPr lang="en-US" altLang="zh-CN" sz="1600" dirty="0"/>
              <a:t>0</a:t>
            </a:r>
            <a:r>
              <a:rPr lang="zh-CN" altLang="en-US" sz="1600" dirty="0"/>
              <a:t>的特征</a:t>
            </a:r>
            <a:endParaRPr lang="en-US" altLang="zh-CN" sz="1600" dirty="0"/>
          </a:p>
          <a:p>
            <a:pPr marL="1200127" lvl="2" indent="-285750">
              <a:lnSpc>
                <a:spcPct val="130000"/>
              </a:lnSpc>
              <a:spcBef>
                <a:spcPts val="600"/>
              </a:spcBef>
              <a:buFont typeface="Arial" panose="020B0604020202020204" pitchFamily="34" charset="0"/>
              <a:buChar char="•"/>
            </a:pPr>
            <a:r>
              <a:rPr kumimoji="1" lang="en-US" altLang="zh-CN" sz="1600" kern="0" dirty="0">
                <a:latin typeface="微软雅黑" panose="020B0503020204020204" pitchFamily="34" charset="-122"/>
                <a:ea typeface="微软雅黑" panose="020B0503020204020204" pitchFamily="34" charset="-122"/>
                <a:cs typeface="+mn-ea"/>
                <a:sym typeface="+mn-lt"/>
              </a:rPr>
              <a:t>Step3</a:t>
            </a:r>
            <a:r>
              <a:rPr kumimoji="1" lang="zh-CN" altLang="en-US" sz="1600" kern="0" dirty="0">
                <a:latin typeface="微软雅黑" panose="020B0503020204020204" pitchFamily="34" charset="-122"/>
                <a:ea typeface="微软雅黑" panose="020B0503020204020204" pitchFamily="34" charset="-122"/>
                <a:cs typeface="+mn-ea"/>
                <a:sym typeface="+mn-lt"/>
              </a:rPr>
              <a:t>：将剩余特征按照特征重要型排序，按顺序每</a:t>
            </a:r>
            <a:r>
              <a:rPr kumimoji="1" lang="en-US" altLang="zh-CN" sz="1600" kern="0" dirty="0">
                <a:latin typeface="微软雅黑" panose="020B0503020204020204" pitchFamily="34" charset="-122"/>
                <a:ea typeface="微软雅黑" panose="020B0503020204020204" pitchFamily="34" charset="-122"/>
                <a:cs typeface="+mn-ea"/>
                <a:sym typeface="+mn-lt"/>
              </a:rPr>
              <a:t>100</a:t>
            </a:r>
            <a:r>
              <a:rPr kumimoji="1" lang="zh-CN" altLang="en-US" sz="1600" kern="0" dirty="0">
                <a:latin typeface="微软雅黑" panose="020B0503020204020204" pitchFamily="34" charset="-122"/>
                <a:ea typeface="微软雅黑" panose="020B0503020204020204" pitchFamily="34" charset="-122"/>
                <a:cs typeface="+mn-ea"/>
                <a:sym typeface="+mn-lt"/>
              </a:rPr>
              <a:t>个特征构成一组特征，共</a:t>
            </a:r>
            <a:r>
              <a:rPr kumimoji="1" lang="en-US" altLang="zh-CN" sz="1600" kern="0" dirty="0">
                <a:latin typeface="微软雅黑" panose="020B0503020204020204" pitchFamily="34" charset="-122"/>
                <a:ea typeface="微软雅黑" panose="020B0503020204020204" pitchFamily="34" charset="-122"/>
                <a:cs typeface="+mn-ea"/>
                <a:sym typeface="+mn-lt"/>
              </a:rPr>
              <a:t>N/100</a:t>
            </a:r>
            <a:r>
              <a:rPr kumimoji="1" lang="zh-CN" altLang="en-US" sz="1600" kern="0" dirty="0">
                <a:latin typeface="微软雅黑" panose="020B0503020204020204" pitchFamily="34" charset="-122"/>
                <a:ea typeface="微软雅黑" panose="020B0503020204020204" pitchFamily="34" charset="-122"/>
                <a:cs typeface="+mn-ea"/>
                <a:sym typeface="+mn-lt"/>
              </a:rPr>
              <a:t>组</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marL="1200127" lvl="2" indent="-285750">
              <a:lnSpc>
                <a:spcPct val="130000"/>
              </a:lnSpc>
              <a:spcBef>
                <a:spcPts val="600"/>
              </a:spcBef>
              <a:buFont typeface="Arial" panose="020B0604020202020204" pitchFamily="34" charset="0"/>
              <a:buChar char="•"/>
            </a:pPr>
            <a:r>
              <a:rPr kumimoji="1" lang="en-US" altLang="zh-CN" sz="1600" kern="0" dirty="0">
                <a:latin typeface="微软雅黑" panose="020B0503020204020204" pitchFamily="34" charset="-122"/>
                <a:ea typeface="微软雅黑" panose="020B0503020204020204" pitchFamily="34" charset="-122"/>
                <a:cs typeface="+mn-ea"/>
                <a:sym typeface="+mn-lt"/>
              </a:rPr>
              <a:t>Step4</a:t>
            </a:r>
            <a:r>
              <a:rPr kumimoji="1" lang="zh-CN" altLang="en-US" sz="1600" kern="0" dirty="0">
                <a:latin typeface="微软雅黑" panose="020B0503020204020204" pitchFamily="34" charset="-122"/>
                <a:ea typeface="微软雅黑" panose="020B0503020204020204" pitchFamily="34" charset="-122"/>
                <a:cs typeface="+mn-ea"/>
                <a:sym typeface="+mn-lt"/>
              </a:rPr>
              <a:t>：首先将第一组特征输入到分类模型中，计算模型在验证集上的</a:t>
            </a:r>
            <a:r>
              <a:rPr kumimoji="1" lang="en-US" altLang="zh-CN" sz="1600" kern="0" dirty="0" err="1">
                <a:latin typeface="微软雅黑" panose="020B0503020204020204" pitchFamily="34" charset="-122"/>
                <a:ea typeface="微软雅黑" panose="020B0503020204020204" pitchFamily="34" charset="-122"/>
                <a:cs typeface="+mn-ea"/>
                <a:sym typeface="+mn-lt"/>
              </a:rPr>
              <a:t>current_auc</a:t>
            </a:r>
            <a:r>
              <a:rPr kumimoji="1" lang="en-US" altLang="zh-CN" sz="1600" kern="0" dirty="0">
                <a:latin typeface="微软雅黑" panose="020B0503020204020204" pitchFamily="34" charset="-122"/>
                <a:ea typeface="微软雅黑" panose="020B0503020204020204" pitchFamily="34" charset="-122"/>
                <a:cs typeface="+mn-ea"/>
                <a:sym typeface="+mn-lt"/>
              </a:rPr>
              <a:t>, </a:t>
            </a:r>
            <a:r>
              <a:rPr kumimoji="1" lang="zh-CN" altLang="en-US" sz="1600" kern="0" dirty="0">
                <a:latin typeface="微软雅黑" panose="020B0503020204020204" pitchFamily="34" charset="-122"/>
                <a:ea typeface="微软雅黑" panose="020B0503020204020204" pitchFamily="34" charset="-122"/>
                <a:cs typeface="+mn-ea"/>
                <a:sym typeface="+mn-lt"/>
              </a:rPr>
              <a:t>若</a:t>
            </a:r>
            <a:r>
              <a:rPr kumimoji="1" lang="en-US" altLang="zh-CN" sz="1600" kern="0" dirty="0" err="1">
                <a:latin typeface="微软雅黑" panose="020B0503020204020204" pitchFamily="34" charset="-122"/>
                <a:ea typeface="微软雅黑" panose="020B0503020204020204" pitchFamily="34" charset="-122"/>
                <a:cs typeface="+mn-ea"/>
                <a:sym typeface="+mn-lt"/>
              </a:rPr>
              <a:t>current_auc</a:t>
            </a:r>
            <a:r>
              <a:rPr kumimoji="1" lang="en-US" altLang="zh-CN" sz="1600" kern="0" dirty="0">
                <a:latin typeface="微软雅黑" panose="020B0503020204020204" pitchFamily="34" charset="-122"/>
                <a:ea typeface="微软雅黑" panose="020B0503020204020204" pitchFamily="34" charset="-122"/>
                <a:cs typeface="+mn-ea"/>
                <a:sym typeface="+mn-lt"/>
              </a:rPr>
              <a:t> &gt; </a:t>
            </a:r>
            <a:r>
              <a:rPr kumimoji="1" lang="en-US" altLang="zh-CN" sz="1600" kern="0" dirty="0" err="1">
                <a:latin typeface="微软雅黑" panose="020B0503020204020204" pitchFamily="34" charset="-122"/>
                <a:ea typeface="微软雅黑" panose="020B0503020204020204" pitchFamily="34" charset="-122"/>
                <a:cs typeface="+mn-ea"/>
                <a:sym typeface="+mn-lt"/>
              </a:rPr>
              <a:t>base_auc</a:t>
            </a:r>
            <a:r>
              <a:rPr kumimoji="1" lang="zh-CN" altLang="en-US" sz="1600" kern="0" dirty="0">
                <a:latin typeface="微软雅黑" panose="020B0503020204020204" pitchFamily="34" charset="-122"/>
                <a:ea typeface="微软雅黑" panose="020B0503020204020204" pitchFamily="34" charset="-122"/>
                <a:cs typeface="+mn-ea"/>
                <a:sym typeface="+mn-lt"/>
              </a:rPr>
              <a:t>，则当前输入特征即为筛选出的特征，否则加入下一组特征</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marL="1200127" lvl="2" indent="-285750">
              <a:lnSpc>
                <a:spcPct val="130000"/>
              </a:lnSpc>
              <a:spcBef>
                <a:spcPts val="600"/>
              </a:spcBef>
              <a:buFont typeface="Arial" panose="020B0604020202020204" pitchFamily="34" charset="0"/>
              <a:buChar char="•"/>
            </a:pPr>
            <a:r>
              <a:rPr kumimoji="1" lang="en-US" altLang="zh-CN" sz="1600" kern="0" dirty="0">
                <a:latin typeface="微软雅黑" panose="020B0503020204020204" pitchFamily="34" charset="-122"/>
                <a:ea typeface="微软雅黑" panose="020B0503020204020204" pitchFamily="34" charset="-122"/>
                <a:cs typeface="+mn-ea"/>
                <a:sym typeface="+mn-lt"/>
              </a:rPr>
              <a:t>Step5</a:t>
            </a:r>
            <a:r>
              <a:rPr kumimoji="1" lang="zh-CN" altLang="en-US" sz="1600" kern="0" dirty="0">
                <a:latin typeface="微软雅黑" panose="020B0503020204020204" pitchFamily="34" charset="-122"/>
                <a:ea typeface="微软雅黑" panose="020B0503020204020204" pitchFamily="34" charset="-122"/>
                <a:cs typeface="+mn-ea"/>
                <a:sym typeface="+mn-lt"/>
              </a:rPr>
              <a:t>：重复</a:t>
            </a:r>
            <a:r>
              <a:rPr kumimoji="1" lang="en-US" altLang="zh-CN" sz="1600" kern="0" dirty="0">
                <a:latin typeface="微软雅黑" panose="020B0503020204020204" pitchFamily="34" charset="-122"/>
                <a:ea typeface="微软雅黑" panose="020B0503020204020204" pitchFamily="34" charset="-122"/>
                <a:cs typeface="+mn-ea"/>
                <a:sym typeface="+mn-lt"/>
              </a:rPr>
              <a:t>Step4</a:t>
            </a:r>
            <a:r>
              <a:rPr kumimoji="1" lang="zh-CN" altLang="en-US" sz="1600" kern="0" dirty="0">
                <a:latin typeface="微软雅黑" panose="020B0503020204020204" pitchFamily="34" charset="-122"/>
                <a:ea typeface="微软雅黑" panose="020B0503020204020204" pitchFamily="34" charset="-122"/>
                <a:cs typeface="+mn-ea"/>
                <a:sym typeface="+mn-lt"/>
              </a:rPr>
              <a:t>直到</a:t>
            </a:r>
            <a:r>
              <a:rPr kumimoji="1" lang="en-US" altLang="zh-CN" sz="1600" kern="0" dirty="0" err="1">
                <a:latin typeface="微软雅黑" panose="020B0503020204020204" pitchFamily="34" charset="-122"/>
                <a:ea typeface="微软雅黑" panose="020B0503020204020204" pitchFamily="34" charset="-122"/>
                <a:cs typeface="+mn-ea"/>
                <a:sym typeface="+mn-lt"/>
              </a:rPr>
              <a:t>current_auc</a:t>
            </a:r>
            <a:r>
              <a:rPr kumimoji="1" lang="en-US" altLang="zh-CN" sz="1600" kern="0" dirty="0">
                <a:latin typeface="微软雅黑" panose="020B0503020204020204" pitchFamily="34" charset="-122"/>
                <a:ea typeface="微软雅黑" panose="020B0503020204020204" pitchFamily="34" charset="-122"/>
                <a:cs typeface="+mn-ea"/>
                <a:sym typeface="+mn-lt"/>
              </a:rPr>
              <a:t> &gt; </a:t>
            </a:r>
            <a:r>
              <a:rPr kumimoji="1" lang="en-US" altLang="zh-CN" sz="1600" kern="0" dirty="0" err="1">
                <a:latin typeface="微软雅黑" panose="020B0503020204020204" pitchFamily="34" charset="-122"/>
                <a:ea typeface="微软雅黑" panose="020B0503020204020204" pitchFamily="34" charset="-122"/>
                <a:cs typeface="+mn-ea"/>
                <a:sym typeface="+mn-lt"/>
              </a:rPr>
              <a:t>base_auc</a:t>
            </a:r>
            <a:r>
              <a:rPr kumimoji="1" lang="zh-CN" altLang="en-US" sz="1600" kern="0" dirty="0">
                <a:latin typeface="微软雅黑" panose="020B0503020204020204" pitchFamily="34" charset="-122"/>
                <a:ea typeface="微软雅黑" panose="020B0503020204020204" pitchFamily="34" charset="-122"/>
                <a:cs typeface="+mn-ea"/>
                <a:sym typeface="+mn-lt"/>
              </a:rPr>
              <a:t>或者所有组的特征都用到，那么当前模型输入特征即为筛选特征</a:t>
            </a:r>
            <a:endParaRPr kumimoji="1" lang="en-US" altLang="zh-CN" sz="16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678883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5</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特征构建</a:t>
            </a: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706D2EC5-34F9-3845-A7F0-E6E982F9F73F}"/>
                  </a:ext>
                </a:extLst>
              </p:cNvPr>
              <p:cNvSpPr txBox="1"/>
              <p:nvPr/>
            </p:nvSpPr>
            <p:spPr>
              <a:xfrm>
                <a:off x="877503" y="959881"/>
                <a:ext cx="10131156" cy="5279330"/>
              </a:xfrm>
              <a:prstGeom prst="rect">
                <a:avLst/>
              </a:prstGeom>
              <a:noFill/>
            </p:spPr>
            <p:txBody>
              <a:bodyPr wrap="square" rtlCol="0">
                <a:spAutoFit/>
              </a:bodyPr>
              <a:lstStyle/>
              <a:p>
                <a:pPr marL="285750" indent="-285750">
                  <a:lnSpc>
                    <a:spcPct val="130000"/>
                  </a:lnSpc>
                  <a:spcBef>
                    <a:spcPts val="600"/>
                  </a:spcBef>
                  <a:buFont typeface="Arial" panose="020B0604020202020204" pitchFamily="34" charset="0"/>
                  <a:buChar char="•"/>
                </a:pPr>
                <a:r>
                  <a:rPr kumimoji="1" lang="zh-CN" altLang="en-US" sz="2400" b="1" kern="0" dirty="0">
                    <a:latin typeface="微软雅黑" panose="020B0503020204020204" pitchFamily="34" charset="-122"/>
                    <a:ea typeface="微软雅黑" panose="020B0503020204020204" pitchFamily="34" charset="-122"/>
                    <a:cs typeface="+mn-ea"/>
                    <a:sym typeface="+mn-lt"/>
                  </a:rPr>
                  <a:t>投放量（</a:t>
                </a:r>
                <a:r>
                  <a:rPr kumimoji="1" lang="en-US" altLang="zh-CN" sz="2400" b="1" kern="0" dirty="0">
                    <a:latin typeface="微软雅黑" panose="020B0503020204020204" pitchFamily="34" charset="-122"/>
                    <a:ea typeface="微软雅黑" panose="020B0503020204020204" pitchFamily="34" charset="-122"/>
                    <a:cs typeface="+mn-ea"/>
                    <a:sym typeface="+mn-lt"/>
                  </a:rPr>
                  <a:t>click</a:t>
                </a:r>
                <a:r>
                  <a:rPr kumimoji="1" lang="zh-CN" altLang="en-US" sz="2400" b="1" kern="0" dirty="0">
                    <a:latin typeface="微软雅黑" panose="020B0503020204020204" pitchFamily="34" charset="-122"/>
                    <a:ea typeface="微软雅黑" panose="020B0503020204020204" pitchFamily="34" charset="-122"/>
                    <a:cs typeface="+mn-ea"/>
                    <a:sym typeface="+mn-lt"/>
                  </a:rPr>
                  <a:t>）</a:t>
                </a:r>
                <a:endParaRPr kumimoji="1" lang="en-US" altLang="zh-CN" sz="2400" b="1" kern="0" dirty="0">
                  <a:latin typeface="微软雅黑" panose="020B0503020204020204" pitchFamily="34" charset="-122"/>
                  <a:ea typeface="微软雅黑" panose="020B0503020204020204" pitchFamily="34" charset="-122"/>
                  <a:cs typeface="+mn-ea"/>
                  <a:sym typeface="+mn-lt"/>
                </a:endParaRPr>
              </a:p>
              <a:p>
                <a:pPr marL="742939" lvl="1" indent="-285750">
                  <a:lnSpc>
                    <a:spcPct val="130000"/>
                  </a:lnSpc>
                  <a:spcBef>
                    <a:spcPts val="600"/>
                  </a:spcBef>
                  <a:buFont typeface="Arial" panose="020B0604020202020204" pitchFamily="34" charset="0"/>
                  <a:buChar char="•"/>
                </a:pPr>
                <a:r>
                  <a:rPr kumimoji="1" lang="zh-CN" altLang="en-US" sz="2000" b="1" kern="0" dirty="0">
                    <a:latin typeface="微软雅黑" panose="020B0503020204020204" pitchFamily="34" charset="-122"/>
                    <a:ea typeface="微软雅黑" panose="020B0503020204020204" pitchFamily="34" charset="-122"/>
                    <a:cs typeface="+mn-ea"/>
                    <a:sym typeface="+mn-lt"/>
                  </a:rPr>
                  <a:t>含义</a:t>
                </a:r>
                <a:endParaRPr kumimoji="1" lang="en-US" altLang="zh-CN" sz="2000" b="1" kern="0" dirty="0">
                  <a:latin typeface="微软雅黑" panose="020B0503020204020204" pitchFamily="34" charset="-122"/>
                  <a:ea typeface="微软雅黑" panose="020B0503020204020204" pitchFamily="34" charset="-122"/>
                  <a:cs typeface="+mn-ea"/>
                  <a:sym typeface="+mn-lt"/>
                </a:endParaRPr>
              </a:p>
              <a:p>
                <a:pPr marL="1200127" lvl="2" indent="-285750">
                  <a:lnSpc>
                    <a:spcPct val="130000"/>
                  </a:lnSpc>
                  <a:spcBef>
                    <a:spcPts val="600"/>
                  </a:spcBef>
                  <a:buFont typeface="Arial" panose="020B0604020202020204" pitchFamily="34" charset="0"/>
                  <a:buChar char="•"/>
                </a:pPr>
                <a:r>
                  <a:rPr lang="zh-CN" altLang="en-US" sz="1600" dirty="0"/>
                  <a:t>用于描述某一单值特征或某一对单值特征不同取值的相对概率分布，使得用户的某个特征更加明显</a:t>
                </a: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marL="742939" lvl="1" indent="-285750">
                  <a:lnSpc>
                    <a:spcPct val="130000"/>
                  </a:lnSpc>
                  <a:spcBef>
                    <a:spcPts val="600"/>
                  </a:spcBef>
                  <a:buFont typeface="Arial" panose="020B0604020202020204" pitchFamily="34" charset="0"/>
                  <a:buChar char="•"/>
                </a:pPr>
                <a:r>
                  <a:rPr kumimoji="1" lang="zh-CN" altLang="en-US" sz="2000" b="1" kern="0" dirty="0">
                    <a:latin typeface="微软雅黑" panose="020B0503020204020204" pitchFamily="34" charset="-122"/>
                    <a:ea typeface="微软雅黑" panose="020B0503020204020204" pitchFamily="34" charset="-122"/>
                    <a:cs typeface="+mn-ea"/>
                    <a:sym typeface="+mn-lt"/>
                  </a:rPr>
                  <a:t>构建过程</a:t>
                </a:r>
                <a:endParaRPr kumimoji="1" lang="en-US" altLang="zh-CN" sz="2000" b="1" kern="0" dirty="0">
                  <a:latin typeface="微软雅黑" panose="020B0503020204020204" pitchFamily="34" charset="-122"/>
                  <a:ea typeface="微软雅黑" panose="020B0503020204020204" pitchFamily="34" charset="-122"/>
                  <a:cs typeface="+mn-ea"/>
                  <a:sym typeface="+mn-lt"/>
                </a:endParaRPr>
              </a:p>
              <a:p>
                <a:pPr marL="1200127" lvl="2" indent="-285750">
                  <a:lnSpc>
                    <a:spcPct val="130000"/>
                  </a:lnSpc>
                  <a:spcBef>
                    <a:spcPts val="600"/>
                  </a:spcBef>
                  <a:buFont typeface="Arial" panose="020B0604020202020204" pitchFamily="34" charset="0"/>
                  <a:buChar char="•"/>
                </a:pPr>
                <a:r>
                  <a:rPr lang="zh-CN" altLang="en-US" sz="1600" dirty="0"/>
                  <a:t>选出单值特征；统计每个特征取值的样本数，按照正则化公式 </a:t>
                </a:r>
                <a14:m>
                  <m:oMath xmlns:m="http://schemas.openxmlformats.org/officeDocument/2006/math">
                    <m:sSub>
                      <m:sSubPr>
                        <m:ctrlPr>
                          <a:rPr lang="en-US" altLang="zh-CN" sz="1600" b="0" i="1" dirty="0" smtClean="0">
                            <a:latin typeface="Cambria Math" panose="02040503050406030204" pitchFamily="18" charset="0"/>
                          </a:rPr>
                        </m:ctrlPr>
                      </m:sSubPr>
                      <m:e>
                        <m:r>
                          <m:rPr>
                            <m:sty m:val="p"/>
                          </m:rPr>
                          <a:rPr lang="en-US" altLang="zh-CN" sz="1600" i="0" dirty="0">
                            <a:latin typeface="Cambria Math" panose="02040503050406030204" pitchFamily="18" charset="0"/>
                          </a:rPr>
                          <m:t>click</m:t>
                        </m:r>
                      </m:e>
                      <m:sub>
                        <m:r>
                          <a:rPr lang="en-US" altLang="zh-CN" sz="1600" b="0" i="1" dirty="0" smtClean="0">
                            <a:latin typeface="Cambria Math" panose="02040503050406030204" pitchFamily="18" charset="0"/>
                          </a:rPr>
                          <m:t>𝑥</m:t>
                        </m:r>
                      </m:sub>
                    </m:sSub>
                    <m:r>
                      <a:rPr lang="en-US" altLang="zh-CN" sz="1600" b="0" i="1" dirty="0" smtClean="0">
                        <a:latin typeface="Cambria Math" panose="02040503050406030204" pitchFamily="18" charset="0"/>
                      </a:rPr>
                      <m:t>=</m:t>
                    </m:r>
                    <m:f>
                      <m:fPr>
                        <m:ctrlPr>
                          <a:rPr lang="en-US" altLang="zh-CN" sz="1600" b="0" i="1" dirty="0" smtClean="0">
                            <a:latin typeface="Cambria Math" panose="02040503050406030204" pitchFamily="18" charset="0"/>
                          </a:rPr>
                        </m:ctrlPr>
                      </m:fPr>
                      <m:num>
                        <m:r>
                          <a:rPr lang="en-US" altLang="zh-CN" sz="1600" b="0" i="1" dirty="0" smtClean="0">
                            <a:latin typeface="Cambria Math" panose="02040503050406030204" pitchFamily="18" charset="0"/>
                          </a:rPr>
                          <m:t>𝑥</m:t>
                        </m:r>
                        <m:r>
                          <a:rPr lang="en-US" altLang="zh-CN" sz="1600" b="0" i="1" dirty="0" smtClean="0">
                            <a:latin typeface="Cambria Math" panose="02040503050406030204" pitchFamily="18" charset="0"/>
                          </a:rPr>
                          <m:t>−</m:t>
                        </m:r>
                        <m:sSub>
                          <m:sSubPr>
                            <m:ctrlPr>
                              <a:rPr lang="en-US" altLang="zh-CN" sz="1600" b="0" i="1" dirty="0" smtClean="0">
                                <a:latin typeface="Cambria Math" panose="02040503050406030204" pitchFamily="18" charset="0"/>
                              </a:rPr>
                            </m:ctrlPr>
                          </m:sSubPr>
                          <m:e>
                            <m:r>
                              <a:rPr lang="en-US" altLang="zh-CN" sz="1600" b="0" i="1" dirty="0" smtClean="0">
                                <a:latin typeface="Cambria Math" panose="02040503050406030204" pitchFamily="18" charset="0"/>
                              </a:rPr>
                              <m:t>𝑥</m:t>
                            </m:r>
                          </m:e>
                          <m:sub>
                            <m:r>
                              <a:rPr lang="en-US" altLang="zh-CN" sz="1600" b="0" i="1" dirty="0" smtClean="0">
                                <a:latin typeface="Cambria Math" panose="02040503050406030204" pitchFamily="18" charset="0"/>
                              </a:rPr>
                              <m:t>𝑚𝑖𝑛</m:t>
                            </m:r>
                          </m:sub>
                        </m:sSub>
                      </m:num>
                      <m:den>
                        <m:sSub>
                          <m:sSubPr>
                            <m:ctrlPr>
                              <a:rPr lang="en-US" altLang="zh-CN" sz="1600" b="0" i="1" dirty="0" smtClean="0">
                                <a:latin typeface="Cambria Math" panose="02040503050406030204" pitchFamily="18" charset="0"/>
                              </a:rPr>
                            </m:ctrlPr>
                          </m:sSubPr>
                          <m:e>
                            <m:r>
                              <a:rPr lang="en-US" altLang="zh-CN" sz="1600" b="0" i="1" dirty="0" smtClean="0">
                                <a:latin typeface="Cambria Math" panose="02040503050406030204" pitchFamily="18" charset="0"/>
                              </a:rPr>
                              <m:t>𝑥</m:t>
                            </m:r>
                          </m:e>
                          <m:sub>
                            <m:r>
                              <a:rPr lang="en-US" altLang="zh-CN" sz="1600" b="0" i="1" dirty="0" smtClean="0">
                                <a:latin typeface="Cambria Math" panose="02040503050406030204" pitchFamily="18" charset="0"/>
                              </a:rPr>
                              <m:t>𝑚𝑎𝑥</m:t>
                            </m:r>
                          </m:sub>
                        </m:sSub>
                        <m:r>
                          <a:rPr lang="en-US" altLang="zh-CN" sz="1600" b="0" i="1" dirty="0" smtClean="0">
                            <a:latin typeface="Cambria Math" panose="02040503050406030204" pitchFamily="18" charset="0"/>
                          </a:rPr>
                          <m:t>−</m:t>
                        </m:r>
                        <m:sSub>
                          <m:sSubPr>
                            <m:ctrlPr>
                              <a:rPr lang="en-US" altLang="zh-CN" sz="1600" b="0" i="1" dirty="0" smtClean="0">
                                <a:latin typeface="Cambria Math" panose="02040503050406030204" pitchFamily="18" charset="0"/>
                              </a:rPr>
                            </m:ctrlPr>
                          </m:sSubPr>
                          <m:e>
                            <m:r>
                              <a:rPr lang="en-US" altLang="zh-CN" sz="1600" b="0" i="1" dirty="0" smtClean="0">
                                <a:latin typeface="Cambria Math" panose="02040503050406030204" pitchFamily="18" charset="0"/>
                              </a:rPr>
                              <m:t>𝑥</m:t>
                            </m:r>
                          </m:e>
                          <m:sub>
                            <m:r>
                              <a:rPr lang="en-US" altLang="zh-CN" sz="1600" b="0" i="1" dirty="0" smtClean="0">
                                <a:latin typeface="Cambria Math" panose="02040503050406030204" pitchFamily="18" charset="0"/>
                              </a:rPr>
                              <m:t>𝑚𝑖𝑛</m:t>
                            </m:r>
                          </m:sub>
                        </m:sSub>
                      </m:den>
                    </m:f>
                  </m:oMath>
                </a14:m>
                <a:r>
                  <a:rPr lang="zh-CN" altLang="en-US" sz="1600" dirty="0"/>
                  <a:t> 计算特征取值</a:t>
                </a:r>
                <a:r>
                  <a:rPr lang="en-US" altLang="zh-CN" sz="1600" dirty="0"/>
                  <a:t>x</a:t>
                </a:r>
                <a:r>
                  <a:rPr lang="zh-CN" altLang="en-US" sz="1600" dirty="0"/>
                  <a:t>的投放量；然后将任意两组特征组合，视为一个组合特征，计算组合特征值的每个取值的投放量</a:t>
                </a:r>
                <a:endParaRPr lang="en-US" altLang="zh-CN" sz="1600" dirty="0"/>
              </a:p>
              <a:p>
                <a:pPr marL="1200127" lvl="2" indent="-285750">
                  <a:lnSpc>
                    <a:spcPct val="130000"/>
                  </a:lnSpc>
                  <a:spcBef>
                    <a:spcPts val="600"/>
                  </a:spcBef>
                  <a:buFont typeface="Arial" panose="020B0604020202020204" pitchFamily="34" charset="0"/>
                  <a:buChar char="•"/>
                </a:pPr>
                <a:r>
                  <a:rPr lang="en-US" altLang="zh-CN" sz="1600" dirty="0"/>
                  <a:t>e.g. </a:t>
                </a:r>
                <a:r>
                  <a:rPr lang="zh-CN" altLang="en-US" sz="1600" dirty="0"/>
                  <a:t>以</a:t>
                </a:r>
                <a:r>
                  <a:rPr lang="en-US" altLang="zh-CN" sz="1600" dirty="0"/>
                  <a:t>education</a:t>
                </a:r>
                <a:r>
                  <a:rPr lang="zh-CN" altLang="en-US" sz="1600" dirty="0"/>
                  <a:t>特征为例，若</a:t>
                </a:r>
                <a:r>
                  <a:rPr lang="en-US" altLang="zh-CN" sz="1600" dirty="0"/>
                  <a:t>education=1</a:t>
                </a:r>
                <a:r>
                  <a:rPr lang="zh-CN" altLang="en-US" sz="1600" dirty="0"/>
                  <a:t>的数据共有</a:t>
                </a:r>
                <a:r>
                  <a:rPr lang="en-US" altLang="zh-CN" sz="1600" dirty="0"/>
                  <a:t>5000</a:t>
                </a:r>
                <a:r>
                  <a:rPr lang="zh-CN" altLang="en-US" sz="1600" dirty="0"/>
                  <a:t>条，其中</a:t>
                </a:r>
                <a:r>
                  <a:rPr lang="en-US" altLang="zh-CN" sz="1600" dirty="0"/>
                  <a:t>education=3</a:t>
                </a:r>
                <a:r>
                  <a:rPr lang="zh-CN" altLang="en-US" sz="1600" dirty="0"/>
                  <a:t>的样本数最多且为</a:t>
                </a:r>
                <a:r>
                  <a:rPr lang="en-US" altLang="zh-CN" sz="1600" dirty="0"/>
                  <a:t>10000</a:t>
                </a:r>
                <a:r>
                  <a:rPr lang="zh-CN" altLang="en-US" sz="1600" dirty="0"/>
                  <a:t>，其中</a:t>
                </a:r>
                <a:r>
                  <a:rPr lang="en-US" altLang="zh-CN" sz="1600" dirty="0"/>
                  <a:t>education=4</a:t>
                </a:r>
                <a:r>
                  <a:rPr lang="zh-CN" altLang="en-US" sz="1600" dirty="0"/>
                  <a:t>的样本数最少且为</a:t>
                </a:r>
                <a:r>
                  <a:rPr lang="en-US" altLang="zh-CN" sz="1600" dirty="0"/>
                  <a:t>2000</a:t>
                </a:r>
                <a:r>
                  <a:rPr lang="zh-CN" altLang="en-US" sz="1600" dirty="0"/>
                  <a:t>，那么</a:t>
                </a:r>
                <a:r>
                  <a:rPr lang="en-US" altLang="zh-CN" sz="1600" dirty="0"/>
                  <a:t>education1</a:t>
                </a:r>
                <a:r>
                  <a:rPr lang="zh-CN" altLang="en-US" sz="1600" dirty="0"/>
                  <a:t>的投放为量</a:t>
                </a:r>
                <a14:m>
                  <m:oMath xmlns:m="http://schemas.openxmlformats.org/officeDocument/2006/math">
                    <m:f>
                      <m:fPr>
                        <m:ctrlPr>
                          <a:rPr lang="en-US" altLang="zh-CN" sz="1600" i="1" smtClean="0">
                            <a:latin typeface="Cambria Math" panose="02040503050406030204" pitchFamily="18" charset="0"/>
                          </a:rPr>
                        </m:ctrlPr>
                      </m:fPr>
                      <m:num>
                        <m:r>
                          <a:rPr lang="en-US" altLang="zh-CN" sz="1600" b="0" i="1" smtClean="0">
                            <a:latin typeface="Cambria Math" panose="02040503050406030204" pitchFamily="18" charset="0"/>
                          </a:rPr>
                          <m:t>5000−2000</m:t>
                        </m:r>
                      </m:num>
                      <m:den>
                        <m:r>
                          <a:rPr lang="en-US" altLang="zh-CN" sz="1600" b="0" i="1" smtClean="0">
                            <a:latin typeface="Cambria Math" panose="02040503050406030204" pitchFamily="18" charset="0"/>
                          </a:rPr>
                          <m:t>10000−2000</m:t>
                        </m:r>
                      </m:den>
                    </m:f>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3</m:t>
                        </m:r>
                      </m:num>
                      <m:den>
                        <m:r>
                          <a:rPr lang="en-US" altLang="zh-CN" sz="1600" b="0" i="1" smtClean="0">
                            <a:latin typeface="Cambria Math" panose="02040503050406030204" pitchFamily="18" charset="0"/>
                          </a:rPr>
                          <m:t>8</m:t>
                        </m:r>
                      </m:den>
                    </m:f>
                  </m:oMath>
                </a14:m>
                <a:endParaRPr lang="en-US" altLang="zh-CN" sz="1600" b="0" dirty="0"/>
              </a:p>
              <a:p>
                <a:pPr marL="742939" lvl="1" indent="-285750">
                  <a:lnSpc>
                    <a:spcPct val="130000"/>
                  </a:lnSpc>
                  <a:spcBef>
                    <a:spcPts val="600"/>
                  </a:spcBef>
                  <a:buFont typeface="Arial" panose="020B0604020202020204" pitchFamily="34" charset="0"/>
                  <a:buChar char="•"/>
                </a:pPr>
                <a:r>
                  <a:rPr kumimoji="1" lang="zh-CN" altLang="en-US" sz="2000" b="1" kern="0" dirty="0">
                    <a:latin typeface="微软雅黑" panose="020B0503020204020204" pitchFamily="34" charset="-122"/>
                    <a:ea typeface="微软雅黑" panose="020B0503020204020204" pitchFamily="34" charset="-122"/>
                    <a:cs typeface="+mn-ea"/>
                    <a:sym typeface="+mn-lt"/>
                  </a:rPr>
                  <a:t>特征筛选</a:t>
                </a:r>
                <a:endParaRPr kumimoji="1" lang="en-US" altLang="zh-CN" sz="2000" b="1" kern="0" dirty="0">
                  <a:latin typeface="微软雅黑" panose="020B0503020204020204" pitchFamily="34" charset="-122"/>
                  <a:ea typeface="微软雅黑" panose="020B0503020204020204" pitchFamily="34" charset="-122"/>
                  <a:cs typeface="+mn-ea"/>
                  <a:sym typeface="+mn-lt"/>
                </a:endParaRPr>
              </a:p>
              <a:p>
                <a:pPr marL="1200127" lvl="2" indent="-2857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通过计算</a:t>
                </a:r>
                <a:r>
                  <a:rPr kumimoji="1" lang="en-US" altLang="zh-CN" sz="1600" kern="0" dirty="0" err="1">
                    <a:latin typeface="微软雅黑" panose="020B0503020204020204" pitchFamily="34" charset="-122"/>
                    <a:ea typeface="微软雅黑" panose="020B0503020204020204" pitchFamily="34" charset="-122"/>
                    <a:cs typeface="+mn-ea"/>
                    <a:sym typeface="+mn-lt"/>
                  </a:rPr>
                  <a:t>feature_importance</a:t>
                </a:r>
                <a:r>
                  <a:rPr kumimoji="1" lang="en-US" altLang="zh-CN" sz="1600" kern="0" dirty="0">
                    <a:latin typeface="微软雅黑" panose="020B0503020204020204" pitchFamily="34" charset="-122"/>
                    <a:ea typeface="微软雅黑" panose="020B0503020204020204" pitchFamily="34" charset="-122"/>
                    <a:cs typeface="+mn-ea"/>
                    <a:sym typeface="+mn-lt"/>
                  </a:rPr>
                  <a:t> </a:t>
                </a:r>
                <a:r>
                  <a:rPr kumimoji="1" lang="zh-CN" altLang="en-US" sz="1600" kern="0" dirty="0">
                    <a:latin typeface="微软雅黑" panose="020B0503020204020204" pitchFamily="34" charset="-122"/>
                    <a:ea typeface="微软雅黑" panose="020B0503020204020204" pitchFamily="34" charset="-122"/>
                    <a:cs typeface="+mn-ea"/>
                    <a:sym typeface="+mn-lt"/>
                  </a:rPr>
                  <a:t>以及使用不同特征调试模型，筛选出</a:t>
                </a:r>
                <a:r>
                  <a:rPr kumimoji="1" lang="en-US" altLang="zh-CN" sz="1600" kern="0" dirty="0">
                    <a:latin typeface="微软雅黑" panose="020B0503020204020204" pitchFamily="34" charset="-122"/>
                    <a:ea typeface="微软雅黑" panose="020B0503020204020204" pitchFamily="34" charset="-122"/>
                    <a:cs typeface="+mn-ea"/>
                    <a:sym typeface="+mn-lt"/>
                  </a:rPr>
                  <a:t>30</a:t>
                </a:r>
                <a:r>
                  <a:rPr kumimoji="1" lang="zh-CN" altLang="en-US" sz="1600" kern="0" dirty="0">
                    <a:latin typeface="微软雅黑" panose="020B0503020204020204" pitchFamily="34" charset="-122"/>
                    <a:ea typeface="微软雅黑" panose="020B0503020204020204" pitchFamily="34" charset="-122"/>
                    <a:cs typeface="+mn-ea"/>
                    <a:sym typeface="+mn-lt"/>
                  </a:rPr>
                  <a:t>个</a:t>
                </a:r>
                <a:r>
                  <a:rPr kumimoji="1" lang="en-US" altLang="zh-CN" sz="1600" kern="0" dirty="0">
                    <a:latin typeface="微软雅黑" panose="020B0503020204020204" pitchFamily="34" charset="-122"/>
                    <a:ea typeface="微软雅黑" panose="020B0503020204020204" pitchFamily="34" charset="-122"/>
                    <a:cs typeface="+mn-ea"/>
                    <a:sym typeface="+mn-lt"/>
                  </a:rPr>
                  <a:t>click</a:t>
                </a:r>
                <a:r>
                  <a:rPr kumimoji="1" lang="zh-CN" altLang="en-US" sz="1600" kern="0" dirty="0">
                    <a:latin typeface="微软雅黑" panose="020B0503020204020204" pitchFamily="34" charset="-122"/>
                    <a:ea typeface="微软雅黑" panose="020B0503020204020204" pitchFamily="34" charset="-122"/>
                    <a:cs typeface="+mn-ea"/>
                    <a:sym typeface="+mn-lt"/>
                  </a:rPr>
                  <a:t>特征</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lvl="2">
                  <a:lnSpc>
                    <a:spcPct val="130000"/>
                  </a:lnSpc>
                  <a:spcBef>
                    <a:spcPts val="600"/>
                  </a:spcBef>
                </a:pPr>
                <a:endParaRPr kumimoji="1" lang="en-US" altLang="zh-CN" sz="2000" b="1" kern="0" dirty="0">
                  <a:latin typeface="微软雅黑" panose="020B0503020204020204" pitchFamily="34" charset="-122"/>
                  <a:ea typeface="微软雅黑" panose="020B0503020204020204" pitchFamily="34" charset="-122"/>
                  <a:cs typeface="+mn-ea"/>
                  <a:sym typeface="+mn-lt"/>
                </a:endParaRPr>
              </a:p>
            </p:txBody>
          </p:sp>
        </mc:Choice>
        <mc:Fallback>
          <p:sp>
            <p:nvSpPr>
              <p:cNvPr id="4" name="文本框 3">
                <a:extLst>
                  <a:ext uri="{FF2B5EF4-FFF2-40B4-BE49-F238E27FC236}">
                    <a16:creationId xmlns:a16="http://schemas.microsoft.com/office/drawing/2014/main" id="{706D2EC5-34F9-3845-A7F0-E6E982F9F73F}"/>
                  </a:ext>
                </a:extLst>
              </p:cNvPr>
              <p:cNvSpPr txBox="1">
                <a:spLocks noRot="1" noChangeAspect="1" noMove="1" noResize="1" noEditPoints="1" noAdjustHandles="1" noChangeArrowheads="1" noChangeShapeType="1" noTextEdit="1"/>
              </p:cNvSpPr>
              <p:nvPr/>
            </p:nvSpPr>
            <p:spPr>
              <a:xfrm>
                <a:off x="877503" y="959881"/>
                <a:ext cx="10131156" cy="5279330"/>
              </a:xfrm>
              <a:prstGeom prst="rect">
                <a:avLst/>
              </a:prstGeom>
              <a:blipFill>
                <a:blip r:embed="rId3"/>
                <a:stretch>
                  <a:fillRect l="-751" r="-1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3759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5</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特征构建</a:t>
            </a: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706D2EC5-34F9-3845-A7F0-E6E982F9F73F}"/>
                  </a:ext>
                </a:extLst>
              </p:cNvPr>
              <p:cNvSpPr txBox="1"/>
              <p:nvPr/>
            </p:nvSpPr>
            <p:spPr>
              <a:xfrm>
                <a:off x="877503" y="959881"/>
                <a:ext cx="10131156" cy="6184065"/>
              </a:xfrm>
              <a:prstGeom prst="rect">
                <a:avLst/>
              </a:prstGeom>
              <a:noFill/>
            </p:spPr>
            <p:txBody>
              <a:bodyPr wrap="square" rtlCol="0">
                <a:spAutoFit/>
              </a:bodyPr>
              <a:lstStyle/>
              <a:p>
                <a:pPr marL="285750" indent="-285750">
                  <a:lnSpc>
                    <a:spcPct val="130000"/>
                  </a:lnSpc>
                  <a:spcBef>
                    <a:spcPts val="600"/>
                  </a:spcBef>
                  <a:buFont typeface="Arial" panose="020B0604020202020204" pitchFamily="34" charset="0"/>
                  <a:buChar char="•"/>
                </a:pPr>
                <a:r>
                  <a:rPr kumimoji="1" lang="zh-CN" altLang="en-US" sz="2000" b="1" kern="0" dirty="0">
                    <a:latin typeface="微软雅黑" panose="020B0503020204020204" pitchFamily="34" charset="-122"/>
                    <a:ea typeface="微软雅黑" panose="020B0503020204020204" pitchFamily="34" charset="-122"/>
                    <a:cs typeface="+mn-ea"/>
                    <a:sym typeface="+mn-lt"/>
                  </a:rPr>
                  <a:t>投放比例（</a:t>
                </a:r>
                <a:r>
                  <a:rPr kumimoji="1" lang="en-US" altLang="zh-CN" sz="2000" b="1" kern="0" dirty="0">
                    <a:latin typeface="微软雅黑" panose="020B0503020204020204" pitchFamily="34" charset="-122"/>
                    <a:ea typeface="微软雅黑" panose="020B0503020204020204" pitchFamily="34" charset="-122"/>
                    <a:cs typeface="+mn-ea"/>
                    <a:sym typeface="+mn-lt"/>
                  </a:rPr>
                  <a:t>ratio</a:t>
                </a:r>
                <a:r>
                  <a:rPr kumimoji="1" lang="zh-CN" altLang="en-US" sz="2000" b="1" kern="0" dirty="0">
                    <a:latin typeface="微软雅黑" panose="020B0503020204020204" pitchFamily="34" charset="-122"/>
                    <a:ea typeface="微软雅黑" panose="020B0503020204020204" pitchFamily="34" charset="-122"/>
                    <a:cs typeface="+mn-ea"/>
                    <a:sym typeface="+mn-lt"/>
                  </a:rPr>
                  <a:t>）</a:t>
                </a:r>
                <a:endParaRPr kumimoji="1" lang="en-US" altLang="zh-CN" sz="2000" b="1" kern="0" dirty="0">
                  <a:latin typeface="微软雅黑" panose="020B0503020204020204" pitchFamily="34" charset="-122"/>
                  <a:ea typeface="微软雅黑" panose="020B0503020204020204" pitchFamily="34" charset="-122"/>
                  <a:cs typeface="+mn-ea"/>
                  <a:sym typeface="+mn-lt"/>
                </a:endParaRPr>
              </a:p>
              <a:p>
                <a:pPr marL="742939" lvl="1" indent="-285750">
                  <a:lnSpc>
                    <a:spcPct val="130000"/>
                  </a:lnSpc>
                  <a:spcBef>
                    <a:spcPts val="600"/>
                  </a:spcBef>
                  <a:buFont typeface="Arial" panose="020B0604020202020204" pitchFamily="34" charset="0"/>
                  <a:buChar char="•"/>
                </a:pPr>
                <a:r>
                  <a:rPr kumimoji="1" lang="zh-CN" altLang="en-US" b="1" kern="0" dirty="0">
                    <a:latin typeface="微软雅黑" panose="020B0503020204020204" pitchFamily="34" charset="-122"/>
                    <a:ea typeface="微软雅黑" panose="020B0503020204020204" pitchFamily="34" charset="-122"/>
                    <a:cs typeface="+mn-ea"/>
                    <a:sym typeface="+mn-lt"/>
                  </a:rPr>
                  <a:t>含义</a:t>
                </a:r>
                <a:endParaRPr kumimoji="1" lang="en-US" altLang="zh-CN" b="1" kern="0" dirty="0">
                  <a:latin typeface="微软雅黑" panose="020B0503020204020204" pitchFamily="34" charset="-122"/>
                  <a:ea typeface="微软雅黑" panose="020B0503020204020204" pitchFamily="34" charset="-122"/>
                  <a:cs typeface="+mn-ea"/>
                  <a:sym typeface="+mn-lt"/>
                </a:endParaRPr>
              </a:p>
              <a:p>
                <a:pPr marL="1200127" lvl="2" indent="-285750">
                  <a:lnSpc>
                    <a:spcPct val="130000"/>
                  </a:lnSpc>
                  <a:spcBef>
                    <a:spcPts val="600"/>
                  </a:spcBef>
                  <a:buFont typeface="Arial" panose="020B0604020202020204" pitchFamily="34" charset="0"/>
                  <a:buChar char="•"/>
                </a:pPr>
                <a:r>
                  <a:rPr lang="zh-CN" altLang="en-US" sz="1600" dirty="0"/>
                  <a:t>用于描述某一单值特征或某一对单值特征不同取值在总样本数据中的占比，使得用户的某个特征更加明显</a:t>
                </a: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marL="742939" lvl="1" indent="-285750">
                  <a:lnSpc>
                    <a:spcPct val="130000"/>
                  </a:lnSpc>
                  <a:spcBef>
                    <a:spcPts val="600"/>
                  </a:spcBef>
                  <a:buFont typeface="Arial" panose="020B0604020202020204" pitchFamily="34" charset="0"/>
                  <a:buChar char="•"/>
                </a:pPr>
                <a:r>
                  <a:rPr kumimoji="1" lang="zh-CN" altLang="en-US" b="1" kern="0" dirty="0">
                    <a:latin typeface="微软雅黑" panose="020B0503020204020204" pitchFamily="34" charset="-122"/>
                    <a:ea typeface="微软雅黑" panose="020B0503020204020204" pitchFamily="34" charset="-122"/>
                    <a:cs typeface="+mn-ea"/>
                    <a:sym typeface="+mn-lt"/>
                  </a:rPr>
                  <a:t>构建过程</a:t>
                </a:r>
                <a:endParaRPr kumimoji="1" lang="en-US" altLang="zh-CN" b="1" kern="0" dirty="0">
                  <a:latin typeface="微软雅黑" panose="020B0503020204020204" pitchFamily="34" charset="-122"/>
                  <a:ea typeface="微软雅黑" panose="020B0503020204020204" pitchFamily="34" charset="-122"/>
                  <a:cs typeface="+mn-ea"/>
                  <a:sym typeface="+mn-lt"/>
                </a:endParaRPr>
              </a:p>
              <a:p>
                <a:pPr marL="1200127" lvl="2" indent="-285750">
                  <a:lnSpc>
                    <a:spcPct val="130000"/>
                  </a:lnSpc>
                  <a:spcBef>
                    <a:spcPts val="600"/>
                  </a:spcBef>
                  <a:buFont typeface="Arial" panose="020B0604020202020204" pitchFamily="34" charset="0"/>
                  <a:buChar char="•"/>
                </a:pPr>
                <a:r>
                  <a:rPr lang="zh-CN" altLang="en-US" sz="1600" dirty="0"/>
                  <a:t>选出单值特征；单值特征投放比例为某个特征取值的样本数占总样本数目的比例；然后将任意两组特征进行</a:t>
                </a:r>
                <a:r>
                  <a:rPr lang="zh-CN" altLang="en-US" sz="1600" b="1" dirty="0"/>
                  <a:t>有序组合</a:t>
                </a:r>
                <a:r>
                  <a:rPr lang="zh-CN" altLang="en-US" sz="1600" dirty="0"/>
                  <a:t>，视为一个组合特征，计算组合特征值在样本出现次数占第一个特征值在样本中出现次数的百分比（</a:t>
                </a:r>
                <a14:m>
                  <m:oMath xmlns:m="http://schemas.openxmlformats.org/officeDocument/2006/math">
                    <m:f>
                      <m:fPr>
                        <m:ctrlPr>
                          <a:rPr lang="en-US" altLang="zh-CN" sz="1600" i="1" smtClean="0">
                            <a:latin typeface="Cambria Math" panose="02040503050406030204" pitchFamily="18" charset="0"/>
                          </a:rPr>
                        </m:ctrlPr>
                      </m:fPr>
                      <m:num>
                        <m:r>
                          <a:rPr lang="en-US" altLang="zh-CN" sz="1600" b="0" i="1" smtClean="0">
                            <a:latin typeface="Cambria Math" panose="02040503050406030204" pitchFamily="18" charset="0"/>
                          </a:rPr>
                          <m:t>𝑃</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𝐴𝐵</m:t>
                        </m:r>
                        <m:r>
                          <a:rPr lang="en-US" altLang="zh-CN" sz="1600" b="0" i="1" smtClean="0">
                            <a:latin typeface="Cambria Math" panose="02040503050406030204" pitchFamily="18" charset="0"/>
                          </a:rPr>
                          <m:t>)</m:t>
                        </m:r>
                      </m:num>
                      <m:den>
                        <m:r>
                          <a:rPr lang="en-US" altLang="zh-CN" sz="1600" b="0" i="1" smtClean="0">
                            <a:latin typeface="Cambria Math" panose="02040503050406030204" pitchFamily="18" charset="0"/>
                          </a:rPr>
                          <m:t>𝑃</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𝐴</m:t>
                        </m:r>
                        <m:r>
                          <a:rPr lang="en-US" altLang="zh-CN" sz="1600" b="0" i="1" smtClean="0">
                            <a:latin typeface="Cambria Math" panose="02040503050406030204" pitchFamily="18" charset="0"/>
                          </a:rPr>
                          <m:t>)</m:t>
                        </m:r>
                      </m:den>
                    </m:f>
                  </m:oMath>
                </a14:m>
                <a:r>
                  <a:rPr lang="zh-CN" altLang="en-US" sz="1600" dirty="0"/>
                  <a:t>）</a:t>
                </a:r>
                <a:endParaRPr lang="en-US" altLang="zh-CN" sz="1600" dirty="0"/>
              </a:p>
              <a:p>
                <a:pPr marL="1200127" lvl="2" indent="-285750">
                  <a:lnSpc>
                    <a:spcPct val="130000"/>
                  </a:lnSpc>
                  <a:spcBef>
                    <a:spcPts val="600"/>
                  </a:spcBef>
                  <a:buFont typeface="Arial" panose="020B0604020202020204" pitchFamily="34" charset="0"/>
                  <a:buChar char="•"/>
                </a:pPr>
                <a:r>
                  <a:rPr lang="en-US" altLang="zh-CN" sz="1600" dirty="0"/>
                  <a:t>e.g. </a:t>
                </a:r>
                <a:r>
                  <a:rPr lang="zh-CN" altLang="en-US" sz="1600" dirty="0"/>
                  <a:t>以</a:t>
                </a:r>
                <a:r>
                  <a:rPr lang="en-US" altLang="zh-CN" sz="1600" dirty="0"/>
                  <a:t>education</a:t>
                </a:r>
                <a:r>
                  <a:rPr lang="zh-CN" altLang="en-US" sz="1600" dirty="0"/>
                  <a:t>特征为例，若</a:t>
                </a:r>
                <a:r>
                  <a:rPr lang="en-US" altLang="zh-CN" sz="1600" dirty="0"/>
                  <a:t>education=1</a:t>
                </a:r>
                <a:r>
                  <a:rPr lang="zh-CN" altLang="en-US" sz="1600" dirty="0"/>
                  <a:t>的数据共有</a:t>
                </a:r>
                <a:r>
                  <a:rPr lang="en-US" altLang="zh-CN" sz="1600" dirty="0"/>
                  <a:t>5000</a:t>
                </a:r>
                <a:r>
                  <a:rPr lang="zh-CN" altLang="en-US" sz="1600" dirty="0"/>
                  <a:t>条，其中样本为</a:t>
                </a:r>
                <a:r>
                  <a:rPr lang="en-US" altLang="zh-CN" sz="1600" dirty="0"/>
                  <a:t>10000</a:t>
                </a:r>
                <a:r>
                  <a:rPr lang="zh-CN" altLang="en-US" sz="1600" dirty="0"/>
                  <a:t>，那么单值特征的投放量比例为</a:t>
                </a:r>
                <a:r>
                  <a:rPr lang="en-US" altLang="zh-CN" sz="1600" dirty="0"/>
                  <a:t>0.5</a:t>
                </a:r>
                <a:br>
                  <a:rPr lang="en-US" altLang="zh-CN" sz="1600" dirty="0"/>
                </a:br>
                <a:r>
                  <a:rPr lang="zh-CN" altLang="en-US" sz="1600" dirty="0"/>
                  <a:t>组合特征以（</a:t>
                </a:r>
                <a:r>
                  <a:rPr lang="en-US" altLang="zh-CN" sz="1600" dirty="0"/>
                  <a:t>education</a:t>
                </a:r>
                <a:r>
                  <a:rPr lang="zh-CN" altLang="en-US" sz="1600" dirty="0"/>
                  <a:t>，</a:t>
                </a:r>
                <a:r>
                  <a:rPr lang="en-US" altLang="zh-CN" sz="1600" dirty="0"/>
                  <a:t>gender</a:t>
                </a:r>
                <a:r>
                  <a:rPr lang="zh-CN" altLang="en-US" sz="1600" dirty="0"/>
                  <a:t>）为例，假设（</a:t>
                </a:r>
                <a:r>
                  <a:rPr lang="en-US" altLang="zh-CN" sz="1600" dirty="0"/>
                  <a:t>education</a:t>
                </a:r>
                <a:r>
                  <a:rPr lang="zh-CN" altLang="en-US" sz="1600" dirty="0"/>
                  <a:t>，</a:t>
                </a:r>
                <a:r>
                  <a:rPr lang="en-US" altLang="zh-CN" sz="1600" dirty="0"/>
                  <a:t>gender</a:t>
                </a:r>
                <a:r>
                  <a:rPr lang="zh-CN" altLang="en-US" sz="1600" dirty="0"/>
                  <a:t>）</a:t>
                </a:r>
                <a:r>
                  <a:rPr lang="en-US" altLang="zh-CN" sz="1600" dirty="0"/>
                  <a:t>=</a:t>
                </a:r>
                <a:r>
                  <a:rPr lang="zh-CN" altLang="en-US" sz="1600" dirty="0"/>
                  <a:t>（</a:t>
                </a:r>
                <a:r>
                  <a:rPr lang="en-US" altLang="zh-CN" sz="1600" dirty="0"/>
                  <a:t>1</a:t>
                </a:r>
                <a:r>
                  <a:rPr lang="zh-CN" altLang="en-US" sz="1600" dirty="0"/>
                  <a:t>，</a:t>
                </a:r>
                <a:r>
                  <a:rPr lang="en-US" altLang="zh-CN" sz="1600" dirty="0"/>
                  <a:t>1</a:t>
                </a:r>
                <a:r>
                  <a:rPr lang="zh-CN" altLang="en-US" sz="1600" dirty="0"/>
                  <a:t>）的样本为</a:t>
                </a:r>
                <a:r>
                  <a:rPr lang="en-US" altLang="zh-CN" sz="1600" dirty="0"/>
                  <a:t>2000</a:t>
                </a:r>
                <a:r>
                  <a:rPr lang="zh-CN" altLang="en-US" sz="1600" dirty="0"/>
                  <a:t>个，数据集中</a:t>
                </a:r>
                <a:r>
                  <a:rPr lang="en-US" altLang="zh-CN" sz="1600" dirty="0"/>
                  <a:t>education=1</a:t>
                </a:r>
                <a:r>
                  <a:rPr lang="zh-CN" altLang="en-US" sz="1600" dirty="0"/>
                  <a:t>的样本数为</a:t>
                </a:r>
                <a:r>
                  <a:rPr lang="en-US" altLang="zh-CN" sz="1600" dirty="0"/>
                  <a:t>8000</a:t>
                </a:r>
                <a:r>
                  <a:rPr lang="zh-CN" altLang="en-US" sz="1600" dirty="0"/>
                  <a:t>个，那么每一个（</a:t>
                </a:r>
                <a:r>
                  <a:rPr lang="en-US" altLang="zh-CN" sz="1600" dirty="0"/>
                  <a:t>education</a:t>
                </a:r>
                <a:r>
                  <a:rPr lang="zh-CN" altLang="en-US" sz="1600" dirty="0"/>
                  <a:t>，</a:t>
                </a:r>
                <a:r>
                  <a:rPr lang="en-US" altLang="zh-CN" sz="1600" dirty="0"/>
                  <a:t>gender</a:t>
                </a:r>
                <a:r>
                  <a:rPr lang="zh-CN" altLang="en-US" sz="1600" dirty="0"/>
                  <a:t>）</a:t>
                </a:r>
                <a:r>
                  <a:rPr lang="en-US" altLang="zh-CN" sz="1600" dirty="0"/>
                  <a:t>=</a:t>
                </a:r>
                <a:r>
                  <a:rPr lang="zh-CN" altLang="en-US" sz="1600" dirty="0"/>
                  <a:t>（</a:t>
                </a:r>
                <a:r>
                  <a:rPr lang="en-US" altLang="zh-CN" sz="1600" dirty="0"/>
                  <a:t>1</a:t>
                </a:r>
                <a:r>
                  <a:rPr lang="zh-CN" altLang="en-US" sz="1600" dirty="0"/>
                  <a:t>，</a:t>
                </a:r>
                <a:r>
                  <a:rPr lang="en-US" altLang="zh-CN" sz="1600" dirty="0"/>
                  <a:t>1</a:t>
                </a:r>
                <a:r>
                  <a:rPr lang="zh-CN" altLang="en-US" sz="1600" dirty="0"/>
                  <a:t>）的样本的投放比例量为</a:t>
                </a:r>
                <a:r>
                  <a:rPr lang="en-US" altLang="zh-CN" sz="1600" dirty="0"/>
                  <a:t>0.25</a:t>
                </a: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marL="742939" lvl="1" indent="-285750">
                  <a:lnSpc>
                    <a:spcPct val="130000"/>
                  </a:lnSpc>
                  <a:spcBef>
                    <a:spcPts val="600"/>
                  </a:spcBef>
                  <a:buFont typeface="Arial" panose="020B0604020202020204" pitchFamily="34" charset="0"/>
                  <a:buChar char="•"/>
                </a:pPr>
                <a:r>
                  <a:rPr kumimoji="1" lang="zh-CN" altLang="en-US" b="1" kern="0" dirty="0">
                    <a:latin typeface="微软雅黑" panose="020B0503020204020204" pitchFamily="34" charset="-122"/>
                    <a:ea typeface="微软雅黑" panose="020B0503020204020204" pitchFamily="34" charset="-122"/>
                    <a:cs typeface="+mn-ea"/>
                    <a:sym typeface="+mn-lt"/>
                  </a:rPr>
                  <a:t>特征筛选</a:t>
                </a:r>
                <a:endParaRPr kumimoji="1" lang="en-US" altLang="zh-CN" b="1" kern="0" dirty="0">
                  <a:latin typeface="微软雅黑" panose="020B0503020204020204" pitchFamily="34" charset="-122"/>
                  <a:ea typeface="微软雅黑" panose="020B0503020204020204" pitchFamily="34" charset="-122"/>
                  <a:cs typeface="+mn-ea"/>
                  <a:sym typeface="+mn-lt"/>
                </a:endParaRPr>
              </a:p>
              <a:p>
                <a:pPr marL="1200127" lvl="2" indent="-2857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通过计算</a:t>
                </a:r>
                <a:r>
                  <a:rPr kumimoji="1" lang="en-US" altLang="zh-CN" sz="1600" kern="0" dirty="0" err="1">
                    <a:latin typeface="微软雅黑" panose="020B0503020204020204" pitchFamily="34" charset="-122"/>
                    <a:ea typeface="微软雅黑" panose="020B0503020204020204" pitchFamily="34" charset="-122"/>
                    <a:cs typeface="+mn-ea"/>
                    <a:sym typeface="+mn-lt"/>
                  </a:rPr>
                  <a:t>feature_importance</a:t>
                </a:r>
                <a:r>
                  <a:rPr kumimoji="1" lang="en-US" altLang="zh-CN" sz="1600" kern="0" dirty="0">
                    <a:latin typeface="微软雅黑" panose="020B0503020204020204" pitchFamily="34" charset="-122"/>
                    <a:ea typeface="微软雅黑" panose="020B0503020204020204" pitchFamily="34" charset="-122"/>
                    <a:cs typeface="+mn-ea"/>
                    <a:sym typeface="+mn-lt"/>
                  </a:rPr>
                  <a:t> </a:t>
                </a:r>
                <a:r>
                  <a:rPr kumimoji="1" lang="zh-CN" altLang="en-US" sz="1600" kern="0" dirty="0">
                    <a:latin typeface="微软雅黑" panose="020B0503020204020204" pitchFamily="34" charset="-122"/>
                    <a:ea typeface="微软雅黑" panose="020B0503020204020204" pitchFamily="34" charset="-122"/>
                    <a:cs typeface="+mn-ea"/>
                    <a:sym typeface="+mn-lt"/>
                  </a:rPr>
                  <a:t>以及使用不同特征调试模型，筛选出</a:t>
                </a:r>
                <a:r>
                  <a:rPr kumimoji="1" lang="en-US" altLang="zh-CN" sz="1600" kern="0" dirty="0">
                    <a:latin typeface="微软雅黑" panose="020B0503020204020204" pitchFamily="34" charset="-122"/>
                    <a:ea typeface="微软雅黑" panose="020B0503020204020204" pitchFamily="34" charset="-122"/>
                    <a:cs typeface="+mn-ea"/>
                    <a:sym typeface="+mn-lt"/>
                  </a:rPr>
                  <a:t>30</a:t>
                </a:r>
                <a:r>
                  <a:rPr kumimoji="1" lang="zh-CN" altLang="en-US" sz="1600" kern="0" dirty="0">
                    <a:latin typeface="微软雅黑" panose="020B0503020204020204" pitchFamily="34" charset="-122"/>
                    <a:ea typeface="微软雅黑" panose="020B0503020204020204" pitchFamily="34" charset="-122"/>
                    <a:cs typeface="+mn-ea"/>
                    <a:sym typeface="+mn-lt"/>
                  </a:rPr>
                  <a:t>个</a:t>
                </a:r>
                <a:r>
                  <a:rPr kumimoji="1" lang="en-US" altLang="zh-CN" sz="1600" kern="0" dirty="0">
                    <a:latin typeface="微软雅黑" panose="020B0503020204020204" pitchFamily="34" charset="-122"/>
                    <a:ea typeface="微软雅黑" panose="020B0503020204020204" pitchFamily="34" charset="-122"/>
                    <a:cs typeface="+mn-ea"/>
                    <a:sym typeface="+mn-lt"/>
                  </a:rPr>
                  <a:t>ratio</a:t>
                </a:r>
                <a:r>
                  <a:rPr kumimoji="1" lang="zh-CN" altLang="en-US" sz="1600" kern="0" dirty="0">
                    <a:latin typeface="微软雅黑" panose="020B0503020204020204" pitchFamily="34" charset="-122"/>
                    <a:ea typeface="微软雅黑" panose="020B0503020204020204" pitchFamily="34" charset="-122"/>
                    <a:cs typeface="+mn-ea"/>
                    <a:sym typeface="+mn-lt"/>
                  </a:rPr>
                  <a:t>特征</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lvl="2">
                  <a:lnSpc>
                    <a:spcPct val="130000"/>
                  </a:lnSpc>
                  <a:spcBef>
                    <a:spcPts val="600"/>
                  </a:spcBef>
                </a:pPr>
                <a:endParaRPr kumimoji="1" lang="en-US" altLang="zh-CN" b="1" kern="0" dirty="0">
                  <a:latin typeface="微软雅黑" panose="020B0503020204020204" pitchFamily="34" charset="-122"/>
                  <a:ea typeface="微软雅黑" panose="020B0503020204020204" pitchFamily="34" charset="-122"/>
                  <a:cs typeface="+mn-ea"/>
                  <a:sym typeface="+mn-lt"/>
                </a:endParaRPr>
              </a:p>
            </p:txBody>
          </p:sp>
        </mc:Choice>
        <mc:Fallback>
          <p:sp>
            <p:nvSpPr>
              <p:cNvPr id="4" name="文本框 3">
                <a:extLst>
                  <a:ext uri="{FF2B5EF4-FFF2-40B4-BE49-F238E27FC236}">
                    <a16:creationId xmlns:a16="http://schemas.microsoft.com/office/drawing/2014/main" id="{706D2EC5-34F9-3845-A7F0-E6E982F9F73F}"/>
                  </a:ext>
                </a:extLst>
              </p:cNvPr>
              <p:cNvSpPr txBox="1">
                <a:spLocks noRot="1" noChangeAspect="1" noMove="1" noResize="1" noEditPoints="1" noAdjustHandles="1" noChangeArrowheads="1" noChangeShapeType="1" noTextEdit="1"/>
              </p:cNvSpPr>
              <p:nvPr/>
            </p:nvSpPr>
            <p:spPr>
              <a:xfrm>
                <a:off x="877503" y="959881"/>
                <a:ext cx="10131156" cy="6184065"/>
              </a:xfrm>
              <a:prstGeom prst="rect">
                <a:avLst/>
              </a:prstGeom>
              <a:blipFill>
                <a:blip r:embed="rId3"/>
                <a:stretch>
                  <a:fillRect l="-375" r="-7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56886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5</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特征构建</a:t>
            </a:r>
          </a:p>
        </p:txBody>
      </p:sp>
      <p:sp>
        <p:nvSpPr>
          <p:cNvPr id="4" name="文本框 3">
            <a:extLst>
              <a:ext uri="{FF2B5EF4-FFF2-40B4-BE49-F238E27FC236}">
                <a16:creationId xmlns:a16="http://schemas.microsoft.com/office/drawing/2014/main" id="{706D2EC5-34F9-3845-A7F0-E6E982F9F73F}"/>
              </a:ext>
            </a:extLst>
          </p:cNvPr>
          <p:cNvSpPr txBox="1"/>
          <p:nvPr/>
        </p:nvSpPr>
        <p:spPr>
          <a:xfrm>
            <a:off x="877503" y="959881"/>
            <a:ext cx="10131156" cy="4829977"/>
          </a:xfrm>
          <a:prstGeom prst="rect">
            <a:avLst/>
          </a:prstGeom>
          <a:noFill/>
        </p:spPr>
        <p:txBody>
          <a:bodyPr wrap="square" rtlCol="0">
            <a:spAutoFit/>
          </a:bodyPr>
          <a:lstStyle/>
          <a:p>
            <a:pPr marL="285750" indent="-285750">
              <a:lnSpc>
                <a:spcPct val="130000"/>
              </a:lnSpc>
              <a:spcBef>
                <a:spcPts val="600"/>
              </a:spcBef>
              <a:buFont typeface="Arial" panose="020B0604020202020204" pitchFamily="34" charset="0"/>
              <a:buChar char="•"/>
            </a:pPr>
            <a:r>
              <a:rPr kumimoji="1" lang="zh-CN" altLang="en-US" sz="2400" b="1" kern="0" dirty="0">
                <a:latin typeface="微软雅黑" panose="020B0503020204020204" pitchFamily="34" charset="-122"/>
                <a:ea typeface="微软雅黑" panose="020B0503020204020204" pitchFamily="34" charset="-122"/>
                <a:cs typeface="+mn-ea"/>
                <a:sym typeface="+mn-lt"/>
              </a:rPr>
              <a:t>转化率（</a:t>
            </a:r>
            <a:r>
              <a:rPr kumimoji="1" lang="en-US" altLang="zh-CN" sz="2400" b="1" kern="0" dirty="0" err="1">
                <a:latin typeface="微软雅黑" panose="020B0503020204020204" pitchFamily="34" charset="-122"/>
                <a:ea typeface="微软雅黑" panose="020B0503020204020204" pitchFamily="34" charset="-122"/>
                <a:cs typeface="+mn-ea"/>
                <a:sym typeface="+mn-lt"/>
              </a:rPr>
              <a:t>cvr</a:t>
            </a:r>
            <a:r>
              <a:rPr kumimoji="1" lang="zh-CN" altLang="en-US" sz="2400" b="1" kern="0" dirty="0">
                <a:latin typeface="微软雅黑" panose="020B0503020204020204" pitchFamily="34" charset="-122"/>
                <a:ea typeface="微软雅黑" panose="020B0503020204020204" pitchFamily="34" charset="-122"/>
                <a:cs typeface="+mn-ea"/>
                <a:sym typeface="+mn-lt"/>
              </a:rPr>
              <a:t>）</a:t>
            </a:r>
            <a:endParaRPr kumimoji="1" lang="en-US" altLang="zh-CN" sz="2400" b="1" kern="0" dirty="0">
              <a:latin typeface="微软雅黑" panose="020B0503020204020204" pitchFamily="34" charset="-122"/>
              <a:ea typeface="微软雅黑" panose="020B0503020204020204" pitchFamily="34" charset="-122"/>
              <a:cs typeface="+mn-ea"/>
              <a:sym typeface="+mn-lt"/>
            </a:endParaRPr>
          </a:p>
          <a:p>
            <a:pPr marL="742939" lvl="1" indent="-285750">
              <a:lnSpc>
                <a:spcPct val="130000"/>
              </a:lnSpc>
              <a:spcBef>
                <a:spcPts val="600"/>
              </a:spcBef>
              <a:buFont typeface="Arial" panose="020B0604020202020204" pitchFamily="34" charset="0"/>
              <a:buChar char="•"/>
            </a:pPr>
            <a:r>
              <a:rPr kumimoji="1" lang="zh-CN" altLang="en-US" sz="2000" b="1" kern="0" dirty="0">
                <a:latin typeface="微软雅黑" panose="020B0503020204020204" pitchFamily="34" charset="-122"/>
                <a:ea typeface="微软雅黑" panose="020B0503020204020204" pitchFamily="34" charset="-122"/>
                <a:cs typeface="+mn-ea"/>
                <a:sym typeface="+mn-lt"/>
              </a:rPr>
              <a:t>含义</a:t>
            </a:r>
            <a:endParaRPr kumimoji="1" lang="en-US" altLang="zh-CN" sz="2000" b="1" kern="0" dirty="0">
              <a:latin typeface="微软雅黑" panose="020B0503020204020204" pitchFamily="34" charset="-122"/>
              <a:ea typeface="微软雅黑" panose="020B0503020204020204" pitchFamily="34" charset="-122"/>
              <a:cs typeface="+mn-ea"/>
              <a:sym typeface="+mn-lt"/>
            </a:endParaRPr>
          </a:p>
          <a:p>
            <a:pPr marL="1200127" lvl="2" indent="-285750">
              <a:lnSpc>
                <a:spcPct val="130000"/>
              </a:lnSpc>
              <a:spcBef>
                <a:spcPts val="600"/>
              </a:spcBef>
              <a:buFont typeface="Arial" panose="020B0604020202020204" pitchFamily="34" charset="0"/>
              <a:buChar char="•"/>
            </a:pPr>
            <a:r>
              <a:rPr lang="zh-CN" altLang="en-US" sz="1600" dirty="0"/>
              <a:t>用于描述某一单值特征或某一对单值特征取特定值时，用户对广告感兴趣的几率</a:t>
            </a: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marL="742939" lvl="1" indent="-285750">
              <a:lnSpc>
                <a:spcPct val="130000"/>
              </a:lnSpc>
              <a:spcBef>
                <a:spcPts val="600"/>
              </a:spcBef>
              <a:buFont typeface="Arial" panose="020B0604020202020204" pitchFamily="34" charset="0"/>
              <a:buChar char="•"/>
            </a:pPr>
            <a:r>
              <a:rPr kumimoji="1" lang="zh-CN" altLang="en-US" sz="2000" b="1" kern="0" dirty="0">
                <a:latin typeface="微软雅黑" panose="020B0503020204020204" pitchFamily="34" charset="-122"/>
                <a:ea typeface="微软雅黑" panose="020B0503020204020204" pitchFamily="34" charset="-122"/>
                <a:cs typeface="+mn-ea"/>
                <a:sym typeface="+mn-lt"/>
              </a:rPr>
              <a:t>构建过程</a:t>
            </a:r>
            <a:endParaRPr kumimoji="1" lang="en-US" altLang="zh-CN" sz="2000" b="1" kern="0" dirty="0">
              <a:latin typeface="微软雅黑" panose="020B0503020204020204" pitchFamily="34" charset="-122"/>
              <a:ea typeface="微软雅黑" panose="020B0503020204020204" pitchFamily="34" charset="-122"/>
              <a:cs typeface="+mn-ea"/>
              <a:sym typeface="+mn-lt"/>
            </a:endParaRPr>
          </a:p>
          <a:p>
            <a:pPr marL="1200127" lvl="2" indent="-285750">
              <a:lnSpc>
                <a:spcPct val="130000"/>
              </a:lnSpc>
              <a:spcBef>
                <a:spcPts val="600"/>
              </a:spcBef>
              <a:buFont typeface="Arial" panose="020B0604020202020204" pitchFamily="34" charset="0"/>
              <a:buChar char="•"/>
            </a:pPr>
            <a:r>
              <a:rPr lang="zh-CN" altLang="en-US" sz="1600" dirty="0"/>
              <a:t>选出单值特征；首先对单值特征的每一种取值计算其转化率；然后对选出的单值特征两两组合计算组合转化率</a:t>
            </a:r>
            <a:endParaRPr lang="en-US" altLang="zh-CN" sz="1600" dirty="0"/>
          </a:p>
          <a:p>
            <a:pPr marL="1200127" lvl="2" indent="-285750">
              <a:lnSpc>
                <a:spcPct val="130000"/>
              </a:lnSpc>
              <a:spcBef>
                <a:spcPts val="600"/>
              </a:spcBef>
              <a:buFont typeface="Arial" panose="020B0604020202020204" pitchFamily="34" charset="0"/>
              <a:buChar char="•"/>
            </a:pPr>
            <a:r>
              <a:rPr lang="en-US" altLang="zh-CN" sz="1600" dirty="0"/>
              <a:t>e.g. </a:t>
            </a:r>
            <a:r>
              <a:rPr lang="zh-CN" altLang="en-US" sz="1600" dirty="0"/>
              <a:t>以</a:t>
            </a:r>
            <a:r>
              <a:rPr lang="en-US" altLang="zh-CN" sz="1600" dirty="0"/>
              <a:t>education</a:t>
            </a:r>
            <a:r>
              <a:rPr lang="zh-CN" altLang="en-US" sz="1600" dirty="0"/>
              <a:t>特征为例，共有</a:t>
            </a:r>
            <a:r>
              <a:rPr lang="en-US" altLang="zh-CN" sz="1600" dirty="0"/>
              <a:t>7</a:t>
            </a:r>
            <a:r>
              <a:rPr lang="zh-CN" altLang="en-US" sz="1600" dirty="0"/>
              <a:t>个取值，若取值为</a:t>
            </a:r>
            <a:r>
              <a:rPr lang="en-US" altLang="zh-CN" sz="1600" dirty="0"/>
              <a:t>education</a:t>
            </a:r>
            <a:r>
              <a:rPr lang="zh-CN" altLang="en-US" sz="1600" dirty="0"/>
              <a:t>取值为</a:t>
            </a:r>
            <a:r>
              <a:rPr lang="en-US" altLang="zh-CN" sz="1600" dirty="0"/>
              <a:t>1</a:t>
            </a:r>
            <a:r>
              <a:rPr lang="zh-CN" altLang="en-US" sz="1600" dirty="0"/>
              <a:t>的数据共有</a:t>
            </a:r>
            <a:r>
              <a:rPr lang="en-US" altLang="zh-CN" sz="1600" dirty="0"/>
              <a:t>10000</a:t>
            </a:r>
            <a:r>
              <a:rPr lang="zh-CN" altLang="en-US" sz="1600" dirty="0"/>
              <a:t>条，其中</a:t>
            </a:r>
            <a:r>
              <a:rPr lang="en-US" altLang="zh-CN" sz="1600" dirty="0"/>
              <a:t>5000</a:t>
            </a:r>
            <a:r>
              <a:rPr lang="zh-CN" altLang="en-US" sz="1600" dirty="0"/>
              <a:t>条数据中</a:t>
            </a:r>
            <a:r>
              <a:rPr lang="en-US" altLang="zh-CN" sz="1600" dirty="0"/>
              <a:t>label</a:t>
            </a:r>
            <a:r>
              <a:rPr lang="zh-CN" altLang="en-US" sz="1600" dirty="0"/>
              <a:t>为</a:t>
            </a:r>
            <a:r>
              <a:rPr lang="en-US" altLang="zh-CN" sz="1600" dirty="0"/>
              <a:t>1</a:t>
            </a:r>
            <a:r>
              <a:rPr lang="zh-CN" altLang="en-US" sz="1600" dirty="0"/>
              <a:t>，那么相应转化率为</a:t>
            </a:r>
            <a:r>
              <a:rPr lang="en-US" altLang="zh-CN" sz="1600" dirty="0"/>
              <a:t>0.5</a:t>
            </a: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marL="742939" lvl="1" indent="-285750">
              <a:lnSpc>
                <a:spcPct val="130000"/>
              </a:lnSpc>
              <a:spcBef>
                <a:spcPts val="600"/>
              </a:spcBef>
              <a:buFont typeface="Arial" panose="020B0604020202020204" pitchFamily="34" charset="0"/>
              <a:buChar char="•"/>
            </a:pPr>
            <a:r>
              <a:rPr kumimoji="1" lang="zh-CN" altLang="en-US" sz="2000" b="1" kern="0" dirty="0">
                <a:latin typeface="微软雅黑" panose="020B0503020204020204" pitchFamily="34" charset="-122"/>
                <a:ea typeface="微软雅黑" panose="020B0503020204020204" pitchFamily="34" charset="-122"/>
                <a:cs typeface="+mn-ea"/>
                <a:sym typeface="+mn-lt"/>
              </a:rPr>
              <a:t>特征筛选</a:t>
            </a:r>
            <a:endParaRPr kumimoji="1" lang="en-US" altLang="zh-CN" sz="2000" b="1" kern="0" dirty="0">
              <a:latin typeface="微软雅黑" panose="020B0503020204020204" pitchFamily="34" charset="-122"/>
              <a:ea typeface="微软雅黑" panose="020B0503020204020204" pitchFamily="34" charset="-122"/>
              <a:cs typeface="+mn-ea"/>
              <a:sym typeface="+mn-lt"/>
            </a:endParaRPr>
          </a:p>
          <a:p>
            <a:pPr marL="1200127" lvl="2" indent="-2857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通过计算</a:t>
            </a:r>
            <a:r>
              <a:rPr kumimoji="1" lang="en-US" altLang="zh-CN" sz="1600" kern="0" dirty="0" err="1">
                <a:latin typeface="微软雅黑" panose="020B0503020204020204" pitchFamily="34" charset="-122"/>
                <a:ea typeface="微软雅黑" panose="020B0503020204020204" pitchFamily="34" charset="-122"/>
                <a:cs typeface="+mn-ea"/>
                <a:sym typeface="+mn-lt"/>
              </a:rPr>
              <a:t>feature_importance</a:t>
            </a:r>
            <a:r>
              <a:rPr kumimoji="1" lang="en-US" altLang="zh-CN" sz="1600" kern="0" dirty="0">
                <a:latin typeface="微软雅黑" panose="020B0503020204020204" pitchFamily="34" charset="-122"/>
                <a:ea typeface="微软雅黑" panose="020B0503020204020204" pitchFamily="34" charset="-122"/>
                <a:cs typeface="+mn-ea"/>
                <a:sym typeface="+mn-lt"/>
              </a:rPr>
              <a:t> </a:t>
            </a:r>
            <a:r>
              <a:rPr kumimoji="1" lang="zh-CN" altLang="en-US" sz="1600" kern="0" dirty="0">
                <a:latin typeface="微软雅黑" panose="020B0503020204020204" pitchFamily="34" charset="-122"/>
                <a:ea typeface="微软雅黑" panose="020B0503020204020204" pitchFamily="34" charset="-122"/>
                <a:cs typeface="+mn-ea"/>
                <a:sym typeface="+mn-lt"/>
              </a:rPr>
              <a:t>以及使用不同特征调试模型，筛选出</a:t>
            </a:r>
            <a:r>
              <a:rPr kumimoji="1" lang="en-US" altLang="zh-CN" sz="1600" kern="0" dirty="0">
                <a:latin typeface="微软雅黑" panose="020B0503020204020204" pitchFamily="34" charset="-122"/>
                <a:ea typeface="微软雅黑" panose="020B0503020204020204" pitchFamily="34" charset="-122"/>
                <a:cs typeface="+mn-ea"/>
                <a:sym typeface="+mn-lt"/>
              </a:rPr>
              <a:t>57</a:t>
            </a:r>
            <a:r>
              <a:rPr kumimoji="1" lang="zh-CN" altLang="en-US" sz="1600" kern="0" dirty="0">
                <a:latin typeface="微软雅黑" panose="020B0503020204020204" pitchFamily="34" charset="-122"/>
                <a:ea typeface="微软雅黑" panose="020B0503020204020204" pitchFamily="34" charset="-122"/>
                <a:cs typeface="+mn-ea"/>
                <a:sym typeface="+mn-lt"/>
              </a:rPr>
              <a:t>个</a:t>
            </a:r>
            <a:r>
              <a:rPr kumimoji="1" lang="en-US" altLang="zh-CN" sz="1600" kern="0" dirty="0" err="1">
                <a:latin typeface="微软雅黑" panose="020B0503020204020204" pitchFamily="34" charset="-122"/>
                <a:ea typeface="微软雅黑" panose="020B0503020204020204" pitchFamily="34" charset="-122"/>
                <a:cs typeface="+mn-ea"/>
                <a:sym typeface="+mn-lt"/>
              </a:rPr>
              <a:t>cvr</a:t>
            </a:r>
            <a:r>
              <a:rPr kumimoji="1" lang="zh-CN" altLang="en-US" sz="1600" kern="0" dirty="0">
                <a:latin typeface="微软雅黑" panose="020B0503020204020204" pitchFamily="34" charset="-122"/>
                <a:ea typeface="微软雅黑" panose="020B0503020204020204" pitchFamily="34" charset="-122"/>
                <a:cs typeface="+mn-ea"/>
                <a:sym typeface="+mn-lt"/>
              </a:rPr>
              <a:t>特征</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lvl="2">
              <a:lnSpc>
                <a:spcPct val="130000"/>
              </a:lnSpc>
              <a:spcBef>
                <a:spcPts val="600"/>
              </a:spcBef>
            </a:pPr>
            <a:endParaRPr kumimoji="1" lang="en-US" altLang="zh-CN" sz="2000" b="1"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315281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目录</a:t>
            </a:r>
          </a:p>
        </p:txBody>
      </p:sp>
      <p:sp>
        <p:nvSpPr>
          <p:cNvPr id="3" name="文本占位符 2"/>
          <p:cNvSpPr>
            <a:spLocks noGrp="1"/>
          </p:cNvSpPr>
          <p:nvPr>
            <p:ph type="body" sz="quarter" idx="11"/>
          </p:nvPr>
        </p:nvSpPr>
        <p:spPr/>
        <p:txBody>
          <a:bodyPr/>
          <a:lstStyle/>
          <a:p>
            <a:r>
              <a:rPr kumimoji="1" lang="en-US" altLang="zh-CN" dirty="0"/>
              <a:t>CONTENTS</a:t>
            </a:r>
            <a:endParaRPr kumimoji="1" lang="zh-CN" altLang="en-US" dirty="0"/>
          </a:p>
        </p:txBody>
      </p:sp>
      <p:sp>
        <p:nvSpPr>
          <p:cNvPr id="4" name="文本占位符 3"/>
          <p:cNvSpPr>
            <a:spLocks noGrp="1"/>
          </p:cNvSpPr>
          <p:nvPr>
            <p:ph type="body" sz="quarter" idx="12"/>
          </p:nvPr>
        </p:nvSpPr>
        <p:spPr>
          <a:xfrm>
            <a:off x="5971546" y="985950"/>
            <a:ext cx="5786568" cy="590549"/>
          </a:xfrm>
        </p:spPr>
        <p:txBody>
          <a:bodyPr/>
          <a:lstStyle/>
          <a:p>
            <a:pPr lvl="0"/>
            <a:r>
              <a:rPr lang="zh-CN" altLang="en-US" kern="0" dirty="0">
                <a:solidFill>
                  <a:srgbClr val="676661"/>
                </a:solidFill>
                <a:latin typeface="微软雅黑" panose="020B0503020204020204" pitchFamily="34" charset="-122"/>
                <a:ea typeface="微软雅黑" panose="020B0503020204020204" pitchFamily="34" charset="-122"/>
              </a:rPr>
              <a:t>第一部分 </a:t>
            </a:r>
            <a:r>
              <a:rPr lang="en-US" altLang="zh-CN" dirty="0">
                <a:solidFill>
                  <a:srgbClr val="676661"/>
                </a:solidFill>
              </a:rPr>
              <a:t>『</a:t>
            </a:r>
            <a:r>
              <a:rPr lang="zh-CN" altLang="en-US" dirty="0">
                <a:solidFill>
                  <a:srgbClr val="676661"/>
                </a:solidFill>
              </a:rPr>
              <a:t>模型框架</a:t>
            </a:r>
            <a:r>
              <a:rPr lang="en-US" altLang="zh-CN" dirty="0">
                <a:solidFill>
                  <a:srgbClr val="676661"/>
                </a:solidFill>
              </a:rPr>
              <a:t>』</a:t>
            </a:r>
            <a:endParaRPr lang="zh-CN" altLang="en-US" kern="0" dirty="0">
              <a:solidFill>
                <a:srgbClr val="676661"/>
              </a:solidFill>
              <a:latin typeface="微软雅黑" panose="020B0503020204020204" pitchFamily="34" charset="-122"/>
              <a:ea typeface="微软雅黑" panose="020B0503020204020204" pitchFamily="34" charset="-122"/>
            </a:endParaRPr>
          </a:p>
        </p:txBody>
      </p:sp>
      <p:sp>
        <p:nvSpPr>
          <p:cNvPr id="9" name="三角形 8"/>
          <p:cNvSpPr/>
          <p:nvPr/>
        </p:nvSpPr>
        <p:spPr>
          <a:xfrm rot="5400000">
            <a:off x="5596482" y="1171056"/>
            <a:ext cx="255592" cy="220338"/>
          </a:xfrm>
          <a:prstGeom prst="triangl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1" name="组合 10">
            <a:extLst>
              <a:ext uri="{FF2B5EF4-FFF2-40B4-BE49-F238E27FC236}">
                <a16:creationId xmlns:a16="http://schemas.microsoft.com/office/drawing/2014/main" id="{26B53158-90D4-6340-A193-53211A93D210}"/>
              </a:ext>
            </a:extLst>
          </p:cNvPr>
          <p:cNvGrpSpPr/>
          <p:nvPr/>
        </p:nvGrpSpPr>
        <p:grpSpPr>
          <a:xfrm>
            <a:off x="5614109" y="1671793"/>
            <a:ext cx="6250022" cy="590549"/>
            <a:chOff x="5557664" y="2048089"/>
            <a:chExt cx="6250022" cy="590549"/>
          </a:xfrm>
        </p:grpSpPr>
        <p:sp>
          <p:nvSpPr>
            <p:cNvPr id="10" name="文本占位符 3">
              <a:extLst>
                <a:ext uri="{FF2B5EF4-FFF2-40B4-BE49-F238E27FC236}">
                  <a16:creationId xmlns:a16="http://schemas.microsoft.com/office/drawing/2014/main" id="{B0057D67-518A-D942-9B79-338A2AFC11B2}"/>
                </a:ext>
              </a:extLst>
            </p:cNvPr>
            <p:cNvSpPr txBox="1">
              <a:spLocks/>
            </p:cNvSpPr>
            <p:nvPr/>
          </p:nvSpPr>
          <p:spPr>
            <a:xfrm>
              <a:off x="5915101" y="2048089"/>
              <a:ext cx="5892585" cy="590549"/>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kern="0" dirty="0">
                  <a:solidFill>
                    <a:srgbClr val="676661"/>
                  </a:solidFill>
                  <a:latin typeface="微软雅黑" panose="020B0503020204020204" pitchFamily="34" charset="-122"/>
                  <a:ea typeface="微软雅黑" panose="020B0503020204020204" pitchFamily="34" charset="-122"/>
                </a:rPr>
                <a:t>第二部分 </a:t>
              </a:r>
              <a:r>
                <a:rPr lang="en-US" altLang="zh-CN" dirty="0">
                  <a:solidFill>
                    <a:srgbClr val="676661"/>
                  </a:solidFill>
                </a:rPr>
                <a:t>『</a:t>
              </a:r>
              <a:r>
                <a:rPr lang="zh-CN" altLang="en-US" dirty="0">
                  <a:solidFill>
                    <a:srgbClr val="676661"/>
                  </a:solidFill>
                </a:rPr>
                <a:t>模型细节</a:t>
              </a:r>
              <a:r>
                <a:rPr lang="en-US" altLang="zh-CN" dirty="0">
                  <a:solidFill>
                    <a:srgbClr val="676661"/>
                  </a:solidFill>
                </a:rPr>
                <a:t>』</a:t>
              </a:r>
              <a:endParaRPr lang="zh-CN" altLang="en-US" kern="0" dirty="0">
                <a:solidFill>
                  <a:srgbClr val="676661"/>
                </a:solidFill>
                <a:latin typeface="微软雅黑" panose="020B0503020204020204" pitchFamily="34" charset="-122"/>
                <a:ea typeface="微软雅黑" panose="020B0503020204020204" pitchFamily="34" charset="-122"/>
              </a:endParaRPr>
            </a:p>
          </p:txBody>
        </p:sp>
        <p:sp>
          <p:nvSpPr>
            <p:cNvPr id="12" name="三角形 11">
              <a:extLst>
                <a:ext uri="{FF2B5EF4-FFF2-40B4-BE49-F238E27FC236}">
                  <a16:creationId xmlns:a16="http://schemas.microsoft.com/office/drawing/2014/main" id="{838CF15F-3B34-AB48-A222-FB8E1F25D58D}"/>
                </a:ext>
              </a:extLst>
            </p:cNvPr>
            <p:cNvSpPr/>
            <p:nvPr/>
          </p:nvSpPr>
          <p:spPr>
            <a:xfrm rot="5400000">
              <a:off x="5540037" y="2233195"/>
              <a:ext cx="255592" cy="220338"/>
            </a:xfrm>
            <a:prstGeom prst="triangl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8" name="组合 7">
            <a:extLst>
              <a:ext uri="{FF2B5EF4-FFF2-40B4-BE49-F238E27FC236}">
                <a16:creationId xmlns:a16="http://schemas.microsoft.com/office/drawing/2014/main" id="{86768C95-EB7A-1042-AFED-3EEE5E7EF72B}"/>
              </a:ext>
            </a:extLst>
          </p:cNvPr>
          <p:cNvGrpSpPr/>
          <p:nvPr/>
        </p:nvGrpSpPr>
        <p:grpSpPr>
          <a:xfrm>
            <a:off x="5614109" y="2403238"/>
            <a:ext cx="5189960" cy="590549"/>
            <a:chOff x="5557663" y="3146792"/>
            <a:chExt cx="5189960" cy="590549"/>
          </a:xfrm>
        </p:grpSpPr>
        <p:sp>
          <p:nvSpPr>
            <p:cNvPr id="15" name="文本占位符 3">
              <a:extLst>
                <a:ext uri="{FF2B5EF4-FFF2-40B4-BE49-F238E27FC236}">
                  <a16:creationId xmlns:a16="http://schemas.microsoft.com/office/drawing/2014/main" id="{A2ECFF5B-E72F-2E4C-8450-9D0F3E3F2577}"/>
                </a:ext>
              </a:extLst>
            </p:cNvPr>
            <p:cNvSpPr txBox="1">
              <a:spLocks/>
            </p:cNvSpPr>
            <p:nvPr/>
          </p:nvSpPr>
          <p:spPr>
            <a:xfrm>
              <a:off x="5915101" y="3146792"/>
              <a:ext cx="4832522" cy="590549"/>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kern="0" dirty="0">
                  <a:solidFill>
                    <a:srgbClr val="676661"/>
                  </a:solidFill>
                  <a:latin typeface="微软雅黑" panose="020B0503020204020204" pitchFamily="34" charset="-122"/>
                  <a:ea typeface="微软雅黑" panose="020B0503020204020204" pitchFamily="34" charset="-122"/>
                </a:rPr>
                <a:t>第三部分 </a:t>
              </a:r>
              <a:r>
                <a:rPr lang="en-US" altLang="zh-CN" dirty="0">
                  <a:solidFill>
                    <a:srgbClr val="676661"/>
                  </a:solidFill>
                </a:rPr>
                <a:t>『</a:t>
              </a:r>
              <a:r>
                <a:rPr lang="zh-CN" altLang="en-US" dirty="0">
                  <a:solidFill>
                    <a:srgbClr val="676661"/>
                  </a:solidFill>
                </a:rPr>
                <a:t>实验分析</a:t>
              </a:r>
              <a:r>
                <a:rPr lang="en-US" altLang="zh-CN" dirty="0">
                  <a:solidFill>
                    <a:srgbClr val="676661"/>
                  </a:solidFill>
                </a:rPr>
                <a:t>』</a:t>
              </a:r>
              <a:endParaRPr lang="zh-CN" altLang="en-US" kern="0" dirty="0">
                <a:solidFill>
                  <a:srgbClr val="676661"/>
                </a:solidFill>
                <a:latin typeface="微软雅黑" panose="020B0503020204020204" pitchFamily="34" charset="-122"/>
                <a:ea typeface="微软雅黑" panose="020B0503020204020204" pitchFamily="34" charset="-122"/>
              </a:endParaRPr>
            </a:p>
          </p:txBody>
        </p:sp>
        <p:sp>
          <p:nvSpPr>
            <p:cNvPr id="16" name="三角形 15">
              <a:extLst>
                <a:ext uri="{FF2B5EF4-FFF2-40B4-BE49-F238E27FC236}">
                  <a16:creationId xmlns:a16="http://schemas.microsoft.com/office/drawing/2014/main" id="{EA76E200-DE2A-9241-B7B1-847163B4A5BD}"/>
                </a:ext>
              </a:extLst>
            </p:cNvPr>
            <p:cNvSpPr/>
            <p:nvPr/>
          </p:nvSpPr>
          <p:spPr>
            <a:xfrm rot="5400000">
              <a:off x="5540036" y="3306437"/>
              <a:ext cx="255592" cy="220338"/>
            </a:xfrm>
            <a:prstGeom prst="triangl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7" name="组合 6">
            <a:extLst>
              <a:ext uri="{FF2B5EF4-FFF2-40B4-BE49-F238E27FC236}">
                <a16:creationId xmlns:a16="http://schemas.microsoft.com/office/drawing/2014/main" id="{2FA202DF-BC55-6B4A-96CB-DCFB3EF63752}"/>
              </a:ext>
            </a:extLst>
          </p:cNvPr>
          <p:cNvGrpSpPr/>
          <p:nvPr/>
        </p:nvGrpSpPr>
        <p:grpSpPr>
          <a:xfrm>
            <a:off x="5614109" y="3152222"/>
            <a:ext cx="5189960" cy="590549"/>
            <a:chOff x="5557664" y="4049573"/>
            <a:chExt cx="5189960" cy="590549"/>
          </a:xfrm>
        </p:grpSpPr>
        <p:sp>
          <p:nvSpPr>
            <p:cNvPr id="17" name="文本占位符 3">
              <a:extLst>
                <a:ext uri="{FF2B5EF4-FFF2-40B4-BE49-F238E27FC236}">
                  <a16:creationId xmlns:a16="http://schemas.microsoft.com/office/drawing/2014/main" id="{BF92EA90-9D4D-7F40-A817-7A98D256B14D}"/>
                </a:ext>
              </a:extLst>
            </p:cNvPr>
            <p:cNvSpPr txBox="1">
              <a:spLocks/>
            </p:cNvSpPr>
            <p:nvPr/>
          </p:nvSpPr>
          <p:spPr>
            <a:xfrm>
              <a:off x="5915102" y="4049573"/>
              <a:ext cx="4832522" cy="590549"/>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kern="0" dirty="0">
                  <a:solidFill>
                    <a:srgbClr val="676661"/>
                  </a:solidFill>
                  <a:latin typeface="微软雅黑" panose="020B0503020204020204" pitchFamily="34" charset="-122"/>
                  <a:ea typeface="微软雅黑" panose="020B0503020204020204" pitchFamily="34" charset="-122"/>
                </a:rPr>
                <a:t>第四部分 </a:t>
              </a:r>
              <a:r>
                <a:rPr lang="en-US" altLang="zh-CN" dirty="0">
                  <a:solidFill>
                    <a:srgbClr val="676661"/>
                  </a:solidFill>
                </a:rPr>
                <a:t>『</a:t>
              </a:r>
              <a:r>
                <a:rPr lang="zh-CN" altLang="en-US" dirty="0">
                  <a:solidFill>
                    <a:srgbClr val="676661"/>
                  </a:solidFill>
                </a:rPr>
                <a:t>改进方案</a:t>
              </a:r>
              <a:r>
                <a:rPr lang="en-US" altLang="zh-CN" dirty="0">
                  <a:solidFill>
                    <a:srgbClr val="676661"/>
                  </a:solidFill>
                </a:rPr>
                <a:t>』</a:t>
              </a:r>
              <a:endParaRPr lang="zh-CN" altLang="en-US" kern="0" dirty="0">
                <a:solidFill>
                  <a:srgbClr val="676661"/>
                </a:solidFill>
                <a:latin typeface="微软雅黑" panose="020B0503020204020204" pitchFamily="34" charset="-122"/>
                <a:ea typeface="微软雅黑" panose="020B0503020204020204" pitchFamily="34" charset="-122"/>
              </a:endParaRPr>
            </a:p>
          </p:txBody>
        </p:sp>
        <p:sp>
          <p:nvSpPr>
            <p:cNvPr id="18" name="三角形 17">
              <a:extLst>
                <a:ext uri="{FF2B5EF4-FFF2-40B4-BE49-F238E27FC236}">
                  <a16:creationId xmlns:a16="http://schemas.microsoft.com/office/drawing/2014/main" id="{55080C32-1777-7B4B-87A3-B684B54C30C3}"/>
                </a:ext>
              </a:extLst>
            </p:cNvPr>
            <p:cNvSpPr/>
            <p:nvPr/>
          </p:nvSpPr>
          <p:spPr>
            <a:xfrm rot="5400000">
              <a:off x="5540037" y="4209218"/>
              <a:ext cx="255592" cy="220338"/>
            </a:xfrm>
            <a:prstGeom prst="triangl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9" name="组合 18">
            <a:extLst>
              <a:ext uri="{FF2B5EF4-FFF2-40B4-BE49-F238E27FC236}">
                <a16:creationId xmlns:a16="http://schemas.microsoft.com/office/drawing/2014/main" id="{E67E8C38-8D88-FF41-889D-D92F1B6F8F37}"/>
              </a:ext>
            </a:extLst>
          </p:cNvPr>
          <p:cNvGrpSpPr/>
          <p:nvPr/>
        </p:nvGrpSpPr>
        <p:grpSpPr>
          <a:xfrm>
            <a:off x="5614109" y="3842507"/>
            <a:ext cx="5189960" cy="590549"/>
            <a:chOff x="5557664" y="4049573"/>
            <a:chExt cx="5189960" cy="590549"/>
          </a:xfrm>
        </p:grpSpPr>
        <p:sp>
          <p:nvSpPr>
            <p:cNvPr id="20" name="文本占位符 3">
              <a:extLst>
                <a:ext uri="{FF2B5EF4-FFF2-40B4-BE49-F238E27FC236}">
                  <a16:creationId xmlns:a16="http://schemas.microsoft.com/office/drawing/2014/main" id="{4B6269D8-05E3-844B-B28E-9AD387FA8831}"/>
                </a:ext>
              </a:extLst>
            </p:cNvPr>
            <p:cNvSpPr txBox="1">
              <a:spLocks/>
            </p:cNvSpPr>
            <p:nvPr/>
          </p:nvSpPr>
          <p:spPr>
            <a:xfrm>
              <a:off x="5915102" y="4049573"/>
              <a:ext cx="4832522" cy="590549"/>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kern="0" dirty="0">
                  <a:solidFill>
                    <a:srgbClr val="676661"/>
                  </a:solidFill>
                  <a:latin typeface="微软雅黑" panose="020B0503020204020204" pitchFamily="34" charset="-122"/>
                  <a:ea typeface="微软雅黑" panose="020B0503020204020204" pitchFamily="34" charset="-122"/>
                </a:rPr>
                <a:t>第五部分 </a:t>
              </a:r>
              <a:r>
                <a:rPr lang="en-US" altLang="zh-CN" dirty="0">
                  <a:solidFill>
                    <a:srgbClr val="676661"/>
                  </a:solidFill>
                </a:rPr>
                <a:t>『</a:t>
              </a:r>
              <a:r>
                <a:rPr lang="zh-CN" altLang="en-US" dirty="0">
                  <a:solidFill>
                    <a:srgbClr val="676661"/>
                  </a:solidFill>
                </a:rPr>
                <a:t>特征构建</a:t>
              </a:r>
              <a:r>
                <a:rPr lang="en-US" altLang="zh-CN" dirty="0">
                  <a:solidFill>
                    <a:srgbClr val="676661"/>
                  </a:solidFill>
                </a:rPr>
                <a:t>』</a:t>
              </a:r>
              <a:endParaRPr lang="zh-CN" altLang="en-US" kern="0" dirty="0">
                <a:solidFill>
                  <a:srgbClr val="676661"/>
                </a:solidFill>
                <a:latin typeface="微软雅黑" panose="020B0503020204020204" pitchFamily="34" charset="-122"/>
                <a:ea typeface="微软雅黑" panose="020B0503020204020204" pitchFamily="34" charset="-122"/>
              </a:endParaRPr>
            </a:p>
          </p:txBody>
        </p:sp>
        <p:sp>
          <p:nvSpPr>
            <p:cNvPr id="21" name="三角形 20">
              <a:extLst>
                <a:ext uri="{FF2B5EF4-FFF2-40B4-BE49-F238E27FC236}">
                  <a16:creationId xmlns:a16="http://schemas.microsoft.com/office/drawing/2014/main" id="{328D8E41-FDFD-824C-B5DE-684DC76AB2E5}"/>
                </a:ext>
              </a:extLst>
            </p:cNvPr>
            <p:cNvSpPr/>
            <p:nvPr/>
          </p:nvSpPr>
          <p:spPr>
            <a:xfrm rot="5400000">
              <a:off x="5540037" y="4209218"/>
              <a:ext cx="255592" cy="220338"/>
            </a:xfrm>
            <a:prstGeom prst="triangl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22" name="组合 21">
            <a:extLst>
              <a:ext uri="{FF2B5EF4-FFF2-40B4-BE49-F238E27FC236}">
                <a16:creationId xmlns:a16="http://schemas.microsoft.com/office/drawing/2014/main" id="{58C69B44-F82D-8C4F-A8C6-07B32449EBB0}"/>
              </a:ext>
            </a:extLst>
          </p:cNvPr>
          <p:cNvGrpSpPr/>
          <p:nvPr/>
        </p:nvGrpSpPr>
        <p:grpSpPr>
          <a:xfrm>
            <a:off x="5623072" y="4559685"/>
            <a:ext cx="5189960" cy="590549"/>
            <a:chOff x="5557664" y="4049573"/>
            <a:chExt cx="5189960" cy="590549"/>
          </a:xfrm>
        </p:grpSpPr>
        <p:sp>
          <p:nvSpPr>
            <p:cNvPr id="23" name="文本占位符 3">
              <a:extLst>
                <a:ext uri="{FF2B5EF4-FFF2-40B4-BE49-F238E27FC236}">
                  <a16:creationId xmlns:a16="http://schemas.microsoft.com/office/drawing/2014/main" id="{1E459D9C-C089-AE41-B844-4329517DFE04}"/>
                </a:ext>
              </a:extLst>
            </p:cNvPr>
            <p:cNvSpPr txBox="1">
              <a:spLocks/>
            </p:cNvSpPr>
            <p:nvPr/>
          </p:nvSpPr>
          <p:spPr>
            <a:xfrm>
              <a:off x="5915102" y="4049573"/>
              <a:ext cx="4832522" cy="590549"/>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kern="0" dirty="0">
                  <a:solidFill>
                    <a:srgbClr val="676661"/>
                  </a:solidFill>
                  <a:latin typeface="微软雅黑" panose="020B0503020204020204" pitchFamily="34" charset="-122"/>
                  <a:ea typeface="微软雅黑" panose="020B0503020204020204" pitchFamily="34" charset="-122"/>
                </a:rPr>
                <a:t>第六部分 </a:t>
              </a:r>
              <a:r>
                <a:rPr lang="en-US" altLang="zh-CN" dirty="0">
                  <a:solidFill>
                    <a:srgbClr val="676661"/>
                  </a:solidFill>
                </a:rPr>
                <a:t>『</a:t>
              </a:r>
              <a:r>
                <a:rPr lang="zh-CN" altLang="en-US" dirty="0">
                  <a:solidFill>
                    <a:srgbClr val="676661"/>
                  </a:solidFill>
                </a:rPr>
                <a:t>模型融合</a:t>
              </a:r>
              <a:r>
                <a:rPr lang="en-US" altLang="zh-CN" dirty="0">
                  <a:solidFill>
                    <a:srgbClr val="676661"/>
                  </a:solidFill>
                </a:rPr>
                <a:t>』</a:t>
              </a:r>
              <a:endParaRPr lang="zh-CN" altLang="en-US" kern="0" dirty="0">
                <a:solidFill>
                  <a:srgbClr val="676661"/>
                </a:solidFill>
                <a:latin typeface="微软雅黑" panose="020B0503020204020204" pitchFamily="34" charset="-122"/>
                <a:ea typeface="微软雅黑" panose="020B0503020204020204" pitchFamily="34" charset="-122"/>
              </a:endParaRPr>
            </a:p>
          </p:txBody>
        </p:sp>
        <p:sp>
          <p:nvSpPr>
            <p:cNvPr id="24" name="三角形 23">
              <a:extLst>
                <a:ext uri="{FF2B5EF4-FFF2-40B4-BE49-F238E27FC236}">
                  <a16:creationId xmlns:a16="http://schemas.microsoft.com/office/drawing/2014/main" id="{47E1F123-A347-674C-B075-13D75D015684}"/>
                </a:ext>
              </a:extLst>
            </p:cNvPr>
            <p:cNvSpPr/>
            <p:nvPr/>
          </p:nvSpPr>
          <p:spPr>
            <a:xfrm rot="5400000">
              <a:off x="5540037" y="4209218"/>
              <a:ext cx="255592" cy="220338"/>
            </a:xfrm>
            <a:prstGeom prst="triangl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25" name="组合 24">
            <a:extLst>
              <a:ext uri="{FF2B5EF4-FFF2-40B4-BE49-F238E27FC236}">
                <a16:creationId xmlns:a16="http://schemas.microsoft.com/office/drawing/2014/main" id="{86F53E0C-7670-8C43-8243-6F0CB21CF829}"/>
              </a:ext>
            </a:extLst>
          </p:cNvPr>
          <p:cNvGrpSpPr/>
          <p:nvPr/>
        </p:nvGrpSpPr>
        <p:grpSpPr>
          <a:xfrm>
            <a:off x="5623070" y="5312718"/>
            <a:ext cx="5189960" cy="590549"/>
            <a:chOff x="5557664" y="4049573"/>
            <a:chExt cx="5189960" cy="590549"/>
          </a:xfrm>
        </p:grpSpPr>
        <p:sp>
          <p:nvSpPr>
            <p:cNvPr id="26" name="文本占位符 3">
              <a:extLst>
                <a:ext uri="{FF2B5EF4-FFF2-40B4-BE49-F238E27FC236}">
                  <a16:creationId xmlns:a16="http://schemas.microsoft.com/office/drawing/2014/main" id="{887BEB19-5A74-FB47-B1B1-456EA0A020F0}"/>
                </a:ext>
              </a:extLst>
            </p:cNvPr>
            <p:cNvSpPr txBox="1">
              <a:spLocks/>
            </p:cNvSpPr>
            <p:nvPr/>
          </p:nvSpPr>
          <p:spPr>
            <a:xfrm>
              <a:off x="5915102" y="4049573"/>
              <a:ext cx="4832522" cy="590549"/>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kern="0" dirty="0">
                  <a:solidFill>
                    <a:srgbClr val="676661"/>
                  </a:solidFill>
                  <a:latin typeface="微软雅黑" panose="020B0503020204020204" pitchFamily="34" charset="-122"/>
                  <a:ea typeface="微软雅黑" panose="020B0503020204020204" pitchFamily="34" charset="-122"/>
                </a:rPr>
                <a:t>第七部分 </a:t>
              </a:r>
              <a:r>
                <a:rPr lang="en-US" altLang="zh-CN" dirty="0">
                  <a:solidFill>
                    <a:srgbClr val="676661"/>
                  </a:solidFill>
                </a:rPr>
                <a:t>『Demo』</a:t>
              </a:r>
              <a:endParaRPr lang="zh-CN" altLang="en-US" kern="0" dirty="0">
                <a:solidFill>
                  <a:srgbClr val="676661"/>
                </a:solidFill>
                <a:latin typeface="微软雅黑" panose="020B0503020204020204" pitchFamily="34" charset="-122"/>
                <a:ea typeface="微软雅黑" panose="020B0503020204020204" pitchFamily="34" charset="-122"/>
              </a:endParaRPr>
            </a:p>
          </p:txBody>
        </p:sp>
        <p:sp>
          <p:nvSpPr>
            <p:cNvPr id="27" name="三角形 26">
              <a:extLst>
                <a:ext uri="{FF2B5EF4-FFF2-40B4-BE49-F238E27FC236}">
                  <a16:creationId xmlns:a16="http://schemas.microsoft.com/office/drawing/2014/main" id="{980DBC5E-2B10-B945-B7B6-F4B65ACEDC8E}"/>
                </a:ext>
              </a:extLst>
            </p:cNvPr>
            <p:cNvSpPr/>
            <p:nvPr/>
          </p:nvSpPr>
          <p:spPr>
            <a:xfrm rot="5400000">
              <a:off x="5540037" y="4209218"/>
              <a:ext cx="255592" cy="220338"/>
            </a:xfrm>
            <a:prstGeom prst="triangl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1190668363"/>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5</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特征构建</a:t>
            </a:r>
          </a:p>
        </p:txBody>
      </p:sp>
      <p:sp>
        <p:nvSpPr>
          <p:cNvPr id="4" name="文本框 3">
            <a:extLst>
              <a:ext uri="{FF2B5EF4-FFF2-40B4-BE49-F238E27FC236}">
                <a16:creationId xmlns:a16="http://schemas.microsoft.com/office/drawing/2014/main" id="{706D2EC5-34F9-3845-A7F0-E6E982F9F73F}"/>
              </a:ext>
            </a:extLst>
          </p:cNvPr>
          <p:cNvSpPr txBox="1"/>
          <p:nvPr/>
        </p:nvSpPr>
        <p:spPr>
          <a:xfrm>
            <a:off x="877503" y="959881"/>
            <a:ext cx="10131156" cy="4669933"/>
          </a:xfrm>
          <a:prstGeom prst="rect">
            <a:avLst/>
          </a:prstGeom>
          <a:noFill/>
        </p:spPr>
        <p:txBody>
          <a:bodyPr wrap="square" rtlCol="0">
            <a:spAutoFit/>
          </a:bodyPr>
          <a:lstStyle/>
          <a:p>
            <a:pPr marL="285750" indent="-285750">
              <a:lnSpc>
                <a:spcPct val="130000"/>
              </a:lnSpc>
              <a:spcBef>
                <a:spcPts val="600"/>
              </a:spcBef>
              <a:buFont typeface="Arial" panose="020B0604020202020204" pitchFamily="34" charset="0"/>
              <a:buChar char="•"/>
            </a:pPr>
            <a:r>
              <a:rPr kumimoji="1" lang="zh-CN" altLang="en-US" sz="2400" b="1" kern="0" dirty="0">
                <a:latin typeface="微软雅黑" panose="020B0503020204020204" pitchFamily="34" charset="-122"/>
                <a:ea typeface="微软雅黑" panose="020B0503020204020204" pitchFamily="34" charset="-122"/>
                <a:cs typeface="+mn-ea"/>
                <a:sym typeface="+mn-lt"/>
              </a:rPr>
              <a:t>特殊转化率（</a:t>
            </a:r>
            <a:r>
              <a:rPr kumimoji="1" lang="en-US" altLang="zh-CN" sz="2400" b="1" kern="0" dirty="0" err="1">
                <a:latin typeface="微软雅黑" panose="020B0503020204020204" pitchFamily="34" charset="-122"/>
                <a:ea typeface="微软雅黑" panose="020B0503020204020204" pitchFamily="34" charset="-122"/>
                <a:cs typeface="+mn-ea"/>
                <a:sym typeface="+mn-lt"/>
              </a:rPr>
              <a:t>CV_cvr</a:t>
            </a:r>
            <a:r>
              <a:rPr kumimoji="1" lang="zh-CN" altLang="en-US" sz="2400" b="1" kern="0" dirty="0">
                <a:latin typeface="微软雅黑" panose="020B0503020204020204" pitchFamily="34" charset="-122"/>
                <a:ea typeface="微软雅黑" panose="020B0503020204020204" pitchFamily="34" charset="-122"/>
                <a:cs typeface="+mn-ea"/>
                <a:sym typeface="+mn-lt"/>
              </a:rPr>
              <a:t>）</a:t>
            </a:r>
            <a:endParaRPr kumimoji="1" lang="en-US" altLang="zh-CN" sz="2400" b="1" kern="0" dirty="0">
              <a:latin typeface="微软雅黑" panose="020B0503020204020204" pitchFamily="34" charset="-122"/>
              <a:ea typeface="微软雅黑" panose="020B0503020204020204" pitchFamily="34" charset="-122"/>
              <a:cs typeface="+mn-ea"/>
              <a:sym typeface="+mn-lt"/>
            </a:endParaRPr>
          </a:p>
          <a:p>
            <a:pPr marL="742939" lvl="1" indent="-285750">
              <a:lnSpc>
                <a:spcPct val="130000"/>
              </a:lnSpc>
              <a:spcBef>
                <a:spcPts val="600"/>
              </a:spcBef>
              <a:buFont typeface="Arial" panose="020B0604020202020204" pitchFamily="34" charset="0"/>
              <a:buChar char="•"/>
            </a:pPr>
            <a:r>
              <a:rPr kumimoji="1" lang="zh-CN" altLang="en-US" sz="2000" b="1" kern="0" dirty="0">
                <a:latin typeface="微软雅黑" panose="020B0503020204020204" pitchFamily="34" charset="-122"/>
                <a:ea typeface="微软雅黑" panose="020B0503020204020204" pitchFamily="34" charset="-122"/>
                <a:cs typeface="+mn-ea"/>
                <a:sym typeface="+mn-lt"/>
              </a:rPr>
              <a:t>含义</a:t>
            </a:r>
            <a:endParaRPr kumimoji="1" lang="en-US" altLang="zh-CN" sz="2000" b="1" kern="0" dirty="0">
              <a:latin typeface="微软雅黑" panose="020B0503020204020204" pitchFamily="34" charset="-122"/>
              <a:ea typeface="微软雅黑" panose="020B0503020204020204" pitchFamily="34" charset="-122"/>
              <a:cs typeface="+mn-ea"/>
              <a:sym typeface="+mn-lt"/>
            </a:endParaRPr>
          </a:p>
          <a:p>
            <a:pPr marL="1200127" lvl="2" indent="-285750">
              <a:lnSpc>
                <a:spcPct val="130000"/>
              </a:lnSpc>
              <a:spcBef>
                <a:spcPts val="600"/>
              </a:spcBef>
              <a:buFont typeface="Arial" panose="020B0604020202020204" pitchFamily="34" charset="0"/>
              <a:buChar char="•"/>
            </a:pPr>
            <a:r>
              <a:rPr lang="zh-CN" altLang="en-US" sz="1600" dirty="0"/>
              <a:t>用于描述多值特征（</a:t>
            </a:r>
            <a:r>
              <a:rPr lang="en-US" altLang="zh-CN" sz="1600" dirty="0"/>
              <a:t>interest</a:t>
            </a:r>
            <a:r>
              <a:rPr lang="zh-CN" altLang="en-US" sz="1600" dirty="0"/>
              <a:t>、</a:t>
            </a:r>
            <a:r>
              <a:rPr lang="en-US" altLang="zh-CN" sz="1600" dirty="0"/>
              <a:t>topic</a:t>
            </a:r>
            <a:r>
              <a:rPr lang="zh-CN" altLang="en-US" sz="1600" dirty="0"/>
              <a:t>等）取相应值时，用户对广告感兴趣的几率</a:t>
            </a: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marL="742939" lvl="1" indent="-285750">
              <a:lnSpc>
                <a:spcPct val="130000"/>
              </a:lnSpc>
              <a:spcBef>
                <a:spcPts val="600"/>
              </a:spcBef>
              <a:buFont typeface="Arial" panose="020B0604020202020204" pitchFamily="34" charset="0"/>
              <a:buChar char="•"/>
            </a:pPr>
            <a:r>
              <a:rPr kumimoji="1" lang="zh-CN" altLang="en-US" sz="2000" b="1" kern="0" dirty="0">
                <a:latin typeface="微软雅黑" panose="020B0503020204020204" pitchFamily="34" charset="-122"/>
                <a:ea typeface="微软雅黑" panose="020B0503020204020204" pitchFamily="34" charset="-122"/>
                <a:cs typeface="+mn-ea"/>
                <a:sym typeface="+mn-lt"/>
              </a:rPr>
              <a:t>构建过程</a:t>
            </a:r>
            <a:endParaRPr kumimoji="1" lang="en-US" altLang="zh-CN" sz="2000" b="1" kern="0" dirty="0">
              <a:latin typeface="微软雅黑" panose="020B0503020204020204" pitchFamily="34" charset="-122"/>
              <a:ea typeface="微软雅黑" panose="020B0503020204020204" pitchFamily="34" charset="-122"/>
              <a:cs typeface="+mn-ea"/>
              <a:sym typeface="+mn-lt"/>
            </a:endParaRPr>
          </a:p>
          <a:p>
            <a:pPr marL="1200127" lvl="2" indent="-285750">
              <a:lnSpc>
                <a:spcPct val="130000"/>
              </a:lnSpc>
              <a:spcBef>
                <a:spcPts val="600"/>
              </a:spcBef>
              <a:buFont typeface="Arial" panose="020B0604020202020204" pitchFamily="34" charset="0"/>
              <a:buChar char="•"/>
            </a:pPr>
            <a:r>
              <a:rPr lang="zh-CN" altLang="en-US" sz="1600" dirty="0"/>
              <a:t>选出多值特征，并进行</a:t>
            </a:r>
            <a:r>
              <a:rPr kumimoji="1" lang="zh-CN" altLang="en-US" sz="1600" kern="0" dirty="0">
                <a:latin typeface="微软雅黑" panose="020B0503020204020204" pitchFamily="34" charset="-122"/>
                <a:ea typeface="微软雅黑" panose="020B0503020204020204" pitchFamily="34" charset="-122"/>
                <a:cs typeface="+mn-ea"/>
                <a:sym typeface="+mn-lt"/>
              </a:rPr>
              <a:t>多值统计编码</a:t>
            </a:r>
            <a:r>
              <a:rPr lang="zh-CN" altLang="en-US" sz="1600" dirty="0"/>
              <a:t>；首先</a:t>
            </a:r>
            <a:r>
              <a:rPr kumimoji="1" lang="zh-CN" altLang="en-US" sz="1600" kern="0" dirty="0">
                <a:latin typeface="微软雅黑" panose="020B0503020204020204" pitchFamily="34" charset="-122"/>
                <a:ea typeface="微软雅黑" panose="020B0503020204020204" pitchFamily="34" charset="-122"/>
                <a:cs typeface="+mn-ea"/>
                <a:sym typeface="+mn-lt"/>
              </a:rPr>
              <a:t>计算</a:t>
            </a:r>
            <a:r>
              <a:rPr kumimoji="1" lang="en-US" altLang="zh-CN" sz="1600" kern="0" dirty="0" err="1">
                <a:latin typeface="微软雅黑" panose="020B0503020204020204" pitchFamily="34" charset="-122"/>
                <a:ea typeface="微软雅黑" panose="020B0503020204020204" pitchFamily="34" charset="-122"/>
                <a:cs typeface="+mn-ea"/>
                <a:sym typeface="+mn-lt"/>
              </a:rPr>
              <a:t>feature_importance</a:t>
            </a:r>
            <a:r>
              <a:rPr kumimoji="1" lang="en-US" altLang="zh-CN" sz="1600" kern="0" dirty="0">
                <a:latin typeface="微软雅黑" panose="020B0503020204020204" pitchFamily="34" charset="-122"/>
                <a:ea typeface="微软雅黑" panose="020B0503020204020204" pitchFamily="34" charset="-122"/>
                <a:cs typeface="+mn-ea"/>
                <a:sym typeface="+mn-lt"/>
              </a:rPr>
              <a:t> </a:t>
            </a:r>
            <a:r>
              <a:rPr kumimoji="1" lang="zh-CN" altLang="en-US" sz="1600" kern="0" dirty="0">
                <a:latin typeface="微软雅黑" panose="020B0503020204020204" pitchFamily="34" charset="-122"/>
                <a:ea typeface="微软雅黑" panose="020B0503020204020204" pitchFamily="34" charset="-122"/>
                <a:cs typeface="+mn-ea"/>
                <a:sym typeface="+mn-lt"/>
              </a:rPr>
              <a:t>，选取前</a:t>
            </a:r>
            <a:r>
              <a:rPr kumimoji="1" lang="en-US" altLang="zh-CN" sz="1600" kern="0" dirty="0">
                <a:latin typeface="微软雅黑" panose="020B0503020204020204" pitchFamily="34" charset="-122"/>
                <a:ea typeface="微软雅黑" panose="020B0503020204020204" pitchFamily="34" charset="-122"/>
                <a:cs typeface="+mn-ea"/>
                <a:sym typeface="+mn-lt"/>
              </a:rPr>
              <a:t>20</a:t>
            </a:r>
            <a:r>
              <a:rPr kumimoji="1" lang="zh-CN" altLang="en-US" sz="1600" kern="0" dirty="0">
                <a:latin typeface="微软雅黑" panose="020B0503020204020204" pitchFamily="34" charset="-122"/>
                <a:ea typeface="微软雅黑" panose="020B0503020204020204" pitchFamily="34" charset="-122"/>
                <a:cs typeface="+mn-ea"/>
                <a:sym typeface="+mn-lt"/>
              </a:rPr>
              <a:t>个编码特征作为计算</a:t>
            </a:r>
            <a:r>
              <a:rPr kumimoji="1" lang="en-US" altLang="zh-CN" sz="1600" kern="0" dirty="0" err="1">
                <a:latin typeface="微软雅黑" panose="020B0503020204020204" pitchFamily="34" charset="-122"/>
                <a:ea typeface="微软雅黑" panose="020B0503020204020204" pitchFamily="34" charset="-122"/>
                <a:cs typeface="+mn-ea"/>
                <a:sym typeface="+mn-lt"/>
              </a:rPr>
              <a:t>CV_cvr</a:t>
            </a:r>
            <a:r>
              <a:rPr kumimoji="1" lang="zh-CN" altLang="en-US" sz="1600" kern="0" dirty="0">
                <a:latin typeface="微软雅黑" panose="020B0503020204020204" pitchFamily="34" charset="-122"/>
                <a:ea typeface="微软雅黑" panose="020B0503020204020204" pitchFamily="34" charset="-122"/>
                <a:cs typeface="+mn-ea"/>
                <a:sym typeface="+mn-lt"/>
              </a:rPr>
              <a:t>的特征</a:t>
            </a:r>
            <a:r>
              <a:rPr lang="zh-CN" altLang="en-US" sz="1600" dirty="0"/>
              <a:t>；然后按照 </a:t>
            </a:r>
            <a:r>
              <a:rPr lang="en-US" altLang="zh-CN" sz="1600" dirty="0" err="1"/>
              <a:t>cvr</a:t>
            </a:r>
            <a:r>
              <a:rPr lang="zh-CN" altLang="en-US" sz="1600" dirty="0"/>
              <a:t> 的计算方式对选出的</a:t>
            </a:r>
            <a:r>
              <a:rPr kumimoji="1" lang="zh-CN" altLang="en-US" sz="1600" kern="0" dirty="0">
                <a:latin typeface="微软雅黑" panose="020B0503020204020204" pitchFamily="34" charset="-122"/>
                <a:ea typeface="微软雅黑" panose="020B0503020204020204" pitchFamily="34" charset="-122"/>
                <a:cs typeface="+mn-ea"/>
                <a:sym typeface="+mn-lt"/>
              </a:rPr>
              <a:t>编码特征计算转化率</a:t>
            </a:r>
            <a:endParaRPr lang="en-US" altLang="zh-CN" sz="1600" dirty="0"/>
          </a:p>
          <a:p>
            <a:pPr marL="1200127" lvl="2" indent="-285750">
              <a:lnSpc>
                <a:spcPct val="130000"/>
              </a:lnSpc>
              <a:spcBef>
                <a:spcPts val="600"/>
              </a:spcBef>
              <a:buFont typeface="Arial" panose="020B0604020202020204" pitchFamily="34" charset="0"/>
              <a:buChar char="•"/>
            </a:pPr>
            <a:r>
              <a:rPr lang="en-US" altLang="zh-CN" sz="1600" dirty="0"/>
              <a:t>e.g. </a:t>
            </a:r>
            <a:r>
              <a:rPr lang="zh-CN" altLang="en-US" sz="1600" dirty="0"/>
              <a:t>以 </a:t>
            </a:r>
            <a:r>
              <a:rPr lang="en-US" altLang="zh-CN" sz="1600" dirty="0"/>
              <a:t>interest1</a:t>
            </a:r>
            <a:r>
              <a:rPr lang="zh-CN" altLang="en-US" sz="1600" dirty="0"/>
              <a:t> 特征为例，若通过编码后有</a:t>
            </a:r>
            <a:r>
              <a:rPr lang="en-US" altLang="zh-CN" sz="1600" dirty="0"/>
              <a:t>1000</a:t>
            </a:r>
            <a:r>
              <a:rPr lang="zh-CN" altLang="en-US" sz="1600" dirty="0"/>
              <a:t>个特征，通过特征筛选后剩下</a:t>
            </a:r>
            <a:r>
              <a:rPr lang="en-US" altLang="zh-CN" sz="1600" dirty="0"/>
              <a:t>2</a:t>
            </a:r>
            <a:r>
              <a:rPr lang="zh-CN" altLang="en-US" sz="1600" dirty="0"/>
              <a:t>个特征</a:t>
            </a:r>
            <a:r>
              <a:rPr lang="en-US" altLang="zh-CN" sz="1600" dirty="0" err="1"/>
              <a:t>encode_one</a:t>
            </a:r>
            <a:r>
              <a:rPr lang="en-US" altLang="zh-CN" sz="1600" dirty="0"/>
              <a:t> </a:t>
            </a:r>
            <a:r>
              <a:rPr lang="zh-CN" altLang="en-US" sz="1600" dirty="0"/>
              <a:t>与 </a:t>
            </a:r>
            <a:r>
              <a:rPr lang="en-US" altLang="zh-CN" sz="1600" dirty="0" err="1"/>
              <a:t>encode_two</a:t>
            </a:r>
            <a:r>
              <a:rPr lang="en-US" altLang="zh-CN" sz="1600" dirty="0"/>
              <a:t>, </a:t>
            </a:r>
            <a:r>
              <a:rPr lang="zh-CN" altLang="en-US" sz="1600" dirty="0"/>
              <a:t>计算这两个特征的转化率</a:t>
            </a: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marL="742939" lvl="1" indent="-285750">
              <a:lnSpc>
                <a:spcPct val="130000"/>
              </a:lnSpc>
              <a:spcBef>
                <a:spcPts val="600"/>
              </a:spcBef>
              <a:buFont typeface="Arial" panose="020B0604020202020204" pitchFamily="34" charset="0"/>
              <a:buChar char="•"/>
            </a:pPr>
            <a:r>
              <a:rPr kumimoji="1" lang="zh-CN" altLang="en-US" sz="2000" b="1" kern="0" dirty="0">
                <a:latin typeface="微软雅黑" panose="020B0503020204020204" pitchFamily="34" charset="-122"/>
                <a:ea typeface="微软雅黑" panose="020B0503020204020204" pitchFamily="34" charset="-122"/>
                <a:cs typeface="+mn-ea"/>
                <a:sym typeface="+mn-lt"/>
              </a:rPr>
              <a:t>特征筛选</a:t>
            </a:r>
            <a:endParaRPr kumimoji="1" lang="en-US" altLang="zh-CN" sz="2000" b="1" kern="0" dirty="0">
              <a:latin typeface="微软雅黑" panose="020B0503020204020204" pitchFamily="34" charset="-122"/>
              <a:ea typeface="微软雅黑" panose="020B0503020204020204" pitchFamily="34" charset="-122"/>
              <a:cs typeface="+mn-ea"/>
              <a:sym typeface="+mn-lt"/>
            </a:endParaRPr>
          </a:p>
          <a:p>
            <a:pPr marL="1200127" lvl="2" indent="-2857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通过计算</a:t>
            </a:r>
            <a:r>
              <a:rPr kumimoji="1" lang="en-US" altLang="zh-CN" sz="1600" kern="0" dirty="0" err="1">
                <a:latin typeface="微软雅黑" panose="020B0503020204020204" pitchFamily="34" charset="-122"/>
                <a:ea typeface="微软雅黑" panose="020B0503020204020204" pitchFamily="34" charset="-122"/>
                <a:cs typeface="+mn-ea"/>
                <a:sym typeface="+mn-lt"/>
              </a:rPr>
              <a:t>feature_importance</a:t>
            </a:r>
            <a:r>
              <a:rPr kumimoji="1" lang="en-US" altLang="zh-CN" sz="1600" kern="0" dirty="0">
                <a:latin typeface="微软雅黑" panose="020B0503020204020204" pitchFamily="34" charset="-122"/>
                <a:ea typeface="微软雅黑" panose="020B0503020204020204" pitchFamily="34" charset="-122"/>
                <a:cs typeface="+mn-ea"/>
                <a:sym typeface="+mn-lt"/>
              </a:rPr>
              <a:t> </a:t>
            </a:r>
            <a:r>
              <a:rPr kumimoji="1" lang="zh-CN" altLang="en-US" sz="1600" kern="0" dirty="0">
                <a:latin typeface="微软雅黑" panose="020B0503020204020204" pitchFamily="34" charset="-122"/>
                <a:ea typeface="微软雅黑" panose="020B0503020204020204" pitchFamily="34" charset="-122"/>
                <a:cs typeface="+mn-ea"/>
                <a:sym typeface="+mn-lt"/>
              </a:rPr>
              <a:t>以及使用不同特征调试模型，筛选出</a:t>
            </a:r>
            <a:r>
              <a:rPr kumimoji="1" lang="en-US" altLang="zh-CN" sz="1600" kern="0" dirty="0">
                <a:latin typeface="微软雅黑" panose="020B0503020204020204" pitchFamily="34" charset="-122"/>
                <a:ea typeface="微软雅黑" panose="020B0503020204020204" pitchFamily="34" charset="-122"/>
                <a:cs typeface="+mn-ea"/>
                <a:sym typeface="+mn-lt"/>
              </a:rPr>
              <a:t>76</a:t>
            </a:r>
            <a:r>
              <a:rPr kumimoji="1" lang="zh-CN" altLang="en-US" sz="1600" kern="0" dirty="0">
                <a:latin typeface="微软雅黑" panose="020B0503020204020204" pitchFamily="34" charset="-122"/>
                <a:ea typeface="微软雅黑" panose="020B0503020204020204" pitchFamily="34" charset="-122"/>
                <a:cs typeface="+mn-ea"/>
                <a:sym typeface="+mn-lt"/>
              </a:rPr>
              <a:t>个</a:t>
            </a:r>
            <a:r>
              <a:rPr kumimoji="1" lang="en-US" altLang="zh-CN" sz="1600" kern="0" dirty="0" err="1">
                <a:latin typeface="微软雅黑" panose="020B0503020204020204" pitchFamily="34" charset="-122"/>
                <a:ea typeface="微软雅黑" panose="020B0503020204020204" pitchFamily="34" charset="-122"/>
                <a:cs typeface="+mn-ea"/>
                <a:sym typeface="+mn-lt"/>
              </a:rPr>
              <a:t>CV_cvr</a:t>
            </a:r>
            <a:r>
              <a:rPr kumimoji="1" lang="zh-CN" altLang="en-US" sz="1600" kern="0" dirty="0">
                <a:latin typeface="微软雅黑" panose="020B0503020204020204" pitchFamily="34" charset="-122"/>
                <a:ea typeface="微软雅黑" panose="020B0503020204020204" pitchFamily="34" charset="-122"/>
                <a:cs typeface="+mn-ea"/>
                <a:sym typeface="+mn-lt"/>
              </a:rPr>
              <a:t>特征</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lvl="2">
              <a:lnSpc>
                <a:spcPct val="130000"/>
              </a:lnSpc>
              <a:spcBef>
                <a:spcPts val="600"/>
              </a:spcBef>
            </a:pPr>
            <a:endParaRPr kumimoji="1" lang="en-US" altLang="zh-CN" sz="2000" b="1"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822032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5</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特征构建</a:t>
            </a:r>
          </a:p>
        </p:txBody>
      </p:sp>
      <p:sp>
        <p:nvSpPr>
          <p:cNvPr id="4" name="文本框 3">
            <a:extLst>
              <a:ext uri="{FF2B5EF4-FFF2-40B4-BE49-F238E27FC236}">
                <a16:creationId xmlns:a16="http://schemas.microsoft.com/office/drawing/2014/main" id="{706D2EC5-34F9-3845-A7F0-E6E982F9F73F}"/>
              </a:ext>
            </a:extLst>
          </p:cNvPr>
          <p:cNvSpPr txBox="1"/>
          <p:nvPr/>
        </p:nvSpPr>
        <p:spPr>
          <a:xfrm>
            <a:off x="877503" y="959881"/>
            <a:ext cx="10131156" cy="4115935"/>
          </a:xfrm>
          <a:prstGeom prst="rect">
            <a:avLst/>
          </a:prstGeom>
          <a:noFill/>
        </p:spPr>
        <p:txBody>
          <a:bodyPr wrap="square" rtlCol="0">
            <a:spAutoFit/>
          </a:bodyPr>
          <a:lstStyle/>
          <a:p>
            <a:pPr marL="285750" indent="-285750">
              <a:lnSpc>
                <a:spcPct val="130000"/>
              </a:lnSpc>
              <a:spcBef>
                <a:spcPts val="600"/>
              </a:spcBef>
              <a:buFont typeface="Arial" panose="020B0604020202020204" pitchFamily="34" charset="0"/>
              <a:buChar char="•"/>
            </a:pPr>
            <a:r>
              <a:rPr kumimoji="1" lang="zh-CN" altLang="en-US" sz="2400" b="1" kern="0" dirty="0">
                <a:latin typeface="微软雅黑" panose="020B0503020204020204" pitchFamily="34" charset="-122"/>
                <a:ea typeface="微软雅黑" panose="020B0503020204020204" pitchFamily="34" charset="-122"/>
                <a:cs typeface="+mn-ea"/>
                <a:sym typeface="+mn-lt"/>
              </a:rPr>
              <a:t>多值特征长度与比率（</a:t>
            </a:r>
            <a:r>
              <a:rPr kumimoji="1" lang="en-US" altLang="zh-CN" sz="2400" b="1" kern="0" dirty="0" err="1">
                <a:latin typeface="微软雅黑" panose="020B0503020204020204" pitchFamily="34" charset="-122"/>
                <a:ea typeface="微软雅黑" panose="020B0503020204020204" pitchFamily="34" charset="-122"/>
                <a:cs typeface="+mn-ea"/>
                <a:sym typeface="+mn-lt"/>
              </a:rPr>
              <a:t>length_ratio</a:t>
            </a:r>
            <a:r>
              <a:rPr kumimoji="1" lang="zh-CN" altLang="en-US" sz="2400" b="1" kern="0" dirty="0">
                <a:latin typeface="微软雅黑" panose="020B0503020204020204" pitchFamily="34" charset="-122"/>
                <a:ea typeface="微软雅黑" panose="020B0503020204020204" pitchFamily="34" charset="-122"/>
                <a:cs typeface="+mn-ea"/>
                <a:sym typeface="+mn-lt"/>
              </a:rPr>
              <a:t>）</a:t>
            </a:r>
            <a:endParaRPr kumimoji="1" lang="en-US" altLang="zh-CN" sz="2400" b="1" kern="0" dirty="0">
              <a:latin typeface="微软雅黑" panose="020B0503020204020204" pitchFamily="34" charset="-122"/>
              <a:ea typeface="微软雅黑" panose="020B0503020204020204" pitchFamily="34" charset="-122"/>
              <a:cs typeface="+mn-ea"/>
              <a:sym typeface="+mn-lt"/>
            </a:endParaRPr>
          </a:p>
          <a:p>
            <a:pPr marL="742939" lvl="1" indent="-285750">
              <a:lnSpc>
                <a:spcPct val="130000"/>
              </a:lnSpc>
              <a:spcBef>
                <a:spcPts val="600"/>
              </a:spcBef>
              <a:buFont typeface="Arial" panose="020B0604020202020204" pitchFamily="34" charset="0"/>
              <a:buChar char="•"/>
            </a:pPr>
            <a:r>
              <a:rPr kumimoji="1" lang="zh-CN" altLang="en-US" sz="2000" b="1" kern="0" dirty="0">
                <a:latin typeface="微软雅黑" panose="020B0503020204020204" pitchFamily="34" charset="-122"/>
                <a:ea typeface="微软雅黑" panose="020B0503020204020204" pitchFamily="34" charset="-122"/>
                <a:cs typeface="+mn-ea"/>
                <a:sym typeface="+mn-lt"/>
              </a:rPr>
              <a:t>含义</a:t>
            </a:r>
            <a:endParaRPr kumimoji="1" lang="en-US" altLang="zh-CN" sz="2000" b="1" kern="0" dirty="0">
              <a:latin typeface="微软雅黑" panose="020B0503020204020204" pitchFamily="34" charset="-122"/>
              <a:ea typeface="微软雅黑" panose="020B0503020204020204" pitchFamily="34" charset="-122"/>
              <a:cs typeface="+mn-ea"/>
              <a:sym typeface="+mn-lt"/>
            </a:endParaRPr>
          </a:p>
          <a:p>
            <a:pPr marL="1200127" lvl="2" indent="-2857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统计每一条数据</a:t>
            </a:r>
            <a:r>
              <a:rPr lang="zh-CN" altLang="en-US" sz="1600" dirty="0"/>
              <a:t>多值特征的取值数量进行统计，并确定某一子多值占总多值的比率（如</a:t>
            </a:r>
            <a:r>
              <a:rPr lang="en" altLang="zh-CN" sz="1600" dirty="0"/>
              <a:t>interest1</a:t>
            </a:r>
            <a:r>
              <a:rPr lang="zh-CN" altLang="en-US" sz="1600" dirty="0"/>
              <a:t>特征数量占</a:t>
            </a:r>
            <a:r>
              <a:rPr lang="en" altLang="zh-CN" sz="1600" dirty="0"/>
              <a:t>interest</a:t>
            </a:r>
            <a:r>
              <a:rPr lang="zh-CN" altLang="en-US" sz="1600" dirty="0"/>
              <a:t>总数的比率）</a:t>
            </a:r>
          </a:p>
          <a:p>
            <a:pPr marL="742939" lvl="1" indent="-285750">
              <a:lnSpc>
                <a:spcPct val="130000"/>
              </a:lnSpc>
              <a:spcBef>
                <a:spcPts val="600"/>
              </a:spcBef>
              <a:buFont typeface="Arial" panose="020B0604020202020204" pitchFamily="34" charset="0"/>
              <a:buChar char="•"/>
            </a:pPr>
            <a:r>
              <a:rPr kumimoji="1" lang="zh-CN" altLang="en-US" sz="2000" b="1" kern="0" dirty="0">
                <a:latin typeface="微软雅黑" panose="020B0503020204020204" pitchFamily="34" charset="-122"/>
                <a:ea typeface="微软雅黑" panose="020B0503020204020204" pitchFamily="34" charset="-122"/>
                <a:cs typeface="+mn-ea"/>
                <a:sym typeface="+mn-lt"/>
              </a:rPr>
              <a:t>构建过程</a:t>
            </a:r>
            <a:endParaRPr kumimoji="1" lang="en-US" altLang="zh-CN" sz="2000" b="1" kern="0" dirty="0">
              <a:latin typeface="微软雅黑" panose="020B0503020204020204" pitchFamily="34" charset="-122"/>
              <a:ea typeface="微软雅黑" panose="020B0503020204020204" pitchFamily="34" charset="-122"/>
              <a:cs typeface="+mn-ea"/>
              <a:sym typeface="+mn-lt"/>
            </a:endParaRPr>
          </a:p>
          <a:p>
            <a:pPr marL="1200127" lvl="2" indent="-285750">
              <a:lnSpc>
                <a:spcPct val="130000"/>
              </a:lnSpc>
              <a:spcBef>
                <a:spcPts val="600"/>
              </a:spcBef>
              <a:buFont typeface="Arial" panose="020B0604020202020204" pitchFamily="34" charset="0"/>
              <a:buChar char="•"/>
            </a:pPr>
            <a:r>
              <a:rPr lang="zh-CN" altLang="en-US" sz="1600" dirty="0"/>
              <a:t>统计每一条数据每个多值特征的取值数量，得到</a:t>
            </a:r>
            <a:r>
              <a:rPr lang="en-US" altLang="zh-CN" sz="1600" dirty="0"/>
              <a:t>length</a:t>
            </a:r>
            <a:r>
              <a:rPr lang="zh-CN" altLang="en-US" sz="1600" dirty="0"/>
              <a:t>特征；计算每一个子多值特征取值数量占该类型多值特征取值数量的比率，得到</a:t>
            </a:r>
            <a:r>
              <a:rPr lang="en-US" altLang="zh-CN" sz="1600" dirty="0"/>
              <a:t>ratio</a:t>
            </a:r>
            <a:r>
              <a:rPr lang="zh-CN" altLang="en-US" sz="1600" dirty="0"/>
              <a:t>特征</a:t>
            </a:r>
            <a:endParaRPr lang="en-US" altLang="zh-CN" sz="1600" dirty="0"/>
          </a:p>
          <a:p>
            <a:pPr marL="1200127" lvl="2" indent="-285750">
              <a:lnSpc>
                <a:spcPct val="130000"/>
              </a:lnSpc>
              <a:spcBef>
                <a:spcPts val="600"/>
              </a:spcBef>
              <a:buFont typeface="Arial" panose="020B0604020202020204" pitchFamily="34" charset="0"/>
              <a:buChar char="•"/>
            </a:pPr>
            <a:r>
              <a:rPr lang="en-US" altLang="zh-CN" sz="1600" dirty="0"/>
              <a:t>e.g. </a:t>
            </a:r>
            <a:r>
              <a:rPr lang="zh-CN" altLang="en-US" sz="1600" dirty="0"/>
              <a:t>以 </a:t>
            </a:r>
            <a:r>
              <a:rPr lang="en-US" altLang="zh-CN" sz="1600" dirty="0"/>
              <a:t>interest</a:t>
            </a:r>
            <a:r>
              <a:rPr lang="zh-CN" altLang="en-US" sz="1600" dirty="0"/>
              <a:t> 特征为例，若某条数据</a:t>
            </a:r>
            <a:r>
              <a:rPr lang="en-US" altLang="zh-CN" sz="1600" dirty="0"/>
              <a:t>interest1</a:t>
            </a:r>
            <a:r>
              <a:rPr lang="zh-CN" altLang="en-US" sz="1600" dirty="0"/>
              <a:t>有</a:t>
            </a:r>
            <a:r>
              <a:rPr lang="en-US" altLang="zh-CN" sz="1600" dirty="0"/>
              <a:t>5</a:t>
            </a:r>
            <a:r>
              <a:rPr lang="zh-CN" altLang="en-US" sz="1600" dirty="0"/>
              <a:t>个取值，则</a:t>
            </a:r>
            <a:r>
              <a:rPr lang="en-US" altLang="zh-CN" sz="1600" dirty="0"/>
              <a:t>length</a:t>
            </a:r>
            <a:r>
              <a:rPr lang="zh-CN" altLang="en-US" sz="1600" dirty="0"/>
              <a:t>特征为</a:t>
            </a:r>
            <a:r>
              <a:rPr lang="en-US" altLang="zh-CN" sz="1600" dirty="0"/>
              <a:t>5</a:t>
            </a:r>
            <a:r>
              <a:rPr lang="zh-CN" altLang="en-US" sz="1600" dirty="0"/>
              <a:t>；该条数据</a:t>
            </a:r>
            <a:r>
              <a:rPr lang="en-US" altLang="zh-CN" sz="1600" dirty="0"/>
              <a:t>interest</a:t>
            </a:r>
            <a:r>
              <a:rPr lang="zh-CN" altLang="en-US" sz="1600" dirty="0"/>
              <a:t>共有</a:t>
            </a:r>
            <a:r>
              <a:rPr lang="en-US" altLang="zh-CN" sz="1600" dirty="0"/>
              <a:t>15</a:t>
            </a:r>
            <a:r>
              <a:rPr lang="zh-CN" altLang="en-US" sz="1600" dirty="0"/>
              <a:t>个取值，则</a:t>
            </a:r>
            <a:r>
              <a:rPr lang="en-US" altLang="zh-CN" sz="1600" dirty="0"/>
              <a:t>ratio</a:t>
            </a:r>
            <a:r>
              <a:rPr lang="zh-CN" altLang="en-US" sz="1600" dirty="0"/>
              <a:t>特征为</a:t>
            </a:r>
            <a:r>
              <a:rPr lang="en-US" altLang="zh-CN" sz="1600" dirty="0"/>
              <a:t>0.33</a:t>
            </a: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lvl="2">
              <a:lnSpc>
                <a:spcPct val="130000"/>
              </a:lnSpc>
              <a:spcBef>
                <a:spcPts val="600"/>
              </a:spcBef>
            </a:pPr>
            <a:endParaRPr kumimoji="1" lang="en-US" altLang="zh-CN" sz="2000" b="1"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445994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5</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特征构建</a:t>
            </a:r>
          </a:p>
        </p:txBody>
      </p:sp>
      <p:sp>
        <p:nvSpPr>
          <p:cNvPr id="4" name="文本框 3">
            <a:extLst>
              <a:ext uri="{FF2B5EF4-FFF2-40B4-BE49-F238E27FC236}">
                <a16:creationId xmlns:a16="http://schemas.microsoft.com/office/drawing/2014/main" id="{706D2EC5-34F9-3845-A7F0-E6E982F9F73F}"/>
              </a:ext>
            </a:extLst>
          </p:cNvPr>
          <p:cNvSpPr txBox="1"/>
          <p:nvPr/>
        </p:nvSpPr>
        <p:spPr>
          <a:xfrm>
            <a:off x="877503" y="959881"/>
            <a:ext cx="10131156" cy="4199035"/>
          </a:xfrm>
          <a:prstGeom prst="rect">
            <a:avLst/>
          </a:prstGeom>
          <a:noFill/>
        </p:spPr>
        <p:txBody>
          <a:bodyPr wrap="square" rtlCol="0">
            <a:spAutoFit/>
          </a:bodyPr>
          <a:lstStyle/>
          <a:p>
            <a:pPr marL="285750" indent="-285750">
              <a:lnSpc>
                <a:spcPct val="130000"/>
              </a:lnSpc>
              <a:spcBef>
                <a:spcPts val="600"/>
              </a:spcBef>
              <a:buFont typeface="Arial" panose="020B0604020202020204" pitchFamily="34" charset="0"/>
              <a:buChar char="•"/>
            </a:pPr>
            <a:r>
              <a:rPr kumimoji="1" lang="zh-CN" altLang="en-US" sz="2400" b="1" kern="0" dirty="0">
                <a:latin typeface="微软雅黑" panose="020B0503020204020204" pitchFamily="34" charset="-122"/>
                <a:ea typeface="微软雅黑" panose="020B0503020204020204" pitchFamily="34" charset="-122"/>
                <a:cs typeface="+mn-ea"/>
                <a:sym typeface="+mn-lt"/>
              </a:rPr>
              <a:t>独特性（</a:t>
            </a:r>
            <a:r>
              <a:rPr kumimoji="1" lang="en-US" altLang="zh-CN" sz="2400" b="1" kern="0" dirty="0">
                <a:latin typeface="微软雅黑" panose="020B0503020204020204" pitchFamily="34" charset="-122"/>
                <a:ea typeface="微软雅黑" panose="020B0503020204020204" pitchFamily="34" charset="-122"/>
                <a:cs typeface="+mn-ea"/>
                <a:sym typeface="+mn-lt"/>
              </a:rPr>
              <a:t>unique</a:t>
            </a:r>
            <a:r>
              <a:rPr kumimoji="1" lang="zh-CN" altLang="en-US" sz="2400" b="1" kern="0" dirty="0">
                <a:latin typeface="微软雅黑" panose="020B0503020204020204" pitchFamily="34" charset="-122"/>
                <a:ea typeface="微软雅黑" panose="020B0503020204020204" pitchFamily="34" charset="-122"/>
                <a:cs typeface="+mn-ea"/>
                <a:sym typeface="+mn-lt"/>
              </a:rPr>
              <a:t>）</a:t>
            </a:r>
            <a:endParaRPr kumimoji="1" lang="en-US" altLang="zh-CN" sz="2400" b="1" kern="0" dirty="0">
              <a:latin typeface="微软雅黑" panose="020B0503020204020204" pitchFamily="34" charset="-122"/>
              <a:ea typeface="微软雅黑" panose="020B0503020204020204" pitchFamily="34" charset="-122"/>
              <a:cs typeface="+mn-ea"/>
              <a:sym typeface="+mn-lt"/>
            </a:endParaRPr>
          </a:p>
          <a:p>
            <a:pPr marL="742939" lvl="1" indent="-285750">
              <a:lnSpc>
                <a:spcPct val="130000"/>
              </a:lnSpc>
              <a:spcBef>
                <a:spcPts val="600"/>
              </a:spcBef>
              <a:buFont typeface="Arial" panose="020B0604020202020204" pitchFamily="34" charset="0"/>
              <a:buChar char="•"/>
            </a:pPr>
            <a:r>
              <a:rPr kumimoji="1" lang="zh-CN" altLang="en-US" sz="2000" b="1" kern="0" dirty="0">
                <a:latin typeface="微软雅黑" panose="020B0503020204020204" pitchFamily="34" charset="-122"/>
                <a:ea typeface="微软雅黑" panose="020B0503020204020204" pitchFamily="34" charset="-122"/>
                <a:cs typeface="+mn-ea"/>
                <a:sym typeface="+mn-lt"/>
              </a:rPr>
              <a:t>含义</a:t>
            </a:r>
            <a:endParaRPr kumimoji="1" lang="en-US" altLang="zh-CN" sz="2000" b="1" kern="0" dirty="0">
              <a:latin typeface="微软雅黑" panose="020B0503020204020204" pitchFamily="34" charset="-122"/>
              <a:ea typeface="微软雅黑" panose="020B0503020204020204" pitchFamily="34" charset="-122"/>
              <a:cs typeface="+mn-ea"/>
              <a:sym typeface="+mn-lt"/>
            </a:endParaRPr>
          </a:p>
          <a:p>
            <a:pPr marL="1200127" lvl="2" indent="-2857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统计</a:t>
            </a:r>
            <a:r>
              <a:rPr lang="zh-CN" altLang="en-US" sz="1600" dirty="0"/>
              <a:t>在某一单值特征取定值时，另一单值特征取不同值的数量</a:t>
            </a:r>
          </a:p>
          <a:p>
            <a:pPr marL="742939" lvl="1" indent="-285750">
              <a:lnSpc>
                <a:spcPct val="130000"/>
              </a:lnSpc>
              <a:spcBef>
                <a:spcPts val="600"/>
              </a:spcBef>
              <a:buFont typeface="Arial" panose="020B0604020202020204" pitchFamily="34" charset="0"/>
              <a:buChar char="•"/>
            </a:pPr>
            <a:r>
              <a:rPr kumimoji="1" lang="zh-CN" altLang="en-US" sz="2000" b="1" kern="0" dirty="0">
                <a:latin typeface="微软雅黑" panose="020B0503020204020204" pitchFamily="34" charset="-122"/>
                <a:ea typeface="微软雅黑" panose="020B0503020204020204" pitchFamily="34" charset="-122"/>
                <a:cs typeface="+mn-ea"/>
                <a:sym typeface="+mn-lt"/>
              </a:rPr>
              <a:t>构建过程</a:t>
            </a:r>
            <a:endParaRPr kumimoji="1" lang="en-US" altLang="zh-CN" sz="2000" b="1" kern="0" dirty="0">
              <a:latin typeface="微软雅黑" panose="020B0503020204020204" pitchFamily="34" charset="-122"/>
              <a:ea typeface="微软雅黑" panose="020B0503020204020204" pitchFamily="34" charset="-122"/>
              <a:cs typeface="+mn-ea"/>
              <a:sym typeface="+mn-lt"/>
            </a:endParaRPr>
          </a:p>
          <a:p>
            <a:pPr marL="1200127" lvl="2" indent="-285750">
              <a:buFont typeface="Arial" panose="020B0604020202020204" pitchFamily="34" charset="0"/>
              <a:buChar char="•"/>
            </a:pPr>
            <a:r>
              <a:rPr lang="zh-CN" altLang="en-US" sz="1600" dirty="0"/>
              <a:t>选出一对单值特征，将其中一个特征取值固定，计算另一个单值特征取不同值的数量</a:t>
            </a:r>
          </a:p>
          <a:p>
            <a:pPr marL="1200127" lvl="2" indent="-285750">
              <a:lnSpc>
                <a:spcPct val="130000"/>
              </a:lnSpc>
              <a:spcBef>
                <a:spcPts val="600"/>
              </a:spcBef>
              <a:buFont typeface="Arial" panose="020B0604020202020204" pitchFamily="34" charset="0"/>
              <a:buChar char="•"/>
            </a:pPr>
            <a:r>
              <a:rPr lang="en-US" altLang="zh-CN" sz="1600" dirty="0"/>
              <a:t>e.g. </a:t>
            </a:r>
            <a:r>
              <a:rPr lang="zh-CN" altLang="en-US" sz="1600" dirty="0"/>
              <a:t>以 </a:t>
            </a:r>
            <a:r>
              <a:rPr lang="en-US" altLang="zh-CN" sz="1600" dirty="0"/>
              <a:t>aid</a:t>
            </a:r>
            <a:r>
              <a:rPr lang="zh-CN" altLang="en-US" sz="1600" dirty="0"/>
              <a:t>、</a:t>
            </a:r>
            <a:r>
              <a:rPr lang="en-US" altLang="zh-CN" sz="1600" dirty="0"/>
              <a:t>education</a:t>
            </a:r>
            <a:r>
              <a:rPr lang="zh-CN" altLang="en-US" sz="1600" dirty="0"/>
              <a:t> 特征为例，若固定</a:t>
            </a:r>
            <a:r>
              <a:rPr lang="en-US" altLang="zh-CN" sz="1600" dirty="0"/>
              <a:t>aid</a:t>
            </a:r>
            <a:r>
              <a:rPr lang="zh-CN" altLang="en-US" sz="1600" dirty="0"/>
              <a:t>，统计</a:t>
            </a:r>
            <a:r>
              <a:rPr lang="en-US" altLang="zh-CN" sz="1600" dirty="0"/>
              <a:t>education</a:t>
            </a:r>
            <a:r>
              <a:rPr lang="zh-CN" altLang="en-US" sz="1600" dirty="0"/>
              <a:t>不同取值的数量，可以得到该</a:t>
            </a:r>
            <a:r>
              <a:rPr lang="en-US" altLang="zh-CN" sz="1600" dirty="0"/>
              <a:t>aid</a:t>
            </a:r>
            <a:r>
              <a:rPr lang="zh-CN" altLang="en-US" sz="1600" dirty="0"/>
              <a:t>对应用户的受教育情况</a:t>
            </a:r>
            <a:endParaRPr lang="en-US" altLang="zh-CN" sz="1600" dirty="0"/>
          </a:p>
          <a:p>
            <a:pPr marL="742939" lvl="1" indent="-285750">
              <a:lnSpc>
                <a:spcPct val="130000"/>
              </a:lnSpc>
              <a:spcBef>
                <a:spcPts val="600"/>
              </a:spcBef>
              <a:buFont typeface="Arial" panose="020B0604020202020204" pitchFamily="34" charset="0"/>
              <a:buChar char="•"/>
            </a:pPr>
            <a:r>
              <a:rPr kumimoji="1" lang="zh-CN" altLang="en-US" sz="2000" b="1" kern="0" dirty="0">
                <a:latin typeface="微软雅黑" panose="020B0503020204020204" pitchFamily="34" charset="-122"/>
                <a:ea typeface="微软雅黑" panose="020B0503020204020204" pitchFamily="34" charset="-122"/>
                <a:cs typeface="+mn-ea"/>
                <a:sym typeface="+mn-lt"/>
              </a:rPr>
              <a:t>特征筛选</a:t>
            </a:r>
          </a:p>
          <a:p>
            <a:pPr marL="1200127" lvl="2" indent="-2857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通过计算</a:t>
            </a:r>
            <a:r>
              <a:rPr kumimoji="1" lang="en-US" altLang="zh-CN" sz="1600" kern="0" dirty="0" err="1">
                <a:latin typeface="微软雅黑" panose="020B0503020204020204" pitchFamily="34" charset="-122"/>
                <a:ea typeface="微软雅黑" panose="020B0503020204020204" pitchFamily="34" charset="-122"/>
                <a:cs typeface="+mn-ea"/>
                <a:sym typeface="+mn-lt"/>
              </a:rPr>
              <a:t>feature_importance</a:t>
            </a:r>
            <a:r>
              <a:rPr kumimoji="1" lang="en-US" altLang="zh-CN" sz="1600" kern="0" dirty="0">
                <a:latin typeface="微软雅黑" panose="020B0503020204020204" pitchFamily="34" charset="-122"/>
                <a:ea typeface="微软雅黑" panose="020B0503020204020204" pitchFamily="34" charset="-122"/>
                <a:cs typeface="+mn-ea"/>
                <a:sym typeface="+mn-lt"/>
              </a:rPr>
              <a:t> </a:t>
            </a:r>
            <a:r>
              <a:rPr kumimoji="1" lang="zh-CN" altLang="en-US" sz="1600" kern="0" dirty="0">
                <a:latin typeface="微软雅黑" panose="020B0503020204020204" pitchFamily="34" charset="-122"/>
                <a:ea typeface="微软雅黑" panose="020B0503020204020204" pitchFamily="34" charset="-122"/>
                <a:cs typeface="+mn-ea"/>
                <a:sym typeface="+mn-lt"/>
              </a:rPr>
              <a:t>以及使用不同特征调试模型，筛选出</a:t>
            </a:r>
            <a:r>
              <a:rPr kumimoji="1" lang="en-US" altLang="zh-CN" sz="1600" kern="0" dirty="0">
                <a:latin typeface="微软雅黑" panose="020B0503020204020204" pitchFamily="34" charset="-122"/>
                <a:ea typeface="微软雅黑" panose="020B0503020204020204" pitchFamily="34" charset="-122"/>
                <a:cs typeface="+mn-ea"/>
                <a:sym typeface="+mn-lt"/>
              </a:rPr>
              <a:t>26</a:t>
            </a:r>
            <a:r>
              <a:rPr kumimoji="1" lang="zh-CN" altLang="en-US" sz="1600" kern="0" dirty="0">
                <a:latin typeface="微软雅黑" panose="020B0503020204020204" pitchFamily="34" charset="-122"/>
                <a:ea typeface="微软雅黑" panose="020B0503020204020204" pitchFamily="34" charset="-122"/>
                <a:cs typeface="+mn-ea"/>
                <a:sym typeface="+mn-lt"/>
              </a:rPr>
              <a:t>个</a:t>
            </a:r>
            <a:r>
              <a:rPr kumimoji="1" lang="en-US" altLang="zh-CN" sz="1600" kern="0" dirty="0">
                <a:latin typeface="微软雅黑" panose="020B0503020204020204" pitchFamily="34" charset="-122"/>
                <a:ea typeface="微软雅黑" panose="020B0503020204020204" pitchFamily="34" charset="-122"/>
                <a:cs typeface="+mn-ea"/>
                <a:sym typeface="+mn-lt"/>
              </a:rPr>
              <a:t>unique</a:t>
            </a:r>
            <a:r>
              <a:rPr kumimoji="1" lang="zh-CN" altLang="en-US" sz="1600" kern="0" dirty="0">
                <a:latin typeface="微软雅黑" panose="020B0503020204020204" pitchFamily="34" charset="-122"/>
                <a:ea typeface="微软雅黑" panose="020B0503020204020204" pitchFamily="34" charset="-122"/>
                <a:cs typeface="+mn-ea"/>
                <a:sym typeface="+mn-lt"/>
              </a:rPr>
              <a:t>特征</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lvl="2">
              <a:lnSpc>
                <a:spcPct val="130000"/>
              </a:lnSpc>
              <a:spcBef>
                <a:spcPts val="600"/>
              </a:spcBef>
            </a:pPr>
            <a:endParaRPr kumimoji="1" lang="en-US" altLang="zh-CN" sz="2000" b="1"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27310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A48E343-8CDD-4E4A-96C9-6D832E9D2485}"/>
              </a:ext>
            </a:extLst>
          </p:cNvPr>
          <p:cNvSpPr>
            <a:spLocks noGrp="1"/>
          </p:cNvSpPr>
          <p:nvPr>
            <p:ph type="body" sz="quarter" idx="12"/>
          </p:nvPr>
        </p:nvSpPr>
        <p:spPr/>
        <p:txBody>
          <a:bodyPr/>
          <a:lstStyle/>
          <a:p>
            <a:r>
              <a:rPr kumimoji="1" lang="zh-CN" altLang="en-US" dirty="0"/>
              <a:t>第六部分</a:t>
            </a:r>
          </a:p>
        </p:txBody>
      </p:sp>
      <p:sp>
        <p:nvSpPr>
          <p:cNvPr id="3" name="文本占位符 2">
            <a:extLst>
              <a:ext uri="{FF2B5EF4-FFF2-40B4-BE49-F238E27FC236}">
                <a16:creationId xmlns:a16="http://schemas.microsoft.com/office/drawing/2014/main" id="{51BAC10B-E7E3-2E4E-8221-31ECAD680F4C}"/>
              </a:ext>
            </a:extLst>
          </p:cNvPr>
          <p:cNvSpPr>
            <a:spLocks noGrp="1"/>
          </p:cNvSpPr>
          <p:nvPr>
            <p:ph type="body" sz="quarter" idx="13"/>
          </p:nvPr>
        </p:nvSpPr>
        <p:spPr/>
        <p:txBody>
          <a:bodyPr/>
          <a:lstStyle/>
          <a:p>
            <a:r>
              <a:rPr kumimoji="1" lang="zh-CN" altLang="en-US" dirty="0"/>
              <a:t>模型融合</a:t>
            </a:r>
          </a:p>
        </p:txBody>
      </p:sp>
    </p:spTree>
    <p:extLst>
      <p:ext uri="{BB962C8B-B14F-4D97-AF65-F5344CB8AC3E}">
        <p14:creationId xmlns:p14="http://schemas.microsoft.com/office/powerpoint/2010/main" val="3406470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6</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模型融合</a:t>
            </a:r>
          </a:p>
        </p:txBody>
      </p:sp>
      <p:sp>
        <p:nvSpPr>
          <p:cNvPr id="4" name="文本框 3">
            <a:extLst>
              <a:ext uri="{FF2B5EF4-FFF2-40B4-BE49-F238E27FC236}">
                <a16:creationId xmlns:a16="http://schemas.microsoft.com/office/drawing/2014/main" id="{706D2EC5-34F9-3845-A7F0-E6E982F9F73F}"/>
              </a:ext>
            </a:extLst>
          </p:cNvPr>
          <p:cNvSpPr txBox="1"/>
          <p:nvPr/>
        </p:nvSpPr>
        <p:spPr>
          <a:xfrm>
            <a:off x="877503" y="959881"/>
            <a:ext cx="8705768" cy="3952813"/>
          </a:xfrm>
          <a:prstGeom prst="rect">
            <a:avLst/>
          </a:prstGeom>
          <a:noFill/>
        </p:spPr>
        <p:txBody>
          <a:bodyPr wrap="square" rtlCol="0">
            <a:spAutoFit/>
          </a:bodyPr>
          <a:lstStyle/>
          <a:p>
            <a:pPr marL="285750" indent="-285750">
              <a:lnSpc>
                <a:spcPct val="130000"/>
              </a:lnSpc>
              <a:spcBef>
                <a:spcPts val="600"/>
              </a:spcBef>
              <a:buFont typeface="Arial" panose="020B0604020202020204" pitchFamily="34" charset="0"/>
              <a:buChar char="•"/>
            </a:pPr>
            <a:r>
              <a:rPr kumimoji="1" lang="zh-CN" altLang="en-US" sz="2400" b="1" kern="0" dirty="0">
                <a:latin typeface="微软雅黑" panose="020B0503020204020204" pitchFamily="34" charset="-122"/>
                <a:ea typeface="微软雅黑" panose="020B0503020204020204" pitchFamily="34" charset="-122"/>
                <a:cs typeface="+mn-ea"/>
                <a:sym typeface="+mn-lt"/>
              </a:rPr>
              <a:t>多模型构建</a:t>
            </a:r>
            <a:endParaRPr kumimoji="1" lang="en-US" altLang="zh-CN" sz="2000" b="1" kern="0" dirty="0">
              <a:latin typeface="微软雅黑" panose="020B0503020204020204" pitchFamily="34" charset="-122"/>
              <a:ea typeface="微软雅黑" panose="020B0503020204020204" pitchFamily="34" charset="-122"/>
              <a:cs typeface="+mn-ea"/>
              <a:sym typeface="+mn-lt"/>
            </a:endParaRPr>
          </a:p>
          <a:p>
            <a:pPr marL="742939" lvl="1" indent="-285750">
              <a:lnSpc>
                <a:spcPct val="130000"/>
              </a:lnSpc>
              <a:spcBef>
                <a:spcPts val="600"/>
              </a:spcBef>
              <a:buFont typeface="Arial" panose="020B0604020202020204" pitchFamily="34" charset="0"/>
              <a:buChar char="•"/>
            </a:pPr>
            <a:r>
              <a:rPr kumimoji="1" lang="zh-CN" altLang="en-US" sz="2000" kern="0" dirty="0">
                <a:latin typeface="微软雅黑" panose="020B0503020204020204" pitchFamily="34" charset="-122"/>
                <a:ea typeface="微软雅黑" panose="020B0503020204020204" pitchFamily="34" charset="-122"/>
                <a:cs typeface="+mn-ea"/>
                <a:sym typeface="+mn-lt"/>
              </a:rPr>
              <a:t>基于以上特征构建，我们得到以下特征</a:t>
            </a:r>
            <a:endParaRPr kumimoji="1" lang="en-US" altLang="zh-CN" sz="2000" kern="0" dirty="0">
              <a:latin typeface="微软雅黑" panose="020B0503020204020204" pitchFamily="34" charset="-122"/>
              <a:ea typeface="微软雅黑" panose="020B0503020204020204" pitchFamily="34" charset="-122"/>
              <a:cs typeface="+mn-ea"/>
              <a:sym typeface="+mn-lt"/>
            </a:endParaRPr>
          </a:p>
          <a:p>
            <a:pPr marL="1200127" lvl="2" indent="-2857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多值特征长度与比率（</a:t>
            </a:r>
            <a:r>
              <a:rPr kumimoji="1" lang="en-US" altLang="zh-CN" sz="1600" kern="0" dirty="0" err="1">
                <a:latin typeface="微软雅黑" panose="020B0503020204020204" pitchFamily="34" charset="-122"/>
                <a:ea typeface="微软雅黑" panose="020B0503020204020204" pitchFamily="34" charset="-122"/>
                <a:cs typeface="+mn-ea"/>
                <a:sym typeface="+mn-lt"/>
              </a:rPr>
              <a:t>length_ratio</a:t>
            </a:r>
            <a:r>
              <a:rPr kumimoji="1" lang="zh-CN" altLang="en-US" sz="1600" kern="0" dirty="0">
                <a:latin typeface="微软雅黑" panose="020B0503020204020204" pitchFamily="34" charset="-122"/>
                <a:ea typeface="微软雅黑" panose="020B0503020204020204" pitchFamily="34" charset="-122"/>
                <a:cs typeface="+mn-ea"/>
                <a:sym typeface="+mn-lt"/>
              </a:rPr>
              <a:t>）</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marL="1200127" lvl="2" indent="-2857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转化率（</a:t>
            </a:r>
            <a:r>
              <a:rPr kumimoji="1" lang="en-US" altLang="zh-CN" sz="1600" kern="0" dirty="0" err="1">
                <a:latin typeface="微软雅黑" panose="020B0503020204020204" pitchFamily="34" charset="-122"/>
                <a:ea typeface="微软雅黑" panose="020B0503020204020204" pitchFamily="34" charset="-122"/>
                <a:cs typeface="+mn-ea"/>
                <a:sym typeface="+mn-lt"/>
              </a:rPr>
              <a:t>cvr</a:t>
            </a:r>
            <a:r>
              <a:rPr kumimoji="1" lang="zh-CN" altLang="en-US" sz="1600" kern="0" dirty="0">
                <a:latin typeface="微软雅黑" panose="020B0503020204020204" pitchFamily="34" charset="-122"/>
                <a:ea typeface="微软雅黑" panose="020B0503020204020204" pitchFamily="34" charset="-122"/>
                <a:cs typeface="+mn-ea"/>
                <a:sym typeface="+mn-lt"/>
              </a:rPr>
              <a:t>）</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marL="1200127" lvl="2" indent="-2857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特殊转化率（</a:t>
            </a:r>
            <a:r>
              <a:rPr kumimoji="1" lang="en-US" altLang="zh-CN" sz="1600" kern="0" dirty="0" err="1">
                <a:latin typeface="微软雅黑" panose="020B0503020204020204" pitchFamily="34" charset="-122"/>
                <a:ea typeface="微软雅黑" panose="020B0503020204020204" pitchFamily="34" charset="-122"/>
                <a:cs typeface="+mn-ea"/>
                <a:sym typeface="+mn-lt"/>
              </a:rPr>
              <a:t>CV_cvr</a:t>
            </a:r>
            <a:r>
              <a:rPr kumimoji="1" lang="zh-CN" altLang="en-US" sz="1600" kern="0" dirty="0">
                <a:latin typeface="微软雅黑" panose="020B0503020204020204" pitchFamily="34" charset="-122"/>
                <a:ea typeface="微软雅黑" panose="020B0503020204020204" pitchFamily="34" charset="-122"/>
                <a:cs typeface="+mn-ea"/>
                <a:sym typeface="+mn-lt"/>
              </a:rPr>
              <a:t>）</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marL="1200127" lvl="2" indent="-2857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独特性（</a:t>
            </a:r>
            <a:r>
              <a:rPr kumimoji="1" lang="en-US" altLang="zh-CN" sz="1600" kern="0" dirty="0">
                <a:latin typeface="微软雅黑" panose="020B0503020204020204" pitchFamily="34" charset="-122"/>
                <a:ea typeface="微软雅黑" panose="020B0503020204020204" pitchFamily="34" charset="-122"/>
                <a:cs typeface="+mn-ea"/>
                <a:sym typeface="+mn-lt"/>
              </a:rPr>
              <a:t>unique)</a:t>
            </a:r>
          </a:p>
          <a:p>
            <a:pPr marL="742939" lvl="1" indent="-285750">
              <a:lnSpc>
                <a:spcPct val="130000"/>
              </a:lnSpc>
              <a:spcBef>
                <a:spcPts val="600"/>
              </a:spcBef>
              <a:buFont typeface="Arial" panose="020B0604020202020204" pitchFamily="34" charset="0"/>
              <a:buChar char="•"/>
            </a:pPr>
            <a:r>
              <a:rPr kumimoji="1" lang="zh-CN" altLang="en-US" sz="2000" kern="0" dirty="0">
                <a:latin typeface="微软雅黑" panose="020B0503020204020204" pitchFamily="34" charset="-122"/>
                <a:ea typeface="微软雅黑" panose="020B0503020204020204" pitchFamily="34" charset="-122"/>
                <a:cs typeface="+mn-ea"/>
                <a:sym typeface="+mn-lt"/>
              </a:rPr>
              <a:t>将训练数据分四组，特征构建五个组合，构建</a:t>
            </a:r>
            <a:r>
              <a:rPr kumimoji="1" lang="en-US" altLang="zh-CN" sz="2000" kern="0" dirty="0" err="1">
                <a:latin typeface="微软雅黑" panose="020B0503020204020204" pitchFamily="34" charset="-122"/>
                <a:ea typeface="微软雅黑" panose="020B0503020204020204" pitchFamily="34" charset="-122"/>
                <a:cs typeface="+mn-ea"/>
                <a:sym typeface="+mn-lt"/>
              </a:rPr>
              <a:t>LightGBMClassfier</a:t>
            </a:r>
            <a:r>
              <a:rPr kumimoji="1" lang="zh-CN" altLang="en-US" sz="2000" kern="0" dirty="0">
                <a:latin typeface="微软雅黑" panose="020B0503020204020204" pitchFamily="34" charset="-122"/>
                <a:ea typeface="微软雅黑" panose="020B0503020204020204" pitchFamily="34" charset="-122"/>
                <a:cs typeface="+mn-ea"/>
                <a:sym typeface="+mn-lt"/>
              </a:rPr>
              <a:t>分类模型，得到</a:t>
            </a:r>
            <a:r>
              <a:rPr kumimoji="1" lang="en-US" altLang="zh-CN" sz="2000" kern="0" dirty="0">
                <a:latin typeface="微软雅黑" panose="020B0503020204020204" pitchFamily="34" charset="-122"/>
                <a:ea typeface="微软雅黑" panose="020B0503020204020204" pitchFamily="34" charset="-122"/>
                <a:cs typeface="+mn-ea"/>
                <a:sym typeface="+mn-lt"/>
              </a:rPr>
              <a:t>20</a:t>
            </a:r>
            <a:r>
              <a:rPr kumimoji="1" lang="zh-CN" altLang="en-US" sz="2000" kern="0" dirty="0">
                <a:latin typeface="微软雅黑" panose="020B0503020204020204" pitchFamily="34" charset="-122"/>
                <a:ea typeface="微软雅黑" panose="020B0503020204020204" pitchFamily="34" charset="-122"/>
                <a:cs typeface="+mn-ea"/>
                <a:sym typeface="+mn-lt"/>
              </a:rPr>
              <a:t>个分类模型</a:t>
            </a:r>
            <a:endParaRPr kumimoji="1" lang="en-US" altLang="zh-CN" sz="2000" kern="0" dirty="0">
              <a:latin typeface="微软雅黑" panose="020B0503020204020204" pitchFamily="34" charset="-122"/>
              <a:ea typeface="微软雅黑" panose="020B0503020204020204" pitchFamily="34" charset="-122"/>
              <a:cs typeface="+mn-ea"/>
              <a:sym typeface="+mn-lt"/>
            </a:endParaRPr>
          </a:p>
          <a:p>
            <a:pPr marL="742939" lvl="1" indent="-285750">
              <a:lnSpc>
                <a:spcPct val="130000"/>
              </a:lnSpc>
              <a:spcBef>
                <a:spcPts val="600"/>
              </a:spcBef>
              <a:buFont typeface="Arial" panose="020B0604020202020204" pitchFamily="34" charset="0"/>
              <a:buChar char="•"/>
            </a:pPr>
            <a:endParaRPr lang="zh-CN" altLang="en-US" sz="2000" dirty="0"/>
          </a:p>
        </p:txBody>
      </p:sp>
    </p:spTree>
    <p:extLst>
      <p:ext uri="{BB962C8B-B14F-4D97-AF65-F5344CB8AC3E}">
        <p14:creationId xmlns:p14="http://schemas.microsoft.com/office/powerpoint/2010/main" val="3112358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6</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模型融合</a:t>
            </a:r>
          </a:p>
        </p:txBody>
      </p:sp>
      <p:sp>
        <p:nvSpPr>
          <p:cNvPr id="4" name="文本框 3">
            <a:extLst>
              <a:ext uri="{FF2B5EF4-FFF2-40B4-BE49-F238E27FC236}">
                <a16:creationId xmlns:a16="http://schemas.microsoft.com/office/drawing/2014/main" id="{706D2EC5-34F9-3845-A7F0-E6E982F9F73F}"/>
              </a:ext>
            </a:extLst>
          </p:cNvPr>
          <p:cNvSpPr txBox="1"/>
          <p:nvPr/>
        </p:nvSpPr>
        <p:spPr>
          <a:xfrm>
            <a:off x="877503" y="959881"/>
            <a:ext cx="8705768" cy="4349845"/>
          </a:xfrm>
          <a:prstGeom prst="rect">
            <a:avLst/>
          </a:prstGeom>
          <a:noFill/>
        </p:spPr>
        <p:txBody>
          <a:bodyPr wrap="square" rtlCol="0">
            <a:spAutoFit/>
          </a:bodyPr>
          <a:lstStyle/>
          <a:p>
            <a:pPr marL="285750" indent="-285750">
              <a:lnSpc>
                <a:spcPct val="130000"/>
              </a:lnSpc>
              <a:spcBef>
                <a:spcPts val="600"/>
              </a:spcBef>
              <a:buFont typeface="Arial" panose="020B0604020202020204" pitchFamily="34" charset="0"/>
              <a:buChar char="•"/>
            </a:pPr>
            <a:r>
              <a:rPr kumimoji="1" lang="zh-CN" altLang="en-US" sz="2400" b="1" kern="0" dirty="0">
                <a:latin typeface="微软雅黑" panose="020B0503020204020204" pitchFamily="34" charset="-122"/>
                <a:ea typeface="微软雅黑" panose="020B0503020204020204" pitchFamily="34" charset="-122"/>
                <a:cs typeface="+mn-ea"/>
                <a:sym typeface="+mn-lt"/>
              </a:rPr>
              <a:t>实验结果</a:t>
            </a:r>
            <a:endParaRPr kumimoji="1" lang="en-US" altLang="zh-CN" sz="2000" b="1" kern="0" dirty="0">
              <a:latin typeface="微软雅黑" panose="020B0503020204020204" pitchFamily="34" charset="-122"/>
              <a:ea typeface="微软雅黑" panose="020B0503020204020204" pitchFamily="34" charset="-122"/>
              <a:cs typeface="+mn-ea"/>
              <a:sym typeface="+mn-lt"/>
            </a:endParaRPr>
          </a:p>
          <a:p>
            <a:pPr marL="742939" lvl="1" indent="-285750">
              <a:lnSpc>
                <a:spcPct val="130000"/>
              </a:lnSpc>
              <a:spcBef>
                <a:spcPts val="600"/>
              </a:spcBef>
              <a:buFont typeface="Arial" panose="020B0604020202020204" pitchFamily="34" charset="0"/>
              <a:buChar char="•"/>
            </a:pPr>
            <a:endParaRPr lang="en-US" altLang="zh-CN" sz="2000" dirty="0"/>
          </a:p>
          <a:p>
            <a:pPr marL="742939" lvl="1" indent="-285750">
              <a:lnSpc>
                <a:spcPct val="130000"/>
              </a:lnSpc>
              <a:spcBef>
                <a:spcPts val="600"/>
              </a:spcBef>
              <a:buFont typeface="Arial" panose="020B0604020202020204" pitchFamily="34" charset="0"/>
              <a:buChar char="•"/>
            </a:pPr>
            <a:endParaRPr lang="en-US" altLang="zh-CN" sz="2000" dirty="0"/>
          </a:p>
          <a:p>
            <a:pPr marL="742939" lvl="1" indent="-285750">
              <a:lnSpc>
                <a:spcPct val="130000"/>
              </a:lnSpc>
              <a:spcBef>
                <a:spcPts val="600"/>
              </a:spcBef>
              <a:buFont typeface="Arial" panose="020B0604020202020204" pitchFamily="34" charset="0"/>
              <a:buChar char="•"/>
            </a:pPr>
            <a:endParaRPr lang="en-US" altLang="zh-CN" sz="2000" dirty="0"/>
          </a:p>
          <a:p>
            <a:pPr marL="742939" lvl="1" indent="-285750">
              <a:lnSpc>
                <a:spcPct val="130000"/>
              </a:lnSpc>
              <a:spcBef>
                <a:spcPts val="600"/>
              </a:spcBef>
              <a:buFont typeface="Arial" panose="020B0604020202020204" pitchFamily="34" charset="0"/>
              <a:buChar char="•"/>
            </a:pPr>
            <a:endParaRPr lang="en-US" altLang="zh-CN" sz="2000" dirty="0"/>
          </a:p>
          <a:p>
            <a:pPr marL="742939" lvl="1" indent="-285750">
              <a:lnSpc>
                <a:spcPct val="130000"/>
              </a:lnSpc>
              <a:spcBef>
                <a:spcPts val="600"/>
              </a:spcBef>
              <a:buFont typeface="Arial" panose="020B0604020202020204" pitchFamily="34" charset="0"/>
              <a:buChar char="•"/>
            </a:pPr>
            <a:endParaRPr lang="en-US" altLang="zh-CN" sz="2000" dirty="0"/>
          </a:p>
          <a:p>
            <a:pPr marL="742939" lvl="1" indent="-285750">
              <a:lnSpc>
                <a:spcPct val="130000"/>
              </a:lnSpc>
              <a:spcBef>
                <a:spcPts val="600"/>
              </a:spcBef>
              <a:buFont typeface="Arial" panose="020B0604020202020204" pitchFamily="34" charset="0"/>
              <a:buChar char="•"/>
            </a:pPr>
            <a:endParaRPr lang="en-US" altLang="zh-CN" sz="2000" dirty="0"/>
          </a:p>
          <a:p>
            <a:pPr lvl="1">
              <a:lnSpc>
                <a:spcPct val="130000"/>
              </a:lnSpc>
              <a:spcBef>
                <a:spcPts val="600"/>
              </a:spcBef>
            </a:pPr>
            <a:r>
              <a:rPr lang="en-US" altLang="zh-CN" sz="2000" dirty="0"/>
              <a:t> </a:t>
            </a:r>
          </a:p>
          <a:p>
            <a:pPr lvl="1">
              <a:lnSpc>
                <a:spcPct val="130000"/>
              </a:lnSpc>
              <a:spcBef>
                <a:spcPts val="600"/>
              </a:spcBef>
            </a:pPr>
            <a:r>
              <a:rPr lang="en-US" altLang="zh-CN" sz="2000" dirty="0"/>
              <a:t>		</a:t>
            </a:r>
            <a:r>
              <a:rPr lang="en-US" altLang="zh-CN" sz="2000" dirty="0" err="1"/>
              <a:t>length_cvr_ratio</a:t>
            </a:r>
            <a:r>
              <a:rPr lang="en-US" altLang="zh-CN" sz="2000" dirty="0"/>
              <a:t>                                    </a:t>
            </a:r>
            <a:r>
              <a:rPr lang="en-US" altLang="zh-CN" sz="2000" dirty="0" err="1"/>
              <a:t>lengh_cvr_click</a:t>
            </a:r>
            <a:r>
              <a:rPr lang="en-US" altLang="zh-CN" sz="2000" dirty="0"/>
              <a:t> </a:t>
            </a:r>
            <a:endParaRPr lang="zh-CN" altLang="en-US" sz="2000" dirty="0"/>
          </a:p>
        </p:txBody>
      </p:sp>
      <p:pic>
        <p:nvPicPr>
          <p:cNvPr id="6" name="图片 5">
            <a:extLst>
              <a:ext uri="{FF2B5EF4-FFF2-40B4-BE49-F238E27FC236}">
                <a16:creationId xmlns:a16="http://schemas.microsoft.com/office/drawing/2014/main" id="{F1246E18-6802-C341-9383-EC8DF65D5413}"/>
              </a:ext>
            </a:extLst>
          </p:cNvPr>
          <p:cNvPicPr>
            <a:picLocks noChangeAspect="1"/>
          </p:cNvPicPr>
          <p:nvPr/>
        </p:nvPicPr>
        <p:blipFill>
          <a:blip r:embed="rId3"/>
          <a:stretch>
            <a:fillRect/>
          </a:stretch>
        </p:blipFill>
        <p:spPr>
          <a:xfrm>
            <a:off x="1596600" y="1689575"/>
            <a:ext cx="4072138" cy="3054103"/>
          </a:xfrm>
          <a:prstGeom prst="rect">
            <a:avLst/>
          </a:prstGeom>
        </p:spPr>
      </p:pic>
      <p:pic>
        <p:nvPicPr>
          <p:cNvPr id="8" name="图片 7">
            <a:extLst>
              <a:ext uri="{FF2B5EF4-FFF2-40B4-BE49-F238E27FC236}">
                <a16:creationId xmlns:a16="http://schemas.microsoft.com/office/drawing/2014/main" id="{1D925411-C4AE-2C4D-8CEF-098D852F18B8}"/>
              </a:ext>
            </a:extLst>
          </p:cNvPr>
          <p:cNvPicPr>
            <a:picLocks noChangeAspect="1"/>
          </p:cNvPicPr>
          <p:nvPr/>
        </p:nvPicPr>
        <p:blipFill>
          <a:blip r:embed="rId4"/>
          <a:stretch>
            <a:fillRect/>
          </a:stretch>
        </p:blipFill>
        <p:spPr>
          <a:xfrm>
            <a:off x="6387835" y="1689575"/>
            <a:ext cx="4072137" cy="3054103"/>
          </a:xfrm>
          <a:prstGeom prst="rect">
            <a:avLst/>
          </a:prstGeom>
        </p:spPr>
      </p:pic>
    </p:spTree>
    <p:extLst>
      <p:ext uri="{BB962C8B-B14F-4D97-AF65-F5344CB8AC3E}">
        <p14:creationId xmlns:p14="http://schemas.microsoft.com/office/powerpoint/2010/main" val="3136317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6</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模型融合</a:t>
            </a:r>
          </a:p>
        </p:txBody>
      </p:sp>
      <p:sp>
        <p:nvSpPr>
          <p:cNvPr id="4" name="文本框 3">
            <a:extLst>
              <a:ext uri="{FF2B5EF4-FFF2-40B4-BE49-F238E27FC236}">
                <a16:creationId xmlns:a16="http://schemas.microsoft.com/office/drawing/2014/main" id="{706D2EC5-34F9-3845-A7F0-E6E982F9F73F}"/>
              </a:ext>
            </a:extLst>
          </p:cNvPr>
          <p:cNvSpPr txBox="1"/>
          <p:nvPr/>
        </p:nvSpPr>
        <p:spPr>
          <a:xfrm>
            <a:off x="877503" y="959881"/>
            <a:ext cx="8705768" cy="5231753"/>
          </a:xfrm>
          <a:prstGeom prst="rect">
            <a:avLst/>
          </a:prstGeom>
          <a:noFill/>
        </p:spPr>
        <p:txBody>
          <a:bodyPr wrap="square" rtlCol="0">
            <a:spAutoFit/>
          </a:bodyPr>
          <a:lstStyle/>
          <a:p>
            <a:pPr marL="285750" indent="-285750">
              <a:lnSpc>
                <a:spcPct val="130000"/>
              </a:lnSpc>
              <a:spcBef>
                <a:spcPts val="600"/>
              </a:spcBef>
              <a:buFont typeface="Arial" panose="020B0604020202020204" pitchFamily="34" charset="0"/>
              <a:buChar char="•"/>
            </a:pPr>
            <a:r>
              <a:rPr kumimoji="1" lang="zh-CN" altLang="en-US" sz="2400" b="1" kern="0" dirty="0">
                <a:latin typeface="微软雅黑" panose="020B0503020204020204" pitchFamily="34" charset="-122"/>
                <a:ea typeface="微软雅黑" panose="020B0503020204020204" pitchFamily="34" charset="-122"/>
                <a:cs typeface="+mn-ea"/>
                <a:sym typeface="+mn-lt"/>
              </a:rPr>
              <a:t>模型融合算法</a:t>
            </a:r>
            <a:endParaRPr kumimoji="1" lang="en-US" altLang="zh-CN" sz="2400" b="1" kern="0" dirty="0">
              <a:latin typeface="微软雅黑" panose="020B0503020204020204" pitchFamily="34" charset="-122"/>
              <a:ea typeface="微软雅黑" panose="020B0503020204020204" pitchFamily="34" charset="-122"/>
              <a:cs typeface="+mn-ea"/>
              <a:sym typeface="+mn-lt"/>
            </a:endParaRPr>
          </a:p>
          <a:p>
            <a:pPr marL="285750" indent="-285750">
              <a:lnSpc>
                <a:spcPct val="130000"/>
              </a:lnSpc>
              <a:spcBef>
                <a:spcPts val="600"/>
              </a:spcBef>
              <a:buFont typeface="Arial" panose="020B0604020202020204" pitchFamily="34" charset="0"/>
              <a:buChar char="•"/>
            </a:pPr>
            <a:r>
              <a:rPr kumimoji="1" lang="zh-CN" altLang="en-US" sz="2400" b="1" kern="0" dirty="0">
                <a:latin typeface="微软雅黑" panose="020B0503020204020204" pitchFamily="34" charset="-122"/>
                <a:ea typeface="微软雅黑" panose="020B0503020204020204" pitchFamily="34" charset="-122"/>
                <a:cs typeface="+mn-ea"/>
                <a:sym typeface="+mn-lt"/>
              </a:rPr>
              <a:t>输入</a:t>
            </a:r>
            <a:endParaRPr kumimoji="1" lang="en-US" altLang="zh-CN" sz="2400" b="1" kern="0" dirty="0">
              <a:latin typeface="微软雅黑" panose="020B0503020204020204" pitchFamily="34" charset="-122"/>
              <a:ea typeface="微软雅黑" panose="020B0503020204020204" pitchFamily="34" charset="-122"/>
              <a:cs typeface="+mn-ea"/>
              <a:sym typeface="+mn-lt"/>
            </a:endParaRPr>
          </a:p>
          <a:p>
            <a:pPr marL="742939" lvl="1" indent="-285750">
              <a:lnSpc>
                <a:spcPct val="130000"/>
              </a:lnSpc>
              <a:spcBef>
                <a:spcPts val="600"/>
              </a:spcBef>
              <a:buFont typeface="Arial" panose="020B0604020202020204" pitchFamily="34" charset="0"/>
              <a:buChar char="•"/>
            </a:pPr>
            <a:r>
              <a:rPr kumimoji="1" lang="en-US" altLang="zh-CN" sz="1600" kern="0" dirty="0">
                <a:latin typeface="微软雅黑" panose="020B0503020204020204" pitchFamily="34" charset="-122"/>
                <a:ea typeface="微软雅黑" panose="020B0503020204020204" pitchFamily="34" charset="-122"/>
                <a:cs typeface="+mn-ea"/>
                <a:sym typeface="+mn-lt"/>
              </a:rPr>
              <a:t>20</a:t>
            </a:r>
            <a:r>
              <a:rPr kumimoji="1" lang="zh-CN" altLang="en-US" sz="1600" kern="0" dirty="0">
                <a:latin typeface="微软雅黑" panose="020B0503020204020204" pitchFamily="34" charset="-122"/>
                <a:ea typeface="微软雅黑" panose="020B0503020204020204" pitchFamily="34" charset="-122"/>
                <a:cs typeface="+mn-ea"/>
                <a:sym typeface="+mn-lt"/>
              </a:rPr>
              <a:t>个模型预测结果集合 </a:t>
            </a:r>
            <a:r>
              <a:rPr kumimoji="1" lang="en-US" altLang="zh-CN" sz="1600" kern="0" dirty="0">
                <a:latin typeface="微软雅黑" panose="020B0503020204020204" pitchFamily="34" charset="-122"/>
                <a:ea typeface="微软雅黑" panose="020B0503020204020204" pitchFamily="34" charset="-122"/>
                <a:cs typeface="+mn-ea"/>
                <a:sym typeface="+mn-lt"/>
              </a:rPr>
              <a:t>P</a:t>
            </a:r>
          </a:p>
          <a:p>
            <a:pPr marL="285750" indent="-285750">
              <a:lnSpc>
                <a:spcPct val="130000"/>
              </a:lnSpc>
              <a:spcBef>
                <a:spcPts val="600"/>
              </a:spcBef>
              <a:buFont typeface="Arial" panose="020B0604020202020204" pitchFamily="34" charset="0"/>
              <a:buChar char="•"/>
            </a:pPr>
            <a:r>
              <a:rPr kumimoji="1" lang="zh-CN" altLang="en-US" sz="2400" b="1" kern="0" dirty="0">
                <a:latin typeface="微软雅黑" panose="020B0503020204020204" pitchFamily="34" charset="-122"/>
                <a:ea typeface="微软雅黑" panose="020B0503020204020204" pitchFamily="34" charset="-122"/>
                <a:cs typeface="+mn-ea"/>
                <a:sym typeface="+mn-lt"/>
              </a:rPr>
              <a:t>输出</a:t>
            </a:r>
            <a:endParaRPr kumimoji="1" lang="en-US" altLang="zh-CN" sz="2400" b="1" kern="0" dirty="0">
              <a:latin typeface="微软雅黑" panose="020B0503020204020204" pitchFamily="34" charset="-122"/>
              <a:ea typeface="微软雅黑" panose="020B0503020204020204" pitchFamily="34" charset="-122"/>
              <a:cs typeface="+mn-ea"/>
              <a:sym typeface="+mn-lt"/>
            </a:endParaRPr>
          </a:p>
          <a:p>
            <a:pPr marL="742939" lvl="1" indent="-2857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模型最终融合结果 </a:t>
            </a:r>
            <a:r>
              <a:rPr kumimoji="1" lang="en-US" altLang="zh-CN" sz="1600" kern="0" dirty="0">
                <a:latin typeface="微软雅黑" panose="020B0503020204020204" pitchFamily="34" charset="-122"/>
                <a:ea typeface="微软雅黑" panose="020B0503020204020204" pitchFamily="34" charset="-122"/>
                <a:cs typeface="+mn-ea"/>
                <a:sym typeface="+mn-lt"/>
              </a:rPr>
              <a:t>R</a:t>
            </a:r>
          </a:p>
          <a:p>
            <a:pPr marL="285750" indent="-285750">
              <a:lnSpc>
                <a:spcPct val="130000"/>
              </a:lnSpc>
              <a:spcBef>
                <a:spcPts val="600"/>
              </a:spcBef>
              <a:buFont typeface="Arial" panose="020B0604020202020204" pitchFamily="34" charset="0"/>
              <a:buChar char="•"/>
            </a:pPr>
            <a:r>
              <a:rPr kumimoji="1" lang="zh-CN" altLang="en-US" sz="2000" b="1" kern="0" dirty="0">
                <a:latin typeface="微软雅黑" panose="020B0503020204020204" pitchFamily="34" charset="-122"/>
                <a:ea typeface="微软雅黑" panose="020B0503020204020204" pitchFamily="34" charset="-122"/>
                <a:cs typeface="+mn-ea"/>
                <a:sym typeface="+mn-lt"/>
              </a:rPr>
              <a:t>具体步骤</a:t>
            </a:r>
            <a:endParaRPr kumimoji="1" lang="en-US" altLang="zh-CN" sz="2000" b="1" kern="0" dirty="0">
              <a:latin typeface="微软雅黑" panose="020B0503020204020204" pitchFamily="34" charset="-122"/>
              <a:ea typeface="微软雅黑" panose="020B0503020204020204" pitchFamily="34" charset="-122"/>
              <a:cs typeface="+mn-ea"/>
              <a:sym typeface="+mn-lt"/>
            </a:endParaRPr>
          </a:p>
          <a:p>
            <a:pPr marL="742939" lvl="1" indent="-285750">
              <a:lnSpc>
                <a:spcPct val="130000"/>
              </a:lnSpc>
              <a:spcBef>
                <a:spcPts val="600"/>
              </a:spcBef>
              <a:buFont typeface="Arial" panose="020B0604020202020204" pitchFamily="34" charset="0"/>
              <a:buChar char="•"/>
            </a:pPr>
            <a:r>
              <a:rPr lang="en-US" altLang="zh-CN" sz="1600" dirty="0"/>
              <a:t>Step1:</a:t>
            </a:r>
            <a:r>
              <a:rPr lang="zh-CN" altLang="en-US" sz="1600" dirty="0"/>
              <a:t>将 </a:t>
            </a:r>
            <a:r>
              <a:rPr lang="en-US" altLang="zh-CN" sz="1600" dirty="0"/>
              <a:t>P</a:t>
            </a:r>
            <a:r>
              <a:rPr lang="zh-CN" altLang="en-US" sz="1600" dirty="0"/>
              <a:t> </a:t>
            </a:r>
            <a:r>
              <a:rPr lang="en-US" altLang="zh-CN" sz="1600" dirty="0"/>
              <a:t>20</a:t>
            </a:r>
            <a:r>
              <a:rPr lang="zh-CN" altLang="en-US" sz="1600" dirty="0"/>
              <a:t>个模型的预测结果计算 </a:t>
            </a:r>
            <a:r>
              <a:rPr lang="en-US" altLang="zh-CN" sz="1600" dirty="0" err="1"/>
              <a:t>auc</a:t>
            </a:r>
            <a:r>
              <a:rPr lang="zh-CN" altLang="en-US" sz="1600" dirty="0"/>
              <a:t>，并从高到低排序</a:t>
            </a:r>
            <a:endParaRPr lang="en-US" altLang="zh-CN" sz="1600" dirty="0"/>
          </a:p>
          <a:p>
            <a:pPr marL="742939" lvl="1" indent="-285750">
              <a:lnSpc>
                <a:spcPct val="130000"/>
              </a:lnSpc>
              <a:spcBef>
                <a:spcPts val="600"/>
              </a:spcBef>
              <a:buFont typeface="Arial" panose="020B0604020202020204" pitchFamily="34" charset="0"/>
              <a:buChar char="•"/>
            </a:pPr>
            <a:r>
              <a:rPr lang="en-US" altLang="zh-CN" sz="1600" dirty="0"/>
              <a:t>Step2:</a:t>
            </a:r>
            <a:r>
              <a:rPr lang="zh-CN" altLang="en-US" sz="1600" dirty="0"/>
              <a:t>从 </a:t>
            </a:r>
            <a:r>
              <a:rPr lang="en-US" altLang="zh-CN" sz="1600" dirty="0"/>
              <a:t>P</a:t>
            </a:r>
            <a:r>
              <a:rPr lang="zh-CN" altLang="en-US" sz="1600" dirty="0"/>
              <a:t> 中选取第一个预测结果 </a:t>
            </a:r>
            <a:r>
              <a:rPr lang="en-US" altLang="zh-CN" sz="1600" dirty="0"/>
              <a:t>p1,</a:t>
            </a:r>
            <a:r>
              <a:rPr lang="zh-CN" altLang="en-US" sz="1600" dirty="0"/>
              <a:t>作为初始最终结果</a:t>
            </a:r>
            <a:r>
              <a:rPr lang="en-US" altLang="zh-CN" sz="1600" dirty="0"/>
              <a:t> R,</a:t>
            </a:r>
            <a:r>
              <a:rPr lang="zh-CN" altLang="en-US" sz="1600" dirty="0"/>
              <a:t>并将 </a:t>
            </a:r>
            <a:r>
              <a:rPr lang="en-US" altLang="zh-CN" sz="1600" dirty="0"/>
              <a:t>p1</a:t>
            </a:r>
            <a:r>
              <a:rPr lang="zh-CN" altLang="en-US" sz="1600" dirty="0"/>
              <a:t> 从 </a:t>
            </a:r>
            <a:r>
              <a:rPr lang="en-US" altLang="zh-CN" sz="1600" dirty="0"/>
              <a:t>P</a:t>
            </a:r>
            <a:r>
              <a:rPr lang="zh-CN" altLang="en-US" sz="1600" dirty="0"/>
              <a:t> 中移除</a:t>
            </a:r>
            <a:endParaRPr lang="en-US" altLang="zh-CN" sz="1600" dirty="0"/>
          </a:p>
          <a:p>
            <a:pPr marL="742939" lvl="1" indent="-285750">
              <a:lnSpc>
                <a:spcPct val="130000"/>
              </a:lnSpc>
              <a:spcBef>
                <a:spcPts val="600"/>
              </a:spcBef>
              <a:buFont typeface="Arial" panose="020B0604020202020204" pitchFamily="34" charset="0"/>
              <a:buChar char="•"/>
            </a:pPr>
            <a:r>
              <a:rPr lang="en-US" altLang="zh-CN" sz="1600" dirty="0"/>
              <a:t>Step3:</a:t>
            </a:r>
            <a:r>
              <a:rPr lang="zh-CN" altLang="en-US" sz="1600" dirty="0"/>
              <a:t>取 </a:t>
            </a:r>
            <a:r>
              <a:rPr lang="en-US" altLang="zh-CN" sz="1600" dirty="0"/>
              <a:t>P</a:t>
            </a:r>
            <a:r>
              <a:rPr lang="zh-CN" altLang="en-US" sz="1600" dirty="0"/>
              <a:t> 中剩下排序最高的预测结果 </a:t>
            </a:r>
            <a:r>
              <a:rPr lang="en-US" altLang="zh-CN" sz="1600" dirty="0"/>
              <a:t>p2</a:t>
            </a:r>
            <a:r>
              <a:rPr lang="zh-CN" altLang="en-US" sz="1600" dirty="0"/>
              <a:t>，遍历</a:t>
            </a:r>
            <a:r>
              <a:rPr lang="en-US" altLang="zh-CN" sz="1600" dirty="0"/>
              <a:t>0-100</a:t>
            </a:r>
            <a:r>
              <a:rPr lang="zh-CN" altLang="en-US" sz="1600" dirty="0"/>
              <a:t>之间的的权重组合，并计算每个组合的</a:t>
            </a:r>
            <a:r>
              <a:rPr lang="en-US" altLang="zh-CN" sz="1600" dirty="0" err="1"/>
              <a:t>auc</a:t>
            </a:r>
            <a:r>
              <a:rPr lang="zh-CN" altLang="en-US" sz="1600" dirty="0"/>
              <a:t>值，选取</a:t>
            </a:r>
            <a:r>
              <a:rPr lang="en-US" altLang="zh-CN" sz="1600" dirty="0" err="1"/>
              <a:t>auc</a:t>
            </a:r>
            <a:r>
              <a:rPr lang="zh-CN" altLang="en-US" sz="1600" dirty="0"/>
              <a:t>最高的权重组合将 </a:t>
            </a:r>
            <a:r>
              <a:rPr lang="en-US" altLang="zh-CN" sz="1600" dirty="0"/>
              <a:t>R</a:t>
            </a:r>
            <a:r>
              <a:rPr lang="zh-CN" altLang="en-US" sz="1600" dirty="0"/>
              <a:t> 与 </a:t>
            </a:r>
            <a:r>
              <a:rPr lang="en-US" altLang="zh-CN" sz="1600" dirty="0"/>
              <a:t>p2</a:t>
            </a:r>
            <a:r>
              <a:rPr lang="zh-CN" altLang="en-US" sz="1600" dirty="0"/>
              <a:t> 预测结果加权组合，更新 </a:t>
            </a:r>
            <a:r>
              <a:rPr lang="en-US" altLang="zh-CN" sz="1600" dirty="0"/>
              <a:t>R</a:t>
            </a:r>
          </a:p>
          <a:p>
            <a:pPr marL="742939" lvl="1" indent="-285750">
              <a:lnSpc>
                <a:spcPct val="130000"/>
              </a:lnSpc>
              <a:spcBef>
                <a:spcPts val="600"/>
              </a:spcBef>
              <a:buFont typeface="Arial" panose="020B0604020202020204" pitchFamily="34" charset="0"/>
              <a:buChar char="•"/>
            </a:pPr>
            <a:r>
              <a:rPr lang="en-US" altLang="zh-CN" sz="1600" dirty="0"/>
              <a:t>Step4:</a:t>
            </a:r>
            <a:r>
              <a:rPr lang="zh-CN" altLang="en-US" sz="1600" dirty="0"/>
              <a:t>对 </a:t>
            </a:r>
            <a:r>
              <a:rPr lang="en-US" altLang="zh-CN" sz="1600" dirty="0"/>
              <a:t>P</a:t>
            </a:r>
            <a:r>
              <a:rPr lang="zh-CN" altLang="en-US" sz="1600" dirty="0"/>
              <a:t> 中剩余的</a:t>
            </a:r>
            <a:r>
              <a:rPr lang="en-US" altLang="zh-CN" sz="1600" dirty="0"/>
              <a:t>p3-p20</a:t>
            </a:r>
            <a:r>
              <a:rPr lang="zh-CN" altLang="en-US" sz="1600" dirty="0"/>
              <a:t>，重复</a:t>
            </a:r>
            <a:r>
              <a:rPr lang="en-US" altLang="zh-CN" sz="1600" dirty="0"/>
              <a:t>Step3</a:t>
            </a:r>
            <a:r>
              <a:rPr lang="zh-CN" altLang="en-US" sz="1600" dirty="0"/>
              <a:t>，不断更新 </a:t>
            </a:r>
            <a:r>
              <a:rPr lang="en-US" altLang="zh-CN" sz="1600" dirty="0"/>
              <a:t>R</a:t>
            </a:r>
          </a:p>
          <a:p>
            <a:pPr marL="742939" lvl="1" indent="-285750">
              <a:lnSpc>
                <a:spcPct val="130000"/>
              </a:lnSpc>
              <a:spcBef>
                <a:spcPts val="600"/>
              </a:spcBef>
              <a:buFont typeface="Arial" panose="020B0604020202020204" pitchFamily="34" charset="0"/>
              <a:buChar char="•"/>
            </a:pPr>
            <a:r>
              <a:rPr lang="en-US" altLang="zh-CN" sz="1600" dirty="0"/>
              <a:t>Step5:</a:t>
            </a:r>
            <a:r>
              <a:rPr lang="zh-CN" altLang="en-US" sz="1600" dirty="0"/>
              <a:t>得到最终的预测结果 </a:t>
            </a:r>
            <a:r>
              <a:rPr lang="en-US" altLang="zh-CN" sz="1600" dirty="0"/>
              <a:t>R</a:t>
            </a:r>
            <a:r>
              <a:rPr lang="zh-CN" altLang="en-US" sz="1600" dirty="0"/>
              <a:t>，并计算</a:t>
            </a:r>
            <a:r>
              <a:rPr lang="en-US" altLang="zh-CN" sz="1600" dirty="0" err="1"/>
              <a:t>auc</a:t>
            </a:r>
            <a:endParaRPr lang="zh-CN" altLang="en-US" sz="1600" dirty="0"/>
          </a:p>
        </p:txBody>
      </p:sp>
    </p:spTree>
    <p:extLst>
      <p:ext uri="{BB962C8B-B14F-4D97-AF65-F5344CB8AC3E}">
        <p14:creationId xmlns:p14="http://schemas.microsoft.com/office/powerpoint/2010/main" val="2006463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6</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模型融合</a:t>
            </a:r>
          </a:p>
        </p:txBody>
      </p:sp>
      <p:sp>
        <p:nvSpPr>
          <p:cNvPr id="4" name="文本框 3">
            <a:extLst>
              <a:ext uri="{FF2B5EF4-FFF2-40B4-BE49-F238E27FC236}">
                <a16:creationId xmlns:a16="http://schemas.microsoft.com/office/drawing/2014/main" id="{706D2EC5-34F9-3845-A7F0-E6E982F9F73F}"/>
              </a:ext>
            </a:extLst>
          </p:cNvPr>
          <p:cNvSpPr txBox="1"/>
          <p:nvPr/>
        </p:nvSpPr>
        <p:spPr>
          <a:xfrm>
            <a:off x="877503" y="959881"/>
            <a:ext cx="8705768" cy="2513893"/>
          </a:xfrm>
          <a:prstGeom prst="rect">
            <a:avLst/>
          </a:prstGeom>
          <a:noFill/>
        </p:spPr>
        <p:txBody>
          <a:bodyPr wrap="square" rtlCol="0">
            <a:spAutoFit/>
          </a:bodyPr>
          <a:lstStyle/>
          <a:p>
            <a:pPr marL="285750" indent="-285750">
              <a:lnSpc>
                <a:spcPct val="130000"/>
              </a:lnSpc>
              <a:spcBef>
                <a:spcPts val="600"/>
              </a:spcBef>
              <a:buFont typeface="Arial" panose="020B0604020202020204" pitchFamily="34" charset="0"/>
              <a:buChar char="•"/>
            </a:pPr>
            <a:r>
              <a:rPr kumimoji="1" lang="zh-CN" altLang="en-US" sz="2400" b="1" kern="0" dirty="0">
                <a:latin typeface="微软雅黑" panose="020B0503020204020204" pitchFamily="34" charset="-122"/>
                <a:ea typeface="微软雅黑" panose="020B0503020204020204" pitchFamily="34" charset="-122"/>
                <a:cs typeface="+mn-ea"/>
                <a:sym typeface="+mn-lt"/>
              </a:rPr>
              <a:t>融合结果</a:t>
            </a:r>
            <a:endParaRPr kumimoji="1" lang="en-US" altLang="zh-CN" sz="2400" b="1" kern="0" dirty="0">
              <a:latin typeface="微软雅黑" panose="020B0503020204020204" pitchFamily="34" charset="-122"/>
              <a:ea typeface="微软雅黑" panose="020B0503020204020204" pitchFamily="34" charset="-122"/>
              <a:cs typeface="+mn-ea"/>
              <a:sym typeface="+mn-lt"/>
            </a:endParaRPr>
          </a:p>
          <a:p>
            <a:pPr marL="742939" lvl="1" indent="-285750">
              <a:lnSpc>
                <a:spcPct val="130000"/>
              </a:lnSpc>
              <a:spcBef>
                <a:spcPts val="600"/>
              </a:spcBef>
              <a:buFont typeface="Arial" panose="020B0604020202020204" pitchFamily="34" charset="0"/>
              <a:buChar char="•"/>
            </a:pPr>
            <a:r>
              <a:rPr kumimoji="1" lang="zh-CN" altLang="en-US" sz="2000" kern="0" dirty="0">
                <a:latin typeface="微软雅黑" panose="020B0503020204020204" pitchFamily="34" charset="-122"/>
                <a:ea typeface="微软雅黑" panose="020B0503020204020204" pitchFamily="34" charset="-122"/>
                <a:cs typeface="+mn-ea"/>
                <a:sym typeface="+mn-lt"/>
              </a:rPr>
              <a:t>经过模型融合，最终得到的</a:t>
            </a:r>
            <a:r>
              <a:rPr kumimoji="1" lang="en-US" altLang="zh-CN" sz="2000" kern="0" dirty="0" err="1">
                <a:latin typeface="微软雅黑" panose="020B0503020204020204" pitchFamily="34" charset="-122"/>
                <a:ea typeface="微软雅黑" panose="020B0503020204020204" pitchFamily="34" charset="-122"/>
                <a:cs typeface="+mn-ea"/>
                <a:sym typeface="+mn-lt"/>
              </a:rPr>
              <a:t>auc</a:t>
            </a:r>
            <a:r>
              <a:rPr kumimoji="1" lang="zh-CN" altLang="en-US" sz="2000" kern="0" dirty="0">
                <a:latin typeface="微软雅黑" panose="020B0503020204020204" pitchFamily="34" charset="-122"/>
                <a:ea typeface="微软雅黑" panose="020B0503020204020204" pitchFamily="34" charset="-122"/>
                <a:cs typeface="+mn-ea"/>
                <a:sym typeface="+mn-lt"/>
              </a:rPr>
              <a:t>为 </a:t>
            </a:r>
            <a:r>
              <a:rPr kumimoji="1" lang="en-US" altLang="zh-CN" sz="2000" kern="0" dirty="0">
                <a:latin typeface="微软雅黑" panose="020B0503020204020204" pitchFamily="34" charset="-122"/>
                <a:ea typeface="微软雅黑" panose="020B0503020204020204" pitchFamily="34" charset="-122"/>
                <a:cs typeface="+mn-ea"/>
                <a:sym typeface="+mn-lt"/>
              </a:rPr>
              <a:t>0.7559</a:t>
            </a:r>
          </a:p>
          <a:p>
            <a:pPr marL="742939" lvl="1" indent="-285750">
              <a:lnSpc>
                <a:spcPct val="130000"/>
              </a:lnSpc>
              <a:spcBef>
                <a:spcPts val="600"/>
              </a:spcBef>
              <a:buFont typeface="Arial" panose="020B0604020202020204" pitchFamily="34" charset="0"/>
              <a:buChar char="•"/>
            </a:pPr>
            <a:r>
              <a:rPr kumimoji="1" lang="zh-CN" altLang="en-US" sz="2000" kern="0" dirty="0">
                <a:latin typeface="微软雅黑" panose="020B0503020204020204" pitchFamily="34" charset="-122"/>
                <a:ea typeface="微软雅黑" panose="020B0503020204020204" pitchFamily="34" charset="-122"/>
                <a:cs typeface="+mn-ea"/>
                <a:sym typeface="+mn-lt"/>
              </a:rPr>
              <a:t>相比于</a:t>
            </a:r>
            <a:r>
              <a:rPr kumimoji="1" lang="en-US" altLang="zh-CN" sz="2000" kern="0" dirty="0">
                <a:latin typeface="微软雅黑" panose="020B0503020204020204" pitchFamily="34" charset="-122"/>
                <a:ea typeface="微软雅黑" panose="020B0503020204020204" pitchFamily="34" charset="-122"/>
                <a:cs typeface="+mn-ea"/>
                <a:sym typeface="+mn-lt"/>
              </a:rPr>
              <a:t>baseline</a:t>
            </a:r>
            <a:r>
              <a:rPr kumimoji="1" lang="zh-CN" altLang="en-US" sz="2000" kern="0" dirty="0">
                <a:latin typeface="微软雅黑" panose="020B0503020204020204" pitchFamily="34" charset="-122"/>
                <a:ea typeface="微软雅黑" panose="020B0503020204020204" pitchFamily="34" charset="-122"/>
                <a:cs typeface="+mn-ea"/>
                <a:sym typeface="+mn-lt"/>
              </a:rPr>
              <a:t>的</a:t>
            </a:r>
            <a:r>
              <a:rPr kumimoji="1" lang="en-US" altLang="zh-CN" sz="2000" kern="0" dirty="0">
                <a:latin typeface="微软雅黑" panose="020B0503020204020204" pitchFamily="34" charset="-122"/>
                <a:ea typeface="微软雅黑" panose="020B0503020204020204" pitchFamily="34" charset="-122"/>
                <a:cs typeface="+mn-ea"/>
                <a:sym typeface="+mn-lt"/>
              </a:rPr>
              <a:t>0.7331</a:t>
            </a:r>
            <a:r>
              <a:rPr kumimoji="1" lang="zh-CN" altLang="en-US" sz="2000" kern="0" dirty="0">
                <a:latin typeface="微软雅黑" panose="020B0503020204020204" pitchFamily="34" charset="-122"/>
                <a:ea typeface="微软雅黑" panose="020B0503020204020204" pitchFamily="34" charset="-122"/>
                <a:cs typeface="+mn-ea"/>
                <a:sym typeface="+mn-lt"/>
              </a:rPr>
              <a:t>，提升</a:t>
            </a:r>
            <a:r>
              <a:rPr kumimoji="1" lang="en-US" altLang="zh-CN" sz="2000" kern="0" dirty="0">
                <a:latin typeface="微软雅黑" panose="020B0503020204020204" pitchFamily="34" charset="-122"/>
                <a:ea typeface="微软雅黑" panose="020B0503020204020204" pitchFamily="34" charset="-122"/>
                <a:cs typeface="+mn-ea"/>
                <a:sym typeface="+mn-lt"/>
              </a:rPr>
              <a:t>2</a:t>
            </a:r>
            <a:r>
              <a:rPr kumimoji="1" lang="zh-CN" altLang="en-US" sz="2000" kern="0" dirty="0">
                <a:latin typeface="微软雅黑" panose="020B0503020204020204" pitchFamily="34" charset="-122"/>
                <a:ea typeface="微软雅黑" panose="020B0503020204020204" pitchFamily="34" charset="-122"/>
                <a:cs typeface="+mn-ea"/>
                <a:sym typeface="+mn-lt"/>
              </a:rPr>
              <a:t>个百分点</a:t>
            </a:r>
            <a:endParaRPr kumimoji="1" lang="en-US" altLang="zh-CN" sz="2000" kern="0" dirty="0">
              <a:latin typeface="微软雅黑" panose="020B0503020204020204" pitchFamily="34" charset="-122"/>
              <a:ea typeface="微软雅黑" panose="020B0503020204020204" pitchFamily="34" charset="-122"/>
              <a:cs typeface="+mn-ea"/>
              <a:sym typeface="+mn-lt"/>
            </a:endParaRPr>
          </a:p>
          <a:p>
            <a:pPr marL="742939" lvl="1" indent="-285750">
              <a:lnSpc>
                <a:spcPct val="130000"/>
              </a:lnSpc>
              <a:spcBef>
                <a:spcPts val="600"/>
              </a:spcBef>
              <a:buFont typeface="Arial" panose="020B0604020202020204" pitchFamily="34" charset="0"/>
              <a:buChar char="•"/>
            </a:pPr>
            <a:r>
              <a:rPr kumimoji="1" lang="zh-CN" altLang="en-US" sz="2000" kern="0" dirty="0">
                <a:latin typeface="微软雅黑" panose="020B0503020204020204" pitchFamily="34" charset="-122"/>
                <a:ea typeface="微软雅黑" panose="020B0503020204020204" pitchFamily="34" charset="-122"/>
                <a:cs typeface="+mn-ea"/>
                <a:sym typeface="+mn-lt"/>
              </a:rPr>
              <a:t>相比于单个模型的最好结果</a:t>
            </a:r>
            <a:r>
              <a:rPr kumimoji="1" lang="en-US" altLang="zh-CN" sz="2000" kern="0" dirty="0">
                <a:latin typeface="微软雅黑" panose="020B0503020204020204" pitchFamily="34" charset="-122"/>
                <a:ea typeface="微软雅黑" panose="020B0503020204020204" pitchFamily="34" charset="-122"/>
                <a:cs typeface="+mn-ea"/>
                <a:sym typeface="+mn-lt"/>
              </a:rPr>
              <a:t>0.7490</a:t>
            </a:r>
            <a:r>
              <a:rPr kumimoji="1" lang="zh-CN" altLang="en-US" sz="2000" kern="0" dirty="0">
                <a:latin typeface="微软雅黑" panose="020B0503020204020204" pitchFamily="34" charset="-122"/>
                <a:ea typeface="微软雅黑" panose="020B0503020204020204" pitchFamily="34" charset="-122"/>
                <a:cs typeface="+mn-ea"/>
                <a:sym typeface="+mn-lt"/>
              </a:rPr>
              <a:t>，提升</a:t>
            </a:r>
            <a:r>
              <a:rPr kumimoji="1" lang="en-US" altLang="zh-CN" sz="2000" kern="0" dirty="0">
                <a:latin typeface="微软雅黑" panose="020B0503020204020204" pitchFamily="34" charset="-122"/>
                <a:ea typeface="微软雅黑" panose="020B0503020204020204" pitchFamily="34" charset="-122"/>
                <a:cs typeface="+mn-ea"/>
                <a:sym typeface="+mn-lt"/>
              </a:rPr>
              <a:t>0.7</a:t>
            </a:r>
            <a:r>
              <a:rPr kumimoji="1" lang="zh-CN" altLang="en-US" sz="2000" kern="0" dirty="0">
                <a:latin typeface="微软雅黑" panose="020B0503020204020204" pitchFamily="34" charset="-122"/>
                <a:ea typeface="微软雅黑" panose="020B0503020204020204" pitchFamily="34" charset="-122"/>
                <a:cs typeface="+mn-ea"/>
                <a:sym typeface="+mn-lt"/>
              </a:rPr>
              <a:t>个百分点</a:t>
            </a:r>
            <a:endParaRPr kumimoji="1" lang="en-US" altLang="zh-CN" sz="2000" kern="0" dirty="0">
              <a:latin typeface="微软雅黑" panose="020B0503020204020204" pitchFamily="34" charset="-122"/>
              <a:ea typeface="微软雅黑" panose="020B0503020204020204" pitchFamily="34" charset="-122"/>
              <a:cs typeface="+mn-ea"/>
              <a:sym typeface="+mn-lt"/>
            </a:endParaRPr>
          </a:p>
          <a:p>
            <a:pPr marL="285750" indent="-285750">
              <a:lnSpc>
                <a:spcPct val="130000"/>
              </a:lnSpc>
              <a:spcBef>
                <a:spcPts val="600"/>
              </a:spcBef>
              <a:buFont typeface="Arial" panose="020B0604020202020204" pitchFamily="34" charset="0"/>
              <a:buChar char="•"/>
            </a:pPr>
            <a:endParaRPr kumimoji="1" lang="en-US" altLang="zh-CN" sz="2400" b="1"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512788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A48E343-8CDD-4E4A-96C9-6D832E9D2485}"/>
              </a:ext>
            </a:extLst>
          </p:cNvPr>
          <p:cNvSpPr>
            <a:spLocks noGrp="1"/>
          </p:cNvSpPr>
          <p:nvPr>
            <p:ph type="body" sz="quarter" idx="12"/>
          </p:nvPr>
        </p:nvSpPr>
        <p:spPr/>
        <p:txBody>
          <a:bodyPr/>
          <a:lstStyle/>
          <a:p>
            <a:r>
              <a:rPr kumimoji="1" lang="zh-CN" altLang="en-US" dirty="0"/>
              <a:t>第七部分</a:t>
            </a:r>
          </a:p>
        </p:txBody>
      </p:sp>
      <p:sp>
        <p:nvSpPr>
          <p:cNvPr id="3" name="文本占位符 2">
            <a:extLst>
              <a:ext uri="{FF2B5EF4-FFF2-40B4-BE49-F238E27FC236}">
                <a16:creationId xmlns:a16="http://schemas.microsoft.com/office/drawing/2014/main" id="{51BAC10B-E7E3-2E4E-8221-31ECAD680F4C}"/>
              </a:ext>
            </a:extLst>
          </p:cNvPr>
          <p:cNvSpPr>
            <a:spLocks noGrp="1"/>
          </p:cNvSpPr>
          <p:nvPr>
            <p:ph type="body" sz="quarter" idx="13"/>
          </p:nvPr>
        </p:nvSpPr>
        <p:spPr/>
        <p:txBody>
          <a:bodyPr/>
          <a:lstStyle/>
          <a:p>
            <a:r>
              <a:rPr kumimoji="1" lang="en-US" altLang="zh-CN" dirty="0"/>
              <a:t>Demo</a:t>
            </a:r>
            <a:endParaRPr kumimoji="1" lang="zh-CN" altLang="en-US" dirty="0"/>
          </a:p>
        </p:txBody>
      </p:sp>
    </p:spTree>
    <p:extLst>
      <p:ext uri="{BB962C8B-B14F-4D97-AF65-F5344CB8AC3E}">
        <p14:creationId xmlns:p14="http://schemas.microsoft.com/office/powerpoint/2010/main" val="1104027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4405357" y="2748289"/>
            <a:ext cx="3415788" cy="715645"/>
          </a:xfrm>
        </p:spPr>
        <p:txBody>
          <a:bodyPr/>
          <a:lstStyle/>
          <a:p>
            <a:r>
              <a:rPr kumimoji="1" lang="en-US" altLang="zh-CN" dirty="0"/>
              <a:t>Thanks</a:t>
            </a:r>
            <a:endParaRPr kumimoji="1" lang="zh-CN" altLang="en-US" dirty="0"/>
          </a:p>
        </p:txBody>
      </p:sp>
      <p:sp>
        <p:nvSpPr>
          <p:cNvPr id="7" name="文本占位符 5">
            <a:extLst>
              <a:ext uri="{FF2B5EF4-FFF2-40B4-BE49-F238E27FC236}">
                <a16:creationId xmlns:a16="http://schemas.microsoft.com/office/drawing/2014/main" id="{26EE79A6-6907-024D-B17D-43EF18AE7D22}"/>
              </a:ext>
            </a:extLst>
          </p:cNvPr>
          <p:cNvSpPr txBox="1">
            <a:spLocks/>
          </p:cNvSpPr>
          <p:nvPr/>
        </p:nvSpPr>
        <p:spPr>
          <a:xfrm>
            <a:off x="2924705" y="6130137"/>
            <a:ext cx="10677524" cy="4098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微软雅黑" panose="020B0503020204020204" pitchFamily="34" charset="-122"/>
                <a:ea typeface="微软雅黑" panose="020B0503020204020204" pitchFamily="34" charset="-122"/>
              </a:rPr>
              <a:t>陶文慧、元奕超、刘俊涛、夏天宇、甘红楠</a:t>
            </a:r>
          </a:p>
        </p:txBody>
      </p:sp>
    </p:spTree>
    <p:extLst>
      <p:ext uri="{BB962C8B-B14F-4D97-AF65-F5344CB8AC3E}">
        <p14:creationId xmlns:p14="http://schemas.microsoft.com/office/powerpoint/2010/main" val="5694520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zh-CN" altLang="en-US" dirty="0"/>
              <a:t>第一部分</a:t>
            </a:r>
          </a:p>
        </p:txBody>
      </p:sp>
      <p:sp>
        <p:nvSpPr>
          <p:cNvPr id="3" name="文本占位符 2"/>
          <p:cNvSpPr>
            <a:spLocks noGrp="1"/>
          </p:cNvSpPr>
          <p:nvPr>
            <p:ph type="body" sz="quarter" idx="13"/>
          </p:nvPr>
        </p:nvSpPr>
        <p:spPr/>
        <p:txBody>
          <a:bodyPr/>
          <a:lstStyle/>
          <a:p>
            <a:r>
              <a:rPr kumimoji="1" lang="zh-CN" altLang="en-US" dirty="0"/>
              <a:t>模型框架</a:t>
            </a:r>
          </a:p>
        </p:txBody>
      </p:sp>
      <p:grpSp>
        <p:nvGrpSpPr>
          <p:cNvPr id="4" name="组合 22"/>
          <p:cNvGrpSpPr/>
          <p:nvPr/>
        </p:nvGrpSpPr>
        <p:grpSpPr>
          <a:xfrm>
            <a:off x="5693229" y="3872537"/>
            <a:ext cx="794889" cy="623974"/>
            <a:chOff x="3654425" y="5089525"/>
            <a:chExt cx="1860550" cy="1460500"/>
          </a:xfrm>
          <a:solidFill>
            <a:schemeClr val="accent2">
              <a:lumMod val="20000"/>
              <a:lumOff val="80000"/>
            </a:schemeClr>
          </a:solidFill>
        </p:grpSpPr>
        <p:sp>
          <p:nvSpPr>
            <p:cNvPr id="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2800968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1</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模型框架</a:t>
            </a:r>
          </a:p>
        </p:txBody>
      </p:sp>
      <p:pic>
        <p:nvPicPr>
          <p:cNvPr id="7" name="图形 6" descr="文档">
            <a:extLst>
              <a:ext uri="{FF2B5EF4-FFF2-40B4-BE49-F238E27FC236}">
                <a16:creationId xmlns:a16="http://schemas.microsoft.com/office/drawing/2014/main" id="{DEFCBE15-D825-A647-9F6D-9E320D83BB1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78520" y="2392267"/>
            <a:ext cx="914400" cy="914400"/>
          </a:xfrm>
          <a:prstGeom prst="rect">
            <a:avLst/>
          </a:prstGeom>
        </p:spPr>
      </p:pic>
      <p:sp>
        <p:nvSpPr>
          <p:cNvPr id="13" name="矩形 12">
            <a:extLst>
              <a:ext uri="{FF2B5EF4-FFF2-40B4-BE49-F238E27FC236}">
                <a16:creationId xmlns:a16="http://schemas.microsoft.com/office/drawing/2014/main" id="{5DEE569B-763F-D647-B80A-EA4A89298F39}"/>
              </a:ext>
            </a:extLst>
          </p:cNvPr>
          <p:cNvSpPr/>
          <p:nvPr/>
        </p:nvSpPr>
        <p:spPr>
          <a:xfrm>
            <a:off x="2791676" y="2112721"/>
            <a:ext cx="973499" cy="316826"/>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lnSpc>
                <a:spcPct val="130000"/>
              </a:lnSpc>
            </a:pPr>
            <a:r>
              <a:rPr kumimoji="1" lang="zh-CN" altLang="en-US" sz="1200" dirty="0">
                <a:latin typeface="微软雅黑" panose="020B0503020204020204" pitchFamily="34" charset="-122"/>
                <a:ea typeface="微软雅黑" panose="020B0503020204020204" pitchFamily="34" charset="-122"/>
              </a:rPr>
              <a:t>缺失值补全</a:t>
            </a:r>
          </a:p>
        </p:txBody>
      </p:sp>
      <p:sp>
        <p:nvSpPr>
          <p:cNvPr id="14" name="矩形 13">
            <a:extLst>
              <a:ext uri="{FF2B5EF4-FFF2-40B4-BE49-F238E27FC236}">
                <a16:creationId xmlns:a16="http://schemas.microsoft.com/office/drawing/2014/main" id="{65D9DAFA-ABFE-614B-8ABB-899BA878E9E4}"/>
              </a:ext>
            </a:extLst>
          </p:cNvPr>
          <p:cNvSpPr/>
          <p:nvPr/>
        </p:nvSpPr>
        <p:spPr>
          <a:xfrm>
            <a:off x="2713646" y="2043953"/>
            <a:ext cx="1129554" cy="1620972"/>
          </a:xfrm>
          <a:prstGeom prst="rect">
            <a:avLst/>
          </a:prstGeom>
          <a:noFill/>
          <a:ln w="15875">
            <a:prstDash val="dash"/>
          </a:ln>
        </p:spPr>
        <p:style>
          <a:lnRef idx="2">
            <a:schemeClr val="dk1"/>
          </a:lnRef>
          <a:fillRef idx="1">
            <a:schemeClr val="lt1"/>
          </a:fillRef>
          <a:effectRef idx="0">
            <a:schemeClr val="dk1"/>
          </a:effectRef>
          <a:fontRef idx="minor">
            <a:schemeClr val="dk1"/>
          </a:fontRef>
        </p:style>
        <p:txBody>
          <a:bodyPr rtlCol="0" anchor="ctr"/>
          <a:lstStyle/>
          <a:p>
            <a:pPr algn="ctr">
              <a:lnSpc>
                <a:spcPct val="130000"/>
              </a:lnSpc>
            </a:pPr>
            <a:endParaRPr kumimoji="1" lang="zh-CN" altLang="en-US" sz="1200" dirty="0">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C3298648-7C38-B147-880F-1AB814509FA8}"/>
              </a:ext>
            </a:extLst>
          </p:cNvPr>
          <p:cNvSpPr/>
          <p:nvPr/>
        </p:nvSpPr>
        <p:spPr>
          <a:xfrm>
            <a:off x="2791674" y="2496782"/>
            <a:ext cx="973499" cy="316826"/>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lnSpc>
                <a:spcPct val="130000"/>
              </a:lnSpc>
            </a:pPr>
            <a:r>
              <a:rPr kumimoji="1" lang="zh-CN" altLang="en-US" sz="1200" dirty="0">
                <a:latin typeface="微软雅黑" panose="020B0503020204020204" pitchFamily="34" charset="-122"/>
                <a:ea typeface="微软雅黑" panose="020B0503020204020204" pitchFamily="34" charset="-122"/>
              </a:rPr>
              <a:t>联合分析</a:t>
            </a:r>
          </a:p>
        </p:txBody>
      </p:sp>
      <p:sp>
        <p:nvSpPr>
          <p:cNvPr id="21" name="矩形 20">
            <a:extLst>
              <a:ext uri="{FF2B5EF4-FFF2-40B4-BE49-F238E27FC236}">
                <a16:creationId xmlns:a16="http://schemas.microsoft.com/office/drawing/2014/main" id="{2D425179-9933-424B-B1FB-3AE75C337B49}"/>
              </a:ext>
            </a:extLst>
          </p:cNvPr>
          <p:cNvSpPr/>
          <p:nvPr/>
        </p:nvSpPr>
        <p:spPr>
          <a:xfrm>
            <a:off x="2791675" y="2894180"/>
            <a:ext cx="973499" cy="316826"/>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lnSpc>
                <a:spcPct val="130000"/>
              </a:lnSpc>
            </a:pPr>
            <a:r>
              <a:rPr kumimoji="1" lang="zh-CN" altLang="en-US" sz="1200" dirty="0">
                <a:latin typeface="微软雅黑" panose="020B0503020204020204" pitchFamily="34" charset="-122"/>
                <a:ea typeface="微软雅黑" panose="020B0503020204020204" pitchFamily="34" charset="-122"/>
              </a:rPr>
              <a:t>聚类分析</a:t>
            </a:r>
          </a:p>
        </p:txBody>
      </p:sp>
      <p:sp>
        <p:nvSpPr>
          <p:cNvPr id="22" name="矩形 21">
            <a:extLst>
              <a:ext uri="{FF2B5EF4-FFF2-40B4-BE49-F238E27FC236}">
                <a16:creationId xmlns:a16="http://schemas.microsoft.com/office/drawing/2014/main" id="{F4A90445-D75A-2548-9A05-04B3A1A40968}"/>
              </a:ext>
            </a:extLst>
          </p:cNvPr>
          <p:cNvSpPr/>
          <p:nvPr/>
        </p:nvSpPr>
        <p:spPr>
          <a:xfrm>
            <a:off x="2791674" y="3278241"/>
            <a:ext cx="973499" cy="316826"/>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lnSpc>
                <a:spcPct val="130000"/>
              </a:lnSpc>
            </a:pPr>
            <a:r>
              <a:rPr kumimoji="1" lang="zh-CN" altLang="en-US" sz="1200" dirty="0">
                <a:latin typeface="微软雅黑" panose="020B0503020204020204" pitchFamily="34" charset="-122"/>
                <a:ea typeface="微软雅黑" panose="020B0503020204020204" pitchFamily="34" charset="-122"/>
              </a:rPr>
              <a:t>异常点检测</a:t>
            </a:r>
          </a:p>
        </p:txBody>
      </p:sp>
      <p:sp>
        <p:nvSpPr>
          <p:cNvPr id="23" name="矩形 22">
            <a:extLst>
              <a:ext uri="{FF2B5EF4-FFF2-40B4-BE49-F238E27FC236}">
                <a16:creationId xmlns:a16="http://schemas.microsoft.com/office/drawing/2014/main" id="{D6D1FA40-EC16-0845-BE53-0C1C142BA544}"/>
              </a:ext>
            </a:extLst>
          </p:cNvPr>
          <p:cNvSpPr/>
          <p:nvPr/>
        </p:nvSpPr>
        <p:spPr>
          <a:xfrm>
            <a:off x="4352181" y="2034988"/>
            <a:ext cx="1259722" cy="1620972"/>
          </a:xfrm>
          <a:prstGeom prst="rect">
            <a:avLst/>
          </a:prstGeom>
          <a:noFill/>
          <a:ln w="15875">
            <a:prstDash val="dash"/>
          </a:ln>
        </p:spPr>
        <p:style>
          <a:lnRef idx="2">
            <a:schemeClr val="dk1"/>
          </a:lnRef>
          <a:fillRef idx="1">
            <a:schemeClr val="lt1"/>
          </a:fillRef>
          <a:effectRef idx="0">
            <a:schemeClr val="dk1"/>
          </a:effectRef>
          <a:fontRef idx="minor">
            <a:schemeClr val="dk1"/>
          </a:fontRef>
        </p:style>
        <p:txBody>
          <a:bodyPr rtlCol="0" anchor="ctr"/>
          <a:lstStyle/>
          <a:p>
            <a:pPr algn="ctr">
              <a:lnSpc>
                <a:spcPct val="130000"/>
              </a:lnSpc>
            </a:pPr>
            <a:endParaRPr kumimoji="1" lang="zh-CN" altLang="en-US" sz="1200" dirty="0">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F070961E-412C-2341-8F06-5B3E89E22480}"/>
              </a:ext>
            </a:extLst>
          </p:cNvPr>
          <p:cNvSpPr/>
          <p:nvPr/>
        </p:nvSpPr>
        <p:spPr>
          <a:xfrm>
            <a:off x="4423253" y="2400268"/>
            <a:ext cx="1116931" cy="316826"/>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lnSpc>
                <a:spcPct val="130000"/>
              </a:lnSpc>
            </a:pPr>
            <a:r>
              <a:rPr kumimoji="1" lang="en-US" altLang="zh-CN" sz="1200" dirty="0">
                <a:latin typeface="微软雅黑" panose="020B0503020204020204" pitchFamily="34" charset="-122"/>
                <a:ea typeface="微软雅黑" panose="020B0503020204020204" pitchFamily="34" charset="-122"/>
              </a:rPr>
              <a:t>One-hot</a:t>
            </a:r>
            <a:r>
              <a:rPr kumimoji="1" lang="zh-CN" altLang="en-US" sz="1200" dirty="0">
                <a:latin typeface="微软雅黑" panose="020B0503020204020204" pitchFamily="34" charset="-122"/>
                <a:ea typeface="微软雅黑" panose="020B0503020204020204" pitchFamily="34" charset="-122"/>
              </a:rPr>
              <a:t>特征</a:t>
            </a:r>
          </a:p>
        </p:txBody>
      </p:sp>
      <p:sp>
        <p:nvSpPr>
          <p:cNvPr id="26" name="矩形 25">
            <a:extLst>
              <a:ext uri="{FF2B5EF4-FFF2-40B4-BE49-F238E27FC236}">
                <a16:creationId xmlns:a16="http://schemas.microsoft.com/office/drawing/2014/main" id="{946B0D0F-2698-0D43-A7C7-0DF80EF93CB9}"/>
              </a:ext>
            </a:extLst>
          </p:cNvPr>
          <p:cNvSpPr/>
          <p:nvPr/>
        </p:nvSpPr>
        <p:spPr>
          <a:xfrm>
            <a:off x="4423253" y="2949135"/>
            <a:ext cx="1116931" cy="316826"/>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lnSpc>
                <a:spcPct val="130000"/>
              </a:lnSpc>
            </a:pPr>
            <a:r>
              <a:rPr kumimoji="1" lang="zh-CN" altLang="en-US" sz="1200" dirty="0">
                <a:latin typeface="微软雅黑" panose="020B0503020204020204" pitchFamily="34" charset="-122"/>
                <a:ea typeface="微软雅黑" panose="020B0503020204020204" pitchFamily="34" charset="-122"/>
              </a:rPr>
              <a:t>多值统计特征</a:t>
            </a:r>
          </a:p>
        </p:txBody>
      </p:sp>
      <p:sp>
        <p:nvSpPr>
          <p:cNvPr id="28" name="矩形 27">
            <a:extLst>
              <a:ext uri="{FF2B5EF4-FFF2-40B4-BE49-F238E27FC236}">
                <a16:creationId xmlns:a16="http://schemas.microsoft.com/office/drawing/2014/main" id="{B9B2651A-AE5E-354D-BF81-0C5371EEB1A7}"/>
              </a:ext>
            </a:extLst>
          </p:cNvPr>
          <p:cNvSpPr/>
          <p:nvPr/>
        </p:nvSpPr>
        <p:spPr>
          <a:xfrm>
            <a:off x="7163649" y="2003122"/>
            <a:ext cx="907438" cy="713972"/>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lnSpc>
                <a:spcPct val="130000"/>
              </a:lnSpc>
            </a:pPr>
            <a:r>
              <a:rPr kumimoji="1" lang="en-US" altLang="zh-CN" sz="1200" dirty="0" err="1">
                <a:latin typeface="微软雅黑" panose="020B0503020204020204" pitchFamily="34" charset="-122"/>
                <a:ea typeface="微软雅黑" panose="020B0503020204020204" pitchFamily="34" charset="-122"/>
              </a:rPr>
              <a:t>lightGBM</a:t>
            </a:r>
            <a:r>
              <a:rPr kumimoji="1" lang="zh-CN" altLang="en-US" sz="1200" dirty="0">
                <a:latin typeface="微软雅黑" panose="020B0503020204020204" pitchFamily="34" charset="-122"/>
                <a:ea typeface="微软雅黑" panose="020B0503020204020204" pitchFamily="34" charset="-122"/>
              </a:rPr>
              <a:t>分类器</a:t>
            </a:r>
          </a:p>
        </p:txBody>
      </p:sp>
      <p:sp>
        <p:nvSpPr>
          <p:cNvPr id="33" name="矩形 32">
            <a:extLst>
              <a:ext uri="{FF2B5EF4-FFF2-40B4-BE49-F238E27FC236}">
                <a16:creationId xmlns:a16="http://schemas.microsoft.com/office/drawing/2014/main" id="{BFBB6770-E687-954F-8313-0F965149FC36}"/>
              </a:ext>
            </a:extLst>
          </p:cNvPr>
          <p:cNvSpPr/>
          <p:nvPr/>
        </p:nvSpPr>
        <p:spPr>
          <a:xfrm>
            <a:off x="7168324" y="2989586"/>
            <a:ext cx="902763" cy="713972"/>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lnSpc>
                <a:spcPct val="130000"/>
              </a:lnSpc>
            </a:pPr>
            <a:r>
              <a:rPr kumimoji="1" lang="zh-CN" altLang="en-US" sz="1200" dirty="0">
                <a:latin typeface="微软雅黑" panose="020B0503020204020204" pitchFamily="34" charset="-122"/>
                <a:ea typeface="微软雅黑" panose="020B0503020204020204" pitchFamily="34" charset="-122"/>
              </a:rPr>
              <a:t>分类结果</a:t>
            </a:r>
            <a:r>
              <a:rPr kumimoji="1" lang="en-US" altLang="zh-CN" sz="1200" dirty="0">
                <a:latin typeface="微软雅黑" panose="020B0503020204020204" pitchFamily="34" charset="-122"/>
                <a:ea typeface="微软雅黑" panose="020B0503020204020204" pitchFamily="34" charset="-122"/>
              </a:rPr>
              <a:t>AUC</a:t>
            </a:r>
            <a:r>
              <a:rPr kumimoji="1" lang="zh-CN" altLang="en-US" sz="1200" dirty="0">
                <a:latin typeface="微软雅黑" panose="020B0503020204020204" pitchFamily="34" charset="-122"/>
                <a:ea typeface="微软雅黑" panose="020B0503020204020204" pitchFamily="34" charset="-122"/>
              </a:rPr>
              <a:t>值计算</a:t>
            </a:r>
          </a:p>
        </p:txBody>
      </p:sp>
      <p:cxnSp>
        <p:nvCxnSpPr>
          <p:cNvPr id="38" name="直线箭头连接符 37">
            <a:extLst>
              <a:ext uri="{FF2B5EF4-FFF2-40B4-BE49-F238E27FC236}">
                <a16:creationId xmlns:a16="http://schemas.microsoft.com/office/drawing/2014/main" id="{5A3F0755-26CC-014A-B506-A3FAF727AF88}"/>
              </a:ext>
            </a:extLst>
          </p:cNvPr>
          <p:cNvCxnSpPr>
            <a:stCxn id="7" idx="3"/>
            <a:endCxn id="14" idx="1"/>
          </p:cNvCxnSpPr>
          <p:nvPr/>
        </p:nvCxnSpPr>
        <p:spPr>
          <a:xfrm>
            <a:off x="2392920" y="2849467"/>
            <a:ext cx="320726" cy="497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0" name="直线箭头连接符 39">
            <a:extLst>
              <a:ext uri="{FF2B5EF4-FFF2-40B4-BE49-F238E27FC236}">
                <a16:creationId xmlns:a16="http://schemas.microsoft.com/office/drawing/2014/main" id="{33A2C63D-CCEF-DE40-A88B-6D77216A89C5}"/>
              </a:ext>
            </a:extLst>
          </p:cNvPr>
          <p:cNvCxnSpPr>
            <a:stCxn id="14" idx="3"/>
            <a:endCxn id="23" idx="1"/>
          </p:cNvCxnSpPr>
          <p:nvPr/>
        </p:nvCxnSpPr>
        <p:spPr>
          <a:xfrm flipV="1">
            <a:off x="3843200" y="2845474"/>
            <a:ext cx="508981" cy="896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48" name="图形 47" descr="文档">
            <a:extLst>
              <a:ext uri="{FF2B5EF4-FFF2-40B4-BE49-F238E27FC236}">
                <a16:creationId xmlns:a16="http://schemas.microsoft.com/office/drawing/2014/main" id="{48572EED-B400-DB4B-B888-3B19AE7B30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20552" y="2079813"/>
            <a:ext cx="553714" cy="553714"/>
          </a:xfrm>
          <a:prstGeom prst="rect">
            <a:avLst/>
          </a:prstGeom>
        </p:spPr>
      </p:pic>
      <p:pic>
        <p:nvPicPr>
          <p:cNvPr id="49" name="图形 48" descr="文档">
            <a:extLst>
              <a:ext uri="{FF2B5EF4-FFF2-40B4-BE49-F238E27FC236}">
                <a16:creationId xmlns:a16="http://schemas.microsoft.com/office/drawing/2014/main" id="{B3E121E5-4F27-1F4D-8C0E-F953B4E4E0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58840" y="3066980"/>
            <a:ext cx="553714" cy="553714"/>
          </a:xfrm>
          <a:prstGeom prst="rect">
            <a:avLst/>
          </a:prstGeom>
        </p:spPr>
      </p:pic>
      <p:cxnSp>
        <p:nvCxnSpPr>
          <p:cNvPr id="51" name="直线箭头连接符 50">
            <a:extLst>
              <a:ext uri="{FF2B5EF4-FFF2-40B4-BE49-F238E27FC236}">
                <a16:creationId xmlns:a16="http://schemas.microsoft.com/office/drawing/2014/main" id="{595A21BA-127D-C347-80D8-8623D9594C98}"/>
              </a:ext>
            </a:extLst>
          </p:cNvPr>
          <p:cNvCxnSpPr>
            <a:stCxn id="23" idx="3"/>
            <a:endCxn id="48" idx="1"/>
          </p:cNvCxnSpPr>
          <p:nvPr/>
        </p:nvCxnSpPr>
        <p:spPr>
          <a:xfrm flipV="1">
            <a:off x="5611903" y="2356670"/>
            <a:ext cx="508649" cy="48880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3" name="直线箭头连接符 52">
            <a:extLst>
              <a:ext uri="{FF2B5EF4-FFF2-40B4-BE49-F238E27FC236}">
                <a16:creationId xmlns:a16="http://schemas.microsoft.com/office/drawing/2014/main" id="{4725F548-8FA6-0D43-AF87-5A83F8CFB4C1}"/>
              </a:ext>
            </a:extLst>
          </p:cNvPr>
          <p:cNvCxnSpPr>
            <a:stCxn id="23" idx="3"/>
            <a:endCxn id="49" idx="1"/>
          </p:cNvCxnSpPr>
          <p:nvPr/>
        </p:nvCxnSpPr>
        <p:spPr>
          <a:xfrm>
            <a:off x="5611903" y="2845474"/>
            <a:ext cx="546937" cy="49836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5" name="直线箭头连接符 54">
            <a:extLst>
              <a:ext uri="{FF2B5EF4-FFF2-40B4-BE49-F238E27FC236}">
                <a16:creationId xmlns:a16="http://schemas.microsoft.com/office/drawing/2014/main" id="{F5B48260-9218-914C-97CD-C5EB453CA6AB}"/>
              </a:ext>
            </a:extLst>
          </p:cNvPr>
          <p:cNvCxnSpPr>
            <a:stCxn id="48" idx="3"/>
            <a:endCxn id="28" idx="1"/>
          </p:cNvCxnSpPr>
          <p:nvPr/>
        </p:nvCxnSpPr>
        <p:spPr>
          <a:xfrm>
            <a:off x="6674266" y="2356670"/>
            <a:ext cx="489383" cy="3438"/>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线箭头连接符 56">
            <a:extLst>
              <a:ext uri="{FF2B5EF4-FFF2-40B4-BE49-F238E27FC236}">
                <a16:creationId xmlns:a16="http://schemas.microsoft.com/office/drawing/2014/main" id="{5E5F072D-439A-5142-9F8B-26EFE5695C13}"/>
              </a:ext>
            </a:extLst>
          </p:cNvPr>
          <p:cNvCxnSpPr>
            <a:stCxn id="49" idx="3"/>
            <a:endCxn id="33" idx="1"/>
          </p:cNvCxnSpPr>
          <p:nvPr/>
        </p:nvCxnSpPr>
        <p:spPr>
          <a:xfrm>
            <a:off x="6712554" y="3343837"/>
            <a:ext cx="455770" cy="2735"/>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线箭头连接符 58">
            <a:extLst>
              <a:ext uri="{FF2B5EF4-FFF2-40B4-BE49-F238E27FC236}">
                <a16:creationId xmlns:a16="http://schemas.microsoft.com/office/drawing/2014/main" id="{9A109BE6-B74F-C740-84A4-65BCB24BCD0D}"/>
              </a:ext>
            </a:extLst>
          </p:cNvPr>
          <p:cNvCxnSpPr>
            <a:stCxn id="28" idx="2"/>
            <a:endCxn id="33" idx="0"/>
          </p:cNvCxnSpPr>
          <p:nvPr/>
        </p:nvCxnSpPr>
        <p:spPr>
          <a:xfrm>
            <a:off x="7617368" y="2717094"/>
            <a:ext cx="2338" cy="27249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1" name="直线箭头连接符 60">
            <a:extLst>
              <a:ext uri="{FF2B5EF4-FFF2-40B4-BE49-F238E27FC236}">
                <a16:creationId xmlns:a16="http://schemas.microsoft.com/office/drawing/2014/main" id="{BFABAB6D-6C2A-494B-A19F-8DE47716B059}"/>
              </a:ext>
            </a:extLst>
          </p:cNvPr>
          <p:cNvCxnSpPr>
            <a:stCxn id="33" idx="3"/>
          </p:cNvCxnSpPr>
          <p:nvPr/>
        </p:nvCxnSpPr>
        <p:spPr>
          <a:xfrm flipV="1">
            <a:off x="8071087" y="3343837"/>
            <a:ext cx="310913" cy="273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62" name="文本框 61">
            <a:extLst>
              <a:ext uri="{FF2B5EF4-FFF2-40B4-BE49-F238E27FC236}">
                <a16:creationId xmlns:a16="http://schemas.microsoft.com/office/drawing/2014/main" id="{71AA4E05-F59F-074B-8FAF-934AC41E3541}"/>
              </a:ext>
            </a:extLst>
          </p:cNvPr>
          <p:cNvSpPr txBox="1"/>
          <p:nvPr/>
        </p:nvSpPr>
        <p:spPr>
          <a:xfrm>
            <a:off x="1574963" y="3311699"/>
            <a:ext cx="800219" cy="308995"/>
          </a:xfrm>
          <a:prstGeom prst="rect">
            <a:avLst/>
          </a:prstGeom>
          <a:noFill/>
        </p:spPr>
        <p:txBody>
          <a:bodyPr wrap="none" rtlCol="0">
            <a:spAutoFit/>
          </a:bodyPr>
          <a:lstStyle/>
          <a:p>
            <a:pPr>
              <a:lnSpc>
                <a:spcPct val="130000"/>
              </a:lnSpc>
              <a:spcBef>
                <a:spcPts val="600"/>
              </a:spcBef>
            </a:pPr>
            <a:r>
              <a:rPr kumimoji="1" lang="zh-CN" altLang="en-US" sz="1200" kern="0" dirty="0">
                <a:latin typeface="微软雅黑" panose="020B0503020204020204" pitchFamily="34" charset="-122"/>
                <a:ea typeface="微软雅黑" panose="020B0503020204020204" pitchFamily="34" charset="-122"/>
                <a:cs typeface="+mn-ea"/>
                <a:sym typeface="+mn-lt"/>
              </a:rPr>
              <a:t>原始数据</a:t>
            </a:r>
            <a:endParaRPr kumimoji="1" lang="en-US" altLang="zh-CN" sz="1200" kern="0" dirty="0">
              <a:latin typeface="微软雅黑" panose="020B0503020204020204" pitchFamily="34" charset="-122"/>
              <a:ea typeface="微软雅黑" panose="020B0503020204020204" pitchFamily="34" charset="-122"/>
              <a:cs typeface="+mn-ea"/>
              <a:sym typeface="+mn-lt"/>
            </a:endParaRPr>
          </a:p>
        </p:txBody>
      </p:sp>
      <p:sp>
        <p:nvSpPr>
          <p:cNvPr id="63" name="文本框 62">
            <a:extLst>
              <a:ext uri="{FF2B5EF4-FFF2-40B4-BE49-F238E27FC236}">
                <a16:creationId xmlns:a16="http://schemas.microsoft.com/office/drawing/2014/main" id="{BC4CEDAE-82ED-7645-98AA-A07E786AE87D}"/>
              </a:ext>
            </a:extLst>
          </p:cNvPr>
          <p:cNvSpPr txBox="1"/>
          <p:nvPr/>
        </p:nvSpPr>
        <p:spPr>
          <a:xfrm>
            <a:off x="2952605" y="3675639"/>
            <a:ext cx="646331" cy="308995"/>
          </a:xfrm>
          <a:prstGeom prst="rect">
            <a:avLst/>
          </a:prstGeom>
          <a:noFill/>
        </p:spPr>
        <p:txBody>
          <a:bodyPr wrap="none" rtlCol="0">
            <a:spAutoFit/>
          </a:bodyPr>
          <a:lstStyle/>
          <a:p>
            <a:pPr>
              <a:lnSpc>
                <a:spcPct val="130000"/>
              </a:lnSpc>
              <a:spcBef>
                <a:spcPts val="600"/>
              </a:spcBef>
            </a:pPr>
            <a:r>
              <a:rPr kumimoji="1" lang="zh-CN" altLang="en-US" sz="1200" kern="0" dirty="0">
                <a:latin typeface="微软雅黑" panose="020B0503020204020204" pitchFamily="34" charset="-122"/>
                <a:ea typeface="微软雅黑" panose="020B0503020204020204" pitchFamily="34" charset="-122"/>
                <a:cs typeface="+mn-ea"/>
                <a:sym typeface="+mn-lt"/>
              </a:rPr>
              <a:t>预处理</a:t>
            </a:r>
          </a:p>
        </p:txBody>
      </p:sp>
      <p:sp>
        <p:nvSpPr>
          <p:cNvPr id="64" name="文本框 63">
            <a:extLst>
              <a:ext uri="{FF2B5EF4-FFF2-40B4-BE49-F238E27FC236}">
                <a16:creationId xmlns:a16="http://schemas.microsoft.com/office/drawing/2014/main" id="{3A060594-8D01-5749-9753-004599E7C077}"/>
              </a:ext>
            </a:extLst>
          </p:cNvPr>
          <p:cNvSpPr txBox="1"/>
          <p:nvPr/>
        </p:nvSpPr>
        <p:spPr>
          <a:xfrm>
            <a:off x="4570937" y="3667131"/>
            <a:ext cx="800219" cy="308995"/>
          </a:xfrm>
          <a:prstGeom prst="rect">
            <a:avLst/>
          </a:prstGeom>
          <a:noFill/>
        </p:spPr>
        <p:txBody>
          <a:bodyPr wrap="none" rtlCol="0">
            <a:spAutoFit/>
          </a:bodyPr>
          <a:lstStyle/>
          <a:p>
            <a:pPr>
              <a:lnSpc>
                <a:spcPct val="130000"/>
              </a:lnSpc>
              <a:spcBef>
                <a:spcPts val="600"/>
              </a:spcBef>
            </a:pPr>
            <a:r>
              <a:rPr kumimoji="1" lang="zh-CN" altLang="en-US" sz="1200" kern="0" dirty="0">
                <a:latin typeface="微软雅黑" panose="020B0503020204020204" pitchFamily="34" charset="-122"/>
                <a:ea typeface="微软雅黑" panose="020B0503020204020204" pitchFamily="34" charset="-122"/>
                <a:cs typeface="+mn-ea"/>
                <a:sym typeface="+mn-lt"/>
              </a:rPr>
              <a:t>数据编码</a:t>
            </a:r>
          </a:p>
        </p:txBody>
      </p:sp>
      <p:sp>
        <p:nvSpPr>
          <p:cNvPr id="65" name="文本框 64">
            <a:extLst>
              <a:ext uri="{FF2B5EF4-FFF2-40B4-BE49-F238E27FC236}">
                <a16:creationId xmlns:a16="http://schemas.microsoft.com/office/drawing/2014/main" id="{FC08C795-8A9A-EF49-9497-5F39E126B239}"/>
              </a:ext>
            </a:extLst>
          </p:cNvPr>
          <p:cNvSpPr txBox="1"/>
          <p:nvPr/>
        </p:nvSpPr>
        <p:spPr>
          <a:xfrm>
            <a:off x="6098687" y="2600233"/>
            <a:ext cx="646331" cy="308995"/>
          </a:xfrm>
          <a:prstGeom prst="rect">
            <a:avLst/>
          </a:prstGeom>
          <a:noFill/>
        </p:spPr>
        <p:txBody>
          <a:bodyPr wrap="none" rtlCol="0">
            <a:spAutoFit/>
          </a:bodyPr>
          <a:lstStyle/>
          <a:p>
            <a:pPr>
              <a:lnSpc>
                <a:spcPct val="130000"/>
              </a:lnSpc>
              <a:spcBef>
                <a:spcPts val="600"/>
              </a:spcBef>
            </a:pPr>
            <a:r>
              <a:rPr kumimoji="1" lang="zh-CN" altLang="en-US" sz="1200" kern="0" dirty="0">
                <a:latin typeface="微软雅黑" panose="020B0503020204020204" pitchFamily="34" charset="-122"/>
                <a:ea typeface="微软雅黑" panose="020B0503020204020204" pitchFamily="34" charset="-122"/>
                <a:cs typeface="+mn-ea"/>
                <a:sym typeface="+mn-lt"/>
              </a:rPr>
              <a:t>训练集</a:t>
            </a:r>
          </a:p>
        </p:txBody>
      </p:sp>
      <p:sp>
        <p:nvSpPr>
          <p:cNvPr id="66" name="文本框 65">
            <a:extLst>
              <a:ext uri="{FF2B5EF4-FFF2-40B4-BE49-F238E27FC236}">
                <a16:creationId xmlns:a16="http://schemas.microsoft.com/office/drawing/2014/main" id="{0339D1F6-A309-3C46-98D1-B2361389AC31}"/>
              </a:ext>
            </a:extLst>
          </p:cNvPr>
          <p:cNvSpPr txBox="1"/>
          <p:nvPr/>
        </p:nvSpPr>
        <p:spPr>
          <a:xfrm>
            <a:off x="6074243" y="3575785"/>
            <a:ext cx="646331" cy="308995"/>
          </a:xfrm>
          <a:prstGeom prst="rect">
            <a:avLst/>
          </a:prstGeom>
          <a:noFill/>
        </p:spPr>
        <p:txBody>
          <a:bodyPr wrap="none" rtlCol="0">
            <a:spAutoFit/>
          </a:bodyPr>
          <a:lstStyle/>
          <a:p>
            <a:pPr>
              <a:lnSpc>
                <a:spcPct val="130000"/>
              </a:lnSpc>
              <a:spcBef>
                <a:spcPts val="600"/>
              </a:spcBef>
            </a:pPr>
            <a:r>
              <a:rPr kumimoji="1" lang="zh-CN" altLang="en-US" sz="1200" kern="0" dirty="0">
                <a:latin typeface="微软雅黑" panose="020B0503020204020204" pitchFamily="34" charset="-122"/>
                <a:ea typeface="微软雅黑" panose="020B0503020204020204" pitchFamily="34" charset="-122"/>
                <a:cs typeface="+mn-ea"/>
                <a:sym typeface="+mn-lt"/>
              </a:rPr>
              <a:t>测试集</a:t>
            </a:r>
          </a:p>
        </p:txBody>
      </p:sp>
      <p:sp>
        <p:nvSpPr>
          <p:cNvPr id="67" name="文本框 66">
            <a:extLst>
              <a:ext uri="{FF2B5EF4-FFF2-40B4-BE49-F238E27FC236}">
                <a16:creationId xmlns:a16="http://schemas.microsoft.com/office/drawing/2014/main" id="{E886A528-2C54-2A4A-866B-5ABDC2E66D30}"/>
              </a:ext>
            </a:extLst>
          </p:cNvPr>
          <p:cNvSpPr txBox="1"/>
          <p:nvPr/>
        </p:nvSpPr>
        <p:spPr>
          <a:xfrm>
            <a:off x="8382000" y="3189339"/>
            <a:ext cx="819455" cy="308995"/>
          </a:xfrm>
          <a:prstGeom prst="rect">
            <a:avLst/>
          </a:prstGeom>
          <a:noFill/>
        </p:spPr>
        <p:txBody>
          <a:bodyPr wrap="none" rtlCol="0">
            <a:spAutoFit/>
          </a:bodyPr>
          <a:lstStyle/>
          <a:p>
            <a:pPr>
              <a:lnSpc>
                <a:spcPct val="130000"/>
              </a:lnSpc>
              <a:spcBef>
                <a:spcPts val="600"/>
              </a:spcBef>
            </a:pPr>
            <a:r>
              <a:rPr kumimoji="1" lang="zh-CN" altLang="en-US" sz="1200" kern="0" dirty="0">
                <a:latin typeface="微软雅黑" panose="020B0503020204020204" pitchFamily="34" charset="-122"/>
                <a:ea typeface="微软雅黑" panose="020B0503020204020204" pitchFamily="34" charset="-122"/>
                <a:cs typeface="+mn-ea"/>
                <a:sym typeface="+mn-lt"/>
              </a:rPr>
              <a:t>最终</a:t>
            </a:r>
            <a:r>
              <a:rPr kumimoji="1" lang="en-US" altLang="zh-CN" sz="1200" kern="0" dirty="0">
                <a:latin typeface="微软雅黑" panose="020B0503020204020204" pitchFamily="34" charset="-122"/>
                <a:ea typeface="微软雅黑" panose="020B0503020204020204" pitchFamily="34" charset="-122"/>
                <a:cs typeface="+mn-ea"/>
                <a:sym typeface="+mn-lt"/>
              </a:rPr>
              <a:t>AUC</a:t>
            </a:r>
            <a:endParaRPr kumimoji="1" lang="zh-CN" altLang="en-US" sz="1200" kern="0" dirty="0">
              <a:latin typeface="微软雅黑" panose="020B0503020204020204" pitchFamily="34" charset="-122"/>
              <a:ea typeface="微软雅黑" panose="020B0503020204020204" pitchFamily="34" charset="-122"/>
              <a:cs typeface="+mn-ea"/>
              <a:sym typeface="+mn-lt"/>
            </a:endParaRPr>
          </a:p>
        </p:txBody>
      </p:sp>
      <p:sp>
        <p:nvSpPr>
          <p:cNvPr id="4" name="文本框 3">
            <a:extLst>
              <a:ext uri="{FF2B5EF4-FFF2-40B4-BE49-F238E27FC236}">
                <a16:creationId xmlns:a16="http://schemas.microsoft.com/office/drawing/2014/main" id="{15ED697C-BA02-9B4A-871C-C23438613586}"/>
              </a:ext>
            </a:extLst>
          </p:cNvPr>
          <p:cNvSpPr txBox="1"/>
          <p:nvPr/>
        </p:nvSpPr>
        <p:spPr>
          <a:xfrm>
            <a:off x="3765173" y="4040237"/>
            <a:ext cx="4144537" cy="308995"/>
          </a:xfrm>
          <a:prstGeom prst="rect">
            <a:avLst/>
          </a:prstGeom>
          <a:noFill/>
        </p:spPr>
        <p:txBody>
          <a:bodyPr wrap="square" rtlCol="0">
            <a:spAutoFit/>
          </a:bodyPr>
          <a:lstStyle/>
          <a:p>
            <a:pPr>
              <a:lnSpc>
                <a:spcPct val="130000"/>
              </a:lnSpc>
              <a:spcBef>
                <a:spcPts val="600"/>
              </a:spcBef>
            </a:pPr>
            <a:r>
              <a:rPr kumimoji="1" lang="zh-CN" altLang="en-US" sz="1200" kern="0" dirty="0">
                <a:latin typeface="微软雅黑" panose="020B0503020204020204" pitchFamily="34" charset="-122"/>
                <a:ea typeface="微软雅黑" panose="020B0503020204020204" pitchFamily="34" charset="-122"/>
                <a:cs typeface="+mn-ea"/>
                <a:sym typeface="+mn-lt"/>
              </a:rPr>
              <a:t>图</a:t>
            </a:r>
            <a:r>
              <a:rPr kumimoji="1" lang="en-US" altLang="zh-CN" sz="1200" kern="0" dirty="0">
                <a:latin typeface="微软雅黑" panose="020B0503020204020204" pitchFamily="34" charset="-122"/>
                <a:ea typeface="微软雅黑" panose="020B0503020204020204" pitchFamily="34" charset="-122"/>
                <a:cs typeface="+mn-ea"/>
                <a:sym typeface="+mn-lt"/>
              </a:rPr>
              <a:t>1:</a:t>
            </a:r>
            <a:r>
              <a:rPr kumimoji="1" lang="zh-CN" altLang="en-US" sz="1200" kern="0" dirty="0">
                <a:latin typeface="微软雅黑" panose="020B0503020204020204" pitchFamily="34" charset="-122"/>
                <a:ea typeface="微软雅黑" panose="020B0503020204020204" pitchFamily="34" charset="-122"/>
                <a:cs typeface="+mn-ea"/>
                <a:sym typeface="+mn-lt"/>
              </a:rPr>
              <a:t> 模型框架图</a:t>
            </a:r>
          </a:p>
        </p:txBody>
      </p:sp>
      <p:sp>
        <p:nvSpPr>
          <p:cNvPr id="5" name="文本框 4">
            <a:extLst>
              <a:ext uri="{FF2B5EF4-FFF2-40B4-BE49-F238E27FC236}">
                <a16:creationId xmlns:a16="http://schemas.microsoft.com/office/drawing/2014/main" id="{B0A6CACB-2432-D049-8A3F-6B5BBE8B02B4}"/>
              </a:ext>
            </a:extLst>
          </p:cNvPr>
          <p:cNvSpPr txBox="1"/>
          <p:nvPr/>
        </p:nvSpPr>
        <p:spPr>
          <a:xfrm>
            <a:off x="983623" y="1135272"/>
            <a:ext cx="2031325" cy="381195"/>
          </a:xfrm>
          <a:prstGeom prst="rect">
            <a:avLst/>
          </a:prstGeom>
          <a:noFill/>
        </p:spPr>
        <p:txBody>
          <a:bodyPr wrap="none" rtlCol="0">
            <a:spAutoFit/>
          </a:bodyPr>
          <a:lstStyle/>
          <a:p>
            <a:pPr>
              <a:lnSpc>
                <a:spcPct val="130000"/>
              </a:lnSpc>
              <a:spcBef>
                <a:spcPts val="600"/>
              </a:spcBef>
            </a:pPr>
            <a:r>
              <a:rPr kumimoji="1" lang="zh-CN" altLang="en-US" sz="1600" kern="0" dirty="0">
                <a:latin typeface="微软雅黑" panose="020B0503020204020204" pitchFamily="34" charset="-122"/>
                <a:ea typeface="微软雅黑" panose="020B0503020204020204" pitchFamily="34" charset="-122"/>
                <a:cs typeface="+mn-ea"/>
                <a:sym typeface="+mn-lt"/>
              </a:rPr>
              <a:t>模型整体框架如下：</a:t>
            </a:r>
          </a:p>
        </p:txBody>
      </p:sp>
    </p:spTree>
    <p:extLst>
      <p:ext uri="{BB962C8B-B14F-4D97-AF65-F5344CB8AC3E}">
        <p14:creationId xmlns:p14="http://schemas.microsoft.com/office/powerpoint/2010/main" val="2442840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zh-CN" altLang="en-US" dirty="0"/>
              <a:t>第二部分</a:t>
            </a:r>
          </a:p>
        </p:txBody>
      </p:sp>
      <p:sp>
        <p:nvSpPr>
          <p:cNvPr id="3" name="文本占位符 2"/>
          <p:cNvSpPr>
            <a:spLocks noGrp="1"/>
          </p:cNvSpPr>
          <p:nvPr>
            <p:ph type="body" sz="quarter" idx="13"/>
          </p:nvPr>
        </p:nvSpPr>
        <p:spPr/>
        <p:txBody>
          <a:bodyPr/>
          <a:lstStyle/>
          <a:p>
            <a:r>
              <a:rPr kumimoji="1" lang="zh-CN" altLang="en-US" dirty="0"/>
              <a:t>模型细节</a:t>
            </a:r>
          </a:p>
        </p:txBody>
      </p:sp>
      <p:grpSp>
        <p:nvGrpSpPr>
          <p:cNvPr id="4" name="组合 22"/>
          <p:cNvGrpSpPr/>
          <p:nvPr/>
        </p:nvGrpSpPr>
        <p:grpSpPr>
          <a:xfrm>
            <a:off x="5693229" y="3872537"/>
            <a:ext cx="794889" cy="623974"/>
            <a:chOff x="3654425" y="5089525"/>
            <a:chExt cx="1860550" cy="1460500"/>
          </a:xfrm>
          <a:solidFill>
            <a:schemeClr val="accent2">
              <a:lumMod val="20000"/>
              <a:lumOff val="80000"/>
            </a:schemeClr>
          </a:solidFill>
        </p:grpSpPr>
        <p:sp>
          <p:nvSpPr>
            <p:cNvPr id="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1189391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2</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模型细节</a:t>
            </a:r>
          </a:p>
        </p:txBody>
      </p:sp>
      <p:sp>
        <p:nvSpPr>
          <p:cNvPr id="5" name="文本框 4">
            <a:extLst>
              <a:ext uri="{FF2B5EF4-FFF2-40B4-BE49-F238E27FC236}">
                <a16:creationId xmlns:a16="http://schemas.microsoft.com/office/drawing/2014/main" id="{6B6596E2-6E0A-5A40-8A85-B5F3B9B13EA5}"/>
              </a:ext>
            </a:extLst>
          </p:cNvPr>
          <p:cNvSpPr txBox="1"/>
          <p:nvPr/>
        </p:nvSpPr>
        <p:spPr>
          <a:xfrm>
            <a:off x="877503" y="959881"/>
            <a:ext cx="7612073" cy="5311775"/>
          </a:xfrm>
          <a:prstGeom prst="rect">
            <a:avLst/>
          </a:prstGeom>
          <a:noFill/>
        </p:spPr>
        <p:txBody>
          <a:bodyPr wrap="square" rtlCol="0">
            <a:spAutoFit/>
          </a:bodyPr>
          <a:lstStyle/>
          <a:p>
            <a:pPr>
              <a:lnSpc>
                <a:spcPct val="130000"/>
              </a:lnSpc>
              <a:spcBef>
                <a:spcPts val="600"/>
              </a:spcBef>
            </a:pPr>
            <a:r>
              <a:rPr kumimoji="1" lang="zh-CN" altLang="en-US" sz="1600" b="1" kern="0" dirty="0">
                <a:latin typeface="微软雅黑" panose="020B0503020204020204" pitchFamily="34" charset="-122"/>
                <a:ea typeface="微软雅黑" panose="020B0503020204020204" pitchFamily="34" charset="-122"/>
                <a:cs typeface="+mn-ea"/>
                <a:sym typeface="+mn-lt"/>
              </a:rPr>
              <a:t>数据编码</a:t>
            </a: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marL="628639" lvl="1" indent="-171450">
              <a:lnSpc>
                <a:spcPct val="130000"/>
              </a:lnSpc>
              <a:spcBef>
                <a:spcPts val="600"/>
              </a:spcBef>
              <a:buFont typeface="Arial" panose="020B0604020202020204" pitchFamily="34" charset="0"/>
              <a:buChar char="•"/>
            </a:pPr>
            <a:r>
              <a:rPr kumimoji="1" lang="en-US" altLang="zh-CN" sz="1600" b="1" kern="0" dirty="0">
                <a:latin typeface="微软雅黑" panose="020B0503020204020204" pitchFamily="34" charset="-122"/>
                <a:ea typeface="微软雅黑" panose="020B0503020204020204" pitchFamily="34" charset="-122"/>
                <a:cs typeface="+mn-ea"/>
                <a:sym typeface="+mn-lt"/>
              </a:rPr>
              <a:t>One-hot</a:t>
            </a:r>
            <a:r>
              <a:rPr kumimoji="1" lang="zh-CN" altLang="en-US" sz="1600" b="1" kern="0" dirty="0">
                <a:latin typeface="微软雅黑" panose="020B0503020204020204" pitchFamily="34" charset="-122"/>
                <a:ea typeface="微软雅黑" panose="020B0503020204020204" pitchFamily="34" charset="-122"/>
                <a:cs typeface="+mn-ea"/>
                <a:sym typeface="+mn-lt"/>
              </a:rPr>
              <a:t> 编码</a:t>
            </a: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marL="1085827" lvl="2" indent="-1714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针对</a:t>
            </a:r>
            <a:r>
              <a:rPr kumimoji="1" lang="en-US" altLang="zh-CN" sz="1600" kern="0" dirty="0" err="1">
                <a:latin typeface="微软雅黑" panose="020B0503020204020204" pitchFamily="34" charset="-122"/>
                <a:ea typeface="微软雅黑" panose="020B0503020204020204" pitchFamily="34" charset="-122"/>
                <a:cs typeface="+mn-ea"/>
                <a:sym typeface="+mn-lt"/>
              </a:rPr>
              <a:t>user_feature</a:t>
            </a:r>
            <a:r>
              <a:rPr kumimoji="1" lang="en-US" altLang="zh-CN" sz="1600" kern="0" dirty="0">
                <a:latin typeface="微软雅黑" panose="020B0503020204020204" pitchFamily="34" charset="-122"/>
                <a:ea typeface="微软雅黑" panose="020B0503020204020204" pitchFamily="34" charset="-122"/>
                <a:cs typeface="+mn-ea"/>
                <a:sym typeface="+mn-lt"/>
              </a:rPr>
              <a:t> </a:t>
            </a:r>
            <a:r>
              <a:rPr kumimoji="1" lang="zh-CN" altLang="en-US" sz="1600" kern="0" dirty="0">
                <a:latin typeface="微软雅黑" panose="020B0503020204020204" pitchFamily="34" charset="-122"/>
                <a:ea typeface="微软雅黑" panose="020B0503020204020204" pitchFamily="34" charset="-122"/>
                <a:cs typeface="+mn-ea"/>
                <a:sym typeface="+mn-lt"/>
              </a:rPr>
              <a:t>中单个取值的离散特征，如：</a:t>
            </a:r>
            <a:r>
              <a:rPr lang="en" altLang="zh-CN" sz="1600" dirty="0"/>
              <a:t>"age","</a:t>
            </a:r>
            <a:r>
              <a:rPr lang="en" altLang="zh-CN" sz="1600" dirty="0" err="1"/>
              <a:t>consumptionAbility</a:t>
            </a:r>
            <a:r>
              <a:rPr lang="en" altLang="zh-CN" sz="1600" dirty="0"/>
              <a:t>","education"</a:t>
            </a:r>
          </a:p>
          <a:p>
            <a:pPr marL="1085827" lvl="2" indent="-1714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针对</a:t>
            </a:r>
            <a:r>
              <a:rPr kumimoji="1" lang="en-US" altLang="zh-CN" sz="1600" kern="0" dirty="0" err="1">
                <a:latin typeface="微软雅黑" panose="020B0503020204020204" pitchFamily="34" charset="-122"/>
                <a:ea typeface="微软雅黑" panose="020B0503020204020204" pitchFamily="34" charset="-122"/>
                <a:cs typeface="+mn-ea"/>
                <a:sym typeface="+mn-lt"/>
              </a:rPr>
              <a:t>ad_feature</a:t>
            </a:r>
            <a:r>
              <a:rPr kumimoji="1" lang="en-US" altLang="zh-CN" sz="1600" kern="0" dirty="0">
                <a:latin typeface="微软雅黑" panose="020B0503020204020204" pitchFamily="34" charset="-122"/>
                <a:ea typeface="微软雅黑" panose="020B0503020204020204" pitchFamily="34" charset="-122"/>
                <a:cs typeface="+mn-ea"/>
                <a:sym typeface="+mn-lt"/>
              </a:rPr>
              <a:t> </a:t>
            </a:r>
            <a:r>
              <a:rPr kumimoji="1" lang="zh-CN" altLang="en-US" sz="1600" kern="0" dirty="0">
                <a:latin typeface="微软雅黑" panose="020B0503020204020204" pitchFamily="34" charset="-122"/>
                <a:ea typeface="微软雅黑" panose="020B0503020204020204" pitchFamily="34" charset="-122"/>
                <a:cs typeface="+mn-ea"/>
                <a:sym typeface="+mn-lt"/>
              </a:rPr>
              <a:t>中单个取值的离散特征，如：</a:t>
            </a:r>
            <a:r>
              <a:rPr lang="en" altLang="zh-CN" sz="1600" dirty="0"/>
              <a:t>"</a:t>
            </a:r>
            <a:r>
              <a:rPr lang="en" altLang="zh-CN" sz="1600" dirty="0" err="1"/>
              <a:t>adCategoryId</a:t>
            </a:r>
            <a:r>
              <a:rPr lang="en" altLang="zh-CN" sz="1600" dirty="0"/>
              <a:t>", "</a:t>
            </a:r>
            <a:r>
              <a:rPr lang="en" altLang="zh-CN" sz="1600" dirty="0" err="1"/>
              <a:t>productId</a:t>
            </a:r>
            <a:r>
              <a:rPr lang="en" altLang="zh-CN" sz="1600" dirty="0"/>
              <a:t>", "</a:t>
            </a:r>
            <a:r>
              <a:rPr lang="en" altLang="zh-CN" sz="1600" dirty="0" err="1"/>
              <a:t>productType</a:t>
            </a:r>
            <a:r>
              <a:rPr lang="en" altLang="zh-CN" sz="1600" dirty="0"/>
              <a:t>"</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marL="628639" lvl="1" indent="-171450">
              <a:lnSpc>
                <a:spcPct val="130000"/>
              </a:lnSpc>
              <a:spcBef>
                <a:spcPts val="600"/>
              </a:spcBef>
              <a:buFont typeface="Arial" panose="020B0604020202020204" pitchFamily="34" charset="0"/>
              <a:buChar char="•"/>
            </a:pPr>
            <a:r>
              <a:rPr kumimoji="1" lang="zh-CN" altLang="en-US" sz="1600" b="1" kern="0" dirty="0">
                <a:latin typeface="微软雅黑" panose="020B0503020204020204" pitchFamily="34" charset="-122"/>
                <a:ea typeface="微软雅黑" panose="020B0503020204020204" pitchFamily="34" charset="-122"/>
                <a:cs typeface="+mn-ea"/>
                <a:sym typeface="+mn-lt"/>
              </a:rPr>
              <a:t>多值统计编码</a:t>
            </a: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marL="1085827" lvl="2" indent="-171450">
              <a:lnSpc>
                <a:spcPct val="130000"/>
              </a:lnSpc>
              <a:spcBef>
                <a:spcPts val="600"/>
              </a:spcBef>
              <a:buFont typeface="Arial" panose="020B0604020202020204" pitchFamily="34" charset="0"/>
              <a:buChar char="•"/>
            </a:pPr>
            <a:r>
              <a:rPr kumimoji="1" lang="en-US" altLang="zh-CN" sz="1600" kern="0" dirty="0" err="1">
                <a:latin typeface="微软雅黑" panose="020B0503020204020204" pitchFamily="34" charset="-122"/>
                <a:ea typeface="微软雅黑" panose="020B0503020204020204" pitchFamily="34" charset="-122"/>
                <a:cs typeface="+mn-ea"/>
                <a:sym typeface="+mn-lt"/>
              </a:rPr>
              <a:t>user_feature</a:t>
            </a:r>
            <a:r>
              <a:rPr kumimoji="1" lang="en-US" altLang="zh-CN" sz="1600" kern="0" dirty="0">
                <a:latin typeface="微软雅黑" panose="020B0503020204020204" pitchFamily="34" charset="-122"/>
                <a:ea typeface="微软雅黑" panose="020B0503020204020204" pitchFamily="34" charset="-122"/>
                <a:cs typeface="+mn-ea"/>
                <a:sym typeface="+mn-lt"/>
              </a:rPr>
              <a:t> </a:t>
            </a:r>
            <a:r>
              <a:rPr kumimoji="1" lang="zh-CN" altLang="en-US" sz="1600" kern="0" dirty="0">
                <a:latin typeface="微软雅黑" panose="020B0503020204020204" pitchFamily="34" charset="-122"/>
                <a:ea typeface="微软雅黑" panose="020B0503020204020204" pitchFamily="34" charset="-122"/>
                <a:cs typeface="+mn-ea"/>
                <a:sym typeface="+mn-lt"/>
              </a:rPr>
              <a:t>中的多取值的离散特征：如：</a:t>
            </a:r>
            <a:r>
              <a:rPr lang="en" altLang="zh-CN" sz="1600" dirty="0"/>
              <a:t>"</a:t>
            </a:r>
            <a:r>
              <a:rPr lang="en" altLang="zh-CN" sz="1600" dirty="0" err="1"/>
              <a:t>interest","topic","kw</a:t>
            </a:r>
            <a:r>
              <a:rPr lang="en" altLang="zh-CN" sz="1600" dirty="0"/>
              <a:t>”</a:t>
            </a:r>
          </a:p>
          <a:p>
            <a:pPr marL="1085827" lvl="2" indent="-171450">
              <a:lnSpc>
                <a:spcPct val="130000"/>
              </a:lnSpc>
              <a:spcBef>
                <a:spcPts val="600"/>
              </a:spcBef>
              <a:buFont typeface="Arial" panose="020B0604020202020204" pitchFamily="34" charset="0"/>
              <a:buChar char="•"/>
            </a:pPr>
            <a:r>
              <a:rPr lang="zh-CN" altLang="en" sz="1600" dirty="0"/>
              <a:t>举例</a:t>
            </a:r>
            <a:r>
              <a:rPr lang="zh-CN" altLang="en-US" sz="1600" dirty="0"/>
              <a:t>：</a:t>
            </a:r>
            <a:r>
              <a:rPr lang="en-US" altLang="zh-CN" sz="1600" dirty="0"/>
              <a:t>interest</a:t>
            </a:r>
            <a:r>
              <a:rPr lang="zh-CN" altLang="en-US" sz="1600" dirty="0"/>
              <a:t>集合共有 </a:t>
            </a:r>
            <a:r>
              <a:rPr lang="en-US" altLang="zh-CN" sz="1600" dirty="0"/>
              <a:t>I</a:t>
            </a:r>
            <a:r>
              <a:rPr lang="en-US" altLang="zh-CN" sz="1600" baseline="-25000" dirty="0"/>
              <a:t>1</a:t>
            </a:r>
            <a:r>
              <a:rPr lang="en-US" altLang="zh-CN" sz="1600" dirty="0"/>
              <a:t>,I</a:t>
            </a:r>
            <a:r>
              <a:rPr lang="en-US" altLang="zh-CN" sz="1600" baseline="-25000" dirty="0"/>
              <a:t>2</a:t>
            </a:r>
            <a:r>
              <a:rPr lang="en-US" altLang="zh-CN" sz="1600" dirty="0"/>
              <a:t>…I</a:t>
            </a:r>
            <a:r>
              <a:rPr lang="en-US" altLang="zh-CN" sz="1600" baseline="-25000" dirty="0"/>
              <a:t>8</a:t>
            </a:r>
            <a:r>
              <a:rPr lang="zh-CN" altLang="en-US" sz="1600" dirty="0"/>
              <a:t>这些不同的值，用户</a:t>
            </a:r>
            <a:r>
              <a:rPr lang="en-US" altLang="zh-CN" sz="1600" dirty="0"/>
              <a:t>A interest</a:t>
            </a:r>
            <a:r>
              <a:rPr lang="zh-CN" altLang="en-US" sz="1600" dirty="0"/>
              <a:t> 特征为：</a:t>
            </a:r>
            <a:r>
              <a:rPr lang="en-US" altLang="zh-CN" sz="1600" dirty="0"/>
              <a:t>I</a:t>
            </a:r>
            <a:r>
              <a:rPr lang="en-US" altLang="zh-CN" sz="1600" baseline="-25000" dirty="0"/>
              <a:t>1</a:t>
            </a:r>
            <a:r>
              <a:rPr lang="en-US" altLang="zh-CN" sz="1600" dirty="0"/>
              <a:t>,I</a:t>
            </a:r>
            <a:r>
              <a:rPr lang="en-US" altLang="zh-CN" sz="1600" baseline="-25000" dirty="0"/>
              <a:t>3</a:t>
            </a:r>
            <a:r>
              <a:rPr lang="en-US" altLang="zh-CN" sz="1600" dirty="0"/>
              <a:t>,I</a:t>
            </a:r>
            <a:r>
              <a:rPr lang="en-US" altLang="zh-CN" sz="1600" baseline="-25000" dirty="0"/>
              <a:t>6 </a:t>
            </a:r>
            <a:r>
              <a:rPr lang="en-US" altLang="zh-CN" sz="1600" dirty="0"/>
              <a:t>, </a:t>
            </a:r>
            <a:r>
              <a:rPr lang="zh-CN" altLang="en-US" sz="1600" dirty="0"/>
              <a:t>那么编码得到的向量为：</a:t>
            </a:r>
            <a:r>
              <a:rPr lang="en-US" altLang="zh-CN" sz="1600" dirty="0"/>
              <a:t>[1,0,1,0,0,1,0,0]</a:t>
            </a: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kumimoji="1" lang="zh-CN" altLang="en-US" sz="1600" b="1" kern="0" dirty="0">
                <a:latin typeface="微软雅黑" panose="020B0503020204020204" pitchFamily="34" charset="-122"/>
                <a:ea typeface="微软雅黑" panose="020B0503020204020204" pitchFamily="34" charset="-122"/>
                <a:cs typeface="+mn-ea"/>
                <a:sym typeface="+mn-lt"/>
              </a:rPr>
              <a:t>稀疏处理</a:t>
            </a: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marL="628639" lvl="1" indent="-1714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上述编码得到的特征矩阵，包含较多的零值，为稀疏矩阵</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marL="628639" lvl="1" indent="-1714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直接处理稀疏矩阵会有较高的空间复杂度与时间复杂度</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marL="628639" lvl="1" indent="-1714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特征矩阵压缩存储、稀疏化处理</a:t>
            </a:r>
            <a:endParaRPr kumimoji="1" lang="en-US" altLang="zh-CN" sz="16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02099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2</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模型细节</a:t>
            </a:r>
          </a:p>
        </p:txBody>
      </p:sp>
      <p:sp>
        <p:nvSpPr>
          <p:cNvPr id="5" name="文本框 4">
            <a:extLst>
              <a:ext uri="{FF2B5EF4-FFF2-40B4-BE49-F238E27FC236}">
                <a16:creationId xmlns:a16="http://schemas.microsoft.com/office/drawing/2014/main" id="{896ACA1B-ACCB-0847-98F4-C23739DFB656}"/>
              </a:ext>
            </a:extLst>
          </p:cNvPr>
          <p:cNvSpPr txBox="1"/>
          <p:nvPr/>
        </p:nvSpPr>
        <p:spPr>
          <a:xfrm>
            <a:off x="877503" y="959881"/>
            <a:ext cx="8753194" cy="3399072"/>
          </a:xfrm>
          <a:prstGeom prst="rect">
            <a:avLst/>
          </a:prstGeom>
          <a:noFill/>
        </p:spPr>
        <p:txBody>
          <a:bodyPr wrap="square" rtlCol="0">
            <a:spAutoFit/>
          </a:bodyPr>
          <a:lstStyle/>
          <a:p>
            <a:pPr>
              <a:lnSpc>
                <a:spcPct val="130000"/>
              </a:lnSpc>
              <a:spcBef>
                <a:spcPts val="600"/>
              </a:spcBef>
            </a:pPr>
            <a:r>
              <a:rPr kumimoji="1" lang="en-US" altLang="zh-CN" sz="1600" b="1" kern="0" dirty="0" err="1">
                <a:latin typeface="微软雅黑" panose="020B0503020204020204" pitchFamily="34" charset="-122"/>
                <a:ea typeface="微软雅黑" panose="020B0503020204020204" pitchFamily="34" charset="-122"/>
                <a:cs typeface="+mn-ea"/>
                <a:sym typeface="+mn-lt"/>
              </a:rPr>
              <a:t>LightGBM</a:t>
            </a: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marL="628639" lvl="1" indent="-171450">
              <a:lnSpc>
                <a:spcPct val="125000"/>
              </a:lnSpc>
              <a:spcBef>
                <a:spcPts val="600"/>
              </a:spcBef>
              <a:buFont typeface="Arial" panose="020B0604020202020204" pitchFamily="34" charset="0"/>
              <a:buChar char="•"/>
            </a:pPr>
            <a:r>
              <a:rPr lang="en" altLang="zh-CN" sz="1600" dirty="0"/>
              <a:t>GBDT (Gradient Boosting Decision Tree)</a:t>
            </a:r>
            <a:r>
              <a:rPr lang="zh-CN" altLang="en-US" sz="1600" dirty="0"/>
              <a:t>：利用弱分类器（决策树）迭代训练以得到最优模型，该模型具有训练效果好、不易过拟合等优点</a:t>
            </a: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marL="628639" lvl="1" indent="-171450">
              <a:lnSpc>
                <a:spcPct val="125000"/>
              </a:lnSpc>
              <a:spcBef>
                <a:spcPts val="600"/>
              </a:spcBef>
              <a:buFont typeface="Arial" panose="020B0604020202020204" pitchFamily="34" charset="0"/>
              <a:buChar char="•"/>
            </a:pPr>
            <a:r>
              <a:rPr lang="en" altLang="zh-CN" sz="1600" dirty="0" err="1"/>
              <a:t>LightGBM</a:t>
            </a:r>
            <a:r>
              <a:rPr lang="en" altLang="zh-CN" sz="1600" dirty="0"/>
              <a:t> </a:t>
            </a:r>
            <a:r>
              <a:rPr lang="zh-CN" altLang="en" sz="1600" dirty="0"/>
              <a:t>（</a:t>
            </a:r>
            <a:r>
              <a:rPr lang="en" altLang="zh-CN" sz="1600" dirty="0"/>
              <a:t>Light Gradient Boosting Machine</a:t>
            </a:r>
            <a:r>
              <a:rPr lang="zh-CN" altLang="en" sz="1600" dirty="0"/>
              <a:t>）</a:t>
            </a:r>
            <a:r>
              <a:rPr lang="zh-CN" altLang="en-US" sz="1600" dirty="0"/>
              <a:t>是一个实现</a:t>
            </a:r>
            <a:r>
              <a:rPr lang="en" altLang="zh-CN" sz="1600" dirty="0"/>
              <a:t>GBDT</a:t>
            </a:r>
            <a:r>
              <a:rPr lang="zh-CN" altLang="en-US" sz="1600" dirty="0"/>
              <a:t>算法的框架，支持高效率的并行训练</a:t>
            </a:r>
            <a:endParaRPr lang="en-US" altLang="zh-CN" sz="1600" dirty="0"/>
          </a:p>
          <a:p>
            <a:pPr marL="628639" lvl="1" indent="-171450">
              <a:lnSpc>
                <a:spcPct val="125000"/>
              </a:lnSpc>
              <a:spcBef>
                <a:spcPts val="600"/>
              </a:spcBef>
              <a:buFont typeface="Arial" panose="020B0604020202020204" pitchFamily="34" charset="0"/>
              <a:buChar char="•"/>
            </a:pPr>
            <a:r>
              <a:rPr kumimoji="1" lang="en-US" altLang="zh-CN" sz="1600" kern="0" dirty="0" err="1">
                <a:latin typeface="微软雅黑" panose="020B0503020204020204" pitchFamily="34" charset="-122"/>
                <a:ea typeface="微软雅黑" panose="020B0503020204020204" pitchFamily="34" charset="-122"/>
                <a:cs typeface="+mn-ea"/>
                <a:sym typeface="+mn-lt"/>
              </a:rPr>
              <a:t>LightGBM</a:t>
            </a:r>
            <a:r>
              <a:rPr kumimoji="1" lang="zh-CN" altLang="en-US" sz="1600" kern="0" dirty="0">
                <a:latin typeface="微软雅黑" panose="020B0503020204020204" pitchFamily="34" charset="-122"/>
                <a:ea typeface="微软雅黑" panose="020B0503020204020204" pitchFamily="34" charset="-122"/>
                <a:cs typeface="+mn-ea"/>
                <a:sym typeface="+mn-lt"/>
              </a:rPr>
              <a:t>使用</a:t>
            </a:r>
            <a:r>
              <a:rPr lang="en" altLang="zh-CN" sz="1600" dirty="0"/>
              <a:t>Histogram</a:t>
            </a:r>
            <a:r>
              <a:rPr lang="zh-CN" altLang="en-US" sz="1600" dirty="0"/>
              <a:t>算法进行数据切分并且支持类别特征，此外在并行计算上也做了一些改进</a:t>
            </a:r>
            <a:endParaRPr lang="en-US" altLang="zh-CN" sz="1600" dirty="0"/>
          </a:p>
          <a:p>
            <a:pPr marL="628639" lvl="1" indent="-171450" fontAlgn="base">
              <a:lnSpc>
                <a:spcPct val="125000"/>
              </a:lnSpc>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相比于其他集成学习框架（</a:t>
            </a:r>
            <a:r>
              <a:rPr kumimoji="1" lang="en-US" altLang="zh-CN" sz="1600" kern="0" dirty="0" err="1">
                <a:latin typeface="微软雅黑" panose="020B0503020204020204" pitchFamily="34" charset="-122"/>
                <a:ea typeface="微软雅黑" panose="020B0503020204020204" pitchFamily="34" charset="-122"/>
                <a:cs typeface="+mn-ea"/>
                <a:sym typeface="+mn-lt"/>
              </a:rPr>
              <a:t>XGBoost</a:t>
            </a:r>
            <a:r>
              <a:rPr kumimoji="1" lang="zh-CN" altLang="en-US" sz="1600" kern="0" dirty="0">
                <a:latin typeface="微软雅黑" panose="020B0503020204020204" pitchFamily="34" charset="-122"/>
                <a:ea typeface="微软雅黑" panose="020B0503020204020204" pitchFamily="34" charset="-122"/>
                <a:cs typeface="+mn-ea"/>
                <a:sym typeface="+mn-lt"/>
              </a:rPr>
              <a:t>），</a:t>
            </a:r>
            <a:r>
              <a:rPr kumimoji="1" lang="en-US" altLang="zh-CN" sz="1600" kern="0" dirty="0" err="1">
                <a:latin typeface="微软雅黑" panose="020B0503020204020204" pitchFamily="34" charset="-122"/>
                <a:ea typeface="微软雅黑" panose="020B0503020204020204" pitchFamily="34" charset="-122"/>
                <a:cs typeface="+mn-ea"/>
                <a:sym typeface="+mn-lt"/>
              </a:rPr>
              <a:t>lightGBM</a:t>
            </a:r>
            <a:r>
              <a:rPr kumimoji="1" lang="zh-CN" altLang="en-US" sz="1600" kern="0" dirty="0">
                <a:latin typeface="微软雅黑" panose="020B0503020204020204" pitchFamily="34" charset="-122"/>
                <a:ea typeface="微软雅黑" panose="020B0503020204020204" pitchFamily="34" charset="-122"/>
                <a:cs typeface="+mn-ea"/>
                <a:sym typeface="+mn-lt"/>
              </a:rPr>
              <a:t>具有</a:t>
            </a:r>
            <a:r>
              <a:rPr lang="zh-CN" altLang="en-US" sz="1600" dirty="0"/>
              <a:t>更快的训练速度、更低的内存消耗、更好的准确率</a:t>
            </a:r>
          </a:p>
          <a:p>
            <a:pPr>
              <a:lnSpc>
                <a:spcPct val="130000"/>
              </a:lnSpc>
              <a:spcBef>
                <a:spcPts val="600"/>
              </a:spcBef>
            </a:pPr>
            <a:endParaRPr kumimoji="1" lang="zh-CN" altLang="en-US" sz="12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904001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zh-CN" altLang="en-US" dirty="0"/>
              <a:t>第三部分</a:t>
            </a:r>
          </a:p>
        </p:txBody>
      </p:sp>
      <p:sp>
        <p:nvSpPr>
          <p:cNvPr id="3" name="文本占位符 2"/>
          <p:cNvSpPr>
            <a:spLocks noGrp="1"/>
          </p:cNvSpPr>
          <p:nvPr>
            <p:ph type="body" sz="quarter" idx="13"/>
          </p:nvPr>
        </p:nvSpPr>
        <p:spPr/>
        <p:txBody>
          <a:bodyPr/>
          <a:lstStyle/>
          <a:p>
            <a:r>
              <a:rPr kumimoji="1" lang="zh-CN" altLang="en-US" dirty="0"/>
              <a:t>实验分析</a:t>
            </a:r>
          </a:p>
        </p:txBody>
      </p:sp>
      <p:grpSp>
        <p:nvGrpSpPr>
          <p:cNvPr id="4" name="组合 22"/>
          <p:cNvGrpSpPr/>
          <p:nvPr/>
        </p:nvGrpSpPr>
        <p:grpSpPr>
          <a:xfrm>
            <a:off x="5698556" y="3477426"/>
            <a:ext cx="794889" cy="623974"/>
            <a:chOff x="3654425" y="5089525"/>
            <a:chExt cx="1860550" cy="1460500"/>
          </a:xfrm>
          <a:solidFill>
            <a:schemeClr val="accent2">
              <a:lumMod val="20000"/>
              <a:lumOff val="80000"/>
            </a:schemeClr>
          </a:solidFill>
        </p:grpSpPr>
        <p:sp>
          <p:nvSpPr>
            <p:cNvPr id="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30364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3</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实验分析</a:t>
            </a:r>
          </a:p>
        </p:txBody>
      </p:sp>
      <p:sp>
        <p:nvSpPr>
          <p:cNvPr id="4" name="文本框 3">
            <a:extLst>
              <a:ext uri="{FF2B5EF4-FFF2-40B4-BE49-F238E27FC236}">
                <a16:creationId xmlns:a16="http://schemas.microsoft.com/office/drawing/2014/main" id="{5F5FA472-1C79-8847-ADA1-15270C840BF5}"/>
              </a:ext>
            </a:extLst>
          </p:cNvPr>
          <p:cNvSpPr txBox="1"/>
          <p:nvPr/>
        </p:nvSpPr>
        <p:spPr>
          <a:xfrm>
            <a:off x="877503" y="959881"/>
            <a:ext cx="7912536" cy="4842544"/>
          </a:xfrm>
          <a:prstGeom prst="rect">
            <a:avLst/>
          </a:prstGeom>
          <a:noFill/>
        </p:spPr>
        <p:txBody>
          <a:bodyPr wrap="square" rtlCol="0">
            <a:spAutoFit/>
          </a:bodyPr>
          <a:lstStyle/>
          <a:p>
            <a:pPr>
              <a:lnSpc>
                <a:spcPct val="130000"/>
              </a:lnSpc>
              <a:spcBef>
                <a:spcPts val="600"/>
              </a:spcBef>
            </a:pPr>
            <a:r>
              <a:rPr kumimoji="1" lang="zh-CN" altLang="en-US" sz="1600" b="1" kern="0" dirty="0">
                <a:latin typeface="微软雅黑" panose="020B0503020204020204" pitchFamily="34" charset="-122"/>
                <a:ea typeface="微软雅黑" panose="020B0503020204020204" pitchFamily="34" charset="-122"/>
                <a:cs typeface="+mn-ea"/>
                <a:sym typeface="+mn-lt"/>
              </a:rPr>
              <a:t>评价指标</a:t>
            </a: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marL="628639" lvl="1" indent="-171450">
              <a:lnSpc>
                <a:spcPct val="130000"/>
              </a:lnSpc>
              <a:spcBef>
                <a:spcPts val="600"/>
              </a:spcBef>
              <a:buFont typeface="Arial" panose="020B0604020202020204" pitchFamily="34" charset="0"/>
              <a:buChar char="•"/>
            </a:pPr>
            <a:r>
              <a:rPr lang="zh-CN" altLang="en-US" sz="1600" dirty="0"/>
              <a:t>对于测试集的用户，如果在广告投放上有相关的效果行为， 则认为是正例；如果不产生效果行为，则认为是负例</a:t>
            </a:r>
            <a:endParaRPr lang="en-US" altLang="zh-CN" sz="1600" dirty="0"/>
          </a:p>
          <a:p>
            <a:pPr marL="628639" lvl="1" indent="-171450">
              <a:lnSpc>
                <a:spcPct val="130000"/>
              </a:lnSpc>
              <a:spcBef>
                <a:spcPts val="600"/>
              </a:spcBef>
              <a:buFont typeface="Arial" panose="020B0604020202020204" pitchFamily="34" charset="0"/>
              <a:buChar char="•"/>
            </a:pPr>
            <a:r>
              <a:rPr lang="zh-CN" altLang="en-US" sz="1600" dirty="0"/>
              <a:t>为每个广告计算测试集中用户的得分，据此计算每个广告的</a:t>
            </a:r>
            <a:r>
              <a:rPr lang="en" altLang="zh-CN" sz="1600" dirty="0"/>
              <a:t>AUC</a:t>
            </a:r>
            <a:r>
              <a:rPr lang="zh-CN" altLang="en-US" sz="1600" dirty="0"/>
              <a:t>指标，</a:t>
            </a:r>
            <a:r>
              <a:rPr lang="en" altLang="zh-CN" sz="1600" dirty="0" err="1"/>
              <a:t>AUC</a:t>
            </a:r>
            <a:r>
              <a:rPr lang="en" altLang="zh-CN" sz="1600" baseline="-25000" dirty="0" err="1"/>
              <a:t>i</a:t>
            </a:r>
            <a:r>
              <a:rPr lang="zh-CN" altLang="en-US" sz="1600" dirty="0"/>
              <a:t>表示第 </a:t>
            </a:r>
            <a:r>
              <a:rPr lang="en" altLang="zh-CN" sz="1600" dirty="0"/>
              <a:t>I</a:t>
            </a:r>
            <a:r>
              <a:rPr lang="zh-CN" altLang="en-US" sz="1600" dirty="0"/>
              <a:t> 个包的</a:t>
            </a:r>
            <a:r>
              <a:rPr lang="en" altLang="zh-CN" sz="1600" dirty="0"/>
              <a:t>AUC</a:t>
            </a:r>
            <a:r>
              <a:rPr lang="zh-CN" altLang="en-US" sz="1600" dirty="0"/>
              <a:t>值， 并以所有待评估的 </a:t>
            </a:r>
            <a:r>
              <a:rPr lang="en" altLang="zh-CN" sz="1600" dirty="0"/>
              <a:t>m</a:t>
            </a:r>
            <a:r>
              <a:rPr lang="zh-CN" altLang="en-US" sz="1600" dirty="0"/>
              <a:t> 个广告的平均</a:t>
            </a:r>
            <a:r>
              <a:rPr lang="en" altLang="zh-CN" sz="1600" dirty="0"/>
              <a:t>AUC</a:t>
            </a:r>
            <a:r>
              <a:rPr lang="zh-CN" altLang="en-US" sz="1600" dirty="0"/>
              <a:t>作为最终的评估指标：</a:t>
            </a:r>
            <a:endParaRPr lang="en-US" altLang="zh-CN" sz="1600" dirty="0"/>
          </a:p>
          <a:p>
            <a:pPr>
              <a:lnSpc>
                <a:spcPct val="130000"/>
              </a:lnSpc>
              <a:spcBef>
                <a:spcPts val="600"/>
              </a:spcBef>
            </a:pP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kumimoji="1" lang="en-US" altLang="zh-CN" sz="1600" b="1" kern="0" dirty="0">
                <a:latin typeface="微软雅黑" panose="020B0503020204020204" pitchFamily="34" charset="-122"/>
                <a:ea typeface="微软雅黑" panose="020B0503020204020204" pitchFamily="34" charset="-122"/>
                <a:cs typeface="+mn-ea"/>
                <a:sym typeface="+mn-lt"/>
              </a:rPr>
              <a:t>Baseline</a:t>
            </a:r>
            <a:r>
              <a:rPr kumimoji="1" lang="zh-CN" altLang="en-US" sz="1600" b="1" kern="0" dirty="0">
                <a:latin typeface="微软雅黑" panose="020B0503020204020204" pitchFamily="34" charset="-122"/>
                <a:ea typeface="微软雅黑" panose="020B0503020204020204" pitchFamily="34" charset="-122"/>
                <a:cs typeface="+mn-ea"/>
                <a:sym typeface="+mn-lt"/>
              </a:rPr>
              <a:t>结果</a:t>
            </a: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marL="628639" lvl="1" indent="-171450">
              <a:lnSpc>
                <a:spcPct val="130000"/>
              </a:lnSpc>
              <a:spcBef>
                <a:spcPts val="600"/>
              </a:spcBef>
              <a:buFont typeface="Arial" panose="020B0604020202020204" pitchFamily="34" charset="0"/>
              <a:buChar char="•"/>
            </a:pPr>
            <a:r>
              <a:rPr kumimoji="1" lang="en-US" altLang="zh-CN" sz="1600" kern="0" dirty="0">
                <a:latin typeface="微软雅黑" panose="020B0503020204020204" pitchFamily="34" charset="-122"/>
                <a:ea typeface="微软雅黑" panose="020B0503020204020204" pitchFamily="34" charset="-122"/>
                <a:cs typeface="+mn-ea"/>
                <a:sym typeface="+mn-lt"/>
              </a:rPr>
              <a:t>Baseline</a:t>
            </a:r>
            <a:r>
              <a:rPr kumimoji="1" lang="zh-CN" altLang="en-US" sz="1600" kern="0" dirty="0">
                <a:latin typeface="微软雅黑" panose="020B0503020204020204" pitchFamily="34" charset="-122"/>
                <a:ea typeface="微软雅黑" panose="020B0503020204020204" pitchFamily="34" charset="-122"/>
                <a:cs typeface="+mn-ea"/>
                <a:sym typeface="+mn-lt"/>
              </a:rPr>
              <a:t>模型最终得到的</a:t>
            </a:r>
            <a:r>
              <a:rPr kumimoji="1" lang="en-US" altLang="zh-CN" sz="1600" kern="0" dirty="0">
                <a:latin typeface="微软雅黑" panose="020B0503020204020204" pitchFamily="34" charset="-122"/>
                <a:ea typeface="微软雅黑" panose="020B0503020204020204" pitchFamily="34" charset="-122"/>
                <a:cs typeface="+mn-ea"/>
                <a:sym typeface="+mn-lt"/>
              </a:rPr>
              <a:t>AUC</a:t>
            </a:r>
            <a:r>
              <a:rPr kumimoji="1" lang="zh-CN" altLang="en-US" sz="1600" kern="0" dirty="0">
                <a:latin typeface="微软雅黑" panose="020B0503020204020204" pitchFamily="34" charset="-122"/>
                <a:ea typeface="微软雅黑" panose="020B0503020204020204" pitchFamily="34" charset="-122"/>
                <a:cs typeface="+mn-ea"/>
                <a:sym typeface="+mn-lt"/>
              </a:rPr>
              <a:t>平均值为</a:t>
            </a:r>
            <a:r>
              <a:rPr kumimoji="1" lang="en-US" altLang="zh-CN" sz="1600" kern="0" dirty="0">
                <a:latin typeface="微软雅黑" panose="020B0503020204020204" pitchFamily="34" charset="-122"/>
                <a:ea typeface="微软雅黑" panose="020B0503020204020204" pitchFamily="34" charset="-122"/>
                <a:cs typeface="+mn-ea"/>
                <a:sym typeface="+mn-lt"/>
              </a:rPr>
              <a:t>0.733</a:t>
            </a:r>
          </a:p>
          <a:p>
            <a:pPr marL="628639" lvl="1" indent="-1714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迭代</a:t>
            </a:r>
            <a:r>
              <a:rPr kumimoji="1" lang="en-US" altLang="zh-CN" sz="1600" kern="0" dirty="0">
                <a:latin typeface="微软雅黑" panose="020B0503020204020204" pitchFamily="34" charset="-122"/>
                <a:ea typeface="微软雅黑" panose="020B0503020204020204" pitchFamily="34" charset="-122"/>
                <a:cs typeface="+mn-ea"/>
                <a:sym typeface="+mn-lt"/>
              </a:rPr>
              <a:t>1500</a:t>
            </a:r>
            <a:r>
              <a:rPr kumimoji="1" lang="zh-CN" altLang="en-US" sz="1600" kern="0" dirty="0">
                <a:latin typeface="微软雅黑" panose="020B0503020204020204" pitchFamily="34" charset="-122"/>
                <a:ea typeface="微软雅黑" panose="020B0503020204020204" pitchFamily="34" charset="-122"/>
                <a:cs typeface="+mn-ea"/>
                <a:sym typeface="+mn-lt"/>
              </a:rPr>
              <a:t>次，数据整体</a:t>
            </a:r>
            <a:r>
              <a:rPr kumimoji="1" lang="en-US" altLang="zh-CN" sz="1600" kern="0" dirty="0">
                <a:latin typeface="微软雅黑" panose="020B0503020204020204" pitchFamily="34" charset="-122"/>
                <a:ea typeface="微软雅黑" panose="020B0503020204020204" pitchFamily="34" charset="-122"/>
                <a:cs typeface="+mn-ea"/>
                <a:sym typeface="+mn-lt"/>
              </a:rPr>
              <a:t>AUC</a:t>
            </a:r>
            <a:r>
              <a:rPr kumimoji="1" lang="zh-CN" altLang="en-US" sz="1600" kern="0" dirty="0">
                <a:latin typeface="微软雅黑" panose="020B0503020204020204" pitchFamily="34" charset="-122"/>
                <a:ea typeface="微软雅黑" panose="020B0503020204020204" pitchFamily="34" charset="-122"/>
                <a:cs typeface="+mn-ea"/>
                <a:sym typeface="+mn-lt"/>
              </a:rPr>
              <a:t>变化如右图所示：</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kumimoji="1" lang="zh-CN" altLang="en-US" sz="1200" b="1" kern="0" dirty="0">
              <a:latin typeface="微软雅黑" panose="020B0503020204020204" pitchFamily="34" charset="-122"/>
              <a:ea typeface="微软雅黑" panose="020B0503020204020204" pitchFamily="34" charset="-122"/>
              <a:cs typeface="+mn-ea"/>
              <a:sym typeface="+mn-lt"/>
            </a:endParaRPr>
          </a:p>
        </p:txBody>
      </p:sp>
      <p:pic>
        <p:nvPicPr>
          <p:cNvPr id="5" name="图片 4">
            <a:extLst>
              <a:ext uri="{FF2B5EF4-FFF2-40B4-BE49-F238E27FC236}">
                <a16:creationId xmlns:a16="http://schemas.microsoft.com/office/drawing/2014/main" id="{24392714-33D3-DF45-BBE8-C805EE903468}"/>
              </a:ext>
            </a:extLst>
          </p:cNvPr>
          <p:cNvPicPr>
            <a:picLocks noChangeAspect="1"/>
          </p:cNvPicPr>
          <p:nvPr/>
        </p:nvPicPr>
        <p:blipFill>
          <a:blip r:embed="rId3"/>
          <a:stretch>
            <a:fillRect/>
          </a:stretch>
        </p:blipFill>
        <p:spPr>
          <a:xfrm>
            <a:off x="3661445" y="3048000"/>
            <a:ext cx="1422400" cy="762000"/>
          </a:xfrm>
          <a:prstGeom prst="rect">
            <a:avLst/>
          </a:prstGeom>
        </p:spPr>
      </p:pic>
      <p:pic>
        <p:nvPicPr>
          <p:cNvPr id="7" name="图片 6">
            <a:extLst>
              <a:ext uri="{FF2B5EF4-FFF2-40B4-BE49-F238E27FC236}">
                <a16:creationId xmlns:a16="http://schemas.microsoft.com/office/drawing/2014/main" id="{78982719-22F0-E04E-A6BB-2A854CB65B7A}"/>
              </a:ext>
            </a:extLst>
          </p:cNvPr>
          <p:cNvPicPr>
            <a:picLocks noChangeAspect="1"/>
          </p:cNvPicPr>
          <p:nvPr/>
        </p:nvPicPr>
        <p:blipFill>
          <a:blip r:embed="rId4"/>
          <a:stretch>
            <a:fillRect/>
          </a:stretch>
        </p:blipFill>
        <p:spPr>
          <a:xfrm>
            <a:off x="6550619" y="2895762"/>
            <a:ext cx="4550226" cy="3412670"/>
          </a:xfrm>
          <a:prstGeom prst="rect">
            <a:avLst/>
          </a:prstGeom>
        </p:spPr>
      </p:pic>
      <p:sp>
        <p:nvSpPr>
          <p:cNvPr id="8" name="文本框 7">
            <a:extLst>
              <a:ext uri="{FF2B5EF4-FFF2-40B4-BE49-F238E27FC236}">
                <a16:creationId xmlns:a16="http://schemas.microsoft.com/office/drawing/2014/main" id="{320EAD70-CEA4-1D45-A44A-604B1B8DC9FF}"/>
              </a:ext>
            </a:extLst>
          </p:cNvPr>
          <p:cNvSpPr txBox="1"/>
          <p:nvPr/>
        </p:nvSpPr>
        <p:spPr>
          <a:xfrm>
            <a:off x="7909933" y="6308432"/>
            <a:ext cx="4282067" cy="308995"/>
          </a:xfrm>
          <a:prstGeom prst="rect">
            <a:avLst/>
          </a:prstGeom>
          <a:noFill/>
        </p:spPr>
        <p:txBody>
          <a:bodyPr wrap="square" rtlCol="0">
            <a:spAutoFit/>
          </a:bodyPr>
          <a:lstStyle/>
          <a:p>
            <a:pPr>
              <a:lnSpc>
                <a:spcPct val="130000"/>
              </a:lnSpc>
              <a:spcBef>
                <a:spcPts val="600"/>
              </a:spcBef>
            </a:pPr>
            <a:r>
              <a:rPr kumimoji="1" lang="zh-CN" altLang="en-US" sz="1200" kern="0" dirty="0">
                <a:latin typeface="微软雅黑" panose="020B0503020204020204" pitchFamily="34" charset="-122"/>
                <a:ea typeface="微软雅黑" panose="020B0503020204020204" pitchFamily="34" charset="-122"/>
                <a:cs typeface="+mn-ea"/>
                <a:sym typeface="+mn-lt"/>
              </a:rPr>
              <a:t>图 </a:t>
            </a:r>
            <a:r>
              <a:rPr kumimoji="1" lang="en-US" altLang="zh-CN" sz="1200" kern="0" dirty="0">
                <a:latin typeface="微软雅黑" panose="020B0503020204020204" pitchFamily="34" charset="-122"/>
                <a:ea typeface="微软雅黑" panose="020B0503020204020204" pitchFamily="34" charset="-122"/>
                <a:cs typeface="+mn-ea"/>
                <a:sym typeface="+mn-lt"/>
              </a:rPr>
              <a:t>2:</a:t>
            </a:r>
            <a:r>
              <a:rPr kumimoji="1" lang="zh-CN" altLang="en-US" sz="1200" kern="0" dirty="0">
                <a:latin typeface="微软雅黑" panose="020B0503020204020204" pitchFamily="34" charset="-122"/>
                <a:ea typeface="微软雅黑" panose="020B0503020204020204" pitchFamily="34" charset="-122"/>
                <a:cs typeface="+mn-ea"/>
                <a:sym typeface="+mn-lt"/>
              </a:rPr>
              <a:t> 训练过程</a:t>
            </a:r>
            <a:r>
              <a:rPr kumimoji="1" lang="en-US" altLang="zh-CN" sz="1200" kern="0" dirty="0">
                <a:latin typeface="微软雅黑" panose="020B0503020204020204" pitchFamily="34" charset="-122"/>
                <a:ea typeface="微软雅黑" panose="020B0503020204020204" pitchFamily="34" charset="-122"/>
                <a:cs typeface="+mn-ea"/>
                <a:sym typeface="+mn-lt"/>
              </a:rPr>
              <a:t>AUC</a:t>
            </a:r>
            <a:endParaRPr kumimoji="1" lang="zh-CN" altLang="en-US" sz="12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175811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模板页面">
  <a:themeElements>
    <a:clrScheme name="自定义 99">
      <a:dk1>
        <a:srgbClr val="000000"/>
      </a:dk1>
      <a:lt1>
        <a:srgbClr val="FFFFFF"/>
      </a:lt1>
      <a:dk2>
        <a:srgbClr val="000000"/>
      </a:dk2>
      <a:lt2>
        <a:srgbClr val="FFFDFD"/>
      </a:lt2>
      <a:accent1>
        <a:srgbClr val="78A4B1"/>
      </a:accent1>
      <a:accent2>
        <a:srgbClr val="CDCAC2"/>
      </a:accent2>
      <a:accent3>
        <a:srgbClr val="456D79"/>
      </a:accent3>
      <a:accent4>
        <a:srgbClr val="F4EFE9"/>
      </a:accent4>
      <a:accent5>
        <a:srgbClr val="5C91A1"/>
      </a:accent5>
      <a:accent6>
        <a:srgbClr val="666560"/>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99">
    <a:dk1>
      <a:srgbClr val="000000"/>
    </a:dk1>
    <a:lt1>
      <a:srgbClr val="FFFFFF"/>
    </a:lt1>
    <a:dk2>
      <a:srgbClr val="000000"/>
    </a:dk2>
    <a:lt2>
      <a:srgbClr val="FFFDFD"/>
    </a:lt2>
    <a:accent1>
      <a:srgbClr val="78A4B1"/>
    </a:accent1>
    <a:accent2>
      <a:srgbClr val="CDCAC2"/>
    </a:accent2>
    <a:accent3>
      <a:srgbClr val="456D79"/>
    </a:accent3>
    <a:accent4>
      <a:srgbClr val="F4EFE9"/>
    </a:accent4>
    <a:accent5>
      <a:srgbClr val="5C91A1"/>
    </a:accent5>
    <a:accent6>
      <a:srgbClr val="666560"/>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3686</TotalTime>
  <Words>2314</Words>
  <Application>Microsoft Macintosh PowerPoint</Application>
  <PresentationFormat>宽屏</PresentationFormat>
  <Paragraphs>309</Paragraphs>
  <Slides>29</Slides>
  <Notes>26</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29</vt:i4>
      </vt:variant>
    </vt:vector>
  </HeadingPairs>
  <TitlesOfParts>
    <vt:vector size="38" baseType="lpstr">
      <vt:lpstr>等线</vt:lpstr>
      <vt:lpstr>Microsoft YaHei</vt:lpstr>
      <vt:lpstr>Microsoft YaHei</vt:lpstr>
      <vt:lpstr>Segoe UI Light</vt:lpstr>
      <vt:lpstr>Arial</vt:lpstr>
      <vt:lpstr>Cambria Math</vt:lpstr>
      <vt:lpstr>Century Gothic</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juntao_ liu</cp:lastModifiedBy>
  <cp:revision>400</cp:revision>
  <dcterms:created xsi:type="dcterms:W3CDTF">2015-08-18T02:51:41Z</dcterms:created>
  <dcterms:modified xsi:type="dcterms:W3CDTF">2019-12-17T01:40:04Z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v-yunxl@microsoft.com</vt:lpwstr>
  </property>
  <property fmtid="{D5CDD505-2E9C-101B-9397-08002B2CF9AE}" pid="5" name="MSIP_Label_f42aa342-8706-4288-bd11-ebb85995028c_SetDate">
    <vt:lpwstr>2017-12-21T08:41:08.7999367Z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