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8404800" cy="38404800"/>
  <p:notesSz cx="31954788" cy="5014912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3">
          <p15:clr>
            <a:srgbClr val="A4A3A4"/>
          </p15:clr>
        </p15:guide>
        <p15:guide id="2" orient="horz" pos="6629">
          <p15:clr>
            <a:srgbClr val="A4A3A4"/>
          </p15:clr>
        </p15:guide>
        <p15:guide id="3" orient="horz" pos="4100">
          <p15:clr>
            <a:srgbClr val="A4A3A4"/>
          </p15:clr>
        </p15:guide>
        <p15:guide id="4" orient="horz" pos="7287">
          <p15:clr>
            <a:srgbClr val="A4A3A4"/>
          </p15:clr>
        </p15:guide>
        <p15:guide id="5" pos="648">
          <p15:clr>
            <a:srgbClr val="A4A3A4"/>
          </p15:clr>
        </p15:guide>
        <p15:guide id="6" pos="6047">
          <p15:clr>
            <a:srgbClr val="A4A3A4"/>
          </p15:clr>
        </p15:guide>
        <p15:guide id="7" pos="6444">
          <p15:clr>
            <a:srgbClr val="A4A3A4"/>
          </p15:clr>
        </p15:guide>
        <p15:guide id="8" pos="11880">
          <p15:clr>
            <a:srgbClr val="A4A3A4"/>
          </p15:clr>
        </p15:guide>
        <p15:guide id="9" pos="12306">
          <p15:clr>
            <a:srgbClr val="A4A3A4"/>
          </p15:clr>
        </p15:guide>
        <p15:guide id="10" pos="17724">
          <p15:clr>
            <a:srgbClr val="A4A3A4"/>
          </p15:clr>
        </p15:guide>
        <p15:guide id="11" pos="18144">
          <p15:clr>
            <a:srgbClr val="A4A3A4"/>
          </p15:clr>
        </p15:guide>
        <p15:guide id="12" pos="23545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B3"/>
    <a:srgbClr val="006699"/>
    <a:srgbClr val="CC3300"/>
    <a:srgbClr val="006600"/>
    <a:srgbClr val="336699"/>
    <a:srgbClr val="003399"/>
    <a:srgbClr val="009483"/>
    <a:srgbClr val="00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>
        <p:scale>
          <a:sx n="65" d="100"/>
          <a:sy n="65" d="100"/>
        </p:scale>
        <p:origin x="-488" y="-2888"/>
      </p:cViewPr>
      <p:guideLst>
        <p:guide orient="horz" pos="23333"/>
        <p:guide orient="horz" pos="6629"/>
        <p:guide orient="horz" pos="4100"/>
        <p:guide orient="horz" pos="7287"/>
        <p:guide pos="648"/>
        <p:guide pos="6047"/>
        <p:guide pos="6444"/>
        <p:guide pos="11880"/>
        <p:guide pos="12306"/>
        <p:guide pos="17724"/>
        <p:guide pos="18144"/>
        <p:guide pos="235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049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/>
          <a:lstStyle/>
          <a:p>
            <a:pPr lvl="0" defTabSz="4508500"/>
            <a:endParaRPr lang="en-AU" altLang="zh-CN" sz="6000"/>
          </a:p>
        </p:txBody>
      </p:sp>
      <p:sp>
        <p:nvSpPr>
          <p:cNvPr id="4099" name="日期占位符 4098"/>
          <p:cNvSpPr>
            <a:spLocks noGrp="1"/>
          </p:cNvSpPr>
          <p:nvPr>
            <p:ph type="dt" sz="quarter" idx="1"/>
          </p:nvPr>
        </p:nvSpPr>
        <p:spPr>
          <a:xfrm>
            <a:off x="17941925" y="0"/>
            <a:ext cx="141351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/>
          <a:lstStyle/>
          <a:p>
            <a:pPr lvl="0" algn="r" defTabSz="4508500"/>
            <a:endParaRPr lang="en-AU" altLang="zh-CN" sz="6000"/>
          </a:p>
        </p:txBody>
      </p:sp>
      <p:sp>
        <p:nvSpPr>
          <p:cNvPr id="4100" name="页脚占位符 4099"/>
          <p:cNvSpPr>
            <a:spLocks noGrp="1"/>
          </p:cNvSpPr>
          <p:nvPr>
            <p:ph type="ftr" sz="quarter" idx="2"/>
          </p:nvPr>
        </p:nvSpPr>
        <p:spPr>
          <a:xfrm>
            <a:off x="0" y="47639288"/>
            <a:ext cx="138049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 anchor="b"/>
          <a:lstStyle/>
          <a:p>
            <a:pPr lvl="0" defTabSz="4508500"/>
            <a:endParaRPr lang="en-AU" altLang="zh-CN" sz="6000"/>
          </a:p>
        </p:txBody>
      </p:sp>
      <p:sp>
        <p:nvSpPr>
          <p:cNvPr id="4101" name="灯片编号占位符 4100"/>
          <p:cNvSpPr>
            <a:spLocks noGrp="1"/>
          </p:cNvSpPr>
          <p:nvPr>
            <p:ph type="sldNum" sz="quarter" idx="3"/>
          </p:nvPr>
        </p:nvSpPr>
        <p:spPr>
          <a:xfrm>
            <a:off x="17941925" y="47639288"/>
            <a:ext cx="141351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 anchor="b"/>
          <a:lstStyle/>
          <a:p>
            <a:pPr lvl="0" algn="r" defTabSz="4508500"/>
            <a:fld id="{9A0DB2DC-4C9A-4742-B13C-FB6460FD3503}" type="slidenum">
              <a:rPr lang="en-AU" altLang="zh-CN" sz="6000"/>
              <a:t>‹#›</a:t>
            </a:fld>
            <a:endParaRPr lang="en-AU" altLang="zh-CN" sz="6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049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/>
          <a:lstStyle/>
          <a:p>
            <a:pPr lvl="0" defTabSz="4508500"/>
            <a:endParaRPr lang="en-AU" altLang="zh-CN" sz="60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17941925" y="0"/>
            <a:ext cx="141351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/>
          <a:lstStyle/>
          <a:p>
            <a:pPr lvl="0" algn="r" defTabSz="4508500"/>
            <a:endParaRPr lang="en-AU" altLang="zh-CN" sz="6000" dirty="0"/>
          </a:p>
        </p:txBody>
      </p:sp>
      <p:sp>
        <p:nvSpPr>
          <p:cNvPr id="3076" name="幻灯片图像占位符 307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502400" y="3757613"/>
            <a:ext cx="18748375" cy="187483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4137025" y="24004588"/>
            <a:ext cx="23456900" cy="22512337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/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47639288"/>
            <a:ext cx="138049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 anchor="b"/>
          <a:lstStyle/>
          <a:p>
            <a:pPr lvl="0" defTabSz="4508500"/>
            <a:endParaRPr lang="en-AU" altLang="zh-CN" sz="60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17941925" y="47639288"/>
            <a:ext cx="14135100" cy="2628900"/>
          </a:xfrm>
          <a:prstGeom prst="rect">
            <a:avLst/>
          </a:prstGeom>
          <a:noFill/>
          <a:ln w="9525">
            <a:noFill/>
          </a:ln>
        </p:spPr>
        <p:txBody>
          <a:bodyPr lIns="450028" tIns="225014" rIns="450028" bIns="225014" anchor="b"/>
          <a:lstStyle/>
          <a:p>
            <a:pPr lvl="0" algn="r" defTabSz="4508500"/>
            <a:fld id="{9A0DB2DC-4C9A-4742-B13C-FB6460FD3503}" type="slidenum">
              <a:rPr lang="en-AU" altLang="zh-CN" sz="6000" dirty="0"/>
              <a:t>‹#›</a:t>
            </a:fld>
            <a:endParaRPr lang="en-AU" altLang="zh-CN" sz="6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4508500"/>
            <a:fld id="{9A0DB2DC-4C9A-4742-B13C-FB6460FD3503}" type="slidenum">
              <a:rPr lang="en-AU" altLang="zh-CN" sz="6000" dirty="0"/>
              <a:t>1</a:t>
            </a:fld>
            <a:endParaRPr lang="en-AU" altLang="zh-CN" sz="6000" dirty="0"/>
          </a:p>
        </p:txBody>
      </p:sp>
      <p:sp>
        <p:nvSpPr>
          <p:cNvPr id="27650" name="幻灯片图像占位符 27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 lIns="450028" tIns="225014" rIns="450028" bIns="225014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0600" y="6285233"/>
            <a:ext cx="28803600" cy="1337056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7362150" y="3413125"/>
            <a:ext cx="8159750" cy="307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2900" y="3413125"/>
            <a:ext cx="24006221" cy="307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0328" y="9574533"/>
            <a:ext cx="33124140" cy="15975327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20328" y="25700993"/>
            <a:ext cx="33124140" cy="8401047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2900" y="11093450"/>
            <a:ext cx="15993110" cy="23044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528790" y="11093450"/>
            <a:ext cx="15993110" cy="23044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5332" y="2044700"/>
            <a:ext cx="33124140" cy="74231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38338" y="9959253"/>
            <a:ext cx="15351758" cy="4613907"/>
          </a:xfrm>
        </p:spPr>
        <p:txBody>
          <a:bodyPr anchor="ctr" anchorCtr="0"/>
          <a:lstStyle>
            <a:lvl1pPr marL="0" indent="0">
              <a:buNone/>
              <a:defRPr sz="8820"/>
            </a:lvl1pPr>
            <a:lvl2pPr marL="1440180" indent="0">
              <a:buNone/>
              <a:defRPr sz="7560"/>
            </a:lvl2pPr>
            <a:lvl3pPr marL="2880360" indent="0">
              <a:buNone/>
              <a:defRPr sz="6300"/>
            </a:lvl3pPr>
            <a:lvl4pPr marL="4320540" indent="0">
              <a:buNone/>
              <a:defRPr sz="5670"/>
            </a:lvl4pPr>
            <a:lvl5pPr marL="5760720" indent="0">
              <a:buNone/>
              <a:defRPr sz="5670"/>
            </a:lvl5pPr>
            <a:lvl6pPr marL="7200900" indent="0">
              <a:buNone/>
              <a:defRPr sz="5670"/>
            </a:lvl6pPr>
            <a:lvl7pPr marL="8641080" indent="0">
              <a:buNone/>
              <a:defRPr sz="5670"/>
            </a:lvl7pPr>
            <a:lvl8pPr marL="10081260" indent="0">
              <a:buNone/>
              <a:defRPr sz="5670"/>
            </a:lvl8pPr>
            <a:lvl9pPr marL="11521440" indent="0">
              <a:buNone/>
              <a:defRPr sz="56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8338" y="14926122"/>
            <a:ext cx="15351758" cy="19735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9709355" y="9959253"/>
            <a:ext cx="15427364" cy="4613907"/>
          </a:xfrm>
        </p:spPr>
        <p:txBody>
          <a:bodyPr anchor="ctr" anchorCtr="0"/>
          <a:lstStyle>
            <a:lvl1pPr marL="0" indent="0">
              <a:buNone/>
              <a:defRPr sz="8820"/>
            </a:lvl1pPr>
            <a:lvl2pPr marL="1440180" indent="0">
              <a:buNone/>
              <a:defRPr sz="7560"/>
            </a:lvl2pPr>
            <a:lvl3pPr marL="2880360" indent="0">
              <a:buNone/>
              <a:defRPr sz="6300"/>
            </a:lvl3pPr>
            <a:lvl4pPr marL="4320540" indent="0">
              <a:buNone/>
              <a:defRPr sz="5670"/>
            </a:lvl4pPr>
            <a:lvl5pPr marL="5760720" indent="0">
              <a:buNone/>
              <a:defRPr sz="5670"/>
            </a:lvl5pPr>
            <a:lvl6pPr marL="7200900" indent="0">
              <a:buNone/>
              <a:defRPr sz="5670"/>
            </a:lvl6pPr>
            <a:lvl7pPr marL="8641080" indent="0">
              <a:buNone/>
              <a:defRPr sz="5670"/>
            </a:lvl7pPr>
            <a:lvl8pPr marL="10081260" indent="0">
              <a:buNone/>
              <a:defRPr sz="5670"/>
            </a:lvl8pPr>
            <a:lvl9pPr marL="11521440" indent="0">
              <a:buNone/>
              <a:defRPr sz="56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9709355" y="14926122"/>
            <a:ext cx="15427364" cy="19735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7" cy="896112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7042" y="5529580"/>
            <a:ext cx="19442430" cy="272923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7" cy="21344893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3120849" cy="896112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327042" y="2560326"/>
            <a:ext cx="19442430" cy="3026156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3120849" cy="21344893"/>
          </a:xfrm>
        </p:spPr>
        <p:txBody>
          <a:bodyPr/>
          <a:lstStyle>
            <a:lvl1pPr marL="0" indent="0">
              <a:buNone/>
              <a:defRPr sz="6300"/>
            </a:lvl1pPr>
            <a:lvl2pPr marL="1440180" indent="0">
              <a:buNone/>
              <a:defRPr sz="5670"/>
            </a:lvl2pPr>
            <a:lvl3pPr marL="2880360" indent="0">
              <a:buNone/>
              <a:defRPr sz="5040"/>
            </a:lvl3pPr>
            <a:lvl4pPr marL="4320540" indent="0">
              <a:buNone/>
              <a:defRPr sz="4410"/>
            </a:lvl4pPr>
            <a:lvl5pPr marL="5760720" indent="0">
              <a:buNone/>
              <a:defRPr sz="4410"/>
            </a:lvl5pPr>
            <a:lvl6pPr marL="7200900" indent="0">
              <a:buNone/>
              <a:defRPr sz="4410"/>
            </a:lvl6pPr>
            <a:lvl7pPr marL="8641080" indent="0">
              <a:buNone/>
              <a:defRPr sz="4410"/>
            </a:lvl7pPr>
            <a:lvl8pPr marL="10081260" indent="0">
              <a:buNone/>
              <a:defRPr sz="4410"/>
            </a:lvl8pPr>
            <a:lvl9pPr marL="11521440" indent="0">
              <a:buNone/>
              <a:defRPr sz="44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26720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94B3">
                <a:gamma/>
                <a:tint val="0"/>
                <a:invGamma/>
              </a:srgbClr>
            </a:gs>
            <a:gs pos="100000">
              <a:srgbClr val="0094B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882900" y="3413125"/>
            <a:ext cx="32639000" cy="6400800"/>
          </a:xfrm>
          <a:prstGeom prst="rect">
            <a:avLst/>
          </a:prstGeom>
          <a:noFill/>
          <a:ln w="9525">
            <a:noFill/>
          </a:ln>
        </p:spPr>
        <p:txBody>
          <a:bodyPr lIns="426714" tIns="213357" rIns="426714" bIns="213357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882900" y="11093450"/>
            <a:ext cx="32639000" cy="23044150"/>
          </a:xfrm>
          <a:prstGeom prst="rect">
            <a:avLst/>
          </a:prstGeom>
          <a:noFill/>
          <a:ln w="9525">
            <a:noFill/>
          </a:ln>
        </p:spPr>
        <p:txBody>
          <a:bodyPr lIns="426714" tIns="213357" rIns="426714" bIns="213357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882900" y="34991675"/>
            <a:ext cx="8001000" cy="2559050"/>
          </a:xfrm>
          <a:prstGeom prst="rect">
            <a:avLst/>
          </a:prstGeom>
          <a:noFill/>
          <a:ln w="9525">
            <a:noFill/>
          </a:ln>
        </p:spPr>
        <p:txBody>
          <a:bodyPr lIns="426714" tIns="213357" rIns="426714" bIns="213357"/>
          <a:lstStyle>
            <a:lvl1pPr>
              <a:defRPr sz="6500"/>
            </a:lvl1pPr>
          </a:lstStyle>
          <a:p>
            <a:pPr lvl="0" defTabSz="4267200"/>
            <a:endParaRPr 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3119100" y="34991675"/>
            <a:ext cx="12166600" cy="2559050"/>
          </a:xfrm>
          <a:prstGeom prst="rect">
            <a:avLst/>
          </a:prstGeom>
          <a:noFill/>
          <a:ln w="9525">
            <a:noFill/>
          </a:ln>
        </p:spPr>
        <p:txBody>
          <a:bodyPr lIns="426714" tIns="213357" rIns="426714" bIns="213357"/>
          <a:lstStyle>
            <a:lvl1pPr algn="ctr">
              <a:defRPr sz="6500"/>
            </a:lvl1pPr>
          </a:lstStyle>
          <a:p>
            <a:pPr lvl="0" defTabSz="4267200"/>
            <a:endParaRPr 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27520900" y="34991675"/>
            <a:ext cx="8001000" cy="2559050"/>
          </a:xfrm>
          <a:prstGeom prst="rect">
            <a:avLst/>
          </a:prstGeom>
          <a:noFill/>
          <a:ln w="9525">
            <a:noFill/>
          </a:ln>
        </p:spPr>
        <p:txBody>
          <a:bodyPr lIns="426714" tIns="213357" rIns="426714" bIns="213357"/>
          <a:lstStyle>
            <a:lvl1pPr algn="r">
              <a:defRPr sz="6500"/>
            </a:lvl1pPr>
          </a:lstStyle>
          <a:p>
            <a:pPr lvl="0" defTabSz="426720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26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5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600200" lvl="0" indent="-16002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4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67100" lvl="1" indent="-13335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334000" lvl="2" indent="-10668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1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67600" lvl="3" indent="-10668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01200" lvl="4" indent="-10668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26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9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5601"/>
          <p:cNvSpPr txBox="1"/>
          <p:nvPr/>
        </p:nvSpPr>
        <p:spPr>
          <a:xfrm>
            <a:off x="2524125" y="1715838"/>
            <a:ext cx="36404550" cy="4772660"/>
          </a:xfrm>
          <a:prstGeom prst="rect">
            <a:avLst/>
          </a:prstGeom>
          <a:noFill/>
          <a:ln w="9525">
            <a:noFill/>
          </a:ln>
        </p:spPr>
        <p:txBody>
          <a:bodyPr lIns="540000" tIns="540000" rIns="540000" bIns="540000">
            <a:spAutoFit/>
          </a:bodyPr>
          <a:lstStyle/>
          <a:p>
            <a:pPr defTabSz="914400">
              <a:tabLst>
                <a:tab pos="5591175" algn="l"/>
              </a:tabLst>
            </a:pPr>
            <a:r>
              <a:rPr lang="en-GB" altLang="zh-CN" sz="12000" b="1" i="1" dirty="0">
                <a:solidFill>
                  <a:srgbClr val="3399CC"/>
                </a:solidFill>
              </a:rPr>
              <a:t>	</a:t>
            </a:r>
            <a:r>
              <a:rPr lang="zh-CN" altLang="en-GB" sz="12000" b="1" dirty="0">
                <a:solidFill>
                  <a:srgbClr val="3399CC"/>
                </a:solidFill>
                <a:ea typeface="宋体" panose="02010600030101010101" pitchFamily="2" charset="-122"/>
              </a:rPr>
              <a:t>腾讯</a:t>
            </a:r>
            <a:r>
              <a:rPr lang="en-US" altLang="zh-CN" sz="12000" b="1" dirty="0">
                <a:solidFill>
                  <a:srgbClr val="3399CC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12000" b="1" dirty="0">
                <a:solidFill>
                  <a:srgbClr val="3399CC"/>
                </a:solidFill>
                <a:ea typeface="宋体" panose="02010600030101010101" pitchFamily="2" charset="-122"/>
              </a:rPr>
              <a:t>广告</a:t>
            </a:r>
            <a:r>
              <a:rPr lang="zh-CN" altLang="en-GB" sz="12000" b="1" dirty="0">
                <a:solidFill>
                  <a:srgbClr val="3399CC"/>
                </a:solidFill>
                <a:ea typeface="宋体" panose="02010600030101010101" pitchFamily="2" charset="-122"/>
              </a:rPr>
              <a:t>算法大赛</a:t>
            </a:r>
          </a:p>
          <a:p>
            <a:pPr defTabSz="914400">
              <a:tabLst>
                <a:tab pos="5591175" algn="l"/>
              </a:tabLst>
            </a:pPr>
            <a:r>
              <a:rPr lang="en-US" altLang="zh-CN" sz="12000" b="1" dirty="0">
                <a:solidFill>
                  <a:srgbClr val="3399CC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0000" b="1" dirty="0">
                <a:solidFill>
                  <a:srgbClr val="3399CC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10000" b="1" dirty="0">
                <a:solidFill>
                  <a:srgbClr val="3399CC"/>
                </a:solidFill>
                <a:ea typeface="宋体" panose="02010600030101010101" pitchFamily="2" charset="-122"/>
              </a:rPr>
              <a:t>找寻广告种子用户</a:t>
            </a:r>
          </a:p>
        </p:txBody>
      </p:sp>
      <p:sp>
        <p:nvSpPr>
          <p:cNvPr id="25604" name="文本框 25603"/>
          <p:cNvSpPr txBox="1"/>
          <p:nvPr/>
        </p:nvSpPr>
        <p:spPr>
          <a:xfrm>
            <a:off x="828675" y="6674639"/>
            <a:ext cx="36375975" cy="3097212"/>
          </a:xfrm>
          <a:prstGeom prst="rect">
            <a:avLst/>
          </a:prstGeom>
          <a:noFill/>
          <a:ln w="9525">
            <a:noFill/>
          </a:ln>
        </p:spPr>
        <p:txBody>
          <a:bodyPr lIns="360000" tIns="360000" rIns="360000" bIns="360000"/>
          <a:lstStyle/>
          <a:p>
            <a:r>
              <a:rPr lang="en-GB" altLang="zh-CN" sz="6200" b="1" dirty="0" err="1">
                <a:solidFill>
                  <a:srgbClr val="3399CC"/>
                </a:solidFill>
                <a:latin typeface="Arial" panose="020B0604020202020204" pitchFamily="34" charset="0"/>
              </a:rPr>
              <a:t>小组成员：甘红楠</a:t>
            </a:r>
            <a:r>
              <a:rPr lang="zh-CN" altLang="en-GB" sz="6200" b="1" dirty="0">
                <a:solidFill>
                  <a:srgbClr val="3399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GB" altLang="zh-CN" sz="6200" b="1" dirty="0" err="1">
                <a:solidFill>
                  <a:srgbClr val="3399CC"/>
                </a:solidFill>
                <a:latin typeface="Arial" panose="020B0604020202020204" pitchFamily="34" charset="0"/>
              </a:rPr>
              <a:t>陶文慧</a:t>
            </a:r>
            <a:r>
              <a:rPr lang="en-GB" altLang="zh-CN" sz="6200" b="1" dirty="0">
                <a:solidFill>
                  <a:srgbClr val="3399CC"/>
                </a:solidFill>
                <a:latin typeface="Arial" panose="020B0604020202020204" pitchFamily="34" charset="0"/>
              </a:rPr>
              <a:t> 、</a:t>
            </a:r>
            <a:r>
              <a:rPr lang="en-GB" altLang="zh-CN" sz="6200" b="1" dirty="0" err="1">
                <a:solidFill>
                  <a:srgbClr val="3399CC"/>
                </a:solidFill>
                <a:latin typeface="Arial" panose="020B0604020202020204" pitchFamily="34" charset="0"/>
              </a:rPr>
              <a:t>元奕超</a:t>
            </a:r>
            <a:r>
              <a:rPr lang="en-GB" altLang="zh-CN" sz="6200" b="1" dirty="0">
                <a:solidFill>
                  <a:srgbClr val="3399CC"/>
                </a:solidFill>
                <a:latin typeface="Arial" panose="020B0604020202020204" pitchFamily="34" charset="0"/>
              </a:rPr>
              <a:t> 、</a:t>
            </a:r>
            <a:r>
              <a:rPr lang="en-GB" altLang="zh-CN" sz="6200" b="1" dirty="0" err="1">
                <a:solidFill>
                  <a:srgbClr val="3399CC"/>
                </a:solidFill>
                <a:latin typeface="Arial" panose="020B0604020202020204" pitchFamily="34" charset="0"/>
              </a:rPr>
              <a:t>刘俊涛</a:t>
            </a:r>
            <a:r>
              <a:rPr lang="en-GB" altLang="zh-CN" sz="6200" b="1" dirty="0">
                <a:solidFill>
                  <a:srgbClr val="3399CC"/>
                </a:solidFill>
                <a:latin typeface="Arial" panose="020B0604020202020204" pitchFamily="34" charset="0"/>
              </a:rPr>
              <a:t>  、</a:t>
            </a:r>
            <a:r>
              <a:rPr lang="en-GB" altLang="zh-CN" sz="6200" b="1" dirty="0" err="1">
                <a:solidFill>
                  <a:srgbClr val="3399CC"/>
                </a:solidFill>
                <a:latin typeface="Arial" panose="020B0604020202020204" pitchFamily="34" charset="0"/>
              </a:rPr>
              <a:t>夏天宇</a:t>
            </a:r>
            <a:r>
              <a:rPr lang="en-GB" altLang="zh-CN" sz="6200" b="1" dirty="0">
                <a:solidFill>
                  <a:srgbClr val="3399CC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zh-CN" altLang="en-GB" sz="6200" b="1" dirty="0">
                <a:solidFill>
                  <a:srgbClr val="3399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研究单位：</a:t>
            </a:r>
            <a:r>
              <a:rPr lang="zh-CN" altLang="en-US" sz="6200" b="1" dirty="0">
                <a:solidFill>
                  <a:srgbClr val="3399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复旦大学软件学院</a:t>
            </a:r>
          </a:p>
        </p:txBody>
      </p:sp>
      <p:sp>
        <p:nvSpPr>
          <p:cNvPr id="25660" name="文本框 25659"/>
          <p:cNvSpPr txBox="1"/>
          <p:nvPr/>
        </p:nvSpPr>
        <p:spPr>
          <a:xfrm>
            <a:off x="20771803" y="36955662"/>
            <a:ext cx="166512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数据挖掘课程项目</a:t>
            </a:r>
          </a:p>
        </p:txBody>
      </p:sp>
      <p:sp>
        <p:nvSpPr>
          <p:cNvPr id="25753" name="圆角矩形 25752"/>
          <p:cNvSpPr/>
          <p:nvPr/>
        </p:nvSpPr>
        <p:spPr>
          <a:xfrm>
            <a:off x="33375600" y="2489200"/>
            <a:ext cx="3713163" cy="3556000"/>
          </a:xfrm>
          <a:prstGeom prst="roundRect">
            <a:avLst>
              <a:gd name="adj" fmla="val 16667"/>
            </a:avLst>
          </a:prstGeom>
          <a:solidFill>
            <a:srgbClr val="0094B3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6000">
                <a:solidFill>
                  <a:schemeClr val="bg1"/>
                </a:solidFill>
              </a:rPr>
              <a:t>LOGO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01002C2-842F-2041-8C81-EBE8F4679C82}"/>
              </a:ext>
            </a:extLst>
          </p:cNvPr>
          <p:cNvGrpSpPr/>
          <p:nvPr/>
        </p:nvGrpSpPr>
        <p:grpSpPr>
          <a:xfrm>
            <a:off x="1073786" y="10234199"/>
            <a:ext cx="36404233" cy="26315288"/>
            <a:chOff x="1073786" y="10196762"/>
            <a:chExt cx="36349305" cy="26550938"/>
          </a:xfrm>
        </p:grpSpPr>
        <p:sp>
          <p:nvSpPr>
            <p:cNvPr id="25744" name="矩形 25743"/>
            <p:cNvSpPr/>
            <p:nvPr/>
          </p:nvSpPr>
          <p:spPr>
            <a:xfrm>
              <a:off x="10275253" y="10196762"/>
              <a:ext cx="8629650" cy="264922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360000" tIns="360000" rIns="360000" bIns="360000"/>
            <a:lstStyle/>
            <a:p>
              <a:pPr marL="381000" indent="-381000">
                <a:spcBef>
                  <a:spcPct val="50000"/>
                </a:spcBef>
              </a:pPr>
              <a:r>
                <a:rPr lang="zh-CN" altLang="en-GB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实验</a:t>
              </a:r>
              <a:r>
                <a:rPr lang="zh-CN" altLang="en-US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和结果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</a:pPr>
              <a:r>
                <a:rPr lang="zh-CN" altLang="en-GB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方法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预处理：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userFeature</a:t>
              </a: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原始数据存在一些缺失值，需要根据具体的属性情况结合可视化分析进行补全。</a:t>
              </a: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聚类分析：通过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k-means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算法对用户样本进行聚类分析，形成可视化结果</a:t>
              </a:r>
              <a:endParaRPr lang="en-AU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关联分析：通过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FP-Growth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算法，计算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userFeature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数据中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Interest1~5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属性之间的置信度，从而分析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interest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之间的关联关系。</a:t>
              </a:r>
              <a:endParaRPr lang="en-AU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异常点检测：通过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TSNE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算法对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userFeature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降维，然后分别用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Isolation Forest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和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OneClassSVM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进行异常点检测分析，并形成可视化结果</a:t>
              </a:r>
            </a:p>
            <a:p>
              <a:pPr>
                <a:spcBef>
                  <a:spcPct val="50000"/>
                </a:spcBef>
                <a:buSzPct val="60000"/>
                <a:buFont typeface="Monotype Sorts" pitchFamily="2" charset="2"/>
              </a:pPr>
              <a:endParaRPr lang="en-AU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1" name="矩形 25630"/>
            <p:cNvSpPr/>
            <p:nvPr/>
          </p:nvSpPr>
          <p:spPr>
            <a:xfrm>
              <a:off x="19420206" y="10196762"/>
              <a:ext cx="8923337" cy="26550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360000" tIns="360000" rIns="360000" bIns="360000"/>
            <a:lstStyle/>
            <a:p>
              <a:pPr>
                <a:spcBef>
                  <a:spcPct val="50000"/>
                </a:spcBef>
              </a:pPr>
              <a:r>
                <a:rPr lang="zh-CN" altLang="en-US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模型</a:t>
              </a:r>
              <a:endParaRPr lang="en-US" altLang="en-GB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algn="l">
                <a:spcBef>
                  <a:spcPct val="50000"/>
                </a:spcBef>
                <a:buClrTx/>
                <a:buSzPct val="60000"/>
                <a:buFont typeface="Monotype Sorts" pitchFamily="2" charset="2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数据编码：</a:t>
              </a:r>
            </a:p>
            <a:p>
              <a:pPr marL="381000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one-hot编码</a:t>
              </a:r>
            </a:p>
            <a:p>
              <a:pPr marL="838200" lvl="2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针对user_feature 中单个取值的离散特征</a:t>
              </a:r>
            </a:p>
            <a:p>
              <a:pPr marL="838200" lvl="2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针对ad_feature 中单个取值的离散特征</a:t>
              </a:r>
            </a:p>
            <a:p>
              <a:pPr marL="381000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多值统计编码</a:t>
              </a:r>
            </a:p>
            <a:p>
              <a:pPr marL="838200" lvl="2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采用类似NLP处理中词向量统计的方法</a:t>
              </a:r>
            </a:p>
            <a:p>
              <a:pPr marL="838200" lvl="2" indent="-381000" algn="l"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user_feature 中的多取值的离散特征</a:t>
              </a:r>
            </a:p>
            <a:p>
              <a:pPr lvl="0" algn="l">
                <a:spcBef>
                  <a:spcPct val="50000"/>
                </a:spcBef>
                <a:buClrTx/>
                <a:buSzPct val="60000"/>
                <a:buFont typeface="Monotype Sorts" pitchFamily="2" charset="2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稀疏处理：</a:t>
              </a:r>
            </a:p>
            <a:p>
              <a:pPr marL="381000" lvl="0" indent="-381000" algn="l">
                <a:lnSpc>
                  <a:spcPct val="100000"/>
                </a:lnSpc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lt"/>
                </a:rPr>
                <a:t>编码得到的特征矩阵，包含较多的零值，为稀疏矩阵</a:t>
              </a:r>
            </a:p>
            <a:p>
              <a:pPr marL="381000" lvl="0" indent="-381000" algn="l">
                <a:lnSpc>
                  <a:spcPct val="100000"/>
                </a:lnSpc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lt"/>
                </a:rPr>
                <a:t>直接处理稀疏矩阵会有较高的空间复杂度与时间复杂度</a:t>
              </a:r>
            </a:p>
            <a:p>
              <a:pPr marL="381000" lvl="0" indent="-381000" algn="l">
                <a:lnSpc>
                  <a:spcPct val="100000"/>
                </a:lnSpc>
                <a:spcBef>
                  <a:spcPct val="50000"/>
                </a:spcBef>
                <a:buClrTx/>
                <a:buSzPct val="60000"/>
                <a:buFont typeface="Monotype Sorts" pitchFamily="2" charset="2"/>
                <a:buChar char="n"/>
              </a:pP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lt"/>
                </a:rPr>
                <a:t>特征矩阵压缩存储、稀疏化处理</a:t>
              </a: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初始模型结果：</a:t>
              </a: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5" name="文本框 25674"/>
            <p:cNvSpPr txBox="1"/>
            <p:nvPr/>
          </p:nvSpPr>
          <p:spPr>
            <a:xfrm>
              <a:off x="10708323" y="35062727"/>
              <a:ext cx="3912870" cy="666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80000" tIns="180000" rIns="180000" bIns="180000">
              <a:spAutoFit/>
            </a:bodyPr>
            <a:lstStyle/>
            <a:p>
              <a:pPr algn="ctr"/>
              <a:r>
                <a:rPr lang="en-AU" altLang="zh-CN" sz="2000">
                  <a:solidFill>
                    <a:srgbClr val="006983"/>
                  </a:solidFill>
                  <a:latin typeface="Arial" panose="020B0604020202020204" pitchFamily="34" charset="0"/>
                </a:rPr>
                <a:t>Isolation Forest异常点检测算法</a:t>
              </a:r>
            </a:p>
          </p:txBody>
        </p:sp>
        <p:sp>
          <p:nvSpPr>
            <p:cNvPr id="25722" name="文本框 25721"/>
            <p:cNvSpPr txBox="1"/>
            <p:nvPr/>
          </p:nvSpPr>
          <p:spPr>
            <a:xfrm>
              <a:off x="1073786" y="10240577"/>
              <a:ext cx="8570912" cy="1322197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 defTabSz="4704080" eaLnBrk="1" hangingPunct="1">
                <a:lnSpc>
                  <a:spcPct val="110000"/>
                </a:lnSpc>
                <a:buClrTx/>
                <a:buSzTx/>
                <a:buFontTx/>
              </a:pPr>
              <a:r>
                <a:rPr lang="zh-CN" altLang="en-GB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介绍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GB" altLang="zh-CN" sz="32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indent="457200" defTabSz="4704080" eaLnBrk="1" hangingPunct="1">
                <a:lnSpc>
                  <a:spcPct val="110000"/>
                </a:lnSpc>
              </a:pP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基于社交关系的广告（即社交广告）已成为互联网广告行业中发展最为迅速的广告种类之一。如何在复杂的社交场景，多样的广告形态，以及庞大的用户数据等诸多因素干扰下，提供精准高效的广告解决方案成了业界亟待解决的问题。</a:t>
              </a:r>
            </a:p>
            <a:p>
              <a:pPr indent="457200"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indent="457200" defTabSz="4704080" eaLnBrk="1" hangingPunct="1">
                <a:lnSpc>
                  <a:spcPct val="110000"/>
                </a:lnSpc>
              </a:pP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腾讯社交广告业务推出一种真实的广告产品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——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相似人群拓展（Lookalike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）。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该产品的目的是基于广告主提供的目标人群，从海量的人群中找出和目标人群相似的其他人群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。</a:t>
              </a: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algn="l" defTabSz="4704080" eaLnBrk="1" hangingPunct="1">
                <a:lnSpc>
                  <a:spcPct val="110000"/>
                </a:lnSpc>
                <a:buClrTx/>
                <a:buSzTx/>
                <a:buFontTx/>
              </a:pPr>
              <a:r>
                <a:rPr lang="zh-CN" altLang="en-GB" sz="4800" b="1" dirty="0">
                  <a:solidFill>
                    <a:srgbClr val="006983"/>
                  </a:solidFill>
                  <a:latin typeface="Arial" panose="020B0604020202020204" pitchFamily="34" charset="0"/>
                  <a:sym typeface="+mn-ea"/>
                </a:rPr>
                <a:t>目标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  <a:sym typeface="+mn-ea"/>
              </a:endParaRPr>
            </a:p>
            <a:p>
              <a:pPr algn="l" defTabSz="4704080" eaLnBrk="1" hangingPunct="1">
                <a:lnSpc>
                  <a:spcPct val="110000"/>
                </a:lnSpc>
                <a:buClrTx/>
                <a:buSzTx/>
                <a:buFontTx/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indent="457200" defTabSz="4704080" eaLnBrk="1" hangingPunct="1">
                <a:lnSpc>
                  <a:spcPct val="110000"/>
                </a:lnSpc>
              </a:pP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基于广告主提供的一个种子人群（又称为种子包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）， </a:t>
              </a: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自动计算出与之相似的人群（称为扩展人群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）</a:t>
              </a:r>
            </a:p>
            <a:p>
              <a:pPr indent="457200"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23" name="文本框 25722"/>
            <p:cNvSpPr txBox="1"/>
            <p:nvPr/>
          </p:nvSpPr>
          <p:spPr>
            <a:xfrm>
              <a:off x="1074103" y="23661302"/>
              <a:ext cx="8571230" cy="1297749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 defTabSz="4704080" eaLnBrk="1" hangingPunct="1">
                <a:lnSpc>
                  <a:spcPct val="110000"/>
                </a:lnSpc>
                <a:buClrTx/>
                <a:buSzTx/>
                <a:buFontTx/>
              </a:pPr>
              <a:r>
                <a:rPr lang="zh-CN" altLang="en-US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数据集</a:t>
              </a:r>
              <a:endParaRPr lang="en-US" altLang="en-GB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algn="l" defTabSz="4704080" eaLnBrk="1" hangingPunct="1">
                <a:lnSpc>
                  <a:spcPct val="110000"/>
                </a:lnSpc>
                <a:buClrTx/>
                <a:buSzTx/>
                <a:buFontTx/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indent="457200" defTabSz="4704080" eaLnBrk="1" hangingPunct="1">
                <a:lnSpc>
                  <a:spcPct val="110000"/>
                </a:lnSpc>
              </a:pP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几百个种子人群、海量候选人群对应的用户特征，以及种子人群对应的广告特征（出于业务数据安全保证的考虑，所有数据均为脱敏处理后的数据）。</a:t>
              </a:r>
            </a:p>
            <a:p>
              <a:pPr indent="457200"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indent="457200" defTabSz="4704080" eaLnBrk="1" hangingPunct="1">
                <a:lnSpc>
                  <a:spcPct val="110000"/>
                </a:lnSpc>
              </a:pP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原数据集共有</a:t>
              </a: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个文件，分别为：</a:t>
              </a: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train.csv</a:t>
              </a: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：训练集数据文件</a:t>
              </a:r>
              <a:endParaRPr lang="zh-CN" altLang="en-AU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test1.csv</a:t>
              </a: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：测试集数据文件</a:t>
              </a:r>
              <a:endParaRPr lang="en-AU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userFeature.data</a:t>
              </a:r>
              <a:r>
                <a:rPr lang="zh-CN" altLang="en-AU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：用户特征文件</a:t>
              </a:r>
              <a:endParaRPr lang="en-AU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>
                <a:spcBef>
                  <a:spcPct val="50000"/>
                </a:spcBef>
                <a:buSzPct val="60000"/>
                <a:buFont typeface="Monotype Sorts" pitchFamily="2" charset="2"/>
                <a:buChar char="n"/>
              </a:pPr>
              <a:r>
                <a:rPr lang="en-US" altLang="zh-CN" sz="3600" dirty="0" err="1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adFeature.csv</a:t>
              </a:r>
              <a:r>
                <a:rPr lang="zh-CN" altLang="en-US" sz="3600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：广告特征文件</a:t>
              </a:r>
            </a:p>
            <a:p>
              <a:pPr>
                <a:spcBef>
                  <a:spcPct val="50000"/>
                </a:spcBef>
                <a:buSzPct val="60000"/>
                <a:buFont typeface="Monotype Sorts" pitchFamily="2" charset="2"/>
              </a:pPr>
              <a:endParaRPr lang="zh-CN" altLang="en-US" sz="36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r>
                <a:rPr lang="en-US" altLang="zh-CN" sz="3600" dirty="0">
                  <a:solidFill>
                    <a:srgbClr val="006983"/>
                  </a:solidFill>
                  <a:latin typeface="Arial" panose="020B0604020202020204" pitchFamily="34" charset="0"/>
                </a:rPr>
                <a:t>. </a:t>
              </a: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46" name="矩形 25745"/>
            <p:cNvSpPr/>
            <p:nvPr/>
          </p:nvSpPr>
          <p:spPr>
            <a:xfrm>
              <a:off x="28848685" y="20761408"/>
              <a:ext cx="8574405" cy="111615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360000" tIns="360000" rIns="360000" bIns="360000"/>
            <a:lstStyle/>
            <a:p>
              <a:pPr marL="381000" indent="-381000" eaLnBrk="1" hangingPunct="1">
                <a:spcBef>
                  <a:spcPct val="50000"/>
                </a:spcBef>
              </a:pPr>
              <a:endParaRPr lang="en-US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381000" indent="-381000" eaLnBrk="1" hangingPunct="1">
                <a:spcBef>
                  <a:spcPct val="50000"/>
                </a:spcBef>
              </a:pPr>
              <a:r>
                <a:rPr lang="zh-CN" altLang="en-US" sz="48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可视化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48" name="文本框 25747"/>
            <p:cNvSpPr txBox="1"/>
            <p:nvPr/>
          </p:nvSpPr>
          <p:spPr>
            <a:xfrm>
              <a:off x="28848686" y="10230103"/>
              <a:ext cx="8574405" cy="1200092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defTabSz="4704080" eaLnBrk="1" hangingPunct="1">
                <a:lnSpc>
                  <a:spcPct val="110000"/>
                </a:lnSpc>
              </a:pPr>
              <a:r>
                <a:rPr lang="zh-CN" altLang="en-US" sz="4800" b="1" dirty="0">
                  <a:solidFill>
                    <a:srgbClr val="006983"/>
                  </a:solidFill>
                  <a:latin typeface="Arial" panose="020B0604020202020204" pitchFamily="34" charset="0"/>
                  <a:sym typeface="+mn-ea"/>
                </a:rPr>
                <a:t>模型</a:t>
              </a:r>
              <a:r>
                <a:rPr lang="en-US" altLang="en-GB" sz="4800" b="1" dirty="0">
                  <a:solidFill>
                    <a:srgbClr val="006983"/>
                  </a:solidFill>
                  <a:latin typeface="Arial" panose="020B0604020202020204" pitchFamily="34" charset="0"/>
                  <a:sym typeface="+mn-ea"/>
                </a:rPr>
                <a:t>+</a:t>
              </a:r>
              <a:endParaRPr lang="en-GB" altLang="zh-CN" sz="4800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457200" indent="-457200" defTabSz="4704080" eaLnBrk="1" hangingPunct="1">
                <a:lnSpc>
                  <a:spcPct val="110000"/>
                </a:lnSpc>
                <a:buFont typeface="Wingdings" pitchFamily="2" charset="2"/>
                <a:buChar char="n"/>
              </a:pPr>
              <a:r>
                <a:rPr lang="zh-CN" altLang="en-GB" sz="32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特征</a:t>
              </a:r>
              <a:r>
                <a:rPr lang="zh-CN" altLang="en-US" sz="32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构建：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基于原始数据构建投放量、投放比例、转化率、特殊转化率、多值长度与比例等特征</a:t>
              </a:r>
              <a:endParaRPr lang="en-US" altLang="zh-CN" sz="32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457200" indent="-457200" defTabSz="4704080" eaLnBrk="1" hangingPunct="1">
                <a:lnSpc>
                  <a:spcPct val="110000"/>
                </a:lnSpc>
                <a:buFont typeface="Wingdings" pitchFamily="2" charset="2"/>
                <a:buChar char="n"/>
              </a:pPr>
              <a:r>
                <a:rPr lang="zh-CN" altLang="en-US" sz="32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模型融合：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将特征划分为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5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部分、数据划分为四部分，构建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20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个模型，并将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20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个模型结果融合</a:t>
              </a:r>
              <a:endParaRPr lang="en-US" altLang="zh-CN" sz="32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457200" indent="-457200" defTabSz="4704080" eaLnBrk="1" hangingPunct="1">
                <a:lnSpc>
                  <a:spcPct val="110000"/>
                </a:lnSpc>
                <a:buFont typeface="Wingdings" pitchFamily="2" charset="2"/>
                <a:buChar char="n"/>
              </a:pPr>
              <a:r>
                <a:rPr lang="zh-CN" altLang="en-GB" sz="32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试验</a:t>
              </a:r>
              <a:r>
                <a:rPr lang="zh-CN" altLang="en-US" sz="3200" b="1" dirty="0">
                  <a:solidFill>
                    <a:srgbClr val="006983"/>
                  </a:solidFill>
                  <a:latin typeface="Arial" panose="020B0604020202020204" pitchFamily="34" charset="0"/>
                </a:rPr>
                <a:t>结果：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模型融和结果为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0.7559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，较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baseline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提升</a:t>
              </a:r>
              <a:r>
                <a:rPr lang="en-US" altLang="zh-CN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3200" dirty="0">
                  <a:solidFill>
                    <a:srgbClr val="006983"/>
                  </a:solidFill>
                  <a:latin typeface="Arial" panose="020B0604020202020204" pitchFamily="34" charset="0"/>
                </a:rPr>
                <a:t>个百分点</a:t>
              </a:r>
              <a:endParaRPr lang="en-GB" altLang="zh-CN" sz="32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defTabSz="4704080" eaLnBrk="1" hangingPunct="1">
                <a:lnSpc>
                  <a:spcPct val="110000"/>
                </a:lnSpc>
              </a:pPr>
              <a:endParaRPr lang="en-US" altLang="zh-CN" sz="36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78268" y="32854832"/>
              <a:ext cx="7962900" cy="336423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505268" y="33037712"/>
              <a:ext cx="7835900" cy="2990469"/>
              <a:chOff x="1810" y="3674"/>
              <a:chExt cx="15765" cy="4559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810" y="5462"/>
                <a:ext cx="5229" cy="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整个数据集</a:t>
                </a:r>
              </a:p>
            </p:txBody>
          </p:sp>
          <p:sp>
            <p:nvSpPr>
              <p:cNvPr id="263" name="任意多边形 11"/>
              <p:cNvSpPr/>
              <p:nvPr/>
            </p:nvSpPr>
            <p:spPr>
              <a:xfrm rot="20686617">
                <a:off x="6461" y="4163"/>
                <a:ext cx="2267" cy="2094"/>
              </a:xfrm>
              <a:custGeom>
                <a:avLst/>
                <a:gdLst>
                  <a:gd name="connsiteX0" fmla="*/ 0 w 1165392"/>
                  <a:gd name="connsiteY0" fmla="*/ 17995 h 35991"/>
                  <a:gd name="connsiteX1" fmla="*/ 1165392 w 1165392"/>
                  <a:gd name="connsiteY1" fmla="*/ 17995 h 3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392" h="35991">
                    <a:moveTo>
                      <a:pt x="0" y="17995"/>
                    </a:moveTo>
                    <a:lnTo>
                      <a:pt x="1165392" y="1799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6260" tIns="-11140" rIns="566262" bIns="-11139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8786" y="4227"/>
                <a:ext cx="3120" cy="9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320" tIns="56320" rIns="56320" bIns="56320" numCol="1" spcCol="1270" anchor="ctr" anchorCtr="0">
                <a:noAutofit/>
              </a:bodyPr>
              <a:lstStyle/>
              <a:p>
                <a:pPr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a typeface="微软雅黑" panose="020B0503020204020204" charset="-122"/>
                  </a:rPr>
                  <a:t>训练集</a:t>
                </a:r>
              </a:p>
            </p:txBody>
          </p:sp>
          <p:sp>
            <p:nvSpPr>
              <p:cNvPr id="267" name="任意多边形 11"/>
              <p:cNvSpPr/>
              <p:nvPr/>
            </p:nvSpPr>
            <p:spPr>
              <a:xfrm rot="1019908">
                <a:off x="6417" y="5576"/>
                <a:ext cx="2356" cy="2094"/>
              </a:xfrm>
              <a:custGeom>
                <a:avLst/>
                <a:gdLst>
                  <a:gd name="connsiteX0" fmla="*/ 0 w 1165392"/>
                  <a:gd name="connsiteY0" fmla="*/ 17995 h 35991"/>
                  <a:gd name="connsiteX1" fmla="*/ 1165392 w 1165392"/>
                  <a:gd name="connsiteY1" fmla="*/ 17995 h 3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392" h="35991">
                    <a:moveTo>
                      <a:pt x="0" y="17995"/>
                    </a:moveTo>
                    <a:lnTo>
                      <a:pt x="1165392" y="1799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6260" tIns="-11140" rIns="566262" bIns="-11139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8786" y="6790"/>
                <a:ext cx="3120" cy="9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320" tIns="56320" rIns="56320" bIns="56320" numCol="1" spcCol="1270" anchor="ctr" anchorCtr="0">
                <a:noAutofit/>
              </a:bodyPr>
              <a:lstStyle/>
              <a:p>
                <a:pPr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a typeface="微软雅黑" panose="020B0503020204020204" charset="-122"/>
                  </a:rPr>
                  <a:t>测试集</a:t>
                </a:r>
              </a:p>
            </p:txBody>
          </p:sp>
          <p:sp>
            <p:nvSpPr>
              <p:cNvPr id="269" name="任意多边形 11"/>
              <p:cNvSpPr/>
              <p:nvPr/>
            </p:nvSpPr>
            <p:spPr>
              <a:xfrm>
                <a:off x="12014" y="3674"/>
                <a:ext cx="1876" cy="2094"/>
              </a:xfrm>
              <a:custGeom>
                <a:avLst/>
                <a:gdLst>
                  <a:gd name="connsiteX0" fmla="*/ 0 w 1165392"/>
                  <a:gd name="connsiteY0" fmla="*/ 17995 h 35991"/>
                  <a:gd name="connsiteX1" fmla="*/ 1165392 w 1165392"/>
                  <a:gd name="connsiteY1" fmla="*/ 17995 h 3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392" h="35991">
                    <a:moveTo>
                      <a:pt x="0" y="17995"/>
                    </a:moveTo>
                    <a:lnTo>
                      <a:pt x="1165392" y="1799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6260" tIns="-11140" rIns="566262" bIns="-11139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  <p:sp>
            <p:nvSpPr>
              <p:cNvPr id="270" name="文本框 269"/>
              <p:cNvSpPr txBox="1"/>
              <p:nvPr/>
            </p:nvSpPr>
            <p:spPr>
              <a:xfrm>
                <a:off x="13891" y="4318"/>
                <a:ext cx="3684" cy="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标定正负样本</a:t>
                </a:r>
              </a:p>
            </p:txBody>
          </p:sp>
          <p:sp>
            <p:nvSpPr>
              <p:cNvPr id="271" name="任意多边形 11"/>
              <p:cNvSpPr/>
              <p:nvPr/>
            </p:nvSpPr>
            <p:spPr>
              <a:xfrm>
                <a:off x="12014" y="6136"/>
                <a:ext cx="1876" cy="2094"/>
              </a:xfrm>
              <a:custGeom>
                <a:avLst/>
                <a:gdLst>
                  <a:gd name="connsiteX0" fmla="*/ 0 w 1165392"/>
                  <a:gd name="connsiteY0" fmla="*/ 17995 h 35991"/>
                  <a:gd name="connsiteX1" fmla="*/ 1165392 w 1165392"/>
                  <a:gd name="connsiteY1" fmla="*/ 17995 h 3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5392" h="35991">
                    <a:moveTo>
                      <a:pt x="0" y="17995"/>
                    </a:moveTo>
                    <a:lnTo>
                      <a:pt x="1165392" y="1799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6260" tIns="-11140" rIns="566262" bIns="-11139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00" kern="1200"/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13891" y="6780"/>
                <a:ext cx="3684" cy="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检测算法性能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727863" y="23456197"/>
              <a:ext cx="8296910" cy="3311525"/>
              <a:chOff x="31053" y="20178"/>
              <a:chExt cx="12627" cy="47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1053" y="20178"/>
                <a:ext cx="12627" cy="4736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31285" y="20620"/>
                <a:ext cx="12162" cy="3106"/>
                <a:chOff x="2328" y="3155"/>
                <a:chExt cx="12162" cy="3106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4650" y="5788"/>
                  <a:ext cx="1018" cy="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:r>
                    <a:rPr kumimoji="1" lang="zh-CN" altLang="en-US" sz="1200" kern="0" dirty="0"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预处理</a:t>
                  </a: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198" y="5764"/>
                  <a:ext cx="1260" cy="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</a:pPr>
                  <a:r>
                    <a:rPr kumimoji="1" lang="zh-CN" altLang="en-US" sz="1200" kern="0" dirty="0"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rPr>
                    <a:t>数据编码</a:t>
                  </a:r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2328" y="3155"/>
                  <a:ext cx="12162" cy="2950"/>
                  <a:chOff x="2328" y="3155"/>
                  <a:chExt cx="12162" cy="2950"/>
                </a:xfrm>
              </p:grpSpPr>
              <p:pic>
                <p:nvPicPr>
                  <p:cNvPr id="12" name="图形 6" descr="文档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8" y="3767"/>
                    <a:ext cx="1440" cy="1440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/>
                  <p:cNvSpPr/>
                  <p:nvPr/>
                </p:nvSpPr>
                <p:spPr>
                  <a:xfrm>
                    <a:off x="4396" y="3327"/>
                    <a:ext cx="1533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缺失值补全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273" y="3219"/>
                    <a:ext cx="1779" cy="2553"/>
                  </a:xfrm>
                  <a:prstGeom prst="rect">
                    <a:avLst/>
                  </a:prstGeom>
                  <a:noFill/>
                  <a:ln w="158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kumimoji="1" lang="zh-CN" altLang="en-US" sz="12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396" y="3932"/>
                    <a:ext cx="1533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联合分析</a:t>
                    </a: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396" y="4558"/>
                    <a:ext cx="1533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聚类分析</a:t>
                    </a: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396" y="5163"/>
                    <a:ext cx="1533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异常点检测</a:t>
                    </a: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6854" y="3205"/>
                    <a:ext cx="1984" cy="2553"/>
                  </a:xfrm>
                  <a:prstGeom prst="rect">
                    <a:avLst/>
                  </a:prstGeom>
                  <a:noFill/>
                  <a:ln w="158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kumimoji="1" lang="zh-CN" altLang="en-US" sz="1200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966" y="3780"/>
                    <a:ext cx="1759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One-hot</a:t>
                    </a: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特征</a:t>
                    </a: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6966" y="4644"/>
                    <a:ext cx="1759" cy="49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多值统计特征</a:t>
                    </a: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1281" y="3155"/>
                    <a:ext cx="1429" cy="112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en-US" altLang="zh-CN" sz="1200" dirty="0" err="1">
                        <a:latin typeface="微软雅黑" panose="020B0503020204020204" charset="-122"/>
                        <a:ea typeface="微软雅黑" panose="020B0503020204020204" charset="-122"/>
                      </a:rPr>
                      <a:t>lightGBM</a:t>
                    </a: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分类器</a:t>
                    </a: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1289" y="4708"/>
                    <a:ext cx="1422" cy="112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分类结果</a:t>
                    </a:r>
                    <a:r>
                      <a:rPr kumimoji="1"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AUC</a:t>
                    </a:r>
                    <a:r>
                      <a:rPr kumimoji="1"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rPr>
                      <a:t>值计算</a:t>
                    </a:r>
                  </a:p>
                </p:txBody>
              </p:sp>
              <p:cxnSp>
                <p:nvCxnSpPr>
                  <p:cNvPr id="32" name="直线箭头连接符 37"/>
                  <p:cNvCxnSpPr>
                    <a:stCxn id="12" idx="3"/>
                    <a:endCxn id="16" idx="1"/>
                  </p:cNvCxnSpPr>
                  <p:nvPr/>
                </p:nvCxnSpPr>
                <p:spPr>
                  <a:xfrm>
                    <a:off x="3768" y="4487"/>
                    <a:ext cx="505" cy="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线箭头连接符 39"/>
                  <p:cNvCxnSpPr>
                    <a:stCxn id="16" idx="3"/>
                    <a:endCxn id="24" idx="1"/>
                  </p:cNvCxnSpPr>
                  <p:nvPr/>
                </p:nvCxnSpPr>
                <p:spPr>
                  <a:xfrm flipV="1">
                    <a:off x="6052" y="4481"/>
                    <a:ext cx="802" cy="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图形 47" descr="文档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39" y="3275"/>
                    <a:ext cx="872" cy="872"/>
                  </a:xfrm>
                  <a:prstGeom prst="rect">
                    <a:avLst/>
                  </a:prstGeom>
                </p:spPr>
              </p:pic>
              <p:pic>
                <p:nvPicPr>
                  <p:cNvPr id="36" name="图形 48" descr="文档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99" y="4830"/>
                    <a:ext cx="872" cy="872"/>
                  </a:xfrm>
                  <a:prstGeom prst="rect">
                    <a:avLst/>
                  </a:prstGeom>
                </p:spPr>
              </p:pic>
              <p:cxnSp>
                <p:nvCxnSpPr>
                  <p:cNvPr id="37" name="直线箭头连接符 50"/>
                  <p:cNvCxnSpPr>
                    <a:stCxn id="24" idx="3"/>
                    <a:endCxn id="35" idx="1"/>
                  </p:cNvCxnSpPr>
                  <p:nvPr/>
                </p:nvCxnSpPr>
                <p:spPr>
                  <a:xfrm flipV="1">
                    <a:off x="8838" y="3711"/>
                    <a:ext cx="801" cy="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线箭头连接符 52"/>
                  <p:cNvCxnSpPr>
                    <a:stCxn id="24" idx="3"/>
                    <a:endCxn id="36" idx="1"/>
                  </p:cNvCxnSpPr>
                  <p:nvPr/>
                </p:nvCxnSpPr>
                <p:spPr>
                  <a:xfrm>
                    <a:off x="8838" y="4481"/>
                    <a:ext cx="861" cy="7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线箭头连接符 54"/>
                  <p:cNvCxnSpPr>
                    <a:stCxn id="35" idx="3"/>
                    <a:endCxn id="30" idx="1"/>
                  </p:cNvCxnSpPr>
                  <p:nvPr/>
                </p:nvCxnSpPr>
                <p:spPr>
                  <a:xfrm>
                    <a:off x="10511" y="3711"/>
                    <a:ext cx="771" cy="5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56"/>
                  <p:cNvCxnSpPr>
                    <a:stCxn id="36" idx="3"/>
                    <a:endCxn id="31" idx="1"/>
                  </p:cNvCxnSpPr>
                  <p:nvPr/>
                </p:nvCxnSpPr>
                <p:spPr>
                  <a:xfrm>
                    <a:off x="10571" y="5266"/>
                    <a:ext cx="718" cy="4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线箭头连接符 58"/>
                  <p:cNvCxnSpPr>
                    <a:stCxn id="30" idx="2"/>
                    <a:endCxn id="31" idx="0"/>
                  </p:cNvCxnSpPr>
                  <p:nvPr/>
                </p:nvCxnSpPr>
                <p:spPr>
                  <a:xfrm>
                    <a:off x="11996" y="4279"/>
                    <a:ext cx="4" cy="42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线箭头连接符 60"/>
                  <p:cNvCxnSpPr>
                    <a:stCxn id="31" idx="3"/>
                  </p:cNvCxnSpPr>
                  <p:nvPr/>
                </p:nvCxnSpPr>
                <p:spPr>
                  <a:xfrm flipV="1">
                    <a:off x="12710" y="5266"/>
                    <a:ext cx="490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2480" y="5215"/>
                    <a:ext cx="1260" cy="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:r>
                      <a:rPr kumimoji="1" lang="zh-CN" altLang="en-US" sz="1200" kern="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rPr>
                      <a:t>原始数据</a:t>
                    </a:r>
                    <a:endParaRPr kumimoji="1" lang="en-US" altLang="zh-CN" sz="1200" kern="0" dirty="0"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9604" y="4095"/>
                    <a:ext cx="1018" cy="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:r>
                      <a:rPr kumimoji="1" lang="zh-CN" altLang="en-US" sz="1200" kern="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rPr>
                      <a:t>训练集</a:t>
                    </a: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9566" y="5632"/>
                    <a:ext cx="1018" cy="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:r>
                      <a:rPr kumimoji="1" lang="zh-CN" altLang="en-US" sz="1200" kern="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rPr>
                      <a:t>测试集</a:t>
                    </a: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3200" y="5016"/>
                    <a:ext cx="1290" cy="4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ts val="600"/>
                      </a:spcBef>
                    </a:pPr>
                    <a:r>
                      <a:rPr kumimoji="1" lang="zh-CN" altLang="en-US" sz="1200" kern="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rPr>
                      <a:t>最终</a:t>
                    </a:r>
                    <a:r>
                      <a:rPr kumimoji="1" lang="en-US" altLang="zh-CN" sz="1200" kern="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rPr>
                      <a:t>AUC</a:t>
                    </a:r>
                    <a:endParaRPr kumimoji="1" lang="zh-CN" altLang="en-US" sz="1200" kern="0" dirty="0">
                      <a:latin typeface="微软雅黑" panose="020B0503020204020204" charset="-122"/>
                      <a:ea typeface="微软雅黑" panose="020B050302020402020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52" name="文本框 51"/>
              <p:cNvSpPr txBox="1"/>
              <p:nvPr/>
            </p:nvSpPr>
            <p:spPr>
              <a:xfrm>
                <a:off x="35527" y="23774"/>
                <a:ext cx="3677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i="1" dirty="0">
                    <a:solidFill>
                      <a:srgbClr val="006983"/>
                    </a:solidFill>
                    <a:latin typeface="Arial" panose="020B0604020202020204" pitchFamily="34" charset="0"/>
                    <a:sym typeface="+mn-lt"/>
                  </a:rPr>
                  <a:t> </a:t>
                </a:r>
                <a:r>
                  <a:rPr lang="en-AU" altLang="zh-CN" sz="2000" dirty="0" err="1">
                    <a:solidFill>
                      <a:srgbClr val="006983"/>
                    </a:solidFill>
                    <a:latin typeface="Arial" panose="020B0604020202020204" pitchFamily="34" charset="0"/>
                    <a:sym typeface="+mn-lt"/>
                  </a:rPr>
                  <a:t>模型框架图</a:t>
                </a:r>
                <a:endParaRPr lang="en-AU" altLang="zh-CN" sz="2000" dirty="0">
                  <a:solidFill>
                    <a:srgbClr val="006983"/>
                  </a:solidFill>
                  <a:latin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28858848" y="16065345"/>
              <a:ext cx="8228012" cy="527866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sz="3600" dirty="0">
                <a:latin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022041" y="26284586"/>
              <a:ext cx="8227695" cy="503936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sz="3600">
                <a:latin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727863" y="28376454"/>
              <a:ext cx="8297545" cy="773049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sz="3600">
                <a:latin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619541" y="20761407"/>
              <a:ext cx="7936865" cy="4546600"/>
              <a:chOff x="16740" y="32292"/>
              <a:chExt cx="12499" cy="716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6740" y="32292"/>
                <a:ext cx="12499" cy="716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3" t="9373" r="7971" b="5190"/>
              <a:stretch>
                <a:fillRect/>
              </a:stretch>
            </p:blipFill>
            <p:spPr>
              <a:xfrm>
                <a:off x="17099" y="32659"/>
                <a:ext cx="6142" cy="4609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23582" y="32659"/>
                <a:ext cx="5579" cy="36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zh-CN" altLang="en-US" b="1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聚类分析：</a:t>
                </a:r>
                <a:endParaRPr lang="en-US" altLang="zh-CN" b="1">
                  <a:solidFill>
                    <a:srgbClr val="00698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Char char="•"/>
                </a:pPr>
                <a:r>
                  <a:rPr lang="zh-CN" altLang="en-US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核心指标：</a:t>
                </a:r>
                <a:r>
                  <a:rPr lang="en-US" altLang="zh-CN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SSE</a:t>
                </a:r>
                <a:endParaRPr lang="zh-CN" altLang="en-US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457200" indent="-457200">
                  <a:buChar char="•"/>
                </a:pPr>
                <a:r>
                  <a:rPr lang="zh-CN" altLang="en-US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手肘法确定最优</a:t>
                </a:r>
                <a:r>
                  <a:rPr lang="en-US" altLang="zh-CN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k</a:t>
                </a:r>
                <a:r>
                  <a:rPr lang="zh-CN" altLang="en-US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值</a:t>
                </a:r>
                <a:endParaRPr lang="en-US" altLang="zh-CN">
                  <a:solidFill>
                    <a:srgbClr val="00698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Char char="•"/>
                </a:pPr>
                <a:r>
                  <a:rPr lang="en-US" altLang="zh-CN">
                    <a:solidFill>
                      <a:srgbClr val="006983"/>
                    </a:solidFill>
                    <a:latin typeface="Arial" panose="020B0604020202020204" pitchFamily="34" charset="0"/>
                  </a:rPr>
                  <a:t>原始用户数据并无明显类别区分，聚类结果类别间隔较小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7099" y="37411"/>
                <a:ext cx="6388" cy="10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0" tIns="180000" rIns="180000" bIns="180000">
                <a:spAutoFit/>
              </a:bodyPr>
              <a:lstStyle/>
              <a:p>
                <a:pPr algn="ctr"/>
                <a:r>
                  <a:rPr lang="en-AU" altLang="zh-CN" sz="2000">
                    <a:solidFill>
                      <a:srgbClr val="006983"/>
                    </a:solidFill>
                    <a:latin typeface="Arial" panose="020B0604020202020204" pitchFamily="34" charset="0"/>
                  </a:rPr>
                  <a:t>K=5 时，用户样本聚类效果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9314B4D-7DFB-E94E-A0D7-239E0050AEC3}"/>
                </a:ext>
              </a:extLst>
            </p:cNvPr>
            <p:cNvGrpSpPr/>
            <p:nvPr/>
          </p:nvGrpSpPr>
          <p:grpSpPr>
            <a:xfrm>
              <a:off x="10583096" y="25662598"/>
              <a:ext cx="7921625" cy="4879119"/>
              <a:chOff x="10579675" y="25825993"/>
              <a:chExt cx="7921625" cy="4599304"/>
            </a:xfrm>
          </p:grpSpPr>
          <p:sp>
            <p:nvSpPr>
              <p:cNvPr id="25618" name="矩形 25617"/>
              <p:cNvSpPr/>
              <p:nvPr/>
            </p:nvSpPr>
            <p:spPr>
              <a:xfrm>
                <a:off x="10579675" y="25825993"/>
                <a:ext cx="7921625" cy="448818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文本框 25668"/>
              <p:cNvSpPr txBox="1"/>
              <p:nvPr/>
            </p:nvSpPr>
            <p:spPr>
              <a:xfrm>
                <a:off x="14956730" y="25902192"/>
                <a:ext cx="3543300" cy="4523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zh-CN" altLang="en-US" b="1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预处理</a:t>
                </a:r>
                <a:endParaRPr lang="en-US" altLang="zh-CN" b="1" dirty="0">
                  <a:solidFill>
                    <a:srgbClr val="00698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Char char="•"/>
                </a:pP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可视化分析</a:t>
                </a:r>
                <a:endParaRPr lang="en-US" altLang="zh-CN" dirty="0">
                  <a:solidFill>
                    <a:srgbClr val="00698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Char char="•"/>
                </a:pP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性别</a:t>
                </a:r>
                <a:r>
                  <a:rPr lang="en-US" altLang="zh-CN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的样本受教育程度类似</a:t>
                </a:r>
                <a:endParaRPr lang="en-US" altLang="zh-CN" dirty="0">
                  <a:solidFill>
                    <a:srgbClr val="00698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Char char="•"/>
                </a:pP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性别为</a:t>
                </a:r>
                <a:r>
                  <a:rPr lang="en-US" altLang="zh-CN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的样本教育程度主要集中在低层次阶段或者教育程度未知</a:t>
                </a:r>
              </a:p>
              <a:p>
                <a:pPr marL="457200" indent="-457200">
                  <a:buChar char="•"/>
                </a:pP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可能原因，系统性别字段未填写则为</a:t>
                </a:r>
                <a:r>
                  <a:rPr lang="en-US" altLang="zh-CN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，这部分用户也非活跃用户</a:t>
                </a:r>
              </a:p>
            </p:txBody>
          </p:sp>
          <p:sp>
            <p:nvSpPr>
              <p:cNvPr id="25617" name="文本框 25616"/>
              <p:cNvSpPr txBox="1"/>
              <p:nvPr/>
            </p:nvSpPr>
            <p:spPr>
              <a:xfrm>
                <a:off x="10840025" y="28737467"/>
                <a:ext cx="3900170" cy="666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180000" tIns="180000" rIns="180000" bIns="180000">
                <a:spAutoFit/>
              </a:bodyPr>
              <a:lstStyle/>
              <a:p>
                <a:pPr algn="ctr"/>
                <a:r>
                  <a:rPr lang="zh-CN" altLang="en-AU" sz="2000">
                    <a:solidFill>
                      <a:srgbClr val="00698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性别与受教育程度</a:t>
                </a: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0025" y="26044432"/>
                <a:ext cx="4024630" cy="2693035"/>
              </a:xfrm>
              <a:prstGeom prst="rect">
                <a:avLst/>
              </a:prstGeom>
            </p:spPr>
          </p:pic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5D07F96-5703-9643-89B0-9EC1237D6D2E}"/>
                </a:ext>
              </a:extLst>
            </p:cNvPr>
            <p:cNvGrpSpPr/>
            <p:nvPr/>
          </p:nvGrpSpPr>
          <p:grpSpPr>
            <a:xfrm>
              <a:off x="10619741" y="30638046"/>
              <a:ext cx="7943850" cy="5581015"/>
              <a:chOff x="10619741" y="29907162"/>
              <a:chExt cx="7943850" cy="6311900"/>
            </a:xfrm>
          </p:grpSpPr>
          <p:sp>
            <p:nvSpPr>
              <p:cNvPr id="25619" name="矩形 25618"/>
              <p:cNvSpPr/>
              <p:nvPr/>
            </p:nvSpPr>
            <p:spPr>
              <a:xfrm>
                <a:off x="10619741" y="29907162"/>
                <a:ext cx="7943850" cy="631190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4363" y="30194817"/>
                <a:ext cx="3781425" cy="4660900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87868" y="30194817"/>
                <a:ext cx="3758565" cy="4660265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/>
          </p:nvSpPr>
          <p:spPr>
            <a:xfrm>
              <a:off x="12635707" y="34996326"/>
              <a:ext cx="3912870" cy="666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80000" tIns="180000" rIns="180000" bIns="180000">
              <a:spAutoFit/>
            </a:bodyPr>
            <a:lstStyle/>
            <a:p>
              <a:pPr algn="ctr"/>
              <a:r>
                <a:rPr lang="en-AU" altLang="zh-CN" sz="20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OneClassSVM</a:t>
              </a:r>
              <a:r>
                <a:rPr lang="en-AU" altLang="zh-CN" sz="2000" dirty="0">
                  <a:solidFill>
                    <a:srgbClr val="006983"/>
                  </a:solidFill>
                  <a:latin typeface="Arial" panose="020B0604020202020204" pitchFamily="34" charset="0"/>
                </a:rPr>
                <a:t> </a:t>
              </a:r>
              <a:r>
                <a:rPr lang="en-AU" altLang="zh-CN" sz="2000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异常点检测</a:t>
              </a:r>
              <a:endParaRPr lang="en-AU" altLang="zh-CN" sz="2000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l="1983" t="7427" r="8098" b="2289"/>
            <a:stretch>
              <a:fillRect/>
            </a:stretch>
          </p:blipFill>
          <p:spPr>
            <a:xfrm>
              <a:off x="19880898" y="29277877"/>
              <a:ext cx="5299075" cy="513334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0501928" y="34652517"/>
              <a:ext cx="4056380" cy="666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80000" tIns="180000" rIns="180000" bIns="180000">
              <a:spAutoFit/>
            </a:bodyPr>
            <a:lstStyle/>
            <a:p>
              <a:pPr algn="ctr"/>
              <a:r>
                <a:rPr lang="en-AU" altLang="zh-CN" sz="2000">
                  <a:solidFill>
                    <a:srgbClr val="006983"/>
                  </a:solidFill>
                  <a:latin typeface="Arial" panose="020B0604020202020204" pitchFamily="34" charset="0"/>
                </a:rPr>
                <a:t>训练过程AUC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305132" y="29277877"/>
              <a:ext cx="2728595" cy="3446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altLang="zh-CN" b="1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Baseline</a:t>
              </a:r>
              <a:r>
                <a:rPr lang="zh-CN" altLang="en-US" b="1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结果：</a:t>
              </a:r>
              <a:endParaRPr lang="en-US" altLang="zh-CN" b="1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457200" indent="-457200">
                <a:buChar char="•"/>
              </a:pPr>
              <a:r>
                <a:rPr lang="en-US" altLang="zh-CN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Metrics</a:t>
              </a:r>
              <a:r>
                <a:rPr lang="zh-CN" altLang="en-US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：</a:t>
              </a:r>
              <a:r>
                <a:rPr lang="en-US" altLang="zh-CN"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AUC</a:t>
              </a:r>
              <a:endParaRPr lang="zh-CN" altLang="en-US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457200" indent="-457200">
                <a:buChar char="•"/>
              </a:pPr>
              <a:r>
                <a:rPr dirty="0">
                  <a:solidFill>
                    <a:srgbClr val="00698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Baseline模型最终得到的AUC平均值为0.733</a:t>
              </a:r>
            </a:p>
            <a:p>
              <a:pPr marL="457200" indent="-457200">
                <a:buChar char="•"/>
              </a:pPr>
              <a:r>
                <a:rPr lang="en-US" altLang="zh-CN" dirty="0" err="1">
                  <a:solidFill>
                    <a:srgbClr val="006983"/>
                  </a:solidFill>
                  <a:latin typeface="Arial" panose="020B0604020202020204" pitchFamily="34" charset="0"/>
                </a:rPr>
                <a:t>直接利用原始特征，模型构建简单、方便</a:t>
              </a:r>
              <a:endParaRPr lang="en-US" altLang="zh-CN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  <a:p>
              <a:pPr marL="457200" indent="-457200">
                <a:buChar char="•"/>
              </a:pPr>
              <a:endParaRPr lang="en-US" altLang="zh-CN" dirty="0">
                <a:solidFill>
                  <a:srgbClr val="006983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78" name="图片 77">
            <a:extLst>
              <a:ext uri="{FF2B5EF4-FFF2-40B4-BE49-F238E27FC236}">
                <a16:creationId xmlns:a16="http://schemas.microsoft.com/office/drawing/2014/main" id="{408A85A2-B468-2B4F-A140-FB9D06C292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65428" y="2332990"/>
            <a:ext cx="4127500" cy="4127500"/>
          </a:xfrm>
          <a:prstGeom prst="rect">
            <a:avLst/>
          </a:prstGeom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262018A3-DF6C-9041-A900-D292AF5B878C}"/>
              </a:ext>
            </a:extLst>
          </p:cNvPr>
          <p:cNvSpPr/>
          <p:nvPr/>
        </p:nvSpPr>
        <p:spPr>
          <a:xfrm>
            <a:off x="28890657" y="32079324"/>
            <a:ext cx="8587362" cy="443272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360000" tIns="360000" rIns="360000" bIns="360000"/>
          <a:lstStyle/>
          <a:p>
            <a:pPr marL="381000" indent="-381000"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006983"/>
                </a:solidFill>
                <a:latin typeface="Arial" panose="020B0604020202020204" pitchFamily="34" charset="0"/>
              </a:rPr>
              <a:t>结论</a:t>
            </a:r>
            <a:endParaRPr lang="en-US" altLang="zh-CN" sz="4800" b="1" dirty="0">
              <a:solidFill>
                <a:srgbClr val="006983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6983"/>
                </a:solidFill>
                <a:latin typeface="Arial" panose="020B0604020202020204" pitchFamily="34" charset="0"/>
              </a:rPr>
              <a:t>数据预处理不仅仅是简单的异常检测、缺失补全，更可以加深对数据本身的理解</a:t>
            </a:r>
            <a:endParaRPr lang="en-US" altLang="zh-CN" sz="3200" dirty="0">
              <a:solidFill>
                <a:srgbClr val="006983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6983"/>
                </a:solidFill>
                <a:latin typeface="Arial" panose="020B0604020202020204" pitchFamily="34" charset="0"/>
              </a:rPr>
              <a:t>特征工程对于点击率、推荐等商业问题模型构建至关重要</a:t>
            </a:r>
            <a:endParaRPr lang="en-US" altLang="zh-CN" sz="3200" dirty="0">
              <a:solidFill>
                <a:srgbClr val="006983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6983"/>
                </a:solidFill>
                <a:latin typeface="Arial" panose="020B0604020202020204" pitchFamily="34" charset="0"/>
              </a:rPr>
              <a:t>模型之间的融合可以进一步提升效果</a:t>
            </a:r>
            <a:endParaRPr lang="en-AU" altLang="zh-CN" sz="3200" dirty="0">
              <a:solidFill>
                <a:srgbClr val="006983"/>
              </a:solidFill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013120" y="23056429"/>
            <a:ext cx="8358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698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以后的结果会存入数据库，因为系统是定时计算更新的，所以每次需要进行广告推广的时候，推广人员需要上传相应的推广计划，然后系统会在数据库中调出相应的目标人群，并且可以看到用户与广告的匹配程度。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1"/>
          <a:srcRect l="18021" t="-275" b="-1"/>
          <a:stretch/>
        </p:blipFill>
        <p:spPr>
          <a:xfrm>
            <a:off x="29317545" y="26270017"/>
            <a:ext cx="7751763" cy="4801145"/>
          </a:xfrm>
          <a:prstGeom prst="rect">
            <a:avLst/>
          </a:prstGeom>
        </p:spPr>
      </p:pic>
      <p:sp>
        <p:nvSpPr>
          <p:cNvPr id="92" name="矩形 91">
            <a:extLst>
              <a:ext uri="{FF2B5EF4-FFF2-40B4-BE49-F238E27FC236}">
                <a16:creationId xmlns:a16="http://schemas.microsoft.com/office/drawing/2014/main" id="{B8BF7110-D2ED-804A-B7DE-10802161E4A3}"/>
              </a:ext>
            </a:extLst>
          </p:cNvPr>
          <p:cNvSpPr/>
          <p:nvPr/>
        </p:nvSpPr>
        <p:spPr>
          <a:xfrm>
            <a:off x="30914798" y="16698718"/>
            <a:ext cx="940734" cy="951574"/>
          </a:xfrm>
          <a:prstGeom prst="rect">
            <a:avLst/>
          </a:prstGeom>
          <a:solidFill>
            <a:srgbClr val="009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71E74207-ADE2-C043-B8D1-A0922FBDB60C}"/>
              </a:ext>
            </a:extLst>
          </p:cNvPr>
          <p:cNvSpPr/>
          <p:nvPr/>
        </p:nvSpPr>
        <p:spPr>
          <a:xfrm>
            <a:off x="33176356" y="17780127"/>
            <a:ext cx="1437972" cy="13985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0B7B5DC8-3086-0840-8AEB-0F5EE663FE62}"/>
              </a:ext>
            </a:extLst>
          </p:cNvPr>
          <p:cNvCxnSpPr>
            <a:cxnSpLocks/>
            <a:stCxn id="92" idx="3"/>
            <a:endCxn id="96" idx="2"/>
          </p:cNvCxnSpPr>
          <p:nvPr/>
        </p:nvCxnSpPr>
        <p:spPr>
          <a:xfrm>
            <a:off x="31855532" y="17174505"/>
            <a:ext cx="1320824" cy="130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00E47E76-E202-9047-BBC2-14B0435ED9E5}"/>
              </a:ext>
            </a:extLst>
          </p:cNvPr>
          <p:cNvSpPr/>
          <p:nvPr/>
        </p:nvSpPr>
        <p:spPr>
          <a:xfrm>
            <a:off x="30907885" y="17799233"/>
            <a:ext cx="940734" cy="951574"/>
          </a:xfrm>
          <a:prstGeom prst="rect">
            <a:avLst/>
          </a:prstGeom>
          <a:solidFill>
            <a:srgbClr val="009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0F4F51B-B950-9D4C-9EA3-27B2098FC212}"/>
              </a:ext>
            </a:extLst>
          </p:cNvPr>
          <p:cNvSpPr/>
          <p:nvPr/>
        </p:nvSpPr>
        <p:spPr>
          <a:xfrm>
            <a:off x="30901511" y="19332654"/>
            <a:ext cx="940734" cy="951574"/>
          </a:xfrm>
          <a:prstGeom prst="rect">
            <a:avLst/>
          </a:prstGeom>
          <a:solidFill>
            <a:srgbClr val="009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C20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3" name="文本框 25612">
            <a:extLst>
              <a:ext uri="{FF2B5EF4-FFF2-40B4-BE49-F238E27FC236}">
                <a16:creationId xmlns:a16="http://schemas.microsoft.com/office/drawing/2014/main" id="{D4EE4FF6-ACEE-BE42-A110-64AF6BAEC5C8}"/>
              </a:ext>
            </a:extLst>
          </p:cNvPr>
          <p:cNvSpPr txBox="1"/>
          <p:nvPr/>
        </p:nvSpPr>
        <p:spPr>
          <a:xfrm flipH="1">
            <a:off x="31096768" y="18740735"/>
            <a:ext cx="47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5615" name="直线箭头连接符 25614">
            <a:extLst>
              <a:ext uri="{FF2B5EF4-FFF2-40B4-BE49-F238E27FC236}">
                <a16:creationId xmlns:a16="http://schemas.microsoft.com/office/drawing/2014/main" id="{B5044ADD-B968-F94A-91BF-59200A5051B3}"/>
              </a:ext>
            </a:extLst>
          </p:cNvPr>
          <p:cNvCxnSpPr/>
          <p:nvPr/>
        </p:nvCxnSpPr>
        <p:spPr>
          <a:xfrm>
            <a:off x="31843530" y="18333597"/>
            <a:ext cx="1327737" cy="20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20" name="直线箭头连接符 25619">
            <a:extLst>
              <a:ext uri="{FF2B5EF4-FFF2-40B4-BE49-F238E27FC236}">
                <a16:creationId xmlns:a16="http://schemas.microsoft.com/office/drawing/2014/main" id="{A0B23130-1D7B-5F4F-9846-6F7091F02E2E}"/>
              </a:ext>
            </a:extLst>
          </p:cNvPr>
          <p:cNvCxnSpPr>
            <a:cxnSpLocks/>
          </p:cNvCxnSpPr>
          <p:nvPr/>
        </p:nvCxnSpPr>
        <p:spPr>
          <a:xfrm flipV="1">
            <a:off x="31848619" y="18568258"/>
            <a:ext cx="1320824" cy="13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22" name="直线箭头连接符 25621">
            <a:extLst>
              <a:ext uri="{FF2B5EF4-FFF2-40B4-BE49-F238E27FC236}">
                <a16:creationId xmlns:a16="http://schemas.microsoft.com/office/drawing/2014/main" id="{A9E78BEA-D4D4-BF41-BBCC-D4A899958DC3}"/>
              </a:ext>
            </a:extLst>
          </p:cNvPr>
          <p:cNvCxnSpPr>
            <a:cxnSpLocks/>
          </p:cNvCxnSpPr>
          <p:nvPr/>
        </p:nvCxnSpPr>
        <p:spPr>
          <a:xfrm>
            <a:off x="34614328" y="18498345"/>
            <a:ext cx="742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25" name="文本框 25624">
            <a:extLst>
              <a:ext uri="{FF2B5EF4-FFF2-40B4-BE49-F238E27FC236}">
                <a16:creationId xmlns:a16="http://schemas.microsoft.com/office/drawing/2014/main" id="{6BAF0C40-2EA4-ED40-8ACB-8C3713999571}"/>
              </a:ext>
            </a:extLst>
          </p:cNvPr>
          <p:cNvSpPr txBox="1"/>
          <p:nvPr/>
        </p:nvSpPr>
        <p:spPr>
          <a:xfrm>
            <a:off x="31488161" y="20446411"/>
            <a:ext cx="336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AU" dirty="0">
                <a:solidFill>
                  <a:srgbClr val="006983"/>
                </a:solidFill>
                <a:latin typeface="Arial" panose="020B0604020202020204" pitchFamily="34" charset="0"/>
                <a:sym typeface="+mn-lt"/>
              </a:rPr>
              <a:t>融合</a:t>
            </a:r>
            <a:r>
              <a:rPr lang="en-AU" altLang="zh-CN" dirty="0" err="1">
                <a:solidFill>
                  <a:srgbClr val="006983"/>
                </a:solidFill>
                <a:latin typeface="Arial" panose="020B0604020202020204" pitchFamily="34" charset="0"/>
                <a:sym typeface="+mn-lt"/>
              </a:rPr>
              <a:t>模型框架图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55</TotalTime>
  <Words>643</Words>
  <Application>Microsoft Macintosh PowerPoint</Application>
  <PresentationFormat>自定义</PresentationFormat>
  <Paragraphs>140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Monotype Sorts</vt:lpstr>
      <vt:lpstr>Times New Roman</vt:lpstr>
      <vt:lpstr>Wingdings</vt:lpstr>
      <vt:lpstr>Blank Presentation</vt:lpstr>
      <vt:lpstr>PowerPoint 演示文稿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dc:description>MakeSigns.com_x000d__x000d_
1.800.347.2744</dc:description>
  <cp:lastModifiedBy>juntao_ liu</cp:lastModifiedBy>
  <cp:revision>295</cp:revision>
  <cp:lastPrinted>2006-11-15T16:04:00Z</cp:lastPrinted>
  <dcterms:created xsi:type="dcterms:W3CDTF">1997-10-24T05:44:00Z</dcterms:created>
  <dcterms:modified xsi:type="dcterms:W3CDTF">2019-12-23T12:27:54Z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