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Override1.xml" ContentType="application/vnd.openxmlformats-officedocument.themeOverrid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6" r:id="rId1"/>
    <p:sldMasterId id="2147483679" r:id="rId2"/>
  </p:sldMasterIdLst>
  <p:notesMasterIdLst>
    <p:notesMasterId r:id="rId32"/>
  </p:notesMasterIdLst>
  <p:sldIdLst>
    <p:sldId id="256" r:id="rId3"/>
    <p:sldId id="257" r:id="rId4"/>
    <p:sldId id="376" r:id="rId5"/>
    <p:sldId id="377" r:id="rId6"/>
    <p:sldId id="357" r:id="rId7"/>
    <p:sldId id="358" r:id="rId8"/>
    <p:sldId id="360" r:id="rId9"/>
    <p:sldId id="332" r:id="rId10"/>
    <p:sldId id="333" r:id="rId11"/>
    <p:sldId id="378" r:id="rId12"/>
    <p:sldId id="379" r:id="rId13"/>
    <p:sldId id="380" r:id="rId14"/>
    <p:sldId id="262" r:id="rId15"/>
    <p:sldId id="363" r:id="rId16"/>
    <p:sldId id="381" r:id="rId17"/>
    <p:sldId id="396" r:id="rId18"/>
    <p:sldId id="395" r:id="rId19"/>
    <p:sldId id="383" r:id="rId20"/>
    <p:sldId id="393" r:id="rId21"/>
    <p:sldId id="384" r:id="rId22"/>
    <p:sldId id="385" r:id="rId23"/>
    <p:sldId id="386" r:id="rId24"/>
    <p:sldId id="387" r:id="rId25"/>
    <p:sldId id="388" r:id="rId26"/>
    <p:sldId id="389" r:id="rId27"/>
    <p:sldId id="390" r:id="rId28"/>
    <p:sldId id="391" r:id="rId29"/>
    <p:sldId id="392" r:id="rId30"/>
    <p:sldId id="341" r:id="rId31"/>
  </p:sldIdLst>
  <p:sldSz cx="12192000" cy="6858000"/>
  <p:notesSz cx="6858000" cy="9144000"/>
  <p:defaultTex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untao_ liu" initials="jl" lastIdx="5" clrIdx="0">
    <p:extLst>
      <p:ext uri="{19B8F6BF-5375-455C-9EA6-DF929625EA0E}">
        <p15:presenceInfo xmlns:p15="http://schemas.microsoft.com/office/powerpoint/2012/main" userId="7ef152a8b237c75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3A1C"/>
    <a:srgbClr val="F23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E8034E78-7F5D-4C2E-B375-FC64B27BC917}" styleName="深色样式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深色样式 1 - 强调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深色样式 1 - 强调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深色样式 1 - 强调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深色样式 1 - 强调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深色样式 1 - 强调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F2DE63D5-997A-4646-A377-4702673A728D}" styleName="浅色样式 2 - 强调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588" autoAdjust="0"/>
    <p:restoredTop sz="88172" autoAdjust="0"/>
  </p:normalViewPr>
  <p:slideViewPr>
    <p:cSldViewPr snapToGrid="0" snapToObjects="1">
      <p:cViewPr varScale="1">
        <p:scale>
          <a:sx n="96" d="100"/>
          <a:sy n="96" d="100"/>
        </p:scale>
        <p:origin x="108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745408-ED27-4CAF-B7C3-B7AF6EFD131E}" type="datetimeFigureOut">
              <a:rPr lang="zh-CN" altLang="en-US" smtClean="0"/>
              <a:t>2020/2/3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0B8744-D4C5-4C88-AD48-C21601B7DC19}" type="slidenum">
              <a:rPr lang="zh-CN" altLang="en-US" smtClean="0"/>
              <a:t>‹#›</a:t>
            </a:fld>
            <a:endParaRPr lang="zh-CN" altLang="en-US"/>
          </a:p>
        </p:txBody>
      </p:sp>
    </p:spTree>
    <p:extLst>
      <p:ext uri="{BB962C8B-B14F-4D97-AF65-F5344CB8AC3E}">
        <p14:creationId xmlns:p14="http://schemas.microsoft.com/office/powerpoint/2010/main" val="11446239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F0B8744-D4C5-4C88-AD48-C21601B7DC19}" type="slidenum">
              <a:rPr lang="zh-CN" altLang="en-US" smtClean="0"/>
              <a:t>1</a:t>
            </a:fld>
            <a:endParaRPr lang="zh-CN" altLang="en-US"/>
          </a:p>
        </p:txBody>
      </p:sp>
    </p:spTree>
    <p:extLst>
      <p:ext uri="{BB962C8B-B14F-4D97-AF65-F5344CB8AC3E}">
        <p14:creationId xmlns:p14="http://schemas.microsoft.com/office/powerpoint/2010/main" val="35784622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F0B8744-D4C5-4C88-AD48-C21601B7DC19}" type="slidenum">
              <a:rPr lang="zh-CN" altLang="en-US" smtClean="0"/>
              <a:t>10</a:t>
            </a:fld>
            <a:endParaRPr lang="zh-CN" altLang="en-US"/>
          </a:p>
        </p:txBody>
      </p:sp>
    </p:spTree>
    <p:extLst>
      <p:ext uri="{BB962C8B-B14F-4D97-AF65-F5344CB8AC3E}">
        <p14:creationId xmlns:p14="http://schemas.microsoft.com/office/powerpoint/2010/main" val="9109766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F0B8744-D4C5-4C88-AD48-C21601B7DC19}" type="slidenum">
              <a:rPr lang="zh-CN" altLang="en-US" smtClean="0"/>
              <a:t>11</a:t>
            </a:fld>
            <a:endParaRPr lang="zh-CN" altLang="en-US"/>
          </a:p>
        </p:txBody>
      </p:sp>
    </p:spTree>
    <p:extLst>
      <p:ext uri="{BB962C8B-B14F-4D97-AF65-F5344CB8AC3E}">
        <p14:creationId xmlns:p14="http://schemas.microsoft.com/office/powerpoint/2010/main" val="38354187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F0B8744-D4C5-4C88-AD48-C21601B7DC19}" type="slidenum">
              <a:rPr lang="zh-CN" altLang="en-US" smtClean="0"/>
              <a:t>12</a:t>
            </a:fld>
            <a:endParaRPr lang="zh-CN" altLang="en-US"/>
          </a:p>
        </p:txBody>
      </p:sp>
    </p:spTree>
    <p:extLst>
      <p:ext uri="{BB962C8B-B14F-4D97-AF65-F5344CB8AC3E}">
        <p14:creationId xmlns:p14="http://schemas.microsoft.com/office/powerpoint/2010/main" val="18757607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F0B8744-D4C5-4C88-AD48-C21601B7DC19}" type="slidenum">
              <a:rPr lang="zh-CN" altLang="en-US" smtClean="0"/>
              <a:t>13</a:t>
            </a:fld>
            <a:endParaRPr lang="zh-CN" altLang="en-US"/>
          </a:p>
        </p:txBody>
      </p:sp>
    </p:spTree>
    <p:extLst>
      <p:ext uri="{BB962C8B-B14F-4D97-AF65-F5344CB8AC3E}">
        <p14:creationId xmlns:p14="http://schemas.microsoft.com/office/powerpoint/2010/main" val="16701300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F0B8744-D4C5-4C88-AD48-C21601B7DC19}" type="slidenum">
              <a:rPr lang="zh-CN" altLang="en-US" smtClean="0"/>
              <a:t>14</a:t>
            </a:fld>
            <a:endParaRPr lang="zh-CN" altLang="en-US"/>
          </a:p>
        </p:txBody>
      </p:sp>
    </p:spTree>
    <p:extLst>
      <p:ext uri="{BB962C8B-B14F-4D97-AF65-F5344CB8AC3E}">
        <p14:creationId xmlns:p14="http://schemas.microsoft.com/office/powerpoint/2010/main" val="31797470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F0B8744-D4C5-4C88-AD48-C21601B7DC19}" type="slidenum">
              <a:rPr lang="zh-CN" altLang="en-US" smtClean="0"/>
              <a:t>16</a:t>
            </a:fld>
            <a:endParaRPr lang="zh-CN" altLang="en-US"/>
          </a:p>
        </p:txBody>
      </p:sp>
    </p:spTree>
    <p:extLst>
      <p:ext uri="{BB962C8B-B14F-4D97-AF65-F5344CB8AC3E}">
        <p14:creationId xmlns:p14="http://schemas.microsoft.com/office/powerpoint/2010/main" val="2905417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F0B8744-D4C5-4C88-AD48-C21601B7DC19}" type="slidenum">
              <a:rPr lang="zh-CN" altLang="en-US" smtClean="0"/>
              <a:t>17</a:t>
            </a:fld>
            <a:endParaRPr lang="zh-CN" altLang="en-US"/>
          </a:p>
        </p:txBody>
      </p:sp>
    </p:spTree>
    <p:extLst>
      <p:ext uri="{BB962C8B-B14F-4D97-AF65-F5344CB8AC3E}">
        <p14:creationId xmlns:p14="http://schemas.microsoft.com/office/powerpoint/2010/main" val="41888889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F0B8744-D4C5-4C88-AD48-C21601B7DC19}" type="slidenum">
              <a:rPr lang="zh-CN" altLang="en-US" smtClean="0"/>
              <a:t>18</a:t>
            </a:fld>
            <a:endParaRPr lang="zh-CN" altLang="en-US"/>
          </a:p>
        </p:txBody>
      </p:sp>
    </p:spTree>
    <p:extLst>
      <p:ext uri="{BB962C8B-B14F-4D97-AF65-F5344CB8AC3E}">
        <p14:creationId xmlns:p14="http://schemas.microsoft.com/office/powerpoint/2010/main" val="7781458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F0B8744-D4C5-4C88-AD48-C21601B7DC19}" type="slidenum">
              <a:rPr lang="zh-CN" altLang="en-US" smtClean="0"/>
              <a:t>19</a:t>
            </a:fld>
            <a:endParaRPr lang="zh-CN" altLang="en-US"/>
          </a:p>
        </p:txBody>
      </p:sp>
    </p:spTree>
    <p:extLst>
      <p:ext uri="{BB962C8B-B14F-4D97-AF65-F5344CB8AC3E}">
        <p14:creationId xmlns:p14="http://schemas.microsoft.com/office/powerpoint/2010/main" val="40888525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F0B8744-D4C5-4C88-AD48-C21601B7DC19}" type="slidenum">
              <a:rPr lang="zh-CN" altLang="en-US" smtClean="0"/>
              <a:t>20</a:t>
            </a:fld>
            <a:endParaRPr lang="zh-CN" altLang="en-US"/>
          </a:p>
        </p:txBody>
      </p:sp>
    </p:spTree>
    <p:extLst>
      <p:ext uri="{BB962C8B-B14F-4D97-AF65-F5344CB8AC3E}">
        <p14:creationId xmlns:p14="http://schemas.microsoft.com/office/powerpoint/2010/main" val="7961474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F0B8744-D4C5-4C88-AD48-C21601B7DC19}" type="slidenum">
              <a:rPr lang="zh-CN" altLang="en-US" smtClean="0"/>
              <a:t>2</a:t>
            </a:fld>
            <a:endParaRPr lang="zh-CN" altLang="en-US"/>
          </a:p>
        </p:txBody>
      </p:sp>
    </p:spTree>
    <p:extLst>
      <p:ext uri="{BB962C8B-B14F-4D97-AF65-F5344CB8AC3E}">
        <p14:creationId xmlns:p14="http://schemas.microsoft.com/office/powerpoint/2010/main" val="40404835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F0B8744-D4C5-4C88-AD48-C21601B7DC19}" type="slidenum">
              <a:rPr lang="zh-CN" altLang="en-US" smtClean="0"/>
              <a:t>21</a:t>
            </a:fld>
            <a:endParaRPr lang="zh-CN" altLang="en-US"/>
          </a:p>
        </p:txBody>
      </p:sp>
    </p:spTree>
    <p:extLst>
      <p:ext uri="{BB962C8B-B14F-4D97-AF65-F5344CB8AC3E}">
        <p14:creationId xmlns:p14="http://schemas.microsoft.com/office/powerpoint/2010/main" val="355766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F0B8744-D4C5-4C88-AD48-C21601B7DC19}" type="slidenum">
              <a:rPr lang="zh-CN" altLang="en-US" smtClean="0"/>
              <a:t>22</a:t>
            </a:fld>
            <a:endParaRPr lang="zh-CN" altLang="en-US"/>
          </a:p>
        </p:txBody>
      </p:sp>
    </p:spTree>
    <p:extLst>
      <p:ext uri="{BB962C8B-B14F-4D97-AF65-F5344CB8AC3E}">
        <p14:creationId xmlns:p14="http://schemas.microsoft.com/office/powerpoint/2010/main" val="42527008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F0B8744-D4C5-4C88-AD48-C21601B7DC19}" type="slidenum">
              <a:rPr lang="zh-CN" altLang="en-US" smtClean="0"/>
              <a:t>24</a:t>
            </a:fld>
            <a:endParaRPr lang="zh-CN" altLang="en-US"/>
          </a:p>
        </p:txBody>
      </p:sp>
    </p:spTree>
    <p:extLst>
      <p:ext uri="{BB962C8B-B14F-4D97-AF65-F5344CB8AC3E}">
        <p14:creationId xmlns:p14="http://schemas.microsoft.com/office/powerpoint/2010/main" val="4136069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F0B8744-D4C5-4C88-AD48-C21601B7DC19}" type="slidenum">
              <a:rPr lang="zh-CN" altLang="en-US" smtClean="0"/>
              <a:t>25</a:t>
            </a:fld>
            <a:endParaRPr lang="zh-CN" altLang="en-US"/>
          </a:p>
        </p:txBody>
      </p:sp>
    </p:spTree>
    <p:extLst>
      <p:ext uri="{BB962C8B-B14F-4D97-AF65-F5344CB8AC3E}">
        <p14:creationId xmlns:p14="http://schemas.microsoft.com/office/powerpoint/2010/main" val="22007245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F0B8744-D4C5-4C88-AD48-C21601B7DC19}" type="slidenum">
              <a:rPr lang="zh-CN" altLang="en-US" smtClean="0"/>
              <a:t>26</a:t>
            </a:fld>
            <a:endParaRPr lang="zh-CN" altLang="en-US"/>
          </a:p>
        </p:txBody>
      </p:sp>
    </p:spTree>
    <p:extLst>
      <p:ext uri="{BB962C8B-B14F-4D97-AF65-F5344CB8AC3E}">
        <p14:creationId xmlns:p14="http://schemas.microsoft.com/office/powerpoint/2010/main" val="40949753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F0B8744-D4C5-4C88-AD48-C21601B7DC19}" type="slidenum">
              <a:rPr lang="zh-CN" altLang="en-US" smtClean="0"/>
              <a:t>27</a:t>
            </a:fld>
            <a:endParaRPr lang="zh-CN" altLang="en-US"/>
          </a:p>
        </p:txBody>
      </p:sp>
    </p:spTree>
    <p:extLst>
      <p:ext uri="{BB962C8B-B14F-4D97-AF65-F5344CB8AC3E}">
        <p14:creationId xmlns:p14="http://schemas.microsoft.com/office/powerpoint/2010/main" val="36894608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F0B8744-D4C5-4C88-AD48-C21601B7DC19}" type="slidenum">
              <a:rPr lang="zh-CN" altLang="en-US" smtClean="0"/>
              <a:t>29</a:t>
            </a:fld>
            <a:endParaRPr lang="zh-CN" altLang="en-US"/>
          </a:p>
        </p:txBody>
      </p:sp>
    </p:spTree>
    <p:extLst>
      <p:ext uri="{BB962C8B-B14F-4D97-AF65-F5344CB8AC3E}">
        <p14:creationId xmlns:p14="http://schemas.microsoft.com/office/powerpoint/2010/main" val="1919427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F0B8744-D4C5-4C88-AD48-C21601B7DC19}" type="slidenum">
              <a:rPr lang="zh-CN" altLang="en-US" smtClean="0"/>
              <a:t>3</a:t>
            </a:fld>
            <a:endParaRPr lang="zh-CN" altLang="en-US"/>
          </a:p>
        </p:txBody>
      </p:sp>
    </p:spTree>
    <p:extLst>
      <p:ext uri="{BB962C8B-B14F-4D97-AF65-F5344CB8AC3E}">
        <p14:creationId xmlns:p14="http://schemas.microsoft.com/office/powerpoint/2010/main" val="17184730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F0B8744-D4C5-4C88-AD48-C21601B7DC19}" type="slidenum">
              <a:rPr lang="zh-CN" altLang="en-US" smtClean="0"/>
              <a:t>4</a:t>
            </a:fld>
            <a:endParaRPr lang="zh-CN" altLang="en-US"/>
          </a:p>
        </p:txBody>
      </p:sp>
    </p:spTree>
    <p:extLst>
      <p:ext uri="{BB962C8B-B14F-4D97-AF65-F5344CB8AC3E}">
        <p14:creationId xmlns:p14="http://schemas.microsoft.com/office/powerpoint/2010/main" val="22046068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F0B8744-D4C5-4C88-AD48-C21601B7DC19}" type="slidenum">
              <a:rPr lang="zh-CN" altLang="en-US" smtClean="0"/>
              <a:t>5</a:t>
            </a:fld>
            <a:endParaRPr lang="zh-CN" altLang="en-US"/>
          </a:p>
        </p:txBody>
      </p:sp>
    </p:spTree>
    <p:extLst>
      <p:ext uri="{BB962C8B-B14F-4D97-AF65-F5344CB8AC3E}">
        <p14:creationId xmlns:p14="http://schemas.microsoft.com/office/powerpoint/2010/main" val="13206531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F0B8744-D4C5-4C88-AD48-C21601B7DC19}" type="slidenum">
              <a:rPr lang="zh-CN" altLang="en-US" smtClean="0"/>
              <a:t>6</a:t>
            </a:fld>
            <a:endParaRPr lang="zh-CN" altLang="en-US"/>
          </a:p>
        </p:txBody>
      </p:sp>
    </p:spTree>
    <p:extLst>
      <p:ext uri="{BB962C8B-B14F-4D97-AF65-F5344CB8AC3E}">
        <p14:creationId xmlns:p14="http://schemas.microsoft.com/office/powerpoint/2010/main" val="41625229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 altLang="zh-CN" sz="1200" kern="1200" dirty="0">
                <a:solidFill>
                  <a:schemeClr val="tx1"/>
                </a:solidFill>
                <a:effectLst/>
                <a:latin typeface="+mn-lt"/>
                <a:ea typeface="+mn-ea"/>
                <a:cs typeface="+mn-cs"/>
              </a:rPr>
              <a:t>GBDT</a:t>
            </a:r>
            <a:r>
              <a:rPr lang="zh-CN" altLang="en-US" sz="1200" kern="1200" dirty="0">
                <a:solidFill>
                  <a:schemeClr val="tx1"/>
                </a:solidFill>
                <a:effectLst/>
                <a:latin typeface="+mn-lt"/>
                <a:ea typeface="+mn-ea"/>
                <a:cs typeface="+mn-cs"/>
              </a:rPr>
              <a:t>优点</a:t>
            </a:r>
            <a:r>
              <a:rPr lang="en-US" altLang="zh-CN" sz="1200" kern="1200" dirty="0">
                <a:solidFill>
                  <a:schemeClr val="tx1"/>
                </a:solidFill>
                <a:effectLst/>
                <a:latin typeface="+mn-lt"/>
                <a:ea typeface="+mn-ea"/>
                <a:cs typeface="+mn-cs"/>
              </a:rPr>
              <a:t>:1.</a:t>
            </a:r>
            <a:r>
              <a:rPr lang="zh-CN" altLang="en-US" sz="1200" kern="1200" dirty="0">
                <a:solidFill>
                  <a:schemeClr val="tx1"/>
                </a:solidFill>
                <a:effectLst/>
                <a:latin typeface="+mn-lt"/>
                <a:ea typeface="+mn-ea"/>
                <a:cs typeface="+mn-cs"/>
              </a:rPr>
              <a:t>可以灵活处理各类型数据</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连续，离散</a:t>
            </a:r>
            <a:r>
              <a:rPr lang="en-US" altLang="zh-CN" sz="1200" kern="1200" dirty="0">
                <a:solidFill>
                  <a:schemeClr val="tx1"/>
                </a:solidFill>
                <a:effectLst/>
                <a:latin typeface="+mn-lt"/>
                <a:ea typeface="+mn-ea"/>
                <a:cs typeface="+mn-cs"/>
              </a:rPr>
              <a:t>)</a:t>
            </a:r>
          </a:p>
          <a:p>
            <a:r>
              <a:rPr lang="en-US" altLang="zh-CN" sz="1200" kern="1200" dirty="0">
                <a:solidFill>
                  <a:schemeClr val="tx1"/>
                </a:solidFill>
                <a:effectLst/>
                <a:latin typeface="+mn-lt"/>
                <a:ea typeface="+mn-ea"/>
                <a:cs typeface="+mn-cs"/>
              </a:rPr>
              <a:t>2.</a:t>
            </a:r>
            <a:r>
              <a:rPr lang="zh-CN" altLang="en-US" sz="1200" kern="1200" dirty="0">
                <a:solidFill>
                  <a:schemeClr val="tx1"/>
                </a:solidFill>
                <a:effectLst/>
                <a:latin typeface="+mn-lt"/>
                <a:ea typeface="+mn-ea"/>
                <a:cs typeface="+mn-cs"/>
              </a:rPr>
              <a:t>在分布稠密的数据集上，泛华能力和表达能力很好</a:t>
            </a:r>
          </a:p>
          <a:p>
            <a:r>
              <a:rPr lang="en-US" altLang="zh-CN" sz="1200" kern="1200" dirty="0">
                <a:solidFill>
                  <a:schemeClr val="tx1"/>
                </a:solidFill>
                <a:effectLst/>
                <a:latin typeface="+mn-lt"/>
                <a:ea typeface="+mn-ea"/>
                <a:cs typeface="+mn-cs"/>
              </a:rPr>
              <a:t>3.</a:t>
            </a:r>
            <a:r>
              <a:rPr lang="zh-CN" altLang="en-US" sz="1200" kern="1200" dirty="0">
                <a:solidFill>
                  <a:schemeClr val="tx1"/>
                </a:solidFill>
                <a:effectLst/>
                <a:latin typeface="+mn-lt"/>
                <a:ea typeface="+mn-ea"/>
                <a:cs typeface="+mn-cs"/>
              </a:rPr>
              <a:t>预测阶段速度快</a:t>
            </a:r>
          </a:p>
          <a:p>
            <a:endParaRPr lang="zh-CN" altLang="en-US" dirty="0"/>
          </a:p>
        </p:txBody>
      </p:sp>
      <p:sp>
        <p:nvSpPr>
          <p:cNvPr id="4" name="灯片编号占位符 3"/>
          <p:cNvSpPr>
            <a:spLocks noGrp="1"/>
          </p:cNvSpPr>
          <p:nvPr>
            <p:ph type="sldNum" sz="quarter" idx="10"/>
          </p:nvPr>
        </p:nvSpPr>
        <p:spPr/>
        <p:txBody>
          <a:bodyPr/>
          <a:lstStyle/>
          <a:p>
            <a:fld id="{FF0B8744-D4C5-4C88-AD48-C21601B7DC19}" type="slidenum">
              <a:rPr lang="zh-CN" altLang="en-US" smtClean="0"/>
              <a:t>7</a:t>
            </a:fld>
            <a:endParaRPr lang="zh-CN" altLang="en-US"/>
          </a:p>
        </p:txBody>
      </p:sp>
    </p:spTree>
    <p:extLst>
      <p:ext uri="{BB962C8B-B14F-4D97-AF65-F5344CB8AC3E}">
        <p14:creationId xmlns:p14="http://schemas.microsoft.com/office/powerpoint/2010/main" val="28499355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F0B8744-D4C5-4C88-AD48-C21601B7DC19}" type="slidenum">
              <a:rPr lang="zh-CN" altLang="en-US" smtClean="0"/>
              <a:t>8</a:t>
            </a:fld>
            <a:endParaRPr lang="zh-CN" altLang="en-US"/>
          </a:p>
        </p:txBody>
      </p:sp>
    </p:spTree>
    <p:extLst>
      <p:ext uri="{BB962C8B-B14F-4D97-AF65-F5344CB8AC3E}">
        <p14:creationId xmlns:p14="http://schemas.microsoft.com/office/powerpoint/2010/main" val="8603836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F0B8744-D4C5-4C88-AD48-C21601B7DC19}" type="slidenum">
              <a:rPr lang="zh-CN" altLang="en-US" smtClean="0"/>
              <a:t>9</a:t>
            </a:fld>
            <a:endParaRPr lang="zh-CN" altLang="en-US"/>
          </a:p>
        </p:txBody>
      </p:sp>
    </p:spTree>
    <p:extLst>
      <p:ext uri="{BB962C8B-B14F-4D97-AF65-F5344CB8AC3E}">
        <p14:creationId xmlns:p14="http://schemas.microsoft.com/office/powerpoint/2010/main" val="4287966819"/>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5" Type="http://schemas.microsoft.com/office/2007/relationships/hdphoto" Target="../media/hdphoto2.wdp"/><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11.xml.rels><?xml version="1.0" encoding="UTF-8" standalone="yes"?>
<Relationships xmlns="http://schemas.openxmlformats.org/package/2006/relationships"><Relationship Id="rId3" Type="http://schemas.openxmlformats.org/officeDocument/2006/relationships/hyperlink" Target="http://www.officeplus.cn/Template/Home.shtml" TargetMode="External"/><Relationship Id="rId2" Type="http://schemas.openxmlformats.org/officeDocument/2006/relationships/image" Target="../media/image11.jpg"/><Relationship Id="rId1" Type="http://schemas.openxmlformats.org/officeDocument/2006/relationships/slideMaster" Target="../slideMasters/slideMaster2.xml"/><Relationship Id="rId5" Type="http://schemas.microsoft.com/office/2007/relationships/hdphoto" Target="../media/hdphoto6.wdp"/><Relationship Id="rId4" Type="http://schemas.openxmlformats.org/officeDocument/2006/relationships/image" Target="../media/image12.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jpg"/><Relationship Id="rId7" Type="http://schemas.microsoft.com/office/2007/relationships/hdphoto" Target="../media/hdphoto6.wdp"/><Relationship Id="rId2" Type="http://schemas.openxmlformats.org/officeDocument/2006/relationships/image" Target="../media/image13.png"/><Relationship Id="rId1" Type="http://schemas.openxmlformats.org/officeDocument/2006/relationships/slideMaster" Target="../slideMasters/slideMaster2.xml"/><Relationship Id="rId6" Type="http://schemas.openxmlformats.org/officeDocument/2006/relationships/image" Target="../media/image12.png"/><Relationship Id="rId5" Type="http://schemas.openxmlformats.org/officeDocument/2006/relationships/hyperlink" Target="http://www.officeplus.cn/Template/Home.shtml" TargetMode="External"/><Relationship Id="rId4" Type="http://schemas.openxmlformats.org/officeDocument/2006/relationships/image" Target="../media/image1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Master" Target="../slideMasters/slideMaster1.xml"/><Relationship Id="rId5" Type="http://schemas.microsoft.com/office/2007/relationships/hdphoto" Target="../media/hdphoto4.wdp"/><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Master" Target="../slideMasters/slideMaster1.xml"/><Relationship Id="rId5" Type="http://schemas.microsoft.com/office/2007/relationships/hdphoto" Target="../media/hdphoto4.wdp"/><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Master" Target="../slideMasters/slideMaster1.xml"/><Relationship Id="rId5" Type="http://schemas.microsoft.com/office/2007/relationships/hdphoto" Target="../media/hdphoto4.wdp"/><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Master" Target="../slideMasters/slideMaster1.xml"/><Relationship Id="rId5" Type="http://schemas.microsoft.com/office/2007/relationships/hdphoto" Target="../media/hdphoto4.wdp"/><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页">
    <p:bg>
      <p:bgPr>
        <a:pattFill prst="dotGrid">
          <a:fgClr>
            <a:schemeClr val="accent2">
              <a:lumMod val="60000"/>
              <a:lumOff val="40000"/>
            </a:schemeClr>
          </a:fgClr>
          <a:bgClr>
            <a:schemeClr val="accent2">
              <a:lumMod val="20000"/>
              <a:lumOff val="80000"/>
            </a:schemeClr>
          </a:bgClr>
        </a:patt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BEBA8EAE-BF5A-486C-A8C5-ECC9F3942E4B}">
                <a14:imgProps xmlns:a14="http://schemas.microsoft.com/office/drawing/2010/main">
                  <a14:imgLayer r:embed="rId3">
                    <a14:imgEffect>
                      <a14:artisticTexturizer scaling="0"/>
                    </a14:imgEffect>
                  </a14:imgLayer>
                </a14:imgProps>
              </a:ext>
            </a:extLst>
          </a:blip>
          <a:stretch>
            <a:fillRect/>
          </a:stretch>
        </p:blipFill>
        <p:spPr>
          <a:xfrm>
            <a:off x="1063545" y="910683"/>
            <a:ext cx="10064910" cy="1150770"/>
          </a:xfrm>
          <a:prstGeom prst="rect">
            <a:avLst/>
          </a:prstGeom>
        </p:spPr>
      </p:pic>
      <p:sp>
        <p:nvSpPr>
          <p:cNvPr id="4" name="文本占位符 3"/>
          <p:cNvSpPr>
            <a:spLocks noGrp="1"/>
          </p:cNvSpPr>
          <p:nvPr>
            <p:ph type="body" sz="quarter" idx="10"/>
          </p:nvPr>
        </p:nvSpPr>
        <p:spPr>
          <a:xfrm>
            <a:off x="757238" y="2328863"/>
            <a:ext cx="10677524" cy="985838"/>
          </a:xfrm>
          <a:prstGeom prst="rect">
            <a:avLst/>
          </a:prstGeom>
        </p:spPr>
        <p:txBody>
          <a:bodyPr/>
          <a:lstStyle>
            <a:lvl1pPr marL="0" indent="0" algn="ctr">
              <a:buNone/>
              <a:defRPr sz="6600" b="1">
                <a:solidFill>
                  <a:schemeClr val="accent2">
                    <a:lumMod val="50000"/>
                  </a:schemeClr>
                </a:solidFill>
              </a:defRPr>
            </a:lvl1pPr>
          </a:lstStyle>
          <a:p>
            <a:pPr lvl="0"/>
            <a:endParaRPr kumimoji="1" lang="zh-CN" altLang="en-US"/>
          </a:p>
        </p:txBody>
      </p:sp>
      <p:sp>
        <p:nvSpPr>
          <p:cNvPr id="5" name="文本占位符 3"/>
          <p:cNvSpPr>
            <a:spLocks noGrp="1"/>
          </p:cNvSpPr>
          <p:nvPr>
            <p:ph type="body" sz="quarter" idx="11"/>
          </p:nvPr>
        </p:nvSpPr>
        <p:spPr>
          <a:xfrm>
            <a:off x="2116931" y="910683"/>
            <a:ext cx="7958138" cy="760955"/>
          </a:xfrm>
          <a:prstGeom prst="rect">
            <a:avLst/>
          </a:prstGeom>
        </p:spPr>
        <p:txBody>
          <a:bodyPr anchor="ctr"/>
          <a:lstStyle>
            <a:lvl1pPr marL="0" indent="0" algn="ctr">
              <a:buNone/>
              <a:defRPr sz="3200" b="1">
                <a:solidFill>
                  <a:schemeClr val="bg1"/>
                </a:solidFill>
              </a:defRPr>
            </a:lvl1pPr>
          </a:lstStyle>
          <a:p>
            <a:pPr lvl="0"/>
            <a:endParaRPr kumimoji="1" lang="zh-CN" altLang="en-US"/>
          </a:p>
        </p:txBody>
      </p:sp>
      <p:sp>
        <p:nvSpPr>
          <p:cNvPr id="6" name="文本占位符 3"/>
          <p:cNvSpPr>
            <a:spLocks noGrp="1"/>
          </p:cNvSpPr>
          <p:nvPr>
            <p:ph type="body" sz="quarter" idx="12"/>
          </p:nvPr>
        </p:nvSpPr>
        <p:spPr>
          <a:xfrm>
            <a:off x="757238" y="3314701"/>
            <a:ext cx="10677524" cy="585787"/>
          </a:xfrm>
          <a:prstGeom prst="rect">
            <a:avLst/>
          </a:prstGeom>
        </p:spPr>
        <p:txBody>
          <a:bodyPr/>
          <a:lstStyle>
            <a:lvl1pPr marL="0" indent="0" algn="ctr">
              <a:buNone/>
              <a:defRPr sz="3200" b="1">
                <a:solidFill>
                  <a:schemeClr val="accent2"/>
                </a:solidFill>
              </a:defRPr>
            </a:lvl1pPr>
          </a:lstStyle>
          <a:p>
            <a:pPr lvl="0"/>
            <a:endParaRPr kumimoji="1" lang="zh-CN" altLang="en-US"/>
          </a:p>
        </p:txBody>
      </p:sp>
      <p:sp>
        <p:nvSpPr>
          <p:cNvPr id="7" name="文本占位符 3"/>
          <p:cNvSpPr>
            <a:spLocks noGrp="1"/>
          </p:cNvSpPr>
          <p:nvPr>
            <p:ph type="body" sz="quarter" idx="13"/>
          </p:nvPr>
        </p:nvSpPr>
        <p:spPr>
          <a:xfrm>
            <a:off x="4657725" y="4530394"/>
            <a:ext cx="2876550" cy="392907"/>
          </a:xfrm>
          <a:prstGeom prst="rect">
            <a:avLst/>
          </a:prstGeom>
        </p:spPr>
        <p:txBody>
          <a:bodyPr/>
          <a:lstStyle>
            <a:lvl1pPr marL="0" indent="0" algn="ctr">
              <a:buNone/>
              <a:defRPr sz="1600" b="0">
                <a:solidFill>
                  <a:schemeClr val="accent2">
                    <a:lumMod val="50000"/>
                  </a:schemeClr>
                </a:solidFill>
              </a:defRPr>
            </a:lvl1pPr>
          </a:lstStyle>
          <a:p>
            <a:pPr lvl="0"/>
            <a:endParaRPr kumimoji="1" lang="zh-CN" altLang="en-US" dirty="0"/>
          </a:p>
        </p:txBody>
      </p:sp>
      <p:cxnSp>
        <p:nvCxnSpPr>
          <p:cNvPr id="9" name="直接连接符 79"/>
          <p:cNvCxnSpPr/>
          <p:nvPr/>
        </p:nvCxnSpPr>
        <p:spPr>
          <a:xfrm>
            <a:off x="1764181" y="4715060"/>
            <a:ext cx="2755900" cy="0"/>
          </a:xfrm>
          <a:prstGeom prst="line">
            <a:avLst/>
          </a:prstGeom>
          <a:ln>
            <a:solidFill>
              <a:srgbClr val="777671"/>
            </a:solidFill>
          </a:ln>
        </p:spPr>
        <p:style>
          <a:lnRef idx="1">
            <a:schemeClr val="accent1"/>
          </a:lnRef>
          <a:fillRef idx="0">
            <a:schemeClr val="accent1"/>
          </a:fillRef>
          <a:effectRef idx="0">
            <a:schemeClr val="accent1"/>
          </a:effectRef>
          <a:fontRef idx="minor">
            <a:schemeClr val="tx1"/>
          </a:fontRef>
        </p:style>
      </p:cxnSp>
      <p:cxnSp>
        <p:nvCxnSpPr>
          <p:cNvPr id="10" name="直接连接符 80"/>
          <p:cNvCxnSpPr/>
          <p:nvPr/>
        </p:nvCxnSpPr>
        <p:spPr>
          <a:xfrm>
            <a:off x="7637986" y="4715060"/>
            <a:ext cx="2755900" cy="0"/>
          </a:xfrm>
          <a:prstGeom prst="line">
            <a:avLst/>
          </a:prstGeom>
          <a:ln>
            <a:solidFill>
              <a:srgbClr val="777671"/>
            </a:solidFill>
          </a:ln>
        </p:spPr>
        <p:style>
          <a:lnRef idx="1">
            <a:schemeClr val="accent1"/>
          </a:lnRef>
          <a:fillRef idx="0">
            <a:schemeClr val="accent1"/>
          </a:fillRef>
          <a:effectRef idx="0">
            <a:schemeClr val="accent1"/>
          </a:effectRef>
          <a:fontRef idx="minor">
            <a:schemeClr val="tx1"/>
          </a:fontRef>
        </p:style>
      </p:cxnSp>
      <p:pic>
        <p:nvPicPr>
          <p:cNvPr id="12" name="图片 11"/>
          <p:cNvPicPr>
            <a:picLocks noChangeAspect="1"/>
          </p:cNvPicPr>
          <p:nvPr userDrawn="1"/>
        </p:nvPicPr>
        <p:blipFill>
          <a:blip r:embed="rId4">
            <a:extLst>
              <a:ext uri="{BEBA8EAE-BF5A-486C-A8C5-ECC9F3942E4B}">
                <a14:imgProps xmlns:a14="http://schemas.microsoft.com/office/drawing/2010/main">
                  <a14:imgLayer r:embed="rId5">
                    <a14:imgEffect>
                      <a14:artisticTexturizer scaling="0"/>
                    </a14:imgEffect>
                  </a14:imgLayer>
                </a14:imgProps>
              </a:ext>
            </a:extLst>
          </a:blip>
          <a:stretch>
            <a:fillRect/>
          </a:stretch>
        </p:blipFill>
        <p:spPr>
          <a:xfrm>
            <a:off x="0" y="5266806"/>
            <a:ext cx="12193057" cy="1591194"/>
          </a:xfrm>
          <a:prstGeom prst="rect">
            <a:avLst/>
          </a:prstGeom>
        </p:spPr>
      </p:pic>
      <p:sp>
        <p:nvSpPr>
          <p:cNvPr id="13" name="任意多边形 29"/>
          <p:cNvSpPr/>
          <p:nvPr userDrawn="1"/>
        </p:nvSpPr>
        <p:spPr>
          <a:xfrm>
            <a:off x="125378" y="5499101"/>
            <a:ext cx="11941243" cy="1259002"/>
          </a:xfrm>
          <a:custGeom>
            <a:avLst/>
            <a:gdLst>
              <a:gd name="connsiteX0" fmla="*/ 6096000 w 12192000"/>
              <a:gd name="connsiteY0" fmla="*/ 0 h 1591193"/>
              <a:gd name="connsiteX1" fmla="*/ 6410502 w 12192000"/>
              <a:gd name="connsiteY1" fmla="*/ 322781 h 1591193"/>
              <a:gd name="connsiteX2" fmla="*/ 12192000 w 12192000"/>
              <a:gd name="connsiteY2" fmla="*/ 322781 h 1591193"/>
              <a:gd name="connsiteX3" fmla="*/ 12192000 w 12192000"/>
              <a:gd name="connsiteY3" fmla="*/ 1591193 h 1591193"/>
              <a:gd name="connsiteX4" fmla="*/ 0 w 12192000"/>
              <a:gd name="connsiteY4" fmla="*/ 1591193 h 1591193"/>
              <a:gd name="connsiteX5" fmla="*/ 0 w 12192000"/>
              <a:gd name="connsiteY5" fmla="*/ 322781 h 1591193"/>
              <a:gd name="connsiteX6" fmla="*/ 5781498 w 12192000"/>
              <a:gd name="connsiteY6" fmla="*/ 322781 h 1591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591193">
                <a:moveTo>
                  <a:pt x="6096000" y="0"/>
                </a:moveTo>
                <a:lnTo>
                  <a:pt x="6410502" y="322781"/>
                </a:lnTo>
                <a:lnTo>
                  <a:pt x="12192000" y="322781"/>
                </a:lnTo>
                <a:lnTo>
                  <a:pt x="12192000" y="1591193"/>
                </a:lnTo>
                <a:lnTo>
                  <a:pt x="0" y="1591193"/>
                </a:lnTo>
                <a:lnTo>
                  <a:pt x="0" y="322781"/>
                </a:lnTo>
                <a:lnTo>
                  <a:pt x="5781498" y="322781"/>
                </a:lnTo>
                <a:close/>
              </a:path>
            </a:pathLst>
          </a:custGeom>
          <a:noFill/>
          <a:ln w="19050">
            <a:solidFill>
              <a:schemeClr val="accent2">
                <a:lumMod val="20000"/>
                <a:lumOff val="8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4" name="文本占位符 3"/>
          <p:cNvSpPr>
            <a:spLocks noGrp="1"/>
          </p:cNvSpPr>
          <p:nvPr>
            <p:ph type="body" sz="quarter" idx="14"/>
          </p:nvPr>
        </p:nvSpPr>
        <p:spPr>
          <a:xfrm>
            <a:off x="757238" y="6062403"/>
            <a:ext cx="10677524" cy="409835"/>
          </a:xfrm>
          <a:prstGeom prst="rect">
            <a:avLst/>
          </a:prstGeom>
        </p:spPr>
        <p:txBody>
          <a:bodyPr/>
          <a:lstStyle>
            <a:lvl1pPr marL="0" indent="0" algn="ctr">
              <a:buNone/>
              <a:defRPr sz="2400" b="1">
                <a:solidFill>
                  <a:schemeClr val="accent2">
                    <a:lumMod val="20000"/>
                    <a:lumOff val="80000"/>
                  </a:schemeClr>
                </a:solidFill>
              </a:defRPr>
            </a:lvl1pPr>
          </a:lstStyle>
          <a:p>
            <a:pPr lvl="0"/>
            <a:endParaRPr kumimoji="1" lang="zh-CN" altLang="en-US"/>
          </a:p>
        </p:txBody>
      </p:sp>
    </p:spTree>
    <p:extLst>
      <p:ext uri="{BB962C8B-B14F-4D97-AF65-F5344CB8AC3E}">
        <p14:creationId xmlns:p14="http://schemas.microsoft.com/office/powerpoint/2010/main" val="679821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模板使用技巧2">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554DB237-C74A-4BA8-A097-6A053DD3C747}"/>
              </a:ext>
            </a:extLst>
          </p:cNvPr>
          <p:cNvSpPr/>
          <p:nvPr userDrawn="1"/>
        </p:nvSpPr>
        <p:spPr>
          <a:xfrm>
            <a:off x="440603" y="759873"/>
            <a:ext cx="1750800" cy="369332"/>
          </a:xfrm>
          <a:prstGeom prst="rect">
            <a:avLst/>
          </a:prstGeom>
        </p:spPr>
        <p:txBody>
          <a:bodyPr wrap="none">
            <a:spAutoFit/>
          </a:bodyPr>
          <a:lstStyle/>
          <a:p>
            <a:pPr defTabSz="609585"/>
            <a:r>
              <a:rPr lang="zh-CN" altLang="en-US" sz="1800">
                <a:solidFill>
                  <a:schemeClr val="tx1">
                    <a:lumMod val="75000"/>
                    <a:lumOff val="25000"/>
                  </a:schemeClr>
                </a:solidFill>
                <a:latin typeface="Segoe UI Light"/>
                <a:ea typeface="微软雅黑"/>
                <a:cs typeface="Segoe UI Light"/>
              </a:rPr>
              <a:t>模板使用技巧</a:t>
            </a:r>
            <a:r>
              <a:rPr lang="en-US" altLang="zh-CN" sz="1800">
                <a:solidFill>
                  <a:schemeClr val="tx1">
                    <a:lumMod val="75000"/>
                    <a:lumOff val="25000"/>
                  </a:schemeClr>
                </a:solidFill>
                <a:latin typeface="Segoe UI Light"/>
                <a:ea typeface="微软雅黑"/>
                <a:cs typeface="Segoe UI Light"/>
              </a:rPr>
              <a:t> 2</a:t>
            </a:r>
            <a:endParaRPr lang="zh-CN" altLang="en-US" sz="1800" dirty="0">
              <a:solidFill>
                <a:schemeClr val="tx1">
                  <a:lumMod val="75000"/>
                  <a:lumOff val="25000"/>
                </a:schemeClr>
              </a:solidFill>
              <a:latin typeface="Segoe UI Light"/>
              <a:ea typeface="微软雅黑"/>
              <a:cs typeface="Segoe UI Light"/>
            </a:endParaRPr>
          </a:p>
        </p:txBody>
      </p:sp>
      <p:sp>
        <p:nvSpPr>
          <p:cNvPr id="4" name="矩形 3">
            <a:extLst>
              <a:ext uri="{FF2B5EF4-FFF2-40B4-BE49-F238E27FC236}">
                <a16:creationId xmlns:a16="http://schemas.microsoft.com/office/drawing/2014/main" id="{4172DAD1-F67C-4AB8-ACEF-004237CB3D3F}"/>
              </a:ext>
            </a:extLst>
          </p:cNvPr>
          <p:cNvSpPr/>
          <p:nvPr userDrawn="1"/>
        </p:nvSpPr>
        <p:spPr>
          <a:xfrm>
            <a:off x="440603" y="182445"/>
            <a:ext cx="777777" cy="246221"/>
          </a:xfrm>
          <a:prstGeom prst="rect">
            <a:avLst/>
          </a:prstGeom>
        </p:spPr>
        <p:txBody>
          <a:bodyPr wrap="none">
            <a:spAutoFit/>
          </a:bodyPr>
          <a:lstStyle/>
          <a:p>
            <a:pPr defTabSz="609585"/>
            <a:r>
              <a:rPr kumimoji="1" lang="en-US" altLang="zh-CN" sz="1000" dirty="0">
                <a:solidFill>
                  <a:schemeClr val="tx1">
                    <a:lumMod val="75000"/>
                    <a:lumOff val="25000"/>
                  </a:schemeClr>
                </a:solidFill>
                <a:latin typeface="Segoe UI Light"/>
                <a:ea typeface="微软雅黑" charset="0"/>
                <a:cs typeface="Segoe UI Light"/>
              </a:rPr>
              <a:t>OfficePLUS</a:t>
            </a:r>
            <a:endParaRPr lang="zh-CN" altLang="en-US" sz="1000" dirty="0">
              <a:solidFill>
                <a:schemeClr val="tx1">
                  <a:lumMod val="75000"/>
                  <a:lumOff val="25000"/>
                </a:schemeClr>
              </a:solidFill>
              <a:latin typeface="Segoe UI Light"/>
              <a:ea typeface="微软雅黑" charset="0"/>
              <a:cs typeface="Segoe UI Light"/>
            </a:endParaRPr>
          </a:p>
        </p:txBody>
      </p:sp>
      <p:pic>
        <p:nvPicPr>
          <p:cNvPr id="5" name="图片 4">
            <a:extLst>
              <a:ext uri="{FF2B5EF4-FFF2-40B4-BE49-F238E27FC236}">
                <a16:creationId xmlns:a16="http://schemas.microsoft.com/office/drawing/2014/main" id="{F300B558-79C0-475E-84A0-11700A36CAB6}"/>
              </a:ext>
            </a:extLst>
          </p:cNvPr>
          <p:cNvPicPr>
            <a:picLocks noChangeAspect="1"/>
          </p:cNvPicPr>
          <p:nvPr userDrawn="1"/>
        </p:nvPicPr>
        <p:blipFill>
          <a:blip r:embed="rId2"/>
          <a:stretch>
            <a:fillRect/>
          </a:stretch>
        </p:blipFill>
        <p:spPr>
          <a:xfrm>
            <a:off x="431800" y="2138895"/>
            <a:ext cx="5295899" cy="3847021"/>
          </a:xfrm>
          <a:prstGeom prst="rect">
            <a:avLst/>
          </a:prstGeom>
          <a:ln>
            <a:solidFill>
              <a:schemeClr val="bg1">
                <a:lumMod val="65000"/>
              </a:schemeClr>
            </a:solidFill>
          </a:ln>
        </p:spPr>
      </p:pic>
      <p:pic>
        <p:nvPicPr>
          <p:cNvPr id="6" name="图片 5">
            <a:extLst>
              <a:ext uri="{FF2B5EF4-FFF2-40B4-BE49-F238E27FC236}">
                <a16:creationId xmlns:a16="http://schemas.microsoft.com/office/drawing/2014/main" id="{ADFDE997-A67B-4FD0-B6AC-78D1EFE63489}"/>
              </a:ext>
            </a:extLst>
          </p:cNvPr>
          <p:cNvPicPr>
            <a:picLocks noChangeAspect="1"/>
          </p:cNvPicPr>
          <p:nvPr userDrawn="1"/>
        </p:nvPicPr>
        <p:blipFill>
          <a:blip r:embed="rId3"/>
          <a:stretch>
            <a:fillRect/>
          </a:stretch>
        </p:blipFill>
        <p:spPr>
          <a:xfrm>
            <a:off x="6464301" y="2138895"/>
            <a:ext cx="5295900" cy="3847022"/>
          </a:xfrm>
          <a:prstGeom prst="rect">
            <a:avLst/>
          </a:prstGeom>
          <a:ln>
            <a:solidFill>
              <a:schemeClr val="bg1">
                <a:lumMod val="65000"/>
              </a:schemeClr>
            </a:solidFill>
          </a:ln>
        </p:spPr>
      </p:pic>
      <p:sp>
        <p:nvSpPr>
          <p:cNvPr id="7" name="文本框 6">
            <a:extLst>
              <a:ext uri="{FF2B5EF4-FFF2-40B4-BE49-F238E27FC236}">
                <a16:creationId xmlns:a16="http://schemas.microsoft.com/office/drawing/2014/main" id="{3E1E676E-E869-48CE-BFB9-1C7FC981B376}"/>
              </a:ext>
            </a:extLst>
          </p:cNvPr>
          <p:cNvSpPr txBox="1"/>
          <p:nvPr userDrawn="1"/>
        </p:nvSpPr>
        <p:spPr>
          <a:xfrm>
            <a:off x="431800" y="1174234"/>
            <a:ext cx="3467616" cy="584775"/>
          </a:xfrm>
          <a:prstGeom prst="rect">
            <a:avLst/>
          </a:prstGeom>
          <a:noFill/>
        </p:spPr>
        <p:txBody>
          <a:bodyPr wrap="none" rtlCol="0">
            <a:spAutoFit/>
          </a:bodyPr>
          <a:lstStyle/>
          <a:p>
            <a:r>
              <a:rPr lang="zh-CN" altLang="en-US" sz="3200" b="1">
                <a:solidFill>
                  <a:schemeClr val="tx1">
                    <a:lumMod val="85000"/>
                    <a:lumOff val="15000"/>
                  </a:schemeClr>
                </a:solidFill>
                <a:latin typeface="微软雅黑" panose="020B0503020204020204" pitchFamily="34" charset="-122"/>
                <a:ea typeface="微软雅黑" panose="020B0503020204020204" pitchFamily="34" charset="-122"/>
              </a:rPr>
              <a:t>随时添加模板样式</a:t>
            </a:r>
            <a:endParaRPr lang="en-US" sz="3200" b="1">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7768A42A-9DCD-4784-A3EF-F1D80ADC183F}"/>
              </a:ext>
            </a:extLst>
          </p:cNvPr>
          <p:cNvSpPr txBox="1"/>
          <p:nvPr userDrawn="1"/>
        </p:nvSpPr>
        <p:spPr>
          <a:xfrm>
            <a:off x="333477" y="6061002"/>
            <a:ext cx="3010761"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1.</a:t>
            </a:r>
            <a:r>
              <a:rPr lang="zh-CN" altLang="en-US" sz="1200" spc="150">
                <a:latin typeface="微软雅黑" panose="020B0503020204020204" pitchFamily="34" charset="-122"/>
                <a:ea typeface="微软雅黑" panose="020B0503020204020204" pitchFamily="34" charset="-122"/>
              </a:rPr>
              <a:t> 选择“开始”</a:t>
            </a:r>
            <a:r>
              <a:rPr lang="en-US" altLang="zh-CN" sz="1200" spc="150">
                <a:latin typeface="微软雅黑" panose="020B0503020204020204" pitchFamily="34" charset="-122"/>
                <a:ea typeface="微软雅黑" panose="020B0503020204020204" pitchFamily="34" charset="-122"/>
              </a:rPr>
              <a:t>-</a:t>
            </a:r>
            <a:r>
              <a:rPr lang="zh-CN" altLang="en-US" sz="1200" spc="150">
                <a:latin typeface="微软雅黑" panose="020B0503020204020204" pitchFamily="34" charset="-122"/>
                <a:ea typeface="微软雅黑" panose="020B0503020204020204" pitchFamily="34" charset="-122"/>
              </a:rPr>
              <a:t>“新建幻灯片”；</a:t>
            </a:r>
            <a:endParaRPr lang="en-US" sz="1200" spc="15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BF8689A3-CABF-445F-829F-6396154A55D1}"/>
              </a:ext>
            </a:extLst>
          </p:cNvPr>
          <p:cNvSpPr txBox="1"/>
          <p:nvPr userDrawn="1"/>
        </p:nvSpPr>
        <p:spPr>
          <a:xfrm>
            <a:off x="6360651" y="6061002"/>
            <a:ext cx="5256567"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2.</a:t>
            </a:r>
            <a:r>
              <a:rPr lang="zh-CN" altLang="en-US" sz="1200" spc="150">
                <a:latin typeface="微软雅黑" panose="020B0503020204020204" pitchFamily="34" charset="-122"/>
                <a:ea typeface="微软雅黑" panose="020B0503020204020204" pitchFamily="34" charset="-122"/>
              </a:rPr>
              <a:t> 选择你需要的页面，如封面页，目录页，副标题页，内容页等</a:t>
            </a:r>
            <a:r>
              <a:rPr lang="en-US" altLang="zh-CN" sz="1200" spc="150">
                <a:latin typeface="微软雅黑" panose="020B0503020204020204" pitchFamily="34" charset="-122"/>
                <a:ea typeface="微软雅黑" panose="020B0503020204020204" pitchFamily="34" charset="-122"/>
              </a:rPr>
              <a:t>…</a:t>
            </a:r>
            <a:endParaRPr lang="en-US" sz="1200" spc="150">
              <a:latin typeface="微软雅黑" panose="020B0503020204020204" pitchFamily="34" charset="-122"/>
              <a:ea typeface="微软雅黑" panose="020B0503020204020204" pitchFamily="34" charset="-122"/>
            </a:endParaRPr>
          </a:p>
        </p:txBody>
      </p:sp>
      <p:pic>
        <p:nvPicPr>
          <p:cNvPr id="10" name="图片 9">
            <a:extLst>
              <a:ext uri="{FF2B5EF4-FFF2-40B4-BE49-F238E27FC236}">
                <a16:creationId xmlns:a16="http://schemas.microsoft.com/office/drawing/2014/main" id="{D7C9996A-24BA-4EE9-BA5A-589E1841918D}"/>
              </a:ext>
            </a:extLst>
          </p:cNvPr>
          <p:cNvPicPr>
            <a:picLocks noChangeAspect="1"/>
          </p:cNvPicPr>
          <p:nvPr userDrawn="1"/>
        </p:nvPicPr>
        <p:blipFill>
          <a:blip r:embed="rId4"/>
          <a:stretch>
            <a:fillRect/>
          </a:stretch>
        </p:blipFill>
        <p:spPr>
          <a:xfrm>
            <a:off x="700878" y="2428358"/>
            <a:ext cx="819667" cy="819667"/>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231089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关注服务号">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F3BB9638-2D2F-48B1-A8CF-673B237DCC17}"/>
              </a:ext>
            </a:extLst>
          </p:cNvPr>
          <p:cNvSpPr/>
          <p:nvPr userDrawn="1"/>
        </p:nvSpPr>
        <p:spPr>
          <a:xfrm>
            <a:off x="0" y="3429000"/>
            <a:ext cx="12192000" cy="3429000"/>
          </a:xfrm>
          <a:prstGeom prst="rect">
            <a:avLst/>
          </a:prstGeom>
          <a:solidFill>
            <a:srgbClr val="E73A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4" name="矩形: 圆角 3">
            <a:extLst>
              <a:ext uri="{FF2B5EF4-FFF2-40B4-BE49-F238E27FC236}">
                <a16:creationId xmlns:a16="http://schemas.microsoft.com/office/drawing/2014/main" id="{120C7C91-35F0-46E5-B511-2314CED2655F}"/>
              </a:ext>
            </a:extLst>
          </p:cNvPr>
          <p:cNvSpPr/>
          <p:nvPr userDrawn="1"/>
        </p:nvSpPr>
        <p:spPr>
          <a:xfrm>
            <a:off x="1079465" y="1527629"/>
            <a:ext cx="3802742" cy="3802742"/>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pic>
        <p:nvPicPr>
          <p:cNvPr id="5" name="图片 4" descr="图片包含 纵横字谜, 文字&#10;&#10;已生成极高可信度的说明">
            <a:extLst>
              <a:ext uri="{FF2B5EF4-FFF2-40B4-BE49-F238E27FC236}">
                <a16:creationId xmlns:a16="http://schemas.microsoft.com/office/drawing/2014/main" id="{25779B21-3BC1-4E47-8650-6B0E785B5142}"/>
              </a:ext>
            </a:extLst>
          </p:cNvPr>
          <p:cNvPicPr>
            <a:picLocks noChangeAspect="1"/>
          </p:cNvPicPr>
          <p:nvPr userDrawn="1"/>
        </p:nvPicPr>
        <p:blipFill>
          <a:blip r:embed="rId2">
            <a:clrChange>
              <a:clrFrom>
                <a:srgbClr val="FFFFFF"/>
              </a:clrFrom>
              <a:clrTo>
                <a:srgbClr val="FFFFFF">
                  <a:alpha val="0"/>
                </a:srgbClr>
              </a:clrTo>
            </a:clrChange>
          </a:blip>
          <a:stretch>
            <a:fillRect/>
          </a:stretch>
        </p:blipFill>
        <p:spPr>
          <a:xfrm>
            <a:off x="1308065" y="1756229"/>
            <a:ext cx="3345542" cy="3345542"/>
          </a:xfrm>
          <a:prstGeom prst="rect">
            <a:avLst/>
          </a:prstGeom>
        </p:spPr>
      </p:pic>
      <p:sp>
        <p:nvSpPr>
          <p:cNvPr id="6" name="文本框 5">
            <a:extLst>
              <a:ext uri="{FF2B5EF4-FFF2-40B4-BE49-F238E27FC236}">
                <a16:creationId xmlns:a16="http://schemas.microsoft.com/office/drawing/2014/main" id="{343024A3-25F7-4B9A-9876-36F35421F6E6}"/>
              </a:ext>
            </a:extLst>
          </p:cNvPr>
          <p:cNvSpPr txBox="1"/>
          <p:nvPr userDrawn="1"/>
        </p:nvSpPr>
        <p:spPr>
          <a:xfrm>
            <a:off x="5239657" y="1566506"/>
            <a:ext cx="6013185" cy="3549241"/>
          </a:xfrm>
          <a:prstGeom prst="rect">
            <a:avLst/>
          </a:prstGeom>
          <a:noFill/>
        </p:spPr>
        <p:txBody>
          <a:bodyPr wrap="none" rtlCol="0">
            <a:spAutoFit/>
          </a:bodyPr>
          <a:lstStyle/>
          <a:p>
            <a:pPr>
              <a:lnSpc>
                <a:spcPct val="150000"/>
              </a:lnSpc>
              <a:spcBef>
                <a:spcPts val="600"/>
              </a:spcBef>
            </a:pPr>
            <a:r>
              <a:rPr lang="zh-CN" altLang="en-US"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办公模板更新</a:t>
            </a:r>
            <a:endParaRPr lang="en-US" altLang="zh-CN"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微软</a:t>
            </a:r>
            <a:endParaRPr lang="en-US" altLang="zh-CN"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微信扫码关注</a:t>
            </a:r>
            <a:endParaRPr lang="en-US" altLang="zh-CN"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微软</a:t>
            </a:r>
            <a:r>
              <a:rPr lang="en-US" altLang="zh-CN"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Office</a:t>
            </a: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文档 」服务号</a:t>
            </a:r>
            <a:endParaRPr lang="en-US" altLang="zh-CN"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p:txBody>
      </p:sp>
      <p:pic>
        <p:nvPicPr>
          <p:cNvPr id="7" name="图片 6">
            <a:hlinkClick r:id="rId3"/>
            <a:extLst>
              <a:ext uri="{FF2B5EF4-FFF2-40B4-BE49-F238E27FC236}">
                <a16:creationId xmlns:a16="http://schemas.microsoft.com/office/drawing/2014/main" id="{5524D02C-49CE-4D3D-8B89-07CEC3966F49}"/>
              </a:ext>
            </a:extLst>
          </p:cNvPr>
          <p:cNvPicPr>
            <a:picLocks noChangeAspect="1"/>
          </p:cNvPicPr>
          <p:nvPr userDrawn="1"/>
        </p:nvPicPr>
        <p:blipFill>
          <a:blip r:embed="rId4">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239657" y="6345797"/>
            <a:ext cx="1712686" cy="226074"/>
          </a:xfrm>
          <a:prstGeom prst="rect">
            <a:avLst/>
          </a:prstGeom>
        </p:spPr>
      </p:pic>
    </p:spTree>
    <p:extLst>
      <p:ext uri="{BB962C8B-B14F-4D97-AF65-F5344CB8AC3E}">
        <p14:creationId xmlns:p14="http://schemas.microsoft.com/office/powerpoint/2010/main" val="25525662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使用小程序">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3E71CC84-193F-4D28-98D9-17F9952F968C}"/>
              </a:ext>
            </a:extLst>
          </p:cNvPr>
          <p:cNvCxnSpPr/>
          <p:nvPr userDrawn="1"/>
        </p:nvCxnSpPr>
        <p:spPr>
          <a:xfrm>
            <a:off x="0" y="657288"/>
            <a:ext cx="12192000" cy="0"/>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sp>
        <p:nvSpPr>
          <p:cNvPr id="6" name="矩形 5">
            <a:extLst>
              <a:ext uri="{FF2B5EF4-FFF2-40B4-BE49-F238E27FC236}">
                <a16:creationId xmlns:a16="http://schemas.microsoft.com/office/drawing/2014/main" id="{23A9F197-1133-4CEE-860F-85366976D0AC}"/>
              </a:ext>
            </a:extLst>
          </p:cNvPr>
          <p:cNvSpPr/>
          <p:nvPr userDrawn="1"/>
        </p:nvSpPr>
        <p:spPr>
          <a:xfrm>
            <a:off x="0" y="3091547"/>
            <a:ext cx="12192000" cy="3766453"/>
          </a:xfrm>
          <a:prstGeom prst="rect">
            <a:avLst/>
          </a:prstGeom>
          <a:solidFill>
            <a:srgbClr val="E73A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8" name="矩形: 圆角 7">
            <a:extLst>
              <a:ext uri="{FF2B5EF4-FFF2-40B4-BE49-F238E27FC236}">
                <a16:creationId xmlns:a16="http://schemas.microsoft.com/office/drawing/2014/main" id="{AA954438-2CEB-4119-883B-8B9196F98504}"/>
              </a:ext>
            </a:extLst>
          </p:cNvPr>
          <p:cNvSpPr/>
          <p:nvPr userDrawn="1"/>
        </p:nvSpPr>
        <p:spPr>
          <a:xfrm>
            <a:off x="621395"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9" name="矩形: 圆角 8">
            <a:extLst>
              <a:ext uri="{FF2B5EF4-FFF2-40B4-BE49-F238E27FC236}">
                <a16:creationId xmlns:a16="http://schemas.microsoft.com/office/drawing/2014/main" id="{4CD1A364-B227-4CFB-9287-6198C6C0443B}"/>
              </a:ext>
            </a:extLst>
          </p:cNvPr>
          <p:cNvSpPr/>
          <p:nvPr userDrawn="1"/>
        </p:nvSpPr>
        <p:spPr>
          <a:xfrm>
            <a:off x="4374467"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a16="http://schemas.microsoft.com/office/drawing/2014/main" id="{BEA6AD26-5781-4DAD-8C16-8C73B2C177AD}"/>
              </a:ext>
            </a:extLst>
          </p:cNvPr>
          <p:cNvSpPr txBox="1"/>
          <p:nvPr userDrawn="1"/>
        </p:nvSpPr>
        <p:spPr>
          <a:xfrm>
            <a:off x="1656327" y="286129"/>
            <a:ext cx="8879354" cy="670120"/>
          </a:xfrm>
          <a:prstGeom prst="rect">
            <a:avLst/>
          </a:prstGeom>
          <a:solidFill>
            <a:schemeClr val="bg1"/>
          </a:solidFill>
        </p:spPr>
        <p:txBody>
          <a:bodyPr wrap="none" rtlCol="0">
            <a:spAutoFit/>
          </a:bodyPr>
          <a:lstStyle/>
          <a:p>
            <a:pPr algn="ctr">
              <a:lnSpc>
                <a:spcPct val="130000"/>
              </a:lnSpc>
              <a:spcBef>
                <a:spcPts val="600"/>
              </a:spcBef>
            </a:pPr>
            <a:r>
              <a:rPr lang="zh-CN" altLang="en-US" sz="3200" b="1" kern="0">
                <a:latin typeface="微软雅黑" panose="020B0503020204020204" pitchFamily="34" charset="-122"/>
                <a:ea typeface="微软雅黑" panose="020B0503020204020204" pitchFamily="34" charset="-122"/>
                <a:cs typeface="+mn-ea"/>
                <a:sym typeface="+mn-lt"/>
              </a:rPr>
              <a:t> 微信扫描小程序码，使用微软移动办公黑科技 </a:t>
            </a:r>
            <a:endParaRPr lang="en-US" sz="3200" b="1" kern="0" dirty="0">
              <a:latin typeface="微软雅黑" panose="020B0503020204020204" pitchFamily="34" charset="-122"/>
              <a:ea typeface="微软雅黑" panose="020B0503020204020204" pitchFamily="34" charset="-122"/>
              <a:cs typeface="+mn-ea"/>
              <a:sym typeface="+mn-lt"/>
            </a:endParaRPr>
          </a:p>
        </p:txBody>
      </p:sp>
      <p:cxnSp>
        <p:nvCxnSpPr>
          <p:cNvPr id="11" name="直接连接符 10">
            <a:extLst>
              <a:ext uri="{FF2B5EF4-FFF2-40B4-BE49-F238E27FC236}">
                <a16:creationId xmlns:a16="http://schemas.microsoft.com/office/drawing/2014/main" id="{72806FD0-33B9-40F1-B8F9-079524CA002C}"/>
              </a:ext>
            </a:extLst>
          </p:cNvPr>
          <p:cNvCxnSpPr>
            <a:cxnSpLocks/>
          </p:cNvCxnSpPr>
          <p:nvPr userDrawn="1"/>
        </p:nvCxnSpPr>
        <p:spPr>
          <a:xfrm flipH="1">
            <a:off x="1523089" y="369629"/>
            <a:ext cx="266460" cy="622048"/>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159FFD7E-3944-43A3-A5DD-D8673483D044}"/>
              </a:ext>
            </a:extLst>
          </p:cNvPr>
          <p:cNvCxnSpPr>
            <a:cxnSpLocks/>
          </p:cNvCxnSpPr>
          <p:nvPr userDrawn="1"/>
        </p:nvCxnSpPr>
        <p:spPr>
          <a:xfrm flipH="1">
            <a:off x="10402443" y="369629"/>
            <a:ext cx="266460" cy="622048"/>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sp>
        <p:nvSpPr>
          <p:cNvPr id="13" name="矩形: 圆角 12">
            <a:extLst>
              <a:ext uri="{FF2B5EF4-FFF2-40B4-BE49-F238E27FC236}">
                <a16:creationId xmlns:a16="http://schemas.microsoft.com/office/drawing/2014/main" id="{C76706F4-B20C-489C-ACB9-010EF43FEF70}"/>
              </a:ext>
            </a:extLst>
          </p:cNvPr>
          <p:cNvSpPr/>
          <p:nvPr userDrawn="1"/>
        </p:nvSpPr>
        <p:spPr>
          <a:xfrm>
            <a:off x="8159751"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pic>
        <p:nvPicPr>
          <p:cNvPr id="14" name="图片 13">
            <a:extLst>
              <a:ext uri="{FF2B5EF4-FFF2-40B4-BE49-F238E27FC236}">
                <a16:creationId xmlns:a16="http://schemas.microsoft.com/office/drawing/2014/main" id="{C50F7A0F-4C8A-4DA1-8AA3-1810FF4E70A3}"/>
              </a:ext>
            </a:extLst>
          </p:cNvPr>
          <p:cNvPicPr>
            <a:picLocks noChangeAspect="1"/>
          </p:cNvPicPr>
          <p:nvPr userDrawn="1"/>
        </p:nvPicPr>
        <p:blipFill rotWithShape="1">
          <a:blip r:embed="rId2">
            <a:clrChange>
              <a:clrFrom>
                <a:srgbClr val="FFFFFF"/>
              </a:clrFrom>
              <a:clrTo>
                <a:srgbClr val="FFFFFF">
                  <a:alpha val="0"/>
                </a:srgbClr>
              </a:clrTo>
            </a:clrChange>
          </a:blip>
          <a:srcRect l="13924" t="13924" r="13924" b="13924"/>
          <a:stretch/>
        </p:blipFill>
        <p:spPr>
          <a:xfrm>
            <a:off x="4705130" y="1673081"/>
            <a:ext cx="2743200" cy="2743200"/>
          </a:xfrm>
          <a:prstGeom prst="rect">
            <a:avLst/>
          </a:prstGeom>
        </p:spPr>
      </p:pic>
      <p:pic>
        <p:nvPicPr>
          <p:cNvPr id="15" name="图片 14">
            <a:extLst>
              <a:ext uri="{FF2B5EF4-FFF2-40B4-BE49-F238E27FC236}">
                <a16:creationId xmlns:a16="http://schemas.microsoft.com/office/drawing/2014/main" id="{260AD2DE-F13F-4332-90AE-87C7001EAD9A}"/>
              </a:ext>
            </a:extLst>
          </p:cNvPr>
          <p:cNvPicPr>
            <a:picLocks noChangeAspect="1"/>
          </p:cNvPicPr>
          <p:nvPr userDrawn="1"/>
        </p:nvPicPr>
        <p:blipFill rotWithShape="1">
          <a:blip r:embed="rId3">
            <a:clrChange>
              <a:clrFrom>
                <a:srgbClr val="FFFFFF"/>
              </a:clrFrom>
              <a:clrTo>
                <a:srgbClr val="FFFFFF">
                  <a:alpha val="0"/>
                </a:srgbClr>
              </a:clrTo>
            </a:clrChange>
          </a:blip>
          <a:srcRect l="14439" r="14439"/>
          <a:stretch/>
        </p:blipFill>
        <p:spPr>
          <a:xfrm>
            <a:off x="8519321" y="1673081"/>
            <a:ext cx="2743200" cy="2743200"/>
          </a:xfrm>
          <a:prstGeom prst="rect">
            <a:avLst/>
          </a:prstGeom>
        </p:spPr>
      </p:pic>
      <p:pic>
        <p:nvPicPr>
          <p:cNvPr id="16" name="图片 15">
            <a:extLst>
              <a:ext uri="{FF2B5EF4-FFF2-40B4-BE49-F238E27FC236}">
                <a16:creationId xmlns:a16="http://schemas.microsoft.com/office/drawing/2014/main" id="{19418449-E7C2-4E37-8045-DD4782B12524}"/>
              </a:ext>
            </a:extLst>
          </p:cNvPr>
          <p:cNvPicPr>
            <a:picLocks noChangeAspect="1"/>
          </p:cNvPicPr>
          <p:nvPr userDrawn="1"/>
        </p:nvPicPr>
        <p:blipFill>
          <a:blip r:embed="rId4">
            <a:clrChange>
              <a:clrFrom>
                <a:srgbClr val="FFFFFF"/>
              </a:clrFrom>
              <a:clrTo>
                <a:srgbClr val="FFFFFF">
                  <a:alpha val="0"/>
                </a:srgbClr>
              </a:clrTo>
            </a:clrChange>
          </a:blip>
          <a:stretch>
            <a:fillRect/>
          </a:stretch>
        </p:blipFill>
        <p:spPr>
          <a:xfrm>
            <a:off x="980965" y="1673081"/>
            <a:ext cx="2743200" cy="2743200"/>
          </a:xfrm>
          <a:prstGeom prst="rect">
            <a:avLst/>
          </a:prstGeom>
        </p:spPr>
      </p:pic>
      <p:sp>
        <p:nvSpPr>
          <p:cNvPr id="17" name="文本框 16">
            <a:extLst>
              <a:ext uri="{FF2B5EF4-FFF2-40B4-BE49-F238E27FC236}">
                <a16:creationId xmlns:a16="http://schemas.microsoft.com/office/drawing/2014/main" id="{9A11A6D6-1DBD-4A10-8942-D3DDC4E182E9}"/>
              </a:ext>
            </a:extLst>
          </p:cNvPr>
          <p:cNvSpPr txBox="1"/>
          <p:nvPr userDrawn="1"/>
        </p:nvSpPr>
        <p:spPr>
          <a:xfrm>
            <a:off x="987447" y="5138740"/>
            <a:ext cx="2730235"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在微信访问</a:t>
            </a:r>
            <a:r>
              <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OneDrive</a:t>
            </a: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a:t>
            </a:r>
            <a:r>
              <a:rPr lang="en-US" altLang="zh-CN"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Office</a:t>
            </a: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文档 」</a:t>
            </a:r>
            <a:endParaRPr lang="en-US" sz="2000" b="1" kern="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p:txBody>
      </p:sp>
      <p:sp>
        <p:nvSpPr>
          <p:cNvPr id="18" name="文本框 17">
            <a:extLst>
              <a:ext uri="{FF2B5EF4-FFF2-40B4-BE49-F238E27FC236}">
                <a16:creationId xmlns:a16="http://schemas.microsoft.com/office/drawing/2014/main" id="{6274E825-3465-469E-BD06-097F250CA889}"/>
              </a:ext>
            </a:extLst>
          </p:cNvPr>
          <p:cNvSpPr txBox="1"/>
          <p:nvPr userDrawn="1"/>
        </p:nvSpPr>
        <p:spPr>
          <a:xfrm>
            <a:off x="4862328" y="5138740"/>
            <a:ext cx="2467342"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让你的文档会说话</a:t>
            </a:r>
            <a:endPar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微软听听文档 」</a:t>
            </a:r>
          </a:p>
        </p:txBody>
      </p:sp>
      <p:sp>
        <p:nvSpPr>
          <p:cNvPr id="19" name="文本框 18">
            <a:extLst>
              <a:ext uri="{FF2B5EF4-FFF2-40B4-BE49-F238E27FC236}">
                <a16:creationId xmlns:a16="http://schemas.microsoft.com/office/drawing/2014/main" id="{4EC4AC92-2800-4841-84A3-26E495F2D178}"/>
              </a:ext>
            </a:extLst>
          </p:cNvPr>
          <p:cNvSpPr txBox="1"/>
          <p:nvPr userDrawn="1"/>
        </p:nvSpPr>
        <p:spPr>
          <a:xfrm>
            <a:off x="8644425" y="5138740"/>
            <a:ext cx="2492990"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你的文档创作小助手</a:t>
            </a:r>
            <a:endPar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微软小蜜 」</a:t>
            </a:r>
          </a:p>
        </p:txBody>
      </p:sp>
      <p:cxnSp>
        <p:nvCxnSpPr>
          <p:cNvPr id="20" name="直接连接符 19">
            <a:extLst>
              <a:ext uri="{FF2B5EF4-FFF2-40B4-BE49-F238E27FC236}">
                <a16:creationId xmlns:a16="http://schemas.microsoft.com/office/drawing/2014/main" id="{F3D082CA-914B-42B8-A86E-16893B7234C9}"/>
              </a:ext>
            </a:extLst>
          </p:cNvPr>
          <p:cNvCxnSpPr/>
          <p:nvPr userDrawn="1"/>
        </p:nvCxnSpPr>
        <p:spPr>
          <a:xfrm>
            <a:off x="4198035" y="5330650"/>
            <a:ext cx="0" cy="653143"/>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5421E3BB-42AC-4DCD-9031-7215136A1844}"/>
              </a:ext>
            </a:extLst>
          </p:cNvPr>
          <p:cNvCxnSpPr/>
          <p:nvPr userDrawn="1"/>
        </p:nvCxnSpPr>
        <p:spPr>
          <a:xfrm>
            <a:off x="7976215" y="5330650"/>
            <a:ext cx="0" cy="653143"/>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pic>
        <p:nvPicPr>
          <p:cNvPr id="22" name="图片 21">
            <a:hlinkClick r:id="rId5"/>
            <a:extLst>
              <a:ext uri="{FF2B5EF4-FFF2-40B4-BE49-F238E27FC236}">
                <a16:creationId xmlns:a16="http://schemas.microsoft.com/office/drawing/2014/main" id="{46C855E7-2DCA-4970-A954-7CB7F69FADAB}"/>
              </a:ext>
            </a:extLst>
          </p:cNvPr>
          <p:cNvPicPr>
            <a:picLocks noChangeAspect="1"/>
          </p:cNvPicPr>
          <p:nvPr userDrawn="1"/>
        </p:nvPicPr>
        <p:blipFill>
          <a:blip r:embed="rId6">
            <a:extLst>
              <a:ext uri="{BEBA8EAE-BF5A-486C-A8C5-ECC9F3942E4B}">
                <a14:imgProps xmlns:a14="http://schemas.microsoft.com/office/drawing/2010/main">
                  <a14:imgLayer r:embed="rId7">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239657" y="6345797"/>
            <a:ext cx="1712686" cy="226074"/>
          </a:xfrm>
          <a:prstGeom prst="rect">
            <a:avLst/>
          </a:prstGeom>
        </p:spPr>
      </p:pic>
    </p:spTree>
    <p:extLst>
      <p:ext uri="{BB962C8B-B14F-4D97-AF65-F5344CB8AC3E}">
        <p14:creationId xmlns:p14="http://schemas.microsoft.com/office/powerpoint/2010/main" val="2814334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标注页">
    <p:bg>
      <p:bgPr>
        <a:solidFill>
          <a:srgbClr val="E73A1C"/>
        </a:solidFill>
        <a:effectLst/>
      </p:bgPr>
    </p:bg>
    <p:spTree>
      <p:nvGrpSpPr>
        <p:cNvPr id="1" name=""/>
        <p:cNvGrpSpPr/>
        <p:nvPr/>
      </p:nvGrpSpPr>
      <p:grpSpPr>
        <a:xfrm>
          <a:off x="0" y="0"/>
          <a:ext cx="0" cy="0"/>
          <a:chOff x="0" y="0"/>
          <a:chExt cx="0" cy="0"/>
        </a:xfrm>
      </p:grpSpPr>
      <p:sp>
        <p:nvSpPr>
          <p:cNvPr id="6" name="矩形 5"/>
          <p:cNvSpPr/>
          <p:nvPr userDrawn="1"/>
        </p:nvSpPr>
        <p:spPr>
          <a:xfrm>
            <a:off x="440603" y="759873"/>
            <a:ext cx="662361" cy="379656"/>
          </a:xfrm>
          <a:prstGeom prst="rect">
            <a:avLst/>
          </a:prstGeom>
        </p:spPr>
        <p:txBody>
          <a:bodyPr wrap="none">
            <a:spAutoFit/>
          </a:bodyPr>
          <a:lstStyle/>
          <a:p>
            <a:pPr marL="0" marR="0" lvl="0" indent="0" defTabSz="609585"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srgbClr val="FFFFFF"/>
                </a:solidFill>
                <a:effectLst/>
                <a:uLnTx/>
                <a:uFillTx/>
                <a:latin typeface="Segoe UI Light"/>
                <a:ea typeface="微软雅黑"/>
                <a:cs typeface="Segoe UI Light"/>
              </a:rPr>
              <a:t>标注</a:t>
            </a:r>
          </a:p>
        </p:txBody>
      </p:sp>
      <p:sp>
        <p:nvSpPr>
          <p:cNvPr id="11" name="矩形 10"/>
          <p:cNvSpPr/>
          <p:nvPr userDrawn="1"/>
        </p:nvSpPr>
        <p:spPr>
          <a:xfrm>
            <a:off x="2572589" y="759873"/>
            <a:ext cx="1402001" cy="3453253"/>
          </a:xfrm>
          <a:prstGeom prst="rect">
            <a:avLst/>
          </a:prstGeom>
        </p:spPr>
        <p:txBody>
          <a:bodyPr wrap="square">
            <a:spAutoFit/>
          </a:bodyPr>
          <a:lstStyle/>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字体使用 </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行距</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背景图片出处</a:t>
            </a: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声明</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p:txBody>
      </p:sp>
      <p:sp>
        <p:nvSpPr>
          <p:cNvPr id="12" name="矩形 11"/>
          <p:cNvSpPr/>
          <p:nvPr userDrawn="1"/>
        </p:nvSpPr>
        <p:spPr>
          <a:xfrm>
            <a:off x="4153010" y="759873"/>
            <a:ext cx="7074345" cy="4239879"/>
          </a:xfrm>
          <a:prstGeom prst="rect">
            <a:avLst/>
          </a:prstGeom>
        </p:spPr>
        <p:txBody>
          <a:bodyPr wrap="square">
            <a:spAutoFit/>
          </a:bodyPr>
          <a:lstStyle/>
          <a:p>
            <a:pPr marL="0" marR="0" lvl="0" indent="0" defTabSz="914400"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英文 </a:t>
            </a:r>
            <a:r>
              <a:rPr kumimoji="0" lang="is-IS" altLang="zh-CN" sz="1400" b="0" i="0" u="none" strike="noStrike" kern="0" cap="none" spc="0" normalizeH="0" baseline="0" noProof="0" dirty="0">
                <a:ln>
                  <a:noFill/>
                </a:ln>
                <a:solidFill>
                  <a:srgbClr val="FFFFFF"/>
                </a:solidFill>
                <a:effectLst/>
                <a:uLnTx/>
                <a:uFillTx/>
                <a:latin typeface="Segoe UI Light"/>
                <a:cs typeface="Segoe UI Light"/>
              </a:rPr>
              <a:t>Microsoft YaHei</a:t>
            </a:r>
            <a:endParaRPr kumimoji="0" lang="zh-CN" altLang="en-US" sz="1400" b="0" i="0" u="none" strike="noStrike" kern="0" cap="none" spc="0" normalizeH="0" baseline="0" noProof="0" dirty="0">
              <a:ln>
                <a:noFill/>
              </a:ln>
              <a:solidFill>
                <a:srgbClr val="FFFFFF"/>
              </a:solidFill>
              <a:effectLst/>
              <a:uLnTx/>
              <a:uFillTx/>
              <a:latin typeface="Segoe UI Light"/>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中文 微软雅黑</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正文 </a:t>
            </a:r>
            <a:r>
              <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rPr>
              <a:t>1.3</a:t>
            </a: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en-US" altLang="zh-CN" sz="1400" b="0" i="0" u="none" strike="noStrike" kern="0" cap="none" spc="0" normalizeH="0" baseline="0" noProof="0" dirty="0" err="1">
                <a:ln>
                  <a:noFill/>
                </a:ln>
                <a:solidFill>
                  <a:srgbClr val="FFFFFF"/>
                </a:solidFill>
                <a:effectLst/>
                <a:uLnTx/>
                <a:uFillTx/>
                <a:latin typeface="Segoe UI Light"/>
                <a:ea typeface="微软雅黑"/>
                <a:cs typeface="Segoe UI Light"/>
              </a:rPr>
              <a:t>cn.bing.com</a:t>
            </a: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algn="l" defTabSz="609585" rtl="0" eaLnBrk="1" fontAlgn="auto" latinLnBrk="0" hangingPunct="1">
              <a:lnSpc>
                <a:spcPct val="130000"/>
              </a:lnSpc>
              <a:spcBef>
                <a:spcPts val="0"/>
              </a:spcBef>
              <a:spcAft>
                <a:spcPts val="0"/>
              </a:spcAft>
              <a:buClrTx/>
              <a:buSzTx/>
              <a:buFontTx/>
              <a:buNone/>
              <a:tabLst/>
              <a:defRPr/>
            </a:pP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本网站所提供的任何信息内容（包括但不限于 </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PPT</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模板、</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Word</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文档、</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Excel</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图表、图片素材等）均受</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中华人民共和国著作权法</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信息网络传播权保护条例</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及其他适用的法律法规的保护，未经权利人书面明确授权，信息内容的任何部分</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包括图片或图表</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不得被全部或部分的复制、传播、销售，否则将承担法律责任。</a:t>
            </a:r>
          </a:p>
        </p:txBody>
      </p:sp>
      <p:sp>
        <p:nvSpPr>
          <p:cNvPr id="13" name="矩形 12"/>
          <p:cNvSpPr/>
          <p:nvPr userDrawn="1"/>
        </p:nvSpPr>
        <p:spPr>
          <a:xfrm>
            <a:off x="440603" y="182445"/>
            <a:ext cx="777777" cy="246221"/>
          </a:xfrm>
          <a:prstGeom prst="rect">
            <a:avLst/>
          </a:prstGeom>
        </p:spPr>
        <p:txBody>
          <a:bodyPr wrap="none">
            <a:spAutoFit/>
          </a:bodyPr>
          <a:lstStyle/>
          <a:p>
            <a:pPr marL="0" marR="0" lvl="0" indent="0" defTabSz="609585" eaLnBrk="1" fontAlgn="auto" latinLnBrk="0" hangingPunct="1">
              <a:lnSpc>
                <a:spcPct val="100000"/>
              </a:lnSpc>
              <a:spcBef>
                <a:spcPts val="0"/>
              </a:spcBef>
              <a:spcAft>
                <a:spcPts val="0"/>
              </a:spcAft>
              <a:buClrTx/>
              <a:buSzTx/>
              <a:buFontTx/>
              <a:buNone/>
              <a:tabLst/>
              <a:defRPr/>
            </a:pPr>
            <a:r>
              <a:rPr kumimoji="1" lang="en-US" altLang="zh-CN" sz="1000" b="0" i="0" u="none" strike="noStrike" kern="0" cap="none" spc="0" normalizeH="0" baseline="0" noProof="0" dirty="0">
                <a:ln>
                  <a:noFill/>
                </a:ln>
                <a:solidFill>
                  <a:prstClr val="white"/>
                </a:solidFill>
                <a:effectLst/>
                <a:uLnTx/>
                <a:uFillTx/>
                <a:latin typeface="Segoe UI Light"/>
                <a:ea typeface="微软雅黑" charset="0"/>
                <a:cs typeface="Segoe UI Light"/>
              </a:rPr>
              <a:t>OfficePLUS</a:t>
            </a:r>
            <a:endParaRPr kumimoji="0" lang="zh-CN" altLang="en-US" sz="1000" b="0" i="0" u="none" strike="noStrike" kern="0" cap="none" spc="0" normalizeH="0" baseline="0" noProof="0" dirty="0">
              <a:ln>
                <a:noFill/>
              </a:ln>
              <a:solidFill>
                <a:prstClr val="white"/>
              </a:solidFill>
              <a:effectLst/>
              <a:uLnTx/>
              <a:uFillTx/>
              <a:latin typeface="Segoe UI Light"/>
              <a:ea typeface="微软雅黑" charset="0"/>
              <a:cs typeface="Segoe UI Light"/>
            </a:endParaRPr>
          </a:p>
        </p:txBody>
      </p:sp>
    </p:spTree>
    <p:extLst>
      <p:ext uri="{BB962C8B-B14F-4D97-AF65-F5344CB8AC3E}">
        <p14:creationId xmlns:p14="http://schemas.microsoft.com/office/powerpoint/2010/main" val="41108987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页_三项目录">
    <p:bg>
      <p:bgPr>
        <a:pattFill prst="dotGrid">
          <a:fgClr>
            <a:schemeClr val="accent2">
              <a:lumMod val="60000"/>
              <a:lumOff val="40000"/>
            </a:schemeClr>
          </a:fgClr>
          <a:bgClr>
            <a:schemeClr val="accent2">
              <a:lumMod val="20000"/>
              <a:lumOff val="80000"/>
            </a:schemeClr>
          </a:bgClr>
        </a:patt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BEBA8EAE-BF5A-486C-A8C5-ECC9F3942E4B}">
                <a14:imgProps xmlns:a14="http://schemas.microsoft.com/office/drawing/2010/main">
                  <a14:imgLayer r:embed="rId3">
                    <a14:imgEffect>
                      <a14:artisticTexturizer scaling="0"/>
                    </a14:imgEffect>
                  </a14:imgLayer>
                </a14:imgProps>
              </a:ext>
            </a:extLst>
          </a:blip>
          <a:stretch>
            <a:fillRect/>
          </a:stretch>
        </p:blipFill>
        <p:spPr>
          <a:xfrm>
            <a:off x="0" y="-297"/>
            <a:ext cx="5194242" cy="6858594"/>
          </a:xfrm>
          <a:prstGeom prst="rect">
            <a:avLst/>
          </a:prstGeom>
        </p:spPr>
      </p:pic>
      <p:pic>
        <p:nvPicPr>
          <p:cNvPr id="3" name="图片 2"/>
          <p:cNvPicPr>
            <a:picLocks noChangeAspect="1"/>
          </p:cNvPicPr>
          <p:nvPr userDrawn="1"/>
        </p:nvPicPr>
        <p:blipFill>
          <a:blip r:embed="rId4">
            <a:extLst>
              <a:ext uri="{BEBA8EAE-BF5A-486C-A8C5-ECC9F3942E4B}">
                <a14:imgProps xmlns:a14="http://schemas.microsoft.com/office/drawing/2010/main">
                  <a14:imgLayer r:embed="rId5">
                    <a14:imgEffect>
                      <a14:artisticTexturizer scaling="0"/>
                    </a14:imgEffect>
                  </a14:imgLayer>
                </a14:imgProps>
              </a:ext>
            </a:extLst>
          </a:blip>
          <a:stretch>
            <a:fillRect/>
          </a:stretch>
        </p:blipFill>
        <p:spPr>
          <a:xfrm>
            <a:off x="11856691" y="-297"/>
            <a:ext cx="335309" cy="6858594"/>
          </a:xfrm>
          <a:prstGeom prst="rect">
            <a:avLst/>
          </a:prstGeom>
        </p:spPr>
      </p:pic>
      <p:cxnSp>
        <p:nvCxnSpPr>
          <p:cNvPr id="4" name="直接连接符 19"/>
          <p:cNvCxnSpPr/>
          <p:nvPr userDrawn="1"/>
        </p:nvCxnSpPr>
        <p:spPr>
          <a:xfrm>
            <a:off x="12032650" y="177800"/>
            <a:ext cx="0" cy="6502400"/>
          </a:xfrm>
          <a:prstGeom prst="line">
            <a:avLst/>
          </a:prstGeom>
          <a:ln w="19050">
            <a:solidFill>
              <a:schemeClr val="accent2">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sp>
        <p:nvSpPr>
          <p:cNvPr id="5" name="任意多边形 17"/>
          <p:cNvSpPr/>
          <p:nvPr userDrawn="1"/>
        </p:nvSpPr>
        <p:spPr>
          <a:xfrm>
            <a:off x="136037" y="177800"/>
            <a:ext cx="4864588" cy="6502400"/>
          </a:xfrm>
          <a:custGeom>
            <a:avLst/>
            <a:gdLst>
              <a:gd name="connsiteX0" fmla="*/ 0 w 5191349"/>
              <a:gd name="connsiteY0" fmla="*/ 0 h 6858000"/>
              <a:gd name="connsiteX1" fmla="*/ 4882718 w 5191349"/>
              <a:gd name="connsiteY1" fmla="*/ 0 h 6858000"/>
              <a:gd name="connsiteX2" fmla="*/ 4882718 w 5191349"/>
              <a:gd name="connsiteY2" fmla="*/ 3113151 h 6858000"/>
              <a:gd name="connsiteX3" fmla="*/ 5191349 w 5191349"/>
              <a:gd name="connsiteY3" fmla="*/ 3429000 h 6858000"/>
              <a:gd name="connsiteX4" fmla="*/ 4882718 w 5191349"/>
              <a:gd name="connsiteY4" fmla="*/ 3744848 h 6858000"/>
              <a:gd name="connsiteX5" fmla="*/ 4882718 w 5191349"/>
              <a:gd name="connsiteY5" fmla="*/ 6858000 h 6858000"/>
              <a:gd name="connsiteX6" fmla="*/ 0 w 519134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91349" h="6858000">
                <a:moveTo>
                  <a:pt x="0" y="0"/>
                </a:moveTo>
                <a:lnTo>
                  <a:pt x="4882718" y="0"/>
                </a:lnTo>
                <a:lnTo>
                  <a:pt x="4882718" y="3113151"/>
                </a:lnTo>
                <a:lnTo>
                  <a:pt x="5191349" y="3429000"/>
                </a:lnTo>
                <a:lnTo>
                  <a:pt x="4882718" y="3744848"/>
                </a:lnTo>
                <a:lnTo>
                  <a:pt x="4882718" y="6858000"/>
                </a:lnTo>
                <a:lnTo>
                  <a:pt x="0" y="6858000"/>
                </a:lnTo>
                <a:close/>
              </a:path>
            </a:pathLst>
          </a:custGeom>
          <a:noFill/>
          <a:ln w="19050">
            <a:solidFill>
              <a:schemeClr val="accent2">
                <a:lumMod val="20000"/>
                <a:lumOff val="8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 name="文本占位符 3"/>
          <p:cNvSpPr>
            <a:spLocks noGrp="1"/>
          </p:cNvSpPr>
          <p:nvPr>
            <p:ph type="body" sz="quarter" idx="10" hasCustomPrompt="1"/>
          </p:nvPr>
        </p:nvSpPr>
        <p:spPr>
          <a:xfrm>
            <a:off x="1225306" y="2200276"/>
            <a:ext cx="2686050" cy="1343024"/>
          </a:xfrm>
          <a:prstGeom prst="rect">
            <a:avLst/>
          </a:prstGeom>
        </p:spPr>
        <p:txBody>
          <a:bodyPr/>
          <a:lstStyle>
            <a:lvl1pPr marL="0" indent="0" algn="ctr">
              <a:buNone/>
              <a:defRPr sz="9600" b="1">
                <a:solidFill>
                  <a:schemeClr val="accent2">
                    <a:lumMod val="20000"/>
                    <a:lumOff val="80000"/>
                  </a:schemeClr>
                </a:solidFill>
              </a:defRPr>
            </a:lvl1pPr>
          </a:lstStyle>
          <a:p>
            <a:pPr lvl="0"/>
            <a:r>
              <a:rPr kumimoji="1" lang="zh-CN" altLang="en-US"/>
              <a:t>标题</a:t>
            </a:r>
          </a:p>
        </p:txBody>
      </p:sp>
      <p:sp>
        <p:nvSpPr>
          <p:cNvPr id="7" name="文本占位符 3"/>
          <p:cNvSpPr>
            <a:spLocks noGrp="1"/>
          </p:cNvSpPr>
          <p:nvPr>
            <p:ph type="body" sz="quarter" idx="11" hasCustomPrompt="1"/>
          </p:nvPr>
        </p:nvSpPr>
        <p:spPr>
          <a:xfrm>
            <a:off x="1225306" y="3543300"/>
            <a:ext cx="2686050" cy="585788"/>
          </a:xfrm>
          <a:prstGeom prst="rect">
            <a:avLst/>
          </a:prstGeom>
        </p:spPr>
        <p:txBody>
          <a:bodyPr/>
          <a:lstStyle>
            <a:lvl1pPr marL="0" indent="0" algn="ctr">
              <a:buNone/>
              <a:defRPr sz="3200" b="1">
                <a:solidFill>
                  <a:schemeClr val="accent2">
                    <a:lumMod val="20000"/>
                    <a:lumOff val="80000"/>
                  </a:schemeClr>
                </a:solidFill>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8" name="文本占位符 3"/>
          <p:cNvSpPr>
            <a:spLocks noGrp="1"/>
          </p:cNvSpPr>
          <p:nvPr>
            <p:ph type="body" sz="quarter" idx="12"/>
          </p:nvPr>
        </p:nvSpPr>
        <p:spPr>
          <a:xfrm>
            <a:off x="6449768" y="1609727"/>
            <a:ext cx="4208707" cy="590549"/>
          </a:xfrm>
          <a:prstGeom prst="rect">
            <a:avLst/>
          </a:prstGeom>
        </p:spPr>
        <p:txBody>
          <a:bodyPr anchor="ctr"/>
          <a:lstStyle>
            <a:lvl1pPr marL="0" indent="0" algn="l">
              <a:buNone/>
              <a:defRPr sz="3200" b="1">
                <a:solidFill>
                  <a:schemeClr val="accent6"/>
                </a:solidFill>
              </a:defRPr>
            </a:lvl1pPr>
          </a:lstStyle>
          <a:p>
            <a:pPr lvl="0"/>
            <a:endParaRPr kumimoji="1" lang="zh-CN" altLang="en-US"/>
          </a:p>
        </p:txBody>
      </p:sp>
      <p:sp>
        <p:nvSpPr>
          <p:cNvPr id="9" name="文本占位符 3"/>
          <p:cNvSpPr>
            <a:spLocks noGrp="1"/>
          </p:cNvSpPr>
          <p:nvPr>
            <p:ph type="body" sz="quarter" idx="13"/>
          </p:nvPr>
        </p:nvSpPr>
        <p:spPr>
          <a:xfrm>
            <a:off x="6449768" y="2940846"/>
            <a:ext cx="4208707" cy="590549"/>
          </a:xfrm>
          <a:prstGeom prst="rect">
            <a:avLst/>
          </a:prstGeom>
        </p:spPr>
        <p:txBody>
          <a:bodyPr anchor="ctr"/>
          <a:lstStyle>
            <a:lvl1pPr marL="0" indent="0" algn="l">
              <a:buNone/>
              <a:defRPr sz="3200" b="1">
                <a:solidFill>
                  <a:schemeClr val="accent6"/>
                </a:solidFill>
              </a:defRPr>
            </a:lvl1pPr>
          </a:lstStyle>
          <a:p>
            <a:pPr lvl="0"/>
            <a:endParaRPr kumimoji="1" lang="zh-CN" altLang="en-US"/>
          </a:p>
        </p:txBody>
      </p:sp>
      <p:sp>
        <p:nvSpPr>
          <p:cNvPr id="10" name="文本占位符 3"/>
          <p:cNvSpPr>
            <a:spLocks noGrp="1"/>
          </p:cNvSpPr>
          <p:nvPr>
            <p:ph type="body" sz="quarter" idx="14"/>
          </p:nvPr>
        </p:nvSpPr>
        <p:spPr>
          <a:xfrm>
            <a:off x="6449768" y="4271964"/>
            <a:ext cx="4208707" cy="590549"/>
          </a:xfrm>
          <a:prstGeom prst="rect">
            <a:avLst/>
          </a:prstGeom>
        </p:spPr>
        <p:txBody>
          <a:bodyPr anchor="ctr"/>
          <a:lstStyle>
            <a:lvl1pPr marL="0" indent="0" algn="l">
              <a:buNone/>
              <a:defRPr sz="3200" b="1">
                <a:solidFill>
                  <a:schemeClr val="accent6"/>
                </a:solidFill>
              </a:defRPr>
            </a:lvl1pPr>
          </a:lstStyle>
          <a:p>
            <a:pPr lvl="0"/>
            <a:endParaRPr kumimoji="1" lang="zh-CN" altLang="en-US"/>
          </a:p>
        </p:txBody>
      </p:sp>
    </p:spTree>
    <p:extLst>
      <p:ext uri="{BB962C8B-B14F-4D97-AF65-F5344CB8AC3E}">
        <p14:creationId xmlns:p14="http://schemas.microsoft.com/office/powerpoint/2010/main" val="16704846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录页_四项目录">
    <p:bg>
      <p:bgPr>
        <a:pattFill prst="dotGrid">
          <a:fgClr>
            <a:schemeClr val="accent2">
              <a:lumMod val="60000"/>
              <a:lumOff val="40000"/>
            </a:schemeClr>
          </a:fgClr>
          <a:bgClr>
            <a:schemeClr val="accent2">
              <a:lumMod val="20000"/>
              <a:lumOff val="80000"/>
            </a:schemeClr>
          </a:bgClr>
        </a:patt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BEBA8EAE-BF5A-486C-A8C5-ECC9F3942E4B}">
                <a14:imgProps xmlns:a14="http://schemas.microsoft.com/office/drawing/2010/main">
                  <a14:imgLayer r:embed="rId3">
                    <a14:imgEffect>
                      <a14:artisticTexturizer scaling="0"/>
                    </a14:imgEffect>
                  </a14:imgLayer>
                </a14:imgProps>
              </a:ext>
            </a:extLst>
          </a:blip>
          <a:stretch>
            <a:fillRect/>
          </a:stretch>
        </p:blipFill>
        <p:spPr>
          <a:xfrm>
            <a:off x="0" y="-297"/>
            <a:ext cx="5194242" cy="6858594"/>
          </a:xfrm>
          <a:prstGeom prst="rect">
            <a:avLst/>
          </a:prstGeom>
        </p:spPr>
      </p:pic>
      <p:pic>
        <p:nvPicPr>
          <p:cNvPr id="3" name="图片 2"/>
          <p:cNvPicPr>
            <a:picLocks noChangeAspect="1"/>
          </p:cNvPicPr>
          <p:nvPr userDrawn="1"/>
        </p:nvPicPr>
        <p:blipFill>
          <a:blip r:embed="rId4">
            <a:extLst>
              <a:ext uri="{BEBA8EAE-BF5A-486C-A8C5-ECC9F3942E4B}">
                <a14:imgProps xmlns:a14="http://schemas.microsoft.com/office/drawing/2010/main">
                  <a14:imgLayer r:embed="rId5">
                    <a14:imgEffect>
                      <a14:artisticTexturizer scaling="0"/>
                    </a14:imgEffect>
                  </a14:imgLayer>
                </a14:imgProps>
              </a:ext>
            </a:extLst>
          </a:blip>
          <a:stretch>
            <a:fillRect/>
          </a:stretch>
        </p:blipFill>
        <p:spPr>
          <a:xfrm>
            <a:off x="11856691" y="-297"/>
            <a:ext cx="335309" cy="6858594"/>
          </a:xfrm>
          <a:prstGeom prst="rect">
            <a:avLst/>
          </a:prstGeom>
        </p:spPr>
      </p:pic>
      <p:cxnSp>
        <p:nvCxnSpPr>
          <p:cNvPr id="4" name="直接连接符 19"/>
          <p:cNvCxnSpPr/>
          <p:nvPr userDrawn="1"/>
        </p:nvCxnSpPr>
        <p:spPr>
          <a:xfrm>
            <a:off x="12032650" y="177800"/>
            <a:ext cx="0" cy="6502400"/>
          </a:xfrm>
          <a:prstGeom prst="line">
            <a:avLst/>
          </a:prstGeom>
          <a:ln w="19050">
            <a:solidFill>
              <a:schemeClr val="accent2">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sp>
        <p:nvSpPr>
          <p:cNvPr id="5" name="任意多边形 17"/>
          <p:cNvSpPr/>
          <p:nvPr userDrawn="1"/>
        </p:nvSpPr>
        <p:spPr>
          <a:xfrm>
            <a:off x="136037" y="177800"/>
            <a:ext cx="4864588" cy="6502400"/>
          </a:xfrm>
          <a:custGeom>
            <a:avLst/>
            <a:gdLst>
              <a:gd name="connsiteX0" fmla="*/ 0 w 5191349"/>
              <a:gd name="connsiteY0" fmla="*/ 0 h 6858000"/>
              <a:gd name="connsiteX1" fmla="*/ 4882718 w 5191349"/>
              <a:gd name="connsiteY1" fmla="*/ 0 h 6858000"/>
              <a:gd name="connsiteX2" fmla="*/ 4882718 w 5191349"/>
              <a:gd name="connsiteY2" fmla="*/ 3113151 h 6858000"/>
              <a:gd name="connsiteX3" fmla="*/ 5191349 w 5191349"/>
              <a:gd name="connsiteY3" fmla="*/ 3429000 h 6858000"/>
              <a:gd name="connsiteX4" fmla="*/ 4882718 w 5191349"/>
              <a:gd name="connsiteY4" fmla="*/ 3744848 h 6858000"/>
              <a:gd name="connsiteX5" fmla="*/ 4882718 w 5191349"/>
              <a:gd name="connsiteY5" fmla="*/ 6858000 h 6858000"/>
              <a:gd name="connsiteX6" fmla="*/ 0 w 519134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91349" h="6858000">
                <a:moveTo>
                  <a:pt x="0" y="0"/>
                </a:moveTo>
                <a:lnTo>
                  <a:pt x="4882718" y="0"/>
                </a:lnTo>
                <a:lnTo>
                  <a:pt x="4882718" y="3113151"/>
                </a:lnTo>
                <a:lnTo>
                  <a:pt x="5191349" y="3429000"/>
                </a:lnTo>
                <a:lnTo>
                  <a:pt x="4882718" y="3744848"/>
                </a:lnTo>
                <a:lnTo>
                  <a:pt x="4882718" y="6858000"/>
                </a:lnTo>
                <a:lnTo>
                  <a:pt x="0" y="6858000"/>
                </a:lnTo>
                <a:close/>
              </a:path>
            </a:pathLst>
          </a:custGeom>
          <a:noFill/>
          <a:ln w="19050">
            <a:solidFill>
              <a:schemeClr val="accent2">
                <a:lumMod val="20000"/>
                <a:lumOff val="8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 name="文本占位符 3"/>
          <p:cNvSpPr>
            <a:spLocks noGrp="1"/>
          </p:cNvSpPr>
          <p:nvPr>
            <p:ph type="body" sz="quarter" idx="10" hasCustomPrompt="1"/>
          </p:nvPr>
        </p:nvSpPr>
        <p:spPr>
          <a:xfrm>
            <a:off x="1225306" y="2200276"/>
            <a:ext cx="2686050" cy="1343024"/>
          </a:xfrm>
          <a:prstGeom prst="rect">
            <a:avLst/>
          </a:prstGeom>
        </p:spPr>
        <p:txBody>
          <a:bodyPr/>
          <a:lstStyle>
            <a:lvl1pPr marL="0" indent="0" algn="ctr">
              <a:buNone/>
              <a:defRPr sz="9600" b="1">
                <a:solidFill>
                  <a:schemeClr val="accent2">
                    <a:lumMod val="20000"/>
                    <a:lumOff val="80000"/>
                  </a:schemeClr>
                </a:solidFill>
              </a:defRPr>
            </a:lvl1pPr>
          </a:lstStyle>
          <a:p>
            <a:pPr lvl="0"/>
            <a:r>
              <a:rPr kumimoji="1" lang="zh-CN" altLang="en-US"/>
              <a:t>标题</a:t>
            </a:r>
          </a:p>
        </p:txBody>
      </p:sp>
      <p:sp>
        <p:nvSpPr>
          <p:cNvPr id="7" name="文本占位符 3"/>
          <p:cNvSpPr>
            <a:spLocks noGrp="1"/>
          </p:cNvSpPr>
          <p:nvPr>
            <p:ph type="body" sz="quarter" idx="11" hasCustomPrompt="1"/>
          </p:nvPr>
        </p:nvSpPr>
        <p:spPr>
          <a:xfrm>
            <a:off x="1225306" y="3543300"/>
            <a:ext cx="2686050" cy="585788"/>
          </a:xfrm>
          <a:prstGeom prst="rect">
            <a:avLst/>
          </a:prstGeom>
        </p:spPr>
        <p:txBody>
          <a:bodyPr/>
          <a:lstStyle>
            <a:lvl1pPr marL="0" indent="0" algn="ctr">
              <a:buNone/>
              <a:defRPr sz="3200" b="1">
                <a:solidFill>
                  <a:schemeClr val="accent2">
                    <a:lumMod val="20000"/>
                    <a:lumOff val="80000"/>
                  </a:schemeClr>
                </a:solidFill>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8" name="文本占位符 3"/>
          <p:cNvSpPr>
            <a:spLocks noGrp="1"/>
          </p:cNvSpPr>
          <p:nvPr>
            <p:ph type="body" sz="quarter" idx="12"/>
          </p:nvPr>
        </p:nvSpPr>
        <p:spPr>
          <a:xfrm>
            <a:off x="6449768" y="1104902"/>
            <a:ext cx="4208707" cy="590549"/>
          </a:xfrm>
          <a:prstGeom prst="rect">
            <a:avLst/>
          </a:prstGeom>
        </p:spPr>
        <p:txBody>
          <a:bodyPr anchor="ctr"/>
          <a:lstStyle>
            <a:lvl1pPr marL="0" indent="0" algn="l">
              <a:buNone/>
              <a:defRPr sz="3200" b="1">
                <a:solidFill>
                  <a:schemeClr val="accent6"/>
                </a:solidFill>
              </a:defRPr>
            </a:lvl1pPr>
          </a:lstStyle>
          <a:p>
            <a:pPr lvl="0"/>
            <a:endParaRPr kumimoji="1" lang="zh-CN" altLang="en-US"/>
          </a:p>
        </p:txBody>
      </p:sp>
      <p:sp>
        <p:nvSpPr>
          <p:cNvPr id="9" name="文本占位符 3"/>
          <p:cNvSpPr>
            <a:spLocks noGrp="1"/>
          </p:cNvSpPr>
          <p:nvPr>
            <p:ph type="body" sz="quarter" idx="13"/>
          </p:nvPr>
        </p:nvSpPr>
        <p:spPr>
          <a:xfrm>
            <a:off x="6449768" y="2436021"/>
            <a:ext cx="4208707" cy="590549"/>
          </a:xfrm>
          <a:prstGeom prst="rect">
            <a:avLst/>
          </a:prstGeom>
        </p:spPr>
        <p:txBody>
          <a:bodyPr anchor="ctr"/>
          <a:lstStyle>
            <a:lvl1pPr marL="0" indent="0" algn="l">
              <a:buNone/>
              <a:defRPr sz="3200" b="1">
                <a:solidFill>
                  <a:schemeClr val="accent6"/>
                </a:solidFill>
              </a:defRPr>
            </a:lvl1pPr>
          </a:lstStyle>
          <a:p>
            <a:pPr lvl="0"/>
            <a:endParaRPr kumimoji="1" lang="zh-CN" altLang="en-US"/>
          </a:p>
        </p:txBody>
      </p:sp>
      <p:sp>
        <p:nvSpPr>
          <p:cNvPr id="11" name="文本占位符 3"/>
          <p:cNvSpPr>
            <a:spLocks noGrp="1"/>
          </p:cNvSpPr>
          <p:nvPr>
            <p:ph type="body" sz="quarter" idx="14"/>
          </p:nvPr>
        </p:nvSpPr>
        <p:spPr>
          <a:xfrm>
            <a:off x="6449768" y="3767139"/>
            <a:ext cx="4208707" cy="590549"/>
          </a:xfrm>
          <a:prstGeom prst="rect">
            <a:avLst/>
          </a:prstGeom>
        </p:spPr>
        <p:txBody>
          <a:bodyPr anchor="ctr"/>
          <a:lstStyle>
            <a:lvl1pPr marL="0" indent="0" algn="l">
              <a:buNone/>
              <a:defRPr sz="3200" b="1">
                <a:solidFill>
                  <a:schemeClr val="accent6"/>
                </a:solidFill>
              </a:defRPr>
            </a:lvl1pPr>
          </a:lstStyle>
          <a:p>
            <a:pPr lvl="0"/>
            <a:endParaRPr kumimoji="1" lang="zh-CN" altLang="en-US"/>
          </a:p>
        </p:txBody>
      </p:sp>
      <p:sp>
        <p:nvSpPr>
          <p:cNvPr id="12" name="文本占位符 3"/>
          <p:cNvSpPr>
            <a:spLocks noGrp="1"/>
          </p:cNvSpPr>
          <p:nvPr>
            <p:ph type="body" sz="quarter" idx="15"/>
          </p:nvPr>
        </p:nvSpPr>
        <p:spPr>
          <a:xfrm>
            <a:off x="6449768" y="5098258"/>
            <a:ext cx="4208707" cy="590549"/>
          </a:xfrm>
          <a:prstGeom prst="rect">
            <a:avLst/>
          </a:prstGeom>
        </p:spPr>
        <p:txBody>
          <a:bodyPr anchor="ctr"/>
          <a:lstStyle>
            <a:lvl1pPr marL="0" indent="0" algn="l">
              <a:buNone/>
              <a:defRPr sz="3200" b="1">
                <a:solidFill>
                  <a:schemeClr val="accent6"/>
                </a:solidFill>
              </a:defRPr>
            </a:lvl1pPr>
          </a:lstStyle>
          <a:p>
            <a:pPr lvl="0"/>
            <a:endParaRPr kumimoji="1" lang="zh-CN" altLang="en-US"/>
          </a:p>
        </p:txBody>
      </p:sp>
    </p:spTree>
    <p:extLst>
      <p:ext uri="{BB962C8B-B14F-4D97-AF65-F5344CB8AC3E}">
        <p14:creationId xmlns:p14="http://schemas.microsoft.com/office/powerpoint/2010/main" val="18577569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目录页_五项目录">
    <p:bg>
      <p:bgPr>
        <a:pattFill prst="dotGrid">
          <a:fgClr>
            <a:schemeClr val="accent2">
              <a:lumMod val="60000"/>
              <a:lumOff val="40000"/>
            </a:schemeClr>
          </a:fgClr>
          <a:bgClr>
            <a:schemeClr val="accent2">
              <a:lumMod val="20000"/>
              <a:lumOff val="80000"/>
            </a:schemeClr>
          </a:bgClr>
        </a:patt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BEBA8EAE-BF5A-486C-A8C5-ECC9F3942E4B}">
                <a14:imgProps xmlns:a14="http://schemas.microsoft.com/office/drawing/2010/main">
                  <a14:imgLayer r:embed="rId3">
                    <a14:imgEffect>
                      <a14:artisticTexturizer scaling="0"/>
                    </a14:imgEffect>
                  </a14:imgLayer>
                </a14:imgProps>
              </a:ext>
            </a:extLst>
          </a:blip>
          <a:stretch>
            <a:fillRect/>
          </a:stretch>
        </p:blipFill>
        <p:spPr>
          <a:xfrm>
            <a:off x="0" y="-297"/>
            <a:ext cx="5194242" cy="6858594"/>
          </a:xfrm>
          <a:prstGeom prst="rect">
            <a:avLst/>
          </a:prstGeom>
        </p:spPr>
      </p:pic>
      <p:pic>
        <p:nvPicPr>
          <p:cNvPr id="3" name="图片 2"/>
          <p:cNvPicPr>
            <a:picLocks noChangeAspect="1"/>
          </p:cNvPicPr>
          <p:nvPr userDrawn="1"/>
        </p:nvPicPr>
        <p:blipFill>
          <a:blip r:embed="rId4">
            <a:extLst>
              <a:ext uri="{BEBA8EAE-BF5A-486C-A8C5-ECC9F3942E4B}">
                <a14:imgProps xmlns:a14="http://schemas.microsoft.com/office/drawing/2010/main">
                  <a14:imgLayer r:embed="rId5">
                    <a14:imgEffect>
                      <a14:artisticTexturizer scaling="0"/>
                    </a14:imgEffect>
                  </a14:imgLayer>
                </a14:imgProps>
              </a:ext>
            </a:extLst>
          </a:blip>
          <a:stretch>
            <a:fillRect/>
          </a:stretch>
        </p:blipFill>
        <p:spPr>
          <a:xfrm>
            <a:off x="11856691" y="-297"/>
            <a:ext cx="335309" cy="6858594"/>
          </a:xfrm>
          <a:prstGeom prst="rect">
            <a:avLst/>
          </a:prstGeom>
        </p:spPr>
      </p:pic>
      <p:cxnSp>
        <p:nvCxnSpPr>
          <p:cNvPr id="4" name="直接连接符 19"/>
          <p:cNvCxnSpPr/>
          <p:nvPr userDrawn="1"/>
        </p:nvCxnSpPr>
        <p:spPr>
          <a:xfrm>
            <a:off x="12032650" y="177800"/>
            <a:ext cx="0" cy="6502400"/>
          </a:xfrm>
          <a:prstGeom prst="line">
            <a:avLst/>
          </a:prstGeom>
          <a:ln w="19050">
            <a:solidFill>
              <a:schemeClr val="accent2">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sp>
        <p:nvSpPr>
          <p:cNvPr id="5" name="任意多边形 17"/>
          <p:cNvSpPr/>
          <p:nvPr userDrawn="1"/>
        </p:nvSpPr>
        <p:spPr>
          <a:xfrm>
            <a:off x="136037" y="177800"/>
            <a:ext cx="4864588" cy="6502400"/>
          </a:xfrm>
          <a:custGeom>
            <a:avLst/>
            <a:gdLst>
              <a:gd name="connsiteX0" fmla="*/ 0 w 5191349"/>
              <a:gd name="connsiteY0" fmla="*/ 0 h 6858000"/>
              <a:gd name="connsiteX1" fmla="*/ 4882718 w 5191349"/>
              <a:gd name="connsiteY1" fmla="*/ 0 h 6858000"/>
              <a:gd name="connsiteX2" fmla="*/ 4882718 w 5191349"/>
              <a:gd name="connsiteY2" fmla="*/ 3113151 h 6858000"/>
              <a:gd name="connsiteX3" fmla="*/ 5191349 w 5191349"/>
              <a:gd name="connsiteY3" fmla="*/ 3429000 h 6858000"/>
              <a:gd name="connsiteX4" fmla="*/ 4882718 w 5191349"/>
              <a:gd name="connsiteY4" fmla="*/ 3744848 h 6858000"/>
              <a:gd name="connsiteX5" fmla="*/ 4882718 w 5191349"/>
              <a:gd name="connsiteY5" fmla="*/ 6858000 h 6858000"/>
              <a:gd name="connsiteX6" fmla="*/ 0 w 519134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91349" h="6858000">
                <a:moveTo>
                  <a:pt x="0" y="0"/>
                </a:moveTo>
                <a:lnTo>
                  <a:pt x="4882718" y="0"/>
                </a:lnTo>
                <a:lnTo>
                  <a:pt x="4882718" y="3113151"/>
                </a:lnTo>
                <a:lnTo>
                  <a:pt x="5191349" y="3429000"/>
                </a:lnTo>
                <a:lnTo>
                  <a:pt x="4882718" y="3744848"/>
                </a:lnTo>
                <a:lnTo>
                  <a:pt x="4882718" y="6858000"/>
                </a:lnTo>
                <a:lnTo>
                  <a:pt x="0" y="6858000"/>
                </a:lnTo>
                <a:close/>
              </a:path>
            </a:pathLst>
          </a:custGeom>
          <a:noFill/>
          <a:ln w="19050">
            <a:solidFill>
              <a:schemeClr val="accent2">
                <a:lumMod val="20000"/>
                <a:lumOff val="8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 name="文本占位符 3"/>
          <p:cNvSpPr>
            <a:spLocks noGrp="1"/>
          </p:cNvSpPr>
          <p:nvPr>
            <p:ph type="body" sz="quarter" idx="10" hasCustomPrompt="1"/>
          </p:nvPr>
        </p:nvSpPr>
        <p:spPr>
          <a:xfrm>
            <a:off x="1225306" y="2200276"/>
            <a:ext cx="2686050" cy="1343024"/>
          </a:xfrm>
          <a:prstGeom prst="rect">
            <a:avLst/>
          </a:prstGeom>
        </p:spPr>
        <p:txBody>
          <a:bodyPr/>
          <a:lstStyle>
            <a:lvl1pPr marL="0" indent="0" algn="ctr">
              <a:buNone/>
              <a:defRPr sz="9600" b="1">
                <a:solidFill>
                  <a:schemeClr val="accent2">
                    <a:lumMod val="20000"/>
                    <a:lumOff val="80000"/>
                  </a:schemeClr>
                </a:solidFill>
              </a:defRPr>
            </a:lvl1pPr>
          </a:lstStyle>
          <a:p>
            <a:pPr lvl="0"/>
            <a:r>
              <a:rPr kumimoji="1" lang="zh-CN" altLang="en-US"/>
              <a:t>标题</a:t>
            </a:r>
          </a:p>
        </p:txBody>
      </p:sp>
      <p:sp>
        <p:nvSpPr>
          <p:cNvPr id="7" name="文本占位符 3"/>
          <p:cNvSpPr>
            <a:spLocks noGrp="1"/>
          </p:cNvSpPr>
          <p:nvPr>
            <p:ph type="body" sz="quarter" idx="11" hasCustomPrompt="1"/>
          </p:nvPr>
        </p:nvSpPr>
        <p:spPr>
          <a:xfrm>
            <a:off x="1225306" y="3543300"/>
            <a:ext cx="2686050" cy="585788"/>
          </a:xfrm>
          <a:prstGeom prst="rect">
            <a:avLst/>
          </a:prstGeom>
        </p:spPr>
        <p:txBody>
          <a:bodyPr/>
          <a:lstStyle>
            <a:lvl1pPr marL="0" indent="0" algn="ctr">
              <a:buNone/>
              <a:defRPr sz="3200" b="1">
                <a:solidFill>
                  <a:schemeClr val="accent2">
                    <a:lumMod val="20000"/>
                    <a:lumOff val="80000"/>
                  </a:schemeClr>
                </a:solidFill>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8" name="文本占位符 3"/>
          <p:cNvSpPr>
            <a:spLocks noGrp="1"/>
          </p:cNvSpPr>
          <p:nvPr>
            <p:ph type="body" sz="quarter" idx="12"/>
          </p:nvPr>
        </p:nvSpPr>
        <p:spPr>
          <a:xfrm>
            <a:off x="6449767" y="947740"/>
            <a:ext cx="4208707" cy="590549"/>
          </a:xfrm>
          <a:prstGeom prst="rect">
            <a:avLst/>
          </a:prstGeom>
        </p:spPr>
        <p:txBody>
          <a:bodyPr anchor="ctr"/>
          <a:lstStyle>
            <a:lvl1pPr marL="0" indent="0" algn="l">
              <a:buNone/>
              <a:defRPr sz="3200" b="1">
                <a:solidFill>
                  <a:schemeClr val="accent6"/>
                </a:solidFill>
              </a:defRPr>
            </a:lvl1pPr>
          </a:lstStyle>
          <a:p>
            <a:pPr lvl="0"/>
            <a:endParaRPr kumimoji="1" lang="zh-CN" altLang="en-US"/>
          </a:p>
        </p:txBody>
      </p:sp>
      <p:sp>
        <p:nvSpPr>
          <p:cNvPr id="9" name="文本占位符 3"/>
          <p:cNvSpPr>
            <a:spLocks noGrp="1"/>
          </p:cNvSpPr>
          <p:nvPr>
            <p:ph type="body" sz="quarter" idx="13"/>
          </p:nvPr>
        </p:nvSpPr>
        <p:spPr>
          <a:xfrm>
            <a:off x="6449767" y="2043115"/>
            <a:ext cx="4208707" cy="590549"/>
          </a:xfrm>
          <a:prstGeom prst="rect">
            <a:avLst/>
          </a:prstGeom>
        </p:spPr>
        <p:txBody>
          <a:bodyPr anchor="ctr"/>
          <a:lstStyle>
            <a:lvl1pPr marL="0" indent="0" algn="l">
              <a:buNone/>
              <a:defRPr sz="3200" b="1">
                <a:solidFill>
                  <a:schemeClr val="accent6"/>
                </a:solidFill>
              </a:defRPr>
            </a:lvl1pPr>
          </a:lstStyle>
          <a:p>
            <a:pPr lvl="0"/>
            <a:endParaRPr kumimoji="1" lang="zh-CN" altLang="en-US"/>
          </a:p>
        </p:txBody>
      </p:sp>
      <p:sp>
        <p:nvSpPr>
          <p:cNvPr id="11" name="文本占位符 3"/>
          <p:cNvSpPr>
            <a:spLocks noGrp="1"/>
          </p:cNvSpPr>
          <p:nvPr>
            <p:ph type="body" sz="quarter" idx="14"/>
          </p:nvPr>
        </p:nvSpPr>
        <p:spPr>
          <a:xfrm>
            <a:off x="6449767" y="3138490"/>
            <a:ext cx="4208707" cy="590549"/>
          </a:xfrm>
          <a:prstGeom prst="rect">
            <a:avLst/>
          </a:prstGeom>
        </p:spPr>
        <p:txBody>
          <a:bodyPr anchor="ctr"/>
          <a:lstStyle>
            <a:lvl1pPr marL="0" indent="0" algn="l">
              <a:buNone/>
              <a:defRPr sz="3200" b="1">
                <a:solidFill>
                  <a:schemeClr val="accent6"/>
                </a:solidFill>
              </a:defRPr>
            </a:lvl1pPr>
          </a:lstStyle>
          <a:p>
            <a:pPr lvl="0"/>
            <a:endParaRPr kumimoji="1" lang="zh-CN" altLang="en-US"/>
          </a:p>
        </p:txBody>
      </p:sp>
      <p:sp>
        <p:nvSpPr>
          <p:cNvPr id="12" name="文本占位符 3"/>
          <p:cNvSpPr>
            <a:spLocks noGrp="1"/>
          </p:cNvSpPr>
          <p:nvPr>
            <p:ph type="body" sz="quarter" idx="15"/>
          </p:nvPr>
        </p:nvSpPr>
        <p:spPr>
          <a:xfrm>
            <a:off x="6449767" y="4233865"/>
            <a:ext cx="4208707" cy="590549"/>
          </a:xfrm>
          <a:prstGeom prst="rect">
            <a:avLst/>
          </a:prstGeom>
        </p:spPr>
        <p:txBody>
          <a:bodyPr anchor="ctr"/>
          <a:lstStyle>
            <a:lvl1pPr marL="0" indent="0" algn="l">
              <a:buNone/>
              <a:defRPr sz="3200" b="1">
                <a:solidFill>
                  <a:schemeClr val="accent6"/>
                </a:solidFill>
              </a:defRPr>
            </a:lvl1pPr>
          </a:lstStyle>
          <a:p>
            <a:pPr lvl="0"/>
            <a:endParaRPr kumimoji="1" lang="zh-CN" altLang="en-US"/>
          </a:p>
        </p:txBody>
      </p:sp>
      <p:sp>
        <p:nvSpPr>
          <p:cNvPr id="13" name="文本占位符 3"/>
          <p:cNvSpPr>
            <a:spLocks noGrp="1"/>
          </p:cNvSpPr>
          <p:nvPr>
            <p:ph type="body" sz="quarter" idx="16"/>
          </p:nvPr>
        </p:nvSpPr>
        <p:spPr>
          <a:xfrm>
            <a:off x="6449767" y="5329241"/>
            <a:ext cx="4208707" cy="590549"/>
          </a:xfrm>
          <a:prstGeom prst="rect">
            <a:avLst/>
          </a:prstGeom>
        </p:spPr>
        <p:txBody>
          <a:bodyPr anchor="ctr"/>
          <a:lstStyle>
            <a:lvl1pPr marL="0" indent="0" algn="l">
              <a:buNone/>
              <a:defRPr sz="3200" b="1">
                <a:solidFill>
                  <a:schemeClr val="accent6"/>
                </a:solidFill>
              </a:defRPr>
            </a:lvl1pPr>
          </a:lstStyle>
          <a:p>
            <a:pPr lvl="0"/>
            <a:endParaRPr kumimoji="1" lang="zh-CN" altLang="en-US"/>
          </a:p>
        </p:txBody>
      </p:sp>
    </p:spTree>
    <p:extLst>
      <p:ext uri="{BB962C8B-B14F-4D97-AF65-F5344CB8AC3E}">
        <p14:creationId xmlns:p14="http://schemas.microsoft.com/office/powerpoint/2010/main" val="13864186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目录页_六项目录">
    <p:bg>
      <p:bgPr>
        <a:pattFill prst="dotGrid">
          <a:fgClr>
            <a:schemeClr val="accent2">
              <a:lumMod val="60000"/>
              <a:lumOff val="40000"/>
            </a:schemeClr>
          </a:fgClr>
          <a:bgClr>
            <a:schemeClr val="accent2">
              <a:lumMod val="20000"/>
              <a:lumOff val="80000"/>
            </a:schemeClr>
          </a:bgClr>
        </a:patt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BEBA8EAE-BF5A-486C-A8C5-ECC9F3942E4B}">
                <a14:imgProps xmlns:a14="http://schemas.microsoft.com/office/drawing/2010/main">
                  <a14:imgLayer r:embed="rId3">
                    <a14:imgEffect>
                      <a14:artisticTexturizer scaling="0"/>
                    </a14:imgEffect>
                  </a14:imgLayer>
                </a14:imgProps>
              </a:ext>
            </a:extLst>
          </a:blip>
          <a:stretch>
            <a:fillRect/>
          </a:stretch>
        </p:blipFill>
        <p:spPr>
          <a:xfrm>
            <a:off x="0" y="-297"/>
            <a:ext cx="5194242" cy="6858594"/>
          </a:xfrm>
          <a:prstGeom prst="rect">
            <a:avLst/>
          </a:prstGeom>
        </p:spPr>
      </p:pic>
      <p:pic>
        <p:nvPicPr>
          <p:cNvPr id="3" name="图片 2"/>
          <p:cNvPicPr>
            <a:picLocks noChangeAspect="1"/>
          </p:cNvPicPr>
          <p:nvPr userDrawn="1"/>
        </p:nvPicPr>
        <p:blipFill>
          <a:blip r:embed="rId4">
            <a:extLst>
              <a:ext uri="{BEBA8EAE-BF5A-486C-A8C5-ECC9F3942E4B}">
                <a14:imgProps xmlns:a14="http://schemas.microsoft.com/office/drawing/2010/main">
                  <a14:imgLayer r:embed="rId5">
                    <a14:imgEffect>
                      <a14:artisticTexturizer scaling="0"/>
                    </a14:imgEffect>
                  </a14:imgLayer>
                </a14:imgProps>
              </a:ext>
            </a:extLst>
          </a:blip>
          <a:stretch>
            <a:fillRect/>
          </a:stretch>
        </p:blipFill>
        <p:spPr>
          <a:xfrm>
            <a:off x="11856691" y="-297"/>
            <a:ext cx="335309" cy="6858594"/>
          </a:xfrm>
          <a:prstGeom prst="rect">
            <a:avLst/>
          </a:prstGeom>
        </p:spPr>
      </p:pic>
      <p:cxnSp>
        <p:nvCxnSpPr>
          <p:cNvPr id="4" name="直接连接符 19"/>
          <p:cNvCxnSpPr/>
          <p:nvPr userDrawn="1"/>
        </p:nvCxnSpPr>
        <p:spPr>
          <a:xfrm>
            <a:off x="12032650" y="177800"/>
            <a:ext cx="0" cy="6502400"/>
          </a:xfrm>
          <a:prstGeom prst="line">
            <a:avLst/>
          </a:prstGeom>
          <a:ln w="19050">
            <a:solidFill>
              <a:schemeClr val="accent2">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sp>
        <p:nvSpPr>
          <p:cNvPr id="5" name="任意多边形 17"/>
          <p:cNvSpPr/>
          <p:nvPr userDrawn="1"/>
        </p:nvSpPr>
        <p:spPr>
          <a:xfrm>
            <a:off x="136037" y="177800"/>
            <a:ext cx="4864588" cy="6502400"/>
          </a:xfrm>
          <a:custGeom>
            <a:avLst/>
            <a:gdLst>
              <a:gd name="connsiteX0" fmla="*/ 0 w 5191349"/>
              <a:gd name="connsiteY0" fmla="*/ 0 h 6858000"/>
              <a:gd name="connsiteX1" fmla="*/ 4882718 w 5191349"/>
              <a:gd name="connsiteY1" fmla="*/ 0 h 6858000"/>
              <a:gd name="connsiteX2" fmla="*/ 4882718 w 5191349"/>
              <a:gd name="connsiteY2" fmla="*/ 3113151 h 6858000"/>
              <a:gd name="connsiteX3" fmla="*/ 5191349 w 5191349"/>
              <a:gd name="connsiteY3" fmla="*/ 3429000 h 6858000"/>
              <a:gd name="connsiteX4" fmla="*/ 4882718 w 5191349"/>
              <a:gd name="connsiteY4" fmla="*/ 3744848 h 6858000"/>
              <a:gd name="connsiteX5" fmla="*/ 4882718 w 5191349"/>
              <a:gd name="connsiteY5" fmla="*/ 6858000 h 6858000"/>
              <a:gd name="connsiteX6" fmla="*/ 0 w 519134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91349" h="6858000">
                <a:moveTo>
                  <a:pt x="0" y="0"/>
                </a:moveTo>
                <a:lnTo>
                  <a:pt x="4882718" y="0"/>
                </a:lnTo>
                <a:lnTo>
                  <a:pt x="4882718" y="3113151"/>
                </a:lnTo>
                <a:lnTo>
                  <a:pt x="5191349" y="3429000"/>
                </a:lnTo>
                <a:lnTo>
                  <a:pt x="4882718" y="3744848"/>
                </a:lnTo>
                <a:lnTo>
                  <a:pt x="4882718" y="6858000"/>
                </a:lnTo>
                <a:lnTo>
                  <a:pt x="0" y="6858000"/>
                </a:lnTo>
                <a:close/>
              </a:path>
            </a:pathLst>
          </a:custGeom>
          <a:noFill/>
          <a:ln w="19050">
            <a:solidFill>
              <a:schemeClr val="accent2">
                <a:lumMod val="20000"/>
                <a:lumOff val="8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 name="文本占位符 3"/>
          <p:cNvSpPr>
            <a:spLocks noGrp="1"/>
          </p:cNvSpPr>
          <p:nvPr>
            <p:ph type="body" sz="quarter" idx="10" hasCustomPrompt="1"/>
          </p:nvPr>
        </p:nvSpPr>
        <p:spPr>
          <a:xfrm>
            <a:off x="1225306" y="2200276"/>
            <a:ext cx="2686050" cy="1343024"/>
          </a:xfrm>
          <a:prstGeom prst="rect">
            <a:avLst/>
          </a:prstGeom>
        </p:spPr>
        <p:txBody>
          <a:bodyPr/>
          <a:lstStyle>
            <a:lvl1pPr marL="0" indent="0" algn="ctr">
              <a:buNone/>
              <a:defRPr sz="9600" b="1">
                <a:solidFill>
                  <a:schemeClr val="accent2">
                    <a:lumMod val="20000"/>
                    <a:lumOff val="80000"/>
                  </a:schemeClr>
                </a:solidFill>
              </a:defRPr>
            </a:lvl1pPr>
          </a:lstStyle>
          <a:p>
            <a:pPr lvl="0"/>
            <a:r>
              <a:rPr kumimoji="1" lang="zh-CN" altLang="en-US"/>
              <a:t>标题</a:t>
            </a:r>
          </a:p>
        </p:txBody>
      </p:sp>
      <p:sp>
        <p:nvSpPr>
          <p:cNvPr id="7" name="文本占位符 3"/>
          <p:cNvSpPr>
            <a:spLocks noGrp="1"/>
          </p:cNvSpPr>
          <p:nvPr>
            <p:ph type="body" sz="quarter" idx="11" hasCustomPrompt="1"/>
          </p:nvPr>
        </p:nvSpPr>
        <p:spPr>
          <a:xfrm>
            <a:off x="1225306" y="3543300"/>
            <a:ext cx="2686050" cy="585788"/>
          </a:xfrm>
          <a:prstGeom prst="rect">
            <a:avLst/>
          </a:prstGeom>
        </p:spPr>
        <p:txBody>
          <a:bodyPr/>
          <a:lstStyle>
            <a:lvl1pPr marL="0" indent="0" algn="ctr">
              <a:buNone/>
              <a:defRPr sz="3200" b="1">
                <a:solidFill>
                  <a:schemeClr val="accent2">
                    <a:lumMod val="20000"/>
                    <a:lumOff val="80000"/>
                  </a:schemeClr>
                </a:solidFill>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8" name="文本占位符 3"/>
          <p:cNvSpPr>
            <a:spLocks noGrp="1"/>
          </p:cNvSpPr>
          <p:nvPr>
            <p:ph type="body" sz="quarter" idx="12"/>
          </p:nvPr>
        </p:nvSpPr>
        <p:spPr>
          <a:xfrm>
            <a:off x="6449767" y="762003"/>
            <a:ext cx="4208707" cy="590549"/>
          </a:xfrm>
          <a:prstGeom prst="rect">
            <a:avLst/>
          </a:prstGeom>
        </p:spPr>
        <p:txBody>
          <a:bodyPr anchor="ctr"/>
          <a:lstStyle>
            <a:lvl1pPr marL="0" indent="0" algn="l">
              <a:buNone/>
              <a:defRPr sz="3200" b="1">
                <a:solidFill>
                  <a:schemeClr val="accent6"/>
                </a:solidFill>
              </a:defRPr>
            </a:lvl1pPr>
          </a:lstStyle>
          <a:p>
            <a:pPr lvl="0"/>
            <a:endParaRPr kumimoji="1" lang="zh-CN" altLang="en-US"/>
          </a:p>
        </p:txBody>
      </p:sp>
      <p:sp>
        <p:nvSpPr>
          <p:cNvPr id="9" name="文本占位符 3"/>
          <p:cNvSpPr>
            <a:spLocks noGrp="1"/>
          </p:cNvSpPr>
          <p:nvPr>
            <p:ph type="body" sz="quarter" idx="13"/>
          </p:nvPr>
        </p:nvSpPr>
        <p:spPr>
          <a:xfrm>
            <a:off x="6449767" y="1697358"/>
            <a:ext cx="4208707" cy="590549"/>
          </a:xfrm>
          <a:prstGeom prst="rect">
            <a:avLst/>
          </a:prstGeom>
        </p:spPr>
        <p:txBody>
          <a:bodyPr anchor="ctr"/>
          <a:lstStyle>
            <a:lvl1pPr marL="0" indent="0" algn="l">
              <a:buNone/>
              <a:defRPr sz="3200" b="1">
                <a:solidFill>
                  <a:schemeClr val="accent6"/>
                </a:solidFill>
              </a:defRPr>
            </a:lvl1pPr>
          </a:lstStyle>
          <a:p>
            <a:pPr lvl="0"/>
            <a:endParaRPr kumimoji="1" lang="zh-CN" altLang="en-US"/>
          </a:p>
        </p:txBody>
      </p:sp>
      <p:sp>
        <p:nvSpPr>
          <p:cNvPr id="11" name="文本占位符 3"/>
          <p:cNvSpPr>
            <a:spLocks noGrp="1"/>
          </p:cNvSpPr>
          <p:nvPr>
            <p:ph type="body" sz="quarter" idx="14"/>
          </p:nvPr>
        </p:nvSpPr>
        <p:spPr>
          <a:xfrm>
            <a:off x="6449767" y="2632713"/>
            <a:ext cx="4208707" cy="590549"/>
          </a:xfrm>
          <a:prstGeom prst="rect">
            <a:avLst/>
          </a:prstGeom>
        </p:spPr>
        <p:txBody>
          <a:bodyPr anchor="ctr"/>
          <a:lstStyle>
            <a:lvl1pPr marL="0" indent="0" algn="l">
              <a:buNone/>
              <a:defRPr sz="3200" b="1">
                <a:solidFill>
                  <a:schemeClr val="accent6"/>
                </a:solidFill>
              </a:defRPr>
            </a:lvl1pPr>
          </a:lstStyle>
          <a:p>
            <a:pPr lvl="0"/>
            <a:endParaRPr kumimoji="1" lang="zh-CN" altLang="en-US"/>
          </a:p>
        </p:txBody>
      </p:sp>
      <p:sp>
        <p:nvSpPr>
          <p:cNvPr id="12" name="文本占位符 3"/>
          <p:cNvSpPr>
            <a:spLocks noGrp="1"/>
          </p:cNvSpPr>
          <p:nvPr>
            <p:ph type="body" sz="quarter" idx="15"/>
          </p:nvPr>
        </p:nvSpPr>
        <p:spPr>
          <a:xfrm>
            <a:off x="6449767" y="3568068"/>
            <a:ext cx="4208707" cy="590549"/>
          </a:xfrm>
          <a:prstGeom prst="rect">
            <a:avLst/>
          </a:prstGeom>
        </p:spPr>
        <p:txBody>
          <a:bodyPr anchor="ctr"/>
          <a:lstStyle>
            <a:lvl1pPr marL="0" indent="0" algn="l">
              <a:buNone/>
              <a:defRPr sz="3200" b="1">
                <a:solidFill>
                  <a:schemeClr val="accent6"/>
                </a:solidFill>
              </a:defRPr>
            </a:lvl1pPr>
          </a:lstStyle>
          <a:p>
            <a:pPr lvl="0"/>
            <a:endParaRPr kumimoji="1" lang="zh-CN" altLang="en-US"/>
          </a:p>
        </p:txBody>
      </p:sp>
      <p:sp>
        <p:nvSpPr>
          <p:cNvPr id="13" name="文本占位符 3"/>
          <p:cNvSpPr>
            <a:spLocks noGrp="1"/>
          </p:cNvSpPr>
          <p:nvPr>
            <p:ph type="body" sz="quarter" idx="16"/>
          </p:nvPr>
        </p:nvSpPr>
        <p:spPr>
          <a:xfrm>
            <a:off x="6449767" y="4503423"/>
            <a:ext cx="4208707" cy="590549"/>
          </a:xfrm>
          <a:prstGeom prst="rect">
            <a:avLst/>
          </a:prstGeom>
        </p:spPr>
        <p:txBody>
          <a:bodyPr anchor="ctr"/>
          <a:lstStyle>
            <a:lvl1pPr marL="0" indent="0" algn="l">
              <a:buNone/>
              <a:defRPr sz="3200" b="1">
                <a:solidFill>
                  <a:schemeClr val="accent6"/>
                </a:solidFill>
              </a:defRPr>
            </a:lvl1pPr>
          </a:lstStyle>
          <a:p>
            <a:pPr lvl="0"/>
            <a:endParaRPr kumimoji="1" lang="zh-CN" altLang="en-US"/>
          </a:p>
        </p:txBody>
      </p:sp>
      <p:sp>
        <p:nvSpPr>
          <p:cNvPr id="14" name="文本占位符 3"/>
          <p:cNvSpPr>
            <a:spLocks noGrp="1"/>
          </p:cNvSpPr>
          <p:nvPr>
            <p:ph type="body" sz="quarter" idx="17"/>
          </p:nvPr>
        </p:nvSpPr>
        <p:spPr>
          <a:xfrm>
            <a:off x="6449767" y="5438780"/>
            <a:ext cx="4208707" cy="590549"/>
          </a:xfrm>
          <a:prstGeom prst="rect">
            <a:avLst/>
          </a:prstGeom>
        </p:spPr>
        <p:txBody>
          <a:bodyPr anchor="ctr"/>
          <a:lstStyle>
            <a:lvl1pPr marL="0" indent="0" algn="l">
              <a:buNone/>
              <a:defRPr sz="3200" b="1">
                <a:solidFill>
                  <a:schemeClr val="accent6"/>
                </a:solidFill>
              </a:defRPr>
            </a:lvl1pPr>
          </a:lstStyle>
          <a:p>
            <a:pPr lvl="0"/>
            <a:endParaRPr kumimoji="1" lang="zh-CN" altLang="en-US"/>
          </a:p>
        </p:txBody>
      </p:sp>
    </p:spTree>
    <p:extLst>
      <p:ext uri="{BB962C8B-B14F-4D97-AF65-F5344CB8AC3E}">
        <p14:creationId xmlns:p14="http://schemas.microsoft.com/office/powerpoint/2010/main" val="11127200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副标题页">
    <p:bg>
      <p:bgPr>
        <a:pattFill prst="dotGrid">
          <a:fgClr>
            <a:schemeClr val="accent2">
              <a:lumMod val="60000"/>
              <a:lumOff val="40000"/>
            </a:schemeClr>
          </a:fgClr>
          <a:bgClr>
            <a:schemeClr val="accent2">
              <a:lumMod val="20000"/>
              <a:lumOff val="80000"/>
            </a:schemeClr>
          </a:bgClr>
        </a:patt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BEBA8EAE-BF5A-486C-A8C5-ECC9F3942E4B}">
                <a14:imgProps xmlns:a14="http://schemas.microsoft.com/office/drawing/2010/main">
                  <a14:imgLayer r:embed="rId3">
                    <a14:imgEffect>
                      <a14:artisticTexturizer scaling="0"/>
                    </a14:imgEffect>
                  </a14:imgLayer>
                </a14:imgProps>
              </a:ext>
            </a:extLst>
          </a:blip>
          <a:stretch>
            <a:fillRect/>
          </a:stretch>
        </p:blipFill>
        <p:spPr>
          <a:xfrm>
            <a:off x="-529" y="0"/>
            <a:ext cx="12193057" cy="6078239"/>
          </a:xfrm>
          <a:prstGeom prst="rect">
            <a:avLst/>
          </a:prstGeom>
          <a:ln>
            <a:noFill/>
          </a:ln>
        </p:spPr>
      </p:pic>
      <p:sp>
        <p:nvSpPr>
          <p:cNvPr id="3" name="任意多边形 5"/>
          <p:cNvSpPr/>
          <p:nvPr userDrawn="1"/>
        </p:nvSpPr>
        <p:spPr>
          <a:xfrm rot="10800000">
            <a:off x="178065" y="142981"/>
            <a:ext cx="11835867" cy="5718804"/>
          </a:xfrm>
          <a:custGeom>
            <a:avLst/>
            <a:gdLst>
              <a:gd name="connsiteX0" fmla="*/ 12192000 w 12192000"/>
              <a:gd name="connsiteY0" fmla="*/ 6074228 h 6074228"/>
              <a:gd name="connsiteX1" fmla="*/ 0 w 12192000"/>
              <a:gd name="connsiteY1" fmla="*/ 6074228 h 6074228"/>
              <a:gd name="connsiteX2" fmla="*/ 0 w 12192000"/>
              <a:gd name="connsiteY2" fmla="*/ 293914 h 6074228"/>
              <a:gd name="connsiteX3" fmla="*/ 5632768 w 12192000"/>
              <a:gd name="connsiteY3" fmla="*/ 293914 h 6074228"/>
              <a:gd name="connsiteX4" fmla="*/ 6096002 w 12192000"/>
              <a:gd name="connsiteY4" fmla="*/ 0 h 6074228"/>
              <a:gd name="connsiteX5" fmla="*/ 6559235 w 12192000"/>
              <a:gd name="connsiteY5" fmla="*/ 293914 h 6074228"/>
              <a:gd name="connsiteX6" fmla="*/ 12192000 w 12192000"/>
              <a:gd name="connsiteY6" fmla="*/ 293914 h 6074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074228">
                <a:moveTo>
                  <a:pt x="12192000" y="6074228"/>
                </a:moveTo>
                <a:lnTo>
                  <a:pt x="0" y="6074228"/>
                </a:lnTo>
                <a:lnTo>
                  <a:pt x="0" y="293914"/>
                </a:lnTo>
                <a:lnTo>
                  <a:pt x="5632768" y="293914"/>
                </a:lnTo>
                <a:lnTo>
                  <a:pt x="6096002" y="0"/>
                </a:lnTo>
                <a:lnTo>
                  <a:pt x="6559235" y="293914"/>
                </a:lnTo>
                <a:lnTo>
                  <a:pt x="12192000" y="293914"/>
                </a:lnTo>
                <a:close/>
              </a:path>
            </a:pathLst>
          </a:custGeom>
          <a:noFill/>
          <a:ln w="1905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nvGrpSpPr>
          <p:cNvPr id="71" name="组 70"/>
          <p:cNvGrpSpPr/>
          <p:nvPr userDrawn="1"/>
        </p:nvGrpSpPr>
        <p:grpSpPr>
          <a:xfrm>
            <a:off x="3685541" y="345797"/>
            <a:ext cx="4820918" cy="4822970"/>
            <a:chOff x="3683902" y="345797"/>
            <a:chExt cx="4820918" cy="4822970"/>
          </a:xfrm>
        </p:grpSpPr>
        <p:grpSp>
          <p:nvGrpSpPr>
            <p:cNvPr id="17" name="组合 11"/>
            <p:cNvGrpSpPr/>
            <p:nvPr/>
          </p:nvGrpSpPr>
          <p:grpSpPr>
            <a:xfrm>
              <a:off x="3812098" y="462897"/>
              <a:ext cx="4568634" cy="4568633"/>
              <a:chOff x="3651549" y="975481"/>
              <a:chExt cx="2929467" cy="2929467"/>
            </a:xfrm>
          </p:grpSpPr>
          <p:sp>
            <p:nvSpPr>
              <p:cNvPr id="69" name="椭圆 68"/>
              <p:cNvSpPr/>
              <p:nvPr/>
            </p:nvSpPr>
            <p:spPr>
              <a:xfrm>
                <a:off x="3651549" y="975481"/>
                <a:ext cx="2929467" cy="2929467"/>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0" name="椭圆 69"/>
              <p:cNvSpPr/>
              <p:nvPr/>
            </p:nvSpPr>
            <p:spPr>
              <a:xfrm>
                <a:off x="3856282" y="1186757"/>
                <a:ext cx="2520000" cy="251982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cxnSp>
          <p:nvCxnSpPr>
            <p:cNvPr id="18" name="直接连接符 30"/>
            <p:cNvCxnSpPr/>
            <p:nvPr/>
          </p:nvCxnSpPr>
          <p:spPr>
            <a:xfrm rot="16200000" flipH="1">
              <a:off x="3751182" y="2509339"/>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直接连接符 31"/>
            <p:cNvCxnSpPr/>
            <p:nvPr/>
          </p:nvCxnSpPr>
          <p:spPr>
            <a:xfrm rot="16623529" flipH="1">
              <a:off x="3767588" y="2243338"/>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直接连接符 32"/>
            <p:cNvCxnSpPr/>
            <p:nvPr/>
          </p:nvCxnSpPr>
          <p:spPr>
            <a:xfrm rot="17047059" flipH="1">
              <a:off x="3816559" y="1981370"/>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直接连接符 33"/>
            <p:cNvCxnSpPr/>
            <p:nvPr/>
          </p:nvCxnSpPr>
          <p:spPr>
            <a:xfrm rot="17470588" flipH="1">
              <a:off x="3897350" y="1727406"/>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直接连接符 34"/>
            <p:cNvCxnSpPr/>
            <p:nvPr/>
          </p:nvCxnSpPr>
          <p:spPr>
            <a:xfrm rot="17894118" flipH="1">
              <a:off x="4008739" y="1485296"/>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 name="直接连接符 35"/>
            <p:cNvCxnSpPr/>
            <p:nvPr/>
          </p:nvCxnSpPr>
          <p:spPr>
            <a:xfrm rot="18317647" flipH="1">
              <a:off x="4149036" y="1258708"/>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4" name="直接连接符 36"/>
            <p:cNvCxnSpPr/>
            <p:nvPr/>
          </p:nvCxnSpPr>
          <p:spPr>
            <a:xfrm rot="18741177" flipH="1">
              <a:off x="4316115" y="1051079"/>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 name="直接连接符 37"/>
            <p:cNvCxnSpPr/>
            <p:nvPr/>
          </p:nvCxnSpPr>
          <p:spPr>
            <a:xfrm rot="19164706" flipH="1">
              <a:off x="4507442" y="865555"/>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6" name="直接连接符 38"/>
            <p:cNvCxnSpPr/>
            <p:nvPr/>
          </p:nvCxnSpPr>
          <p:spPr>
            <a:xfrm rot="19588235" flipH="1">
              <a:off x="4720118" y="704950"/>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7" name="直接连接符 39"/>
            <p:cNvCxnSpPr/>
            <p:nvPr/>
          </p:nvCxnSpPr>
          <p:spPr>
            <a:xfrm rot="20011765" flipH="1">
              <a:off x="4950919" y="571697"/>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 name="直接连接符 40"/>
            <p:cNvCxnSpPr/>
            <p:nvPr/>
          </p:nvCxnSpPr>
          <p:spPr>
            <a:xfrm rot="20435294" flipH="1">
              <a:off x="5196345" y="467817"/>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 name="直接连接符 41"/>
            <p:cNvCxnSpPr/>
            <p:nvPr/>
          </p:nvCxnSpPr>
          <p:spPr>
            <a:xfrm rot="20858823" flipH="1">
              <a:off x="5452677" y="394885"/>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0" name="直接连接符 42"/>
            <p:cNvCxnSpPr/>
            <p:nvPr/>
          </p:nvCxnSpPr>
          <p:spPr>
            <a:xfrm rot="21282353" flipH="1">
              <a:off x="5716029" y="354004"/>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1" name="直接连接符 43"/>
            <p:cNvCxnSpPr/>
            <p:nvPr/>
          </p:nvCxnSpPr>
          <p:spPr>
            <a:xfrm rot="105883" flipH="1">
              <a:off x="5982408" y="345797"/>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2" name="直接连接符 44"/>
            <p:cNvCxnSpPr/>
            <p:nvPr/>
          </p:nvCxnSpPr>
          <p:spPr>
            <a:xfrm rot="529412" flipH="1">
              <a:off x="6247777" y="370388"/>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3" name="直接连接符 45"/>
            <p:cNvCxnSpPr/>
            <p:nvPr/>
          </p:nvCxnSpPr>
          <p:spPr>
            <a:xfrm rot="952941" flipH="1">
              <a:off x="6508112" y="427402"/>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直接连接符 46"/>
            <p:cNvCxnSpPr/>
            <p:nvPr/>
          </p:nvCxnSpPr>
          <p:spPr>
            <a:xfrm rot="1376471" flipH="1">
              <a:off x="6759468" y="515976"/>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5" name="直接连接符 47"/>
            <p:cNvCxnSpPr/>
            <p:nvPr/>
          </p:nvCxnSpPr>
          <p:spPr>
            <a:xfrm rot="1800000" flipH="1">
              <a:off x="6998034" y="634768"/>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直接连接符 48"/>
            <p:cNvCxnSpPr/>
            <p:nvPr/>
          </p:nvCxnSpPr>
          <p:spPr>
            <a:xfrm rot="2223529" flipH="1">
              <a:off x="7220194" y="781976"/>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7" name="直接连接符 49"/>
            <p:cNvCxnSpPr/>
            <p:nvPr/>
          </p:nvCxnSpPr>
          <p:spPr>
            <a:xfrm rot="2647059" flipH="1">
              <a:off x="7422579" y="955370"/>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8" name="直接连接符 50"/>
            <p:cNvCxnSpPr/>
            <p:nvPr/>
          </p:nvCxnSpPr>
          <p:spPr>
            <a:xfrm rot="3070588" flipH="1">
              <a:off x="7602123" y="1152319"/>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9" name="直接连接符 51"/>
            <p:cNvCxnSpPr/>
            <p:nvPr/>
          </p:nvCxnSpPr>
          <p:spPr>
            <a:xfrm rot="3494117" flipH="1">
              <a:off x="7756103" y="1369840"/>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0" name="直接连接符 52"/>
            <p:cNvCxnSpPr/>
            <p:nvPr/>
          </p:nvCxnSpPr>
          <p:spPr>
            <a:xfrm rot="3917647" flipH="1">
              <a:off x="7882185" y="1604635"/>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1" name="直接连接符 53"/>
            <p:cNvCxnSpPr/>
            <p:nvPr/>
          </p:nvCxnSpPr>
          <p:spPr>
            <a:xfrm rot="4341176" flipH="1">
              <a:off x="7978457" y="1853143"/>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直接连接符 54"/>
            <p:cNvCxnSpPr/>
            <p:nvPr/>
          </p:nvCxnSpPr>
          <p:spPr>
            <a:xfrm rot="4764706" flipH="1">
              <a:off x="8043462" y="2111600"/>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3" name="直接连接符 55"/>
            <p:cNvCxnSpPr/>
            <p:nvPr/>
          </p:nvCxnSpPr>
          <p:spPr>
            <a:xfrm rot="5188236" flipH="1">
              <a:off x="8076213" y="2376086"/>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4" name="直接连接符 56"/>
            <p:cNvCxnSpPr/>
            <p:nvPr/>
          </p:nvCxnSpPr>
          <p:spPr>
            <a:xfrm rot="5611765" flipH="1">
              <a:off x="8076213" y="2642591"/>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5" name="直接连接符 57"/>
            <p:cNvCxnSpPr/>
            <p:nvPr/>
          </p:nvCxnSpPr>
          <p:spPr>
            <a:xfrm rot="6035294" flipH="1">
              <a:off x="8043462" y="2907077"/>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6" name="直接连接符 58"/>
            <p:cNvCxnSpPr/>
            <p:nvPr/>
          </p:nvCxnSpPr>
          <p:spPr>
            <a:xfrm rot="6458824" flipH="1">
              <a:off x="7978457" y="3165534"/>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7" name="直接连接符 59"/>
            <p:cNvCxnSpPr/>
            <p:nvPr/>
          </p:nvCxnSpPr>
          <p:spPr>
            <a:xfrm rot="6882353" flipH="1">
              <a:off x="7882185" y="3414042"/>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8" name="直接连接符 60"/>
            <p:cNvCxnSpPr/>
            <p:nvPr/>
          </p:nvCxnSpPr>
          <p:spPr>
            <a:xfrm rot="7305883" flipH="1">
              <a:off x="7756103" y="3648837"/>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9" name="直接连接符 61"/>
            <p:cNvCxnSpPr/>
            <p:nvPr/>
          </p:nvCxnSpPr>
          <p:spPr>
            <a:xfrm rot="7729412" flipH="1">
              <a:off x="7602123" y="3866358"/>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0" name="直接连接符 62"/>
            <p:cNvCxnSpPr/>
            <p:nvPr/>
          </p:nvCxnSpPr>
          <p:spPr>
            <a:xfrm rot="8152941" flipH="1">
              <a:off x="7422579" y="4063308"/>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1" name="直接连接符 63"/>
            <p:cNvCxnSpPr/>
            <p:nvPr/>
          </p:nvCxnSpPr>
          <p:spPr>
            <a:xfrm rot="8576471" flipH="1">
              <a:off x="7220194" y="4236701"/>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2" name="直接连接符 64"/>
            <p:cNvCxnSpPr/>
            <p:nvPr/>
          </p:nvCxnSpPr>
          <p:spPr>
            <a:xfrm rot="9000000" flipH="1">
              <a:off x="6998034" y="4383909"/>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3" name="直接连接符 65"/>
            <p:cNvCxnSpPr/>
            <p:nvPr/>
          </p:nvCxnSpPr>
          <p:spPr>
            <a:xfrm rot="9423529" flipH="1">
              <a:off x="6759468" y="4502701"/>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4" name="直接连接符 66"/>
            <p:cNvCxnSpPr/>
            <p:nvPr/>
          </p:nvCxnSpPr>
          <p:spPr>
            <a:xfrm rot="9847059" flipH="1">
              <a:off x="6508111" y="4591275"/>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5" name="直接连接符 67"/>
            <p:cNvCxnSpPr/>
            <p:nvPr/>
          </p:nvCxnSpPr>
          <p:spPr>
            <a:xfrm rot="10270589" flipH="1">
              <a:off x="6247777" y="4648291"/>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6" name="直接连接符 68"/>
            <p:cNvCxnSpPr/>
            <p:nvPr/>
          </p:nvCxnSpPr>
          <p:spPr>
            <a:xfrm rot="10694117" flipH="1">
              <a:off x="5982408" y="4672880"/>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7" name="直接连接符 69"/>
            <p:cNvCxnSpPr/>
            <p:nvPr/>
          </p:nvCxnSpPr>
          <p:spPr>
            <a:xfrm rot="11117648" flipH="1">
              <a:off x="5716029" y="4664673"/>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8" name="直接连接符 70"/>
            <p:cNvCxnSpPr/>
            <p:nvPr/>
          </p:nvCxnSpPr>
          <p:spPr>
            <a:xfrm rot="11541176" flipH="1">
              <a:off x="5452677" y="4623793"/>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9" name="直接连接符 71"/>
            <p:cNvCxnSpPr/>
            <p:nvPr/>
          </p:nvCxnSpPr>
          <p:spPr>
            <a:xfrm rot="11964706" flipH="1">
              <a:off x="5196345" y="4550860"/>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0" name="直接连接符 72"/>
            <p:cNvCxnSpPr/>
            <p:nvPr/>
          </p:nvCxnSpPr>
          <p:spPr>
            <a:xfrm rot="12388235" flipH="1">
              <a:off x="4950919" y="4446980"/>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1" name="直接连接符 73"/>
            <p:cNvCxnSpPr/>
            <p:nvPr/>
          </p:nvCxnSpPr>
          <p:spPr>
            <a:xfrm rot="12811765" flipH="1">
              <a:off x="4720118" y="4313728"/>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2" name="直接连接符 74"/>
            <p:cNvCxnSpPr/>
            <p:nvPr/>
          </p:nvCxnSpPr>
          <p:spPr>
            <a:xfrm rot="13235294" flipH="1">
              <a:off x="4507443" y="4153123"/>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3" name="直接连接符 75"/>
            <p:cNvCxnSpPr/>
            <p:nvPr/>
          </p:nvCxnSpPr>
          <p:spPr>
            <a:xfrm rot="13658824" flipH="1">
              <a:off x="4316115" y="3967598"/>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4" name="直接连接符 76"/>
            <p:cNvCxnSpPr/>
            <p:nvPr/>
          </p:nvCxnSpPr>
          <p:spPr>
            <a:xfrm rot="14082352" flipH="1">
              <a:off x="4149036" y="3759971"/>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5" name="直接连接符 77"/>
            <p:cNvCxnSpPr/>
            <p:nvPr/>
          </p:nvCxnSpPr>
          <p:spPr>
            <a:xfrm rot="14505883" flipH="1">
              <a:off x="4008739" y="3533381"/>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6" name="直接连接符 78"/>
            <p:cNvCxnSpPr/>
            <p:nvPr/>
          </p:nvCxnSpPr>
          <p:spPr>
            <a:xfrm rot="14929413" flipH="1">
              <a:off x="3897350" y="3291270"/>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7" name="直接连接符 79"/>
            <p:cNvCxnSpPr/>
            <p:nvPr/>
          </p:nvCxnSpPr>
          <p:spPr>
            <a:xfrm rot="15352941" flipH="1">
              <a:off x="3816559" y="3037307"/>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8" name="直接连接符 80"/>
            <p:cNvCxnSpPr/>
            <p:nvPr/>
          </p:nvCxnSpPr>
          <p:spPr>
            <a:xfrm rot="15776472" flipH="1">
              <a:off x="3767588" y="2775338"/>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cxnSp>
        <p:nvCxnSpPr>
          <p:cNvPr id="72" name="直接连接符 132"/>
          <p:cNvCxnSpPr/>
          <p:nvPr userDrawn="1"/>
        </p:nvCxnSpPr>
        <p:spPr>
          <a:xfrm>
            <a:off x="4840431" y="2195273"/>
            <a:ext cx="1127340" cy="0"/>
          </a:xfrm>
          <a:prstGeom prst="line">
            <a:avLst/>
          </a:prstGeom>
          <a:ln>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73" name="直接连接符 134"/>
          <p:cNvCxnSpPr/>
          <p:nvPr userDrawn="1"/>
        </p:nvCxnSpPr>
        <p:spPr>
          <a:xfrm>
            <a:off x="6218348" y="2195273"/>
            <a:ext cx="1127340" cy="0"/>
          </a:xfrm>
          <a:prstGeom prst="line">
            <a:avLst/>
          </a:prstGeom>
          <a:ln>
            <a:solidFill>
              <a:srgbClr val="F5F0EA"/>
            </a:solidFill>
          </a:ln>
        </p:spPr>
        <p:style>
          <a:lnRef idx="1">
            <a:schemeClr val="accent1"/>
          </a:lnRef>
          <a:fillRef idx="0">
            <a:schemeClr val="accent1"/>
          </a:fillRef>
          <a:effectRef idx="0">
            <a:schemeClr val="accent1"/>
          </a:effectRef>
          <a:fontRef idx="minor">
            <a:schemeClr val="tx1"/>
          </a:fontRef>
        </p:style>
      </p:cxnSp>
      <p:sp>
        <p:nvSpPr>
          <p:cNvPr id="74" name="椭圆 73"/>
          <p:cNvSpPr/>
          <p:nvPr userDrawn="1"/>
        </p:nvSpPr>
        <p:spPr>
          <a:xfrm>
            <a:off x="5996400" y="2094038"/>
            <a:ext cx="199137" cy="199137"/>
          </a:xfrm>
          <a:prstGeom prst="ellipse">
            <a:avLst/>
          </a:prstGeom>
          <a:noFill/>
          <a:ln>
            <a:solidFill>
              <a:srgbClr val="F5F0E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75" name="文本占位符 3"/>
          <p:cNvSpPr>
            <a:spLocks noGrp="1"/>
          </p:cNvSpPr>
          <p:nvPr>
            <p:ph type="body" sz="quarter" idx="12" hasCustomPrompt="1"/>
          </p:nvPr>
        </p:nvSpPr>
        <p:spPr>
          <a:xfrm>
            <a:off x="4837016" y="1471967"/>
            <a:ext cx="2517968" cy="590549"/>
          </a:xfrm>
          <a:prstGeom prst="rect">
            <a:avLst/>
          </a:prstGeom>
        </p:spPr>
        <p:txBody>
          <a:bodyPr/>
          <a:lstStyle>
            <a:lvl1pPr marL="0" indent="0" algn="ctr">
              <a:buNone/>
              <a:defRPr sz="3600" b="0">
                <a:solidFill>
                  <a:schemeClr val="accent2">
                    <a:lumMod val="20000"/>
                    <a:lumOff val="80000"/>
                  </a:schemeClr>
                </a:solidFill>
              </a:defRPr>
            </a:lvl1pPr>
          </a:lstStyle>
          <a:p>
            <a:pPr lvl="0"/>
            <a:r>
              <a:rPr kumimoji="1" lang="zh-CN" altLang="en-US" dirty="0"/>
              <a:t>标题</a:t>
            </a:r>
          </a:p>
        </p:txBody>
      </p:sp>
      <p:sp>
        <p:nvSpPr>
          <p:cNvPr id="76" name="文本占位符 3"/>
          <p:cNvSpPr>
            <a:spLocks noGrp="1"/>
          </p:cNvSpPr>
          <p:nvPr>
            <p:ph type="body" sz="quarter" idx="13" hasCustomPrompt="1"/>
          </p:nvPr>
        </p:nvSpPr>
        <p:spPr>
          <a:xfrm>
            <a:off x="4382780" y="2477356"/>
            <a:ext cx="3415788" cy="715645"/>
          </a:xfrm>
          <a:prstGeom prst="rect">
            <a:avLst/>
          </a:prstGeom>
        </p:spPr>
        <p:txBody>
          <a:bodyPr/>
          <a:lstStyle>
            <a:lvl1pPr marL="0" indent="0" algn="ctr">
              <a:buNone/>
              <a:defRPr sz="4800" b="1">
                <a:solidFill>
                  <a:schemeClr val="accent2">
                    <a:lumMod val="20000"/>
                    <a:lumOff val="80000"/>
                  </a:schemeClr>
                </a:solidFill>
              </a:defRPr>
            </a:lvl1pPr>
          </a:lstStyle>
          <a:p>
            <a:pPr lvl="0"/>
            <a:r>
              <a:rPr kumimoji="1" lang="zh-CN" altLang="en-US"/>
              <a:t>标题</a:t>
            </a:r>
            <a:endParaRPr kumimoji="1" lang="zh-CN" altLang="en-US" dirty="0"/>
          </a:p>
        </p:txBody>
      </p:sp>
    </p:spTree>
    <p:extLst>
      <p:ext uri="{BB962C8B-B14F-4D97-AF65-F5344CB8AC3E}">
        <p14:creationId xmlns:p14="http://schemas.microsoft.com/office/powerpoint/2010/main" val="14446838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内容页">
    <p:bg>
      <p:bgPr>
        <a:pattFill prst="dotGrid">
          <a:fgClr>
            <a:schemeClr val="accent2">
              <a:lumMod val="60000"/>
              <a:lumOff val="40000"/>
            </a:schemeClr>
          </a:fgClr>
          <a:bgClr>
            <a:schemeClr val="accent2">
              <a:lumMod val="20000"/>
              <a:lumOff val="80000"/>
            </a:schemeClr>
          </a:bgClr>
        </a:pattFill>
        <a:effectLst/>
      </p:bgPr>
    </p:bg>
    <p:spTree>
      <p:nvGrpSpPr>
        <p:cNvPr id="1" name=""/>
        <p:cNvGrpSpPr/>
        <p:nvPr/>
      </p:nvGrpSpPr>
      <p:grpSpPr>
        <a:xfrm>
          <a:off x="0" y="0"/>
          <a:ext cx="0" cy="0"/>
          <a:chOff x="0" y="0"/>
          <a:chExt cx="0" cy="0"/>
        </a:xfrm>
      </p:grpSpPr>
      <p:sp>
        <p:nvSpPr>
          <p:cNvPr id="8" name="矩形 7"/>
          <p:cNvSpPr/>
          <p:nvPr userDrawn="1"/>
        </p:nvSpPr>
        <p:spPr>
          <a:xfrm>
            <a:off x="183931" y="176048"/>
            <a:ext cx="11824138" cy="6505904"/>
          </a:xfrm>
          <a:prstGeom prst="rect">
            <a:avLst/>
          </a:prstGeom>
          <a:noFill/>
          <a:ln w="28575">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五边形 4"/>
          <p:cNvSpPr/>
          <p:nvPr userDrawn="1"/>
        </p:nvSpPr>
        <p:spPr>
          <a:xfrm rot="5400000">
            <a:off x="431643" y="151946"/>
            <a:ext cx="891720" cy="587829"/>
          </a:xfrm>
          <a:prstGeom prst="homePlate">
            <a:avLst/>
          </a:prstGeom>
          <a:solidFill>
            <a:srgbClr val="79A5B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 name="文本占位符 3"/>
          <p:cNvSpPr>
            <a:spLocks noGrp="1"/>
          </p:cNvSpPr>
          <p:nvPr>
            <p:ph type="body" sz="quarter" idx="10" hasCustomPrompt="1"/>
          </p:nvPr>
        </p:nvSpPr>
        <p:spPr>
          <a:xfrm>
            <a:off x="583588" y="0"/>
            <a:ext cx="587830" cy="746234"/>
          </a:xfrm>
          <a:prstGeom prst="rect">
            <a:avLst/>
          </a:prstGeom>
        </p:spPr>
        <p:txBody>
          <a:bodyPr anchor="ctr"/>
          <a:lstStyle>
            <a:lvl1pPr marL="0" indent="0" algn="ctr">
              <a:buNone/>
              <a:defRPr sz="4000" b="1">
                <a:solidFill>
                  <a:schemeClr val="accent2">
                    <a:lumMod val="20000"/>
                    <a:lumOff val="80000"/>
                  </a:schemeClr>
                </a:solidFill>
              </a:defRPr>
            </a:lvl1pPr>
          </a:lstStyle>
          <a:p>
            <a:pPr lvl="0"/>
            <a:r>
              <a:rPr kumimoji="1" lang="en-US" altLang="zh-CN"/>
              <a:t>0</a:t>
            </a:r>
            <a:endParaRPr kumimoji="1" lang="zh-CN" altLang="en-US" dirty="0"/>
          </a:p>
        </p:txBody>
      </p:sp>
      <p:sp>
        <p:nvSpPr>
          <p:cNvPr id="9" name="文本占位符 3"/>
          <p:cNvSpPr>
            <a:spLocks noGrp="1"/>
          </p:cNvSpPr>
          <p:nvPr>
            <p:ph type="body" sz="quarter" idx="12"/>
          </p:nvPr>
        </p:nvSpPr>
        <p:spPr>
          <a:xfrm>
            <a:off x="1171418" y="213647"/>
            <a:ext cx="4208707" cy="464425"/>
          </a:xfrm>
          <a:prstGeom prst="rect">
            <a:avLst/>
          </a:prstGeom>
        </p:spPr>
        <p:txBody>
          <a:bodyPr anchor="ctr"/>
          <a:lstStyle>
            <a:lvl1pPr marL="0" indent="0" algn="l">
              <a:buNone/>
              <a:defRPr sz="2400" b="1">
                <a:solidFill>
                  <a:schemeClr val="accent6"/>
                </a:solidFill>
              </a:defRPr>
            </a:lvl1pPr>
          </a:lstStyle>
          <a:p>
            <a:pPr lvl="0"/>
            <a:endParaRPr kumimoji="1" lang="zh-CN" altLang="en-US"/>
          </a:p>
        </p:txBody>
      </p:sp>
    </p:spTree>
    <p:extLst>
      <p:ext uri="{BB962C8B-B14F-4D97-AF65-F5344CB8AC3E}">
        <p14:creationId xmlns:p14="http://schemas.microsoft.com/office/powerpoint/2010/main" val="1632621729"/>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空白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787497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模板使用技巧1">
    <p:spTree>
      <p:nvGrpSpPr>
        <p:cNvPr id="1" name=""/>
        <p:cNvGrpSpPr/>
        <p:nvPr/>
      </p:nvGrpSpPr>
      <p:grpSpPr>
        <a:xfrm>
          <a:off x="0" y="0"/>
          <a:ext cx="0" cy="0"/>
          <a:chOff x="0" y="0"/>
          <a:chExt cx="0" cy="0"/>
        </a:xfrm>
      </p:grpSpPr>
      <p:sp>
        <p:nvSpPr>
          <p:cNvPr id="4" name="矩形 3"/>
          <p:cNvSpPr/>
          <p:nvPr userDrawn="1"/>
        </p:nvSpPr>
        <p:spPr>
          <a:xfrm>
            <a:off x="440603" y="759873"/>
            <a:ext cx="1713931" cy="369332"/>
          </a:xfrm>
          <a:prstGeom prst="rect">
            <a:avLst/>
          </a:prstGeom>
        </p:spPr>
        <p:txBody>
          <a:bodyPr wrap="none">
            <a:spAutoFit/>
          </a:bodyPr>
          <a:lstStyle/>
          <a:p>
            <a:pPr defTabSz="609585"/>
            <a:r>
              <a:rPr lang="zh-CN" altLang="en-US" sz="1800">
                <a:solidFill>
                  <a:schemeClr val="tx1">
                    <a:lumMod val="75000"/>
                    <a:lumOff val="25000"/>
                  </a:schemeClr>
                </a:solidFill>
                <a:latin typeface="Segoe UI Light"/>
                <a:ea typeface="微软雅黑"/>
                <a:cs typeface="Segoe UI Light"/>
              </a:rPr>
              <a:t>模板使用技巧</a:t>
            </a:r>
            <a:r>
              <a:rPr lang="en-US" altLang="zh-CN" sz="1800">
                <a:solidFill>
                  <a:schemeClr val="tx1">
                    <a:lumMod val="75000"/>
                    <a:lumOff val="25000"/>
                  </a:schemeClr>
                </a:solidFill>
                <a:latin typeface="Segoe UI Light"/>
                <a:ea typeface="微软雅黑"/>
                <a:cs typeface="Segoe UI Light"/>
              </a:rPr>
              <a:t> 1</a:t>
            </a:r>
            <a:endParaRPr lang="zh-CN" altLang="en-US" sz="1800" dirty="0">
              <a:solidFill>
                <a:schemeClr val="tx1">
                  <a:lumMod val="75000"/>
                  <a:lumOff val="25000"/>
                </a:schemeClr>
              </a:solidFill>
              <a:latin typeface="Segoe UI Light"/>
              <a:ea typeface="微软雅黑"/>
              <a:cs typeface="Segoe UI Light"/>
            </a:endParaRPr>
          </a:p>
        </p:txBody>
      </p:sp>
      <p:sp>
        <p:nvSpPr>
          <p:cNvPr id="5" name="矩形 4"/>
          <p:cNvSpPr/>
          <p:nvPr userDrawn="1"/>
        </p:nvSpPr>
        <p:spPr>
          <a:xfrm>
            <a:off x="440603" y="182445"/>
            <a:ext cx="777777" cy="246221"/>
          </a:xfrm>
          <a:prstGeom prst="rect">
            <a:avLst/>
          </a:prstGeom>
        </p:spPr>
        <p:txBody>
          <a:bodyPr wrap="none">
            <a:spAutoFit/>
          </a:bodyPr>
          <a:lstStyle/>
          <a:p>
            <a:pPr defTabSz="609585"/>
            <a:r>
              <a:rPr kumimoji="1" lang="en-US" altLang="zh-CN" sz="1000" dirty="0">
                <a:solidFill>
                  <a:schemeClr val="tx1">
                    <a:lumMod val="75000"/>
                    <a:lumOff val="25000"/>
                  </a:schemeClr>
                </a:solidFill>
                <a:latin typeface="Segoe UI Light"/>
                <a:ea typeface="微软雅黑" charset="0"/>
                <a:cs typeface="Segoe UI Light"/>
              </a:rPr>
              <a:t>OfficePLUS</a:t>
            </a:r>
            <a:endParaRPr lang="zh-CN" altLang="en-US" sz="1000" dirty="0">
              <a:solidFill>
                <a:schemeClr val="tx1">
                  <a:lumMod val="75000"/>
                  <a:lumOff val="25000"/>
                </a:schemeClr>
              </a:solidFill>
              <a:latin typeface="Segoe UI Light"/>
              <a:ea typeface="微软雅黑" charset="0"/>
              <a:cs typeface="Segoe UI Light"/>
            </a:endParaRPr>
          </a:p>
        </p:txBody>
      </p:sp>
      <p:sp>
        <p:nvSpPr>
          <p:cNvPr id="9" name="文本框 8">
            <a:extLst>
              <a:ext uri="{FF2B5EF4-FFF2-40B4-BE49-F238E27FC236}">
                <a16:creationId xmlns:a16="http://schemas.microsoft.com/office/drawing/2014/main" id="{67B43CCB-1998-4484-B269-9ACB654ACB71}"/>
              </a:ext>
            </a:extLst>
          </p:cNvPr>
          <p:cNvSpPr txBox="1"/>
          <p:nvPr userDrawn="1"/>
        </p:nvSpPr>
        <p:spPr>
          <a:xfrm>
            <a:off x="431800" y="1174234"/>
            <a:ext cx="3467616" cy="584775"/>
          </a:xfrm>
          <a:prstGeom prst="rect">
            <a:avLst/>
          </a:prstGeom>
          <a:noFill/>
        </p:spPr>
        <p:txBody>
          <a:bodyPr wrap="none" rtlCol="0">
            <a:spAutoFit/>
          </a:bodyPr>
          <a:lstStyle/>
          <a:p>
            <a:r>
              <a:rPr lang="zh-CN" altLang="en-US" sz="3200" b="1">
                <a:solidFill>
                  <a:schemeClr val="tx1">
                    <a:lumMod val="85000"/>
                    <a:lumOff val="15000"/>
                  </a:schemeClr>
                </a:solidFill>
                <a:latin typeface="微软雅黑" panose="020B0503020204020204" pitchFamily="34" charset="-122"/>
                <a:ea typeface="微软雅黑" panose="020B0503020204020204" pitchFamily="34" charset="-122"/>
              </a:rPr>
              <a:t>一键调整模板颜色</a:t>
            </a:r>
            <a:endParaRPr lang="en-US" sz="3200" b="1">
              <a:solidFill>
                <a:schemeClr val="tx1">
                  <a:lumMod val="85000"/>
                  <a:lumOff val="15000"/>
                </a:schemeClr>
              </a:solidFill>
              <a:latin typeface="微软雅黑" panose="020B0503020204020204" pitchFamily="34" charset="-122"/>
              <a:ea typeface="微软雅黑" panose="020B0503020204020204" pitchFamily="34" charset="-122"/>
            </a:endParaRPr>
          </a:p>
        </p:txBody>
      </p:sp>
      <p:pic>
        <p:nvPicPr>
          <p:cNvPr id="10" name="图片 9">
            <a:extLst>
              <a:ext uri="{FF2B5EF4-FFF2-40B4-BE49-F238E27FC236}">
                <a16:creationId xmlns:a16="http://schemas.microsoft.com/office/drawing/2014/main" id="{CF1532F4-AF97-400D-84E6-F00D2B3D35D1}"/>
              </a:ext>
            </a:extLst>
          </p:cNvPr>
          <p:cNvPicPr>
            <a:picLocks noChangeAspect="1"/>
          </p:cNvPicPr>
          <p:nvPr userDrawn="1"/>
        </p:nvPicPr>
        <p:blipFill>
          <a:blip r:embed="rId2"/>
          <a:stretch>
            <a:fillRect/>
          </a:stretch>
        </p:blipFill>
        <p:spPr>
          <a:xfrm>
            <a:off x="431800" y="2138895"/>
            <a:ext cx="5295899" cy="3847021"/>
          </a:xfrm>
          <a:prstGeom prst="rect">
            <a:avLst/>
          </a:prstGeom>
          <a:ln>
            <a:solidFill>
              <a:schemeClr val="bg1">
                <a:lumMod val="65000"/>
              </a:schemeClr>
            </a:solidFill>
          </a:ln>
        </p:spPr>
      </p:pic>
      <p:pic>
        <p:nvPicPr>
          <p:cNvPr id="11" name="图片 10">
            <a:extLst>
              <a:ext uri="{FF2B5EF4-FFF2-40B4-BE49-F238E27FC236}">
                <a16:creationId xmlns:a16="http://schemas.microsoft.com/office/drawing/2014/main" id="{CA7E11C8-4335-45B0-A270-313A25ABC63F}"/>
              </a:ext>
            </a:extLst>
          </p:cNvPr>
          <p:cNvPicPr>
            <a:picLocks noChangeAspect="1"/>
          </p:cNvPicPr>
          <p:nvPr userDrawn="1"/>
        </p:nvPicPr>
        <p:blipFill>
          <a:blip r:embed="rId3"/>
          <a:stretch>
            <a:fillRect/>
          </a:stretch>
        </p:blipFill>
        <p:spPr>
          <a:xfrm>
            <a:off x="6464300" y="2138895"/>
            <a:ext cx="5295900" cy="3847022"/>
          </a:xfrm>
          <a:prstGeom prst="rect">
            <a:avLst/>
          </a:prstGeom>
          <a:ln>
            <a:solidFill>
              <a:schemeClr val="bg1">
                <a:lumMod val="65000"/>
              </a:schemeClr>
            </a:solidFill>
          </a:ln>
        </p:spPr>
      </p:pic>
      <p:sp>
        <p:nvSpPr>
          <p:cNvPr id="12" name="文本框 11">
            <a:extLst>
              <a:ext uri="{FF2B5EF4-FFF2-40B4-BE49-F238E27FC236}">
                <a16:creationId xmlns:a16="http://schemas.microsoft.com/office/drawing/2014/main" id="{45615889-3ACE-4C91-970F-789D759EAC1E}"/>
              </a:ext>
            </a:extLst>
          </p:cNvPr>
          <p:cNvSpPr txBox="1"/>
          <p:nvPr userDrawn="1"/>
        </p:nvSpPr>
        <p:spPr>
          <a:xfrm>
            <a:off x="333477" y="6061002"/>
            <a:ext cx="3183885"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1.</a:t>
            </a:r>
            <a:r>
              <a:rPr lang="zh-CN" altLang="en-US" sz="1200" spc="150">
                <a:latin typeface="微软雅黑" panose="020B0503020204020204" pitchFamily="34" charset="-122"/>
                <a:ea typeface="微软雅黑" panose="020B0503020204020204" pitchFamily="34" charset="-122"/>
              </a:rPr>
              <a:t> 选择“设计”</a:t>
            </a:r>
            <a:r>
              <a:rPr lang="en-US" altLang="zh-CN" sz="1200" spc="150">
                <a:latin typeface="微软雅黑" panose="020B0503020204020204" pitchFamily="34" charset="-122"/>
                <a:ea typeface="微软雅黑" panose="020B0503020204020204" pitchFamily="34" charset="-122"/>
              </a:rPr>
              <a:t>-</a:t>
            </a:r>
            <a:r>
              <a:rPr lang="zh-CN" altLang="en-US" sz="1200" spc="150">
                <a:latin typeface="微软雅黑" panose="020B0503020204020204" pitchFamily="34" charset="-122"/>
                <a:ea typeface="微软雅黑" panose="020B0503020204020204" pitchFamily="34" charset="-122"/>
              </a:rPr>
              <a:t>“变体”</a:t>
            </a:r>
            <a:r>
              <a:rPr lang="en-US" altLang="zh-CN" sz="1200" spc="150">
                <a:latin typeface="微软雅黑" panose="020B0503020204020204" pitchFamily="34" charset="-122"/>
                <a:ea typeface="微软雅黑" panose="020B0503020204020204" pitchFamily="34" charset="-122"/>
              </a:rPr>
              <a:t>-</a:t>
            </a:r>
            <a:r>
              <a:rPr lang="zh-CN" altLang="en-US" sz="1200" spc="150">
                <a:latin typeface="微软雅黑" panose="020B0503020204020204" pitchFamily="34" charset="-122"/>
                <a:ea typeface="微软雅黑" panose="020B0503020204020204" pitchFamily="34" charset="-122"/>
              </a:rPr>
              <a:t>“颜色”；</a:t>
            </a:r>
            <a:endParaRPr lang="en-US" sz="1200" spc="150">
              <a:latin typeface="微软雅黑" panose="020B0503020204020204" pitchFamily="34" charset="-122"/>
              <a:ea typeface="微软雅黑" panose="020B0503020204020204" pitchFamily="34" charset="-122"/>
            </a:endParaRPr>
          </a:p>
        </p:txBody>
      </p:sp>
      <p:sp>
        <p:nvSpPr>
          <p:cNvPr id="13" name="文本框 12">
            <a:extLst>
              <a:ext uri="{FF2B5EF4-FFF2-40B4-BE49-F238E27FC236}">
                <a16:creationId xmlns:a16="http://schemas.microsoft.com/office/drawing/2014/main" id="{CD19D40D-978A-4E04-8450-F6DC61B85399}"/>
              </a:ext>
            </a:extLst>
          </p:cNvPr>
          <p:cNvSpPr txBox="1"/>
          <p:nvPr userDrawn="1"/>
        </p:nvSpPr>
        <p:spPr>
          <a:xfrm>
            <a:off x="6360651" y="6061002"/>
            <a:ext cx="4562467"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2.</a:t>
            </a:r>
            <a:r>
              <a:rPr lang="zh-CN" altLang="en-US" sz="1200" spc="150">
                <a:latin typeface="微软雅黑" panose="020B0503020204020204" pitchFamily="34" charset="-122"/>
                <a:ea typeface="微软雅黑" panose="020B0503020204020204" pitchFamily="34" charset="-122"/>
              </a:rPr>
              <a:t> 选择你喜欢的颜色搭配，模板一秒调整为你选颜色。</a:t>
            </a:r>
            <a:endParaRPr lang="en-US" sz="1200" spc="150">
              <a:latin typeface="微软雅黑" panose="020B0503020204020204" pitchFamily="34" charset="-122"/>
              <a:ea typeface="微软雅黑" panose="020B0503020204020204" pitchFamily="34" charset="-122"/>
            </a:endParaRPr>
          </a:p>
        </p:txBody>
      </p:sp>
      <p:pic>
        <p:nvPicPr>
          <p:cNvPr id="14" name="图片 13">
            <a:extLst>
              <a:ext uri="{FF2B5EF4-FFF2-40B4-BE49-F238E27FC236}">
                <a16:creationId xmlns:a16="http://schemas.microsoft.com/office/drawing/2014/main" id="{299860AF-0C43-4649-A586-85D19517B6FC}"/>
              </a:ext>
            </a:extLst>
          </p:cNvPr>
          <p:cNvPicPr>
            <a:picLocks noChangeAspect="1"/>
          </p:cNvPicPr>
          <p:nvPr userDrawn="1"/>
        </p:nvPicPr>
        <p:blipFill>
          <a:blip r:embed="rId4"/>
          <a:stretch>
            <a:fillRect/>
          </a:stretch>
        </p:blipFill>
        <p:spPr>
          <a:xfrm>
            <a:off x="3005928" y="2609333"/>
            <a:ext cx="819667" cy="819667"/>
          </a:xfrm>
          <a:prstGeom prst="rect">
            <a:avLst/>
          </a:prstGeom>
          <a:effectLst>
            <a:outerShdw blurRad="50800" dist="38100" dir="2700000" algn="tl" rotWithShape="0">
              <a:prstClr val="black">
                <a:alpha val="40000"/>
              </a:prstClr>
            </a:outerShdw>
          </a:effectLst>
        </p:spPr>
      </p:pic>
      <p:pic>
        <p:nvPicPr>
          <p:cNvPr id="15" name="图片 14">
            <a:extLst>
              <a:ext uri="{FF2B5EF4-FFF2-40B4-BE49-F238E27FC236}">
                <a16:creationId xmlns:a16="http://schemas.microsoft.com/office/drawing/2014/main" id="{A6130A4D-8EC7-4AC1-B434-55DC69102864}"/>
              </a:ext>
            </a:extLst>
          </p:cNvPr>
          <p:cNvPicPr>
            <a:picLocks noChangeAspect="1"/>
          </p:cNvPicPr>
          <p:nvPr userDrawn="1"/>
        </p:nvPicPr>
        <p:blipFill>
          <a:blip r:embed="rId4"/>
          <a:stretch>
            <a:fillRect/>
          </a:stretch>
        </p:blipFill>
        <p:spPr>
          <a:xfrm>
            <a:off x="10787853" y="4257158"/>
            <a:ext cx="819667" cy="819667"/>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3001682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theme" Target="../theme/theme2.xml"/><Relationship Id="rId5" Type="http://schemas.openxmlformats.org/officeDocument/2006/relationships/slideLayout" Target="../slideLayouts/slideLayout13.xml"/><Relationship Id="rId4"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53468858"/>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7" r:id="rId3"/>
    <p:sldLayoutId id="2147483688" r:id="rId4"/>
    <p:sldLayoutId id="2147483689" r:id="rId5"/>
    <p:sldLayoutId id="2147483685" r:id="rId6"/>
    <p:sldLayoutId id="2147483662" r:id="rId7"/>
    <p:sldLayoutId id="2147483686" r:id="rId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5924358"/>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80"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7.sv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757238" y="2674054"/>
            <a:ext cx="10677524" cy="690382"/>
          </a:xfrm>
        </p:spPr>
        <p:txBody>
          <a:bodyPr/>
          <a:lstStyle/>
          <a:p>
            <a:r>
              <a:rPr lang="zh-CN" altLang="en-US" sz="4800" dirty="0">
                <a:solidFill>
                  <a:srgbClr val="777671"/>
                </a:solidFill>
              </a:rPr>
              <a:t>腾讯广告算法大赛</a:t>
            </a:r>
            <a:r>
              <a:rPr lang="en-US" altLang="zh-CN" sz="4800" dirty="0">
                <a:solidFill>
                  <a:srgbClr val="777671"/>
                </a:solidFill>
              </a:rPr>
              <a:t>2018</a:t>
            </a:r>
          </a:p>
          <a:p>
            <a:r>
              <a:rPr lang="en-US" altLang="zh-CN" sz="4800" dirty="0">
                <a:solidFill>
                  <a:srgbClr val="777671"/>
                </a:solidFill>
              </a:rPr>
              <a:t>——</a:t>
            </a:r>
            <a:r>
              <a:rPr lang="zh-CN" altLang="en-US" sz="4800" dirty="0">
                <a:solidFill>
                  <a:srgbClr val="777671"/>
                </a:solidFill>
              </a:rPr>
              <a:t>模型构建</a:t>
            </a:r>
          </a:p>
        </p:txBody>
      </p:sp>
      <p:sp>
        <p:nvSpPr>
          <p:cNvPr id="3" name="文本占位符 2"/>
          <p:cNvSpPr>
            <a:spLocks noGrp="1"/>
          </p:cNvSpPr>
          <p:nvPr>
            <p:ph type="body" sz="quarter" idx="11"/>
          </p:nvPr>
        </p:nvSpPr>
        <p:spPr/>
        <p:txBody>
          <a:bodyPr/>
          <a:lstStyle/>
          <a:p>
            <a:r>
              <a:rPr lang="zh-CN" altLang="en-US" dirty="0"/>
              <a:t>大数据挖掘</a:t>
            </a:r>
          </a:p>
        </p:txBody>
      </p:sp>
      <p:sp>
        <p:nvSpPr>
          <p:cNvPr id="4" name="文本占位符 3"/>
          <p:cNvSpPr>
            <a:spLocks noGrp="1"/>
          </p:cNvSpPr>
          <p:nvPr>
            <p:ph type="body" sz="quarter" idx="12"/>
          </p:nvPr>
        </p:nvSpPr>
        <p:spPr>
          <a:xfrm>
            <a:off x="4455905" y="4576278"/>
            <a:ext cx="3280190" cy="585787"/>
          </a:xfrm>
        </p:spPr>
        <p:txBody>
          <a:bodyPr/>
          <a:lstStyle/>
          <a:p>
            <a:r>
              <a:rPr kumimoji="1" lang="zh-CN" altLang="en-US" sz="2400" dirty="0">
                <a:solidFill>
                  <a:schemeClr val="bg1">
                    <a:lumMod val="75000"/>
                  </a:schemeClr>
                </a:solidFill>
                <a:latin typeface="Microsoft YaHei" charset="0"/>
                <a:ea typeface="Microsoft YaHei" charset="0"/>
                <a:cs typeface="Microsoft YaHei" charset="0"/>
              </a:rPr>
              <a:t>软件学院</a:t>
            </a:r>
            <a:endParaRPr kumimoji="1" lang="en-US" altLang="zh-CN" sz="2400" dirty="0">
              <a:solidFill>
                <a:schemeClr val="bg1">
                  <a:lumMod val="75000"/>
                </a:schemeClr>
              </a:solidFill>
              <a:latin typeface="Microsoft YaHei" charset="0"/>
              <a:ea typeface="Microsoft YaHei" charset="0"/>
              <a:cs typeface="Microsoft YaHei" charset="0"/>
            </a:endParaRPr>
          </a:p>
        </p:txBody>
      </p:sp>
      <p:sp>
        <p:nvSpPr>
          <p:cNvPr id="6" name="文本占位符 5"/>
          <p:cNvSpPr>
            <a:spLocks noGrp="1"/>
          </p:cNvSpPr>
          <p:nvPr>
            <p:ph type="body" sz="quarter" idx="14"/>
          </p:nvPr>
        </p:nvSpPr>
        <p:spPr>
          <a:xfrm>
            <a:off x="1705063" y="5780181"/>
            <a:ext cx="8172715" cy="993152"/>
          </a:xfrm>
        </p:spPr>
        <p:txBody>
          <a:bodyPr/>
          <a:lstStyle/>
          <a:p>
            <a:r>
              <a:rPr lang="zh-CN" altLang="en-US" sz="2000" dirty="0">
                <a:solidFill>
                  <a:srgbClr val="F5F0EA"/>
                </a:solidFill>
                <a:latin typeface="微软雅黑" panose="020B0503020204020204" pitchFamily="34" charset="-122"/>
                <a:ea typeface="微软雅黑" panose="020B0503020204020204" pitchFamily="34" charset="-122"/>
              </a:rPr>
              <a:t>小组成员：陶文慧 </a:t>
            </a:r>
            <a:r>
              <a:rPr lang="en-US" altLang="zh-CN" sz="2000" dirty="0"/>
              <a:t>19212010043</a:t>
            </a:r>
            <a:r>
              <a:rPr lang="zh-CN" altLang="en-US" sz="2000" dirty="0"/>
              <a:t>、</a:t>
            </a:r>
            <a:r>
              <a:rPr lang="zh-CN" altLang="en-US" sz="2000" dirty="0">
                <a:solidFill>
                  <a:srgbClr val="F5F0EA"/>
                </a:solidFill>
                <a:latin typeface="微软雅黑" panose="020B0503020204020204" pitchFamily="34" charset="-122"/>
                <a:ea typeface="微软雅黑" panose="020B0503020204020204" pitchFamily="34" charset="-122"/>
              </a:rPr>
              <a:t>元奕超 </a:t>
            </a:r>
            <a:r>
              <a:rPr lang="en-US" altLang="zh-CN" sz="2000" dirty="0"/>
              <a:t>19212010049</a:t>
            </a:r>
            <a:r>
              <a:rPr lang="zh-CN" altLang="en-US" sz="2000" dirty="0"/>
              <a:t>、</a:t>
            </a:r>
            <a:r>
              <a:rPr lang="zh-CN" altLang="en-US" sz="2000" dirty="0">
                <a:solidFill>
                  <a:srgbClr val="F5F0EA"/>
                </a:solidFill>
                <a:latin typeface="微软雅黑" panose="020B0503020204020204" pitchFamily="34" charset="-122"/>
                <a:ea typeface="微软雅黑" panose="020B0503020204020204" pitchFamily="34" charset="-122"/>
              </a:rPr>
              <a:t>刘俊涛 </a:t>
            </a:r>
            <a:r>
              <a:rPr lang="en-US" altLang="zh-CN" sz="2000" dirty="0"/>
              <a:t>19212010050 </a:t>
            </a:r>
            <a:r>
              <a:rPr lang="zh-CN" altLang="en-US" sz="2000" dirty="0">
                <a:solidFill>
                  <a:srgbClr val="F5F0EA"/>
                </a:solidFill>
                <a:latin typeface="微软雅黑" panose="020B0503020204020204" pitchFamily="34" charset="-122"/>
                <a:ea typeface="微软雅黑" panose="020B0503020204020204" pitchFamily="34" charset="-122"/>
              </a:rPr>
              <a:t>、夏天宇 </a:t>
            </a:r>
            <a:r>
              <a:rPr lang="en-US" altLang="zh-CN" sz="2000" dirty="0"/>
              <a:t>19212010056</a:t>
            </a:r>
            <a:r>
              <a:rPr lang="zh-CN" altLang="en-US" sz="2000" dirty="0"/>
              <a:t>、</a:t>
            </a:r>
            <a:endParaRPr lang="en-US" altLang="zh-CN" sz="2000" dirty="0"/>
          </a:p>
          <a:p>
            <a:r>
              <a:rPr lang="zh-CN" altLang="en-US" sz="2000" dirty="0">
                <a:solidFill>
                  <a:srgbClr val="F5F0EA"/>
                </a:solidFill>
                <a:latin typeface="微软雅黑" panose="020B0503020204020204" pitchFamily="34" charset="-122"/>
                <a:ea typeface="微软雅黑" panose="020B0503020204020204" pitchFamily="34" charset="-122"/>
              </a:rPr>
              <a:t>甘红楠 </a:t>
            </a:r>
            <a:r>
              <a:rPr lang="en-US" altLang="zh-CN" sz="2000" dirty="0"/>
              <a:t>19212010031</a:t>
            </a:r>
            <a:r>
              <a:rPr lang="zh-CN" altLang="en-US" sz="2000" dirty="0"/>
              <a:t>（组长）</a:t>
            </a:r>
            <a:endParaRPr lang="zh-CN" altLang="en-US" sz="2000" dirty="0">
              <a:solidFill>
                <a:srgbClr val="F5F0EA"/>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4180428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3</a:t>
            </a:r>
            <a:endParaRPr kumimoji="1" lang="zh-CN" altLang="en-US" dirty="0"/>
          </a:p>
        </p:txBody>
      </p:sp>
      <p:sp>
        <p:nvSpPr>
          <p:cNvPr id="3" name="文本占位符 2"/>
          <p:cNvSpPr>
            <a:spLocks noGrp="1"/>
          </p:cNvSpPr>
          <p:nvPr>
            <p:ph type="body" sz="quarter" idx="12"/>
          </p:nvPr>
        </p:nvSpPr>
        <p:spPr/>
        <p:txBody>
          <a:bodyPr/>
          <a:lstStyle/>
          <a:p>
            <a:r>
              <a:rPr kumimoji="1" lang="zh-CN" altLang="en-US" dirty="0"/>
              <a:t>实验分析</a:t>
            </a:r>
          </a:p>
        </p:txBody>
      </p:sp>
      <p:sp>
        <p:nvSpPr>
          <p:cNvPr id="4" name="文本框 3">
            <a:extLst>
              <a:ext uri="{FF2B5EF4-FFF2-40B4-BE49-F238E27FC236}">
                <a16:creationId xmlns:a16="http://schemas.microsoft.com/office/drawing/2014/main" id="{5F5FA472-1C79-8847-ADA1-15270C840BF5}"/>
              </a:ext>
            </a:extLst>
          </p:cNvPr>
          <p:cNvSpPr txBox="1"/>
          <p:nvPr/>
        </p:nvSpPr>
        <p:spPr>
          <a:xfrm>
            <a:off x="877502" y="906550"/>
            <a:ext cx="11314498" cy="1969385"/>
          </a:xfrm>
          <a:prstGeom prst="rect">
            <a:avLst/>
          </a:prstGeom>
          <a:noFill/>
        </p:spPr>
        <p:txBody>
          <a:bodyPr wrap="square" rtlCol="0">
            <a:spAutoFit/>
          </a:bodyPr>
          <a:lstStyle/>
          <a:p>
            <a:pPr>
              <a:lnSpc>
                <a:spcPct val="130000"/>
              </a:lnSpc>
              <a:spcBef>
                <a:spcPts val="600"/>
              </a:spcBef>
            </a:pPr>
            <a:r>
              <a:rPr kumimoji="1" lang="zh-CN" altLang="en-US" sz="1600" b="1" kern="0" dirty="0">
                <a:latin typeface="微软雅黑" panose="020B0503020204020204" pitchFamily="34" charset="-122"/>
                <a:ea typeface="微软雅黑" panose="020B0503020204020204" pitchFamily="34" charset="-122"/>
                <a:cs typeface="+mn-ea"/>
                <a:sym typeface="+mn-lt"/>
              </a:rPr>
              <a:t>特征重要性</a:t>
            </a:r>
            <a:endParaRPr kumimoji="1" lang="en-US" altLang="zh-CN" sz="1600" b="1" kern="0" dirty="0">
              <a:latin typeface="微软雅黑" panose="020B0503020204020204" pitchFamily="34" charset="-122"/>
              <a:ea typeface="微软雅黑" panose="020B0503020204020204" pitchFamily="34" charset="-122"/>
              <a:cs typeface="+mn-ea"/>
              <a:sym typeface="+mn-lt"/>
            </a:endParaRPr>
          </a:p>
          <a:p>
            <a:pPr marL="628639" lvl="1" indent="-171450">
              <a:lnSpc>
                <a:spcPct val="130000"/>
              </a:lnSpc>
              <a:spcBef>
                <a:spcPts val="600"/>
              </a:spcBef>
              <a:buFont typeface="Arial" panose="020B0604020202020204" pitchFamily="34" charset="0"/>
              <a:buChar char="•"/>
            </a:pPr>
            <a:r>
              <a:rPr kumimoji="1" lang="en-US" altLang="zh-CN" sz="1600" kern="0" dirty="0">
                <a:latin typeface="微软雅黑" panose="020B0503020204020204" pitchFamily="34" charset="-122"/>
                <a:ea typeface="微软雅黑" panose="020B0503020204020204" pitchFamily="34" charset="-122"/>
                <a:cs typeface="+mn-ea"/>
                <a:sym typeface="+mn-lt"/>
              </a:rPr>
              <a:t>Top</a:t>
            </a:r>
            <a:r>
              <a:rPr kumimoji="1" lang="zh-CN" altLang="en-US" sz="1600" kern="0" dirty="0">
                <a:latin typeface="微软雅黑" panose="020B0503020204020204" pitchFamily="34" charset="-122"/>
                <a:ea typeface="微软雅黑" panose="020B0503020204020204" pitchFamily="34" charset="-122"/>
                <a:cs typeface="+mn-ea"/>
                <a:sym typeface="+mn-lt"/>
              </a:rPr>
              <a:t> </a:t>
            </a:r>
            <a:r>
              <a:rPr kumimoji="1" lang="en-US" altLang="zh-CN" sz="1600" kern="0" dirty="0">
                <a:latin typeface="微软雅黑" panose="020B0503020204020204" pitchFamily="34" charset="-122"/>
                <a:ea typeface="微软雅黑" panose="020B0503020204020204" pitchFamily="34" charset="-122"/>
                <a:cs typeface="+mn-ea"/>
                <a:sym typeface="+mn-lt"/>
              </a:rPr>
              <a:t>10</a:t>
            </a:r>
            <a:r>
              <a:rPr kumimoji="1" lang="zh-CN" altLang="en-US" sz="1600" kern="0" dirty="0">
                <a:latin typeface="微软雅黑" panose="020B0503020204020204" pitchFamily="34" charset="-122"/>
                <a:ea typeface="微软雅黑" panose="020B0503020204020204" pitchFamily="34" charset="-122"/>
                <a:cs typeface="+mn-ea"/>
                <a:sym typeface="+mn-lt"/>
              </a:rPr>
              <a:t>编码特征中包含的原始特征有：</a:t>
            </a:r>
            <a:r>
              <a:rPr kumimoji="1" lang="en-US" altLang="zh-CN" sz="1600" kern="0" dirty="0" err="1">
                <a:latin typeface="微软雅黑" panose="020B0503020204020204" pitchFamily="34" charset="-122"/>
                <a:ea typeface="微软雅黑" panose="020B0503020204020204" pitchFamily="34" charset="-122"/>
                <a:cs typeface="+mn-ea"/>
                <a:sym typeface="+mn-lt"/>
              </a:rPr>
              <a:t>CreativeSize</a:t>
            </a:r>
            <a:r>
              <a:rPr kumimoji="1" lang="en-US" altLang="zh-CN" sz="1600" kern="0" dirty="0">
                <a:latin typeface="微软雅黑" panose="020B0503020204020204" pitchFamily="34" charset="-122"/>
                <a:ea typeface="微软雅黑" panose="020B0503020204020204" pitchFamily="34" charset="-122"/>
                <a:cs typeface="+mn-ea"/>
                <a:sym typeface="+mn-lt"/>
              </a:rPr>
              <a:t>, Age, </a:t>
            </a:r>
            <a:r>
              <a:rPr kumimoji="1" lang="en-US" altLang="zh-CN" sz="1600" kern="0" dirty="0" err="1">
                <a:latin typeface="微软雅黑" panose="020B0503020204020204" pitchFamily="34" charset="-122"/>
                <a:ea typeface="微软雅黑" panose="020B0503020204020204" pitchFamily="34" charset="-122"/>
                <a:cs typeface="+mn-ea"/>
                <a:sym typeface="+mn-lt"/>
              </a:rPr>
              <a:t>adCategoryId</a:t>
            </a:r>
            <a:r>
              <a:rPr kumimoji="1" lang="en-US" altLang="zh-CN" sz="1600" kern="0" dirty="0">
                <a:latin typeface="微软雅黑" panose="020B0503020204020204" pitchFamily="34" charset="-122"/>
                <a:ea typeface="微软雅黑" panose="020B0503020204020204" pitchFamily="34" charset="-122"/>
                <a:cs typeface="+mn-ea"/>
                <a:sym typeface="+mn-lt"/>
              </a:rPr>
              <a:t>, </a:t>
            </a:r>
            <a:r>
              <a:rPr kumimoji="1" lang="en-US" altLang="zh-CN" sz="1600" kern="0" dirty="0" err="1">
                <a:latin typeface="微软雅黑" panose="020B0503020204020204" pitchFamily="34" charset="-122"/>
                <a:ea typeface="微软雅黑" panose="020B0503020204020204" pitchFamily="34" charset="-122"/>
                <a:cs typeface="+mn-ea"/>
                <a:sym typeface="+mn-lt"/>
              </a:rPr>
              <a:t>productType,appIdAction</a:t>
            </a:r>
            <a:r>
              <a:rPr kumimoji="1" lang="en-US" altLang="zh-CN" sz="1600" kern="0" dirty="0">
                <a:latin typeface="微软雅黑" panose="020B0503020204020204" pitchFamily="34" charset="-122"/>
                <a:ea typeface="微软雅黑" panose="020B0503020204020204" pitchFamily="34" charset="-122"/>
                <a:cs typeface="+mn-ea"/>
                <a:sym typeface="+mn-lt"/>
              </a:rPr>
              <a:t>, Interest1</a:t>
            </a:r>
          </a:p>
          <a:p>
            <a:pPr marL="628639" lvl="1" indent="-171450">
              <a:lnSpc>
                <a:spcPct val="130000"/>
              </a:lnSpc>
              <a:spcBef>
                <a:spcPts val="600"/>
              </a:spcBef>
              <a:buFont typeface="Arial" panose="020B0604020202020204" pitchFamily="34" charset="0"/>
              <a:buChar char="•"/>
            </a:pPr>
            <a:r>
              <a:rPr kumimoji="1" lang="zh-CN" altLang="en-US" sz="1600" kern="0" dirty="0">
                <a:latin typeface="微软雅黑" panose="020B0503020204020204" pitchFamily="34" charset="-122"/>
                <a:ea typeface="微软雅黑" panose="020B0503020204020204" pitchFamily="34" charset="-122"/>
                <a:cs typeface="+mn-ea"/>
                <a:sym typeface="+mn-lt"/>
              </a:rPr>
              <a:t>采用</a:t>
            </a:r>
            <a:r>
              <a:rPr kumimoji="1" lang="en-US" altLang="zh-CN" sz="1600" kern="0" dirty="0">
                <a:latin typeface="微软雅黑" panose="020B0503020204020204" pitchFamily="34" charset="-122"/>
                <a:ea typeface="微软雅黑" panose="020B0503020204020204" pitchFamily="34" charset="-122"/>
                <a:cs typeface="+mn-ea"/>
                <a:sym typeface="+mn-lt"/>
              </a:rPr>
              <a:t>one-hot</a:t>
            </a:r>
            <a:r>
              <a:rPr kumimoji="1" lang="zh-CN" altLang="en-US" sz="1600" kern="0" dirty="0">
                <a:latin typeface="微软雅黑" panose="020B0503020204020204" pitchFamily="34" charset="-122"/>
                <a:ea typeface="微软雅黑" panose="020B0503020204020204" pitchFamily="34" charset="-122"/>
                <a:cs typeface="+mn-ea"/>
                <a:sym typeface="+mn-lt"/>
              </a:rPr>
              <a:t>编码的特征，特征向量过于稀疏，特征重要性较小；多取值特征如</a:t>
            </a:r>
            <a:r>
              <a:rPr kumimoji="1" lang="en-US" altLang="zh-CN" sz="1600" kern="0" dirty="0">
                <a:latin typeface="微软雅黑" panose="020B0503020204020204" pitchFamily="34" charset="-122"/>
                <a:ea typeface="微软雅黑" panose="020B0503020204020204" pitchFamily="34" charset="-122"/>
                <a:cs typeface="+mn-ea"/>
                <a:sym typeface="+mn-lt"/>
              </a:rPr>
              <a:t>interest</a:t>
            </a:r>
            <a:r>
              <a:rPr kumimoji="1" lang="zh-CN" altLang="en-US" sz="1600" kern="0" dirty="0">
                <a:latin typeface="微软雅黑" panose="020B0503020204020204" pitchFamily="34" charset="-122"/>
                <a:ea typeface="微软雅黑" panose="020B0503020204020204" pitchFamily="34" charset="-122"/>
                <a:cs typeface="+mn-ea"/>
                <a:sym typeface="+mn-lt"/>
              </a:rPr>
              <a:t>，</a:t>
            </a:r>
            <a:r>
              <a:rPr kumimoji="1" lang="en-US" altLang="zh-CN" sz="1600" kern="0" dirty="0">
                <a:latin typeface="微软雅黑" panose="020B0503020204020204" pitchFamily="34" charset="-122"/>
                <a:ea typeface="微软雅黑" panose="020B0503020204020204" pitchFamily="34" charset="-122"/>
                <a:cs typeface="+mn-ea"/>
                <a:sym typeface="+mn-lt"/>
              </a:rPr>
              <a:t>topic</a:t>
            </a:r>
            <a:r>
              <a:rPr kumimoji="1" lang="zh-CN" altLang="en-US" sz="1600" kern="0" dirty="0">
                <a:latin typeface="微软雅黑" panose="020B0503020204020204" pitchFamily="34" charset="-122"/>
                <a:ea typeface="微软雅黑" panose="020B0503020204020204" pitchFamily="34" charset="-122"/>
                <a:cs typeface="+mn-ea"/>
                <a:sym typeface="+mn-lt"/>
              </a:rPr>
              <a:t>等的特征重要性较高</a:t>
            </a:r>
            <a:endParaRPr kumimoji="1" lang="en-US" altLang="zh-CN" sz="1600" kern="0" dirty="0">
              <a:latin typeface="微软雅黑" panose="020B0503020204020204" pitchFamily="34" charset="-122"/>
              <a:ea typeface="微软雅黑" panose="020B0503020204020204" pitchFamily="34" charset="-122"/>
              <a:cs typeface="+mn-ea"/>
              <a:sym typeface="+mn-lt"/>
            </a:endParaRPr>
          </a:p>
          <a:p>
            <a:pPr lvl="1">
              <a:lnSpc>
                <a:spcPct val="130000"/>
              </a:lnSpc>
              <a:spcBef>
                <a:spcPts val="600"/>
              </a:spcBef>
            </a:pPr>
            <a:endParaRPr kumimoji="1" lang="en-US" altLang="zh-CN" sz="1600" b="1" kern="0" dirty="0">
              <a:latin typeface="微软雅黑" panose="020B0503020204020204" pitchFamily="34" charset="-122"/>
              <a:ea typeface="微软雅黑" panose="020B0503020204020204" pitchFamily="34" charset="-122"/>
              <a:cs typeface="+mn-ea"/>
              <a:sym typeface="+mn-lt"/>
            </a:endParaRPr>
          </a:p>
          <a:p>
            <a:pPr>
              <a:lnSpc>
                <a:spcPct val="130000"/>
              </a:lnSpc>
              <a:spcBef>
                <a:spcPts val="600"/>
              </a:spcBef>
            </a:pPr>
            <a:endParaRPr kumimoji="1" lang="zh-CN" altLang="en-US" sz="1600" b="1" kern="0" dirty="0">
              <a:latin typeface="微软雅黑" panose="020B0503020204020204" pitchFamily="34" charset="-122"/>
              <a:ea typeface="微软雅黑" panose="020B0503020204020204" pitchFamily="34" charset="-122"/>
              <a:cs typeface="+mn-ea"/>
              <a:sym typeface="+mn-lt"/>
            </a:endParaRPr>
          </a:p>
        </p:txBody>
      </p:sp>
      <p:pic>
        <p:nvPicPr>
          <p:cNvPr id="9" name="图片 8">
            <a:extLst>
              <a:ext uri="{FF2B5EF4-FFF2-40B4-BE49-F238E27FC236}">
                <a16:creationId xmlns:a16="http://schemas.microsoft.com/office/drawing/2014/main" id="{0270CE7E-C980-B740-8380-593687186462}"/>
              </a:ext>
            </a:extLst>
          </p:cNvPr>
          <p:cNvPicPr>
            <a:picLocks noChangeAspect="1"/>
          </p:cNvPicPr>
          <p:nvPr/>
        </p:nvPicPr>
        <p:blipFill>
          <a:blip r:embed="rId3"/>
          <a:stretch>
            <a:fillRect/>
          </a:stretch>
        </p:blipFill>
        <p:spPr>
          <a:xfrm>
            <a:off x="1413110" y="2085628"/>
            <a:ext cx="5475596" cy="4106697"/>
          </a:xfrm>
          <a:prstGeom prst="rect">
            <a:avLst/>
          </a:prstGeom>
        </p:spPr>
      </p:pic>
      <p:sp>
        <p:nvSpPr>
          <p:cNvPr id="10" name="文本框 9">
            <a:extLst>
              <a:ext uri="{FF2B5EF4-FFF2-40B4-BE49-F238E27FC236}">
                <a16:creationId xmlns:a16="http://schemas.microsoft.com/office/drawing/2014/main" id="{40A1702C-C01D-9045-AB10-5C584052E702}"/>
              </a:ext>
            </a:extLst>
          </p:cNvPr>
          <p:cNvSpPr txBox="1"/>
          <p:nvPr/>
        </p:nvSpPr>
        <p:spPr>
          <a:xfrm>
            <a:off x="3095971" y="6192325"/>
            <a:ext cx="2154757" cy="308995"/>
          </a:xfrm>
          <a:prstGeom prst="rect">
            <a:avLst/>
          </a:prstGeom>
          <a:noFill/>
        </p:spPr>
        <p:txBody>
          <a:bodyPr wrap="none" rtlCol="0">
            <a:spAutoFit/>
          </a:bodyPr>
          <a:lstStyle/>
          <a:p>
            <a:pPr>
              <a:lnSpc>
                <a:spcPct val="130000"/>
              </a:lnSpc>
              <a:spcBef>
                <a:spcPts val="600"/>
              </a:spcBef>
            </a:pPr>
            <a:r>
              <a:rPr kumimoji="1" lang="zh-CN" altLang="en-US" sz="1200" kern="0" dirty="0">
                <a:latin typeface="微软雅黑" panose="020B0503020204020204" pitchFamily="34" charset="-122"/>
                <a:ea typeface="微软雅黑" panose="020B0503020204020204" pitchFamily="34" charset="-122"/>
                <a:cs typeface="+mn-ea"/>
                <a:sym typeface="+mn-lt"/>
              </a:rPr>
              <a:t>图 </a:t>
            </a:r>
            <a:r>
              <a:rPr kumimoji="1" lang="en-US" altLang="zh-CN" sz="1200" kern="0" dirty="0">
                <a:latin typeface="微软雅黑" panose="020B0503020204020204" pitchFamily="34" charset="-122"/>
                <a:ea typeface="微软雅黑" panose="020B0503020204020204" pitchFamily="34" charset="-122"/>
                <a:cs typeface="+mn-ea"/>
                <a:sym typeface="+mn-lt"/>
              </a:rPr>
              <a:t>3:</a:t>
            </a:r>
            <a:r>
              <a:rPr kumimoji="1" lang="zh-CN" altLang="en-US" sz="1200" kern="0" dirty="0">
                <a:latin typeface="微软雅黑" panose="020B0503020204020204" pitchFamily="34" charset="-122"/>
                <a:ea typeface="微软雅黑" panose="020B0503020204020204" pitchFamily="34" charset="-122"/>
                <a:cs typeface="+mn-ea"/>
                <a:sym typeface="+mn-lt"/>
              </a:rPr>
              <a:t> </a:t>
            </a:r>
            <a:r>
              <a:rPr kumimoji="1" lang="en-US" altLang="zh-CN" sz="1200" kern="0" dirty="0">
                <a:latin typeface="微软雅黑" panose="020B0503020204020204" pitchFamily="34" charset="-122"/>
                <a:ea typeface="微软雅黑" panose="020B0503020204020204" pitchFamily="34" charset="-122"/>
                <a:cs typeface="+mn-ea"/>
                <a:sym typeface="+mn-lt"/>
              </a:rPr>
              <a:t>top</a:t>
            </a:r>
            <a:r>
              <a:rPr kumimoji="1" lang="zh-CN" altLang="en-US" sz="1200" kern="0" dirty="0">
                <a:latin typeface="微软雅黑" panose="020B0503020204020204" pitchFamily="34" charset="-122"/>
                <a:ea typeface="微软雅黑" panose="020B0503020204020204" pitchFamily="34" charset="-122"/>
                <a:cs typeface="+mn-ea"/>
                <a:sym typeface="+mn-lt"/>
              </a:rPr>
              <a:t> </a:t>
            </a:r>
            <a:r>
              <a:rPr kumimoji="1" lang="en-US" altLang="zh-CN" sz="1200" kern="0" dirty="0">
                <a:latin typeface="微软雅黑" panose="020B0503020204020204" pitchFamily="34" charset="-122"/>
                <a:ea typeface="微软雅黑" panose="020B0503020204020204" pitchFamily="34" charset="-122"/>
                <a:cs typeface="+mn-ea"/>
                <a:sym typeface="+mn-lt"/>
              </a:rPr>
              <a:t>10</a:t>
            </a:r>
            <a:r>
              <a:rPr kumimoji="1" lang="zh-CN" altLang="en-US" sz="1200" kern="0" dirty="0">
                <a:latin typeface="微软雅黑" panose="020B0503020204020204" pitchFamily="34" charset="-122"/>
                <a:ea typeface="微软雅黑" panose="020B0503020204020204" pitchFamily="34" charset="-122"/>
                <a:cs typeface="+mn-ea"/>
                <a:sym typeface="+mn-lt"/>
              </a:rPr>
              <a:t> 特征及其重要性</a:t>
            </a:r>
          </a:p>
        </p:txBody>
      </p:sp>
      <p:graphicFrame>
        <p:nvGraphicFramePr>
          <p:cNvPr id="60" name="表格 59">
            <a:extLst>
              <a:ext uri="{FF2B5EF4-FFF2-40B4-BE49-F238E27FC236}">
                <a16:creationId xmlns:a16="http://schemas.microsoft.com/office/drawing/2014/main" id="{10BA3984-DB7A-574D-9127-36253CA12D72}"/>
              </a:ext>
            </a:extLst>
          </p:cNvPr>
          <p:cNvGraphicFramePr>
            <a:graphicFrameLocks noGrp="1"/>
          </p:cNvGraphicFramePr>
          <p:nvPr>
            <p:extLst>
              <p:ext uri="{D42A27DB-BD31-4B8C-83A1-F6EECF244321}">
                <p14:modId xmlns:p14="http://schemas.microsoft.com/office/powerpoint/2010/main" val="3756352613"/>
              </p:ext>
            </p:extLst>
          </p:nvPr>
        </p:nvGraphicFramePr>
        <p:xfrm>
          <a:off x="7960360" y="2874915"/>
          <a:ext cx="1854200" cy="2225040"/>
        </p:xfrm>
        <a:graphic>
          <a:graphicData uri="http://schemas.openxmlformats.org/drawingml/2006/table">
            <a:tbl>
              <a:tblPr bandRow="1">
                <a:tableStyleId>{5C22544A-7EE6-4342-B048-85BDC9FD1C3A}</a:tableStyleId>
              </a:tblPr>
              <a:tblGrid>
                <a:gridCol w="1854200">
                  <a:extLst>
                    <a:ext uri="{9D8B030D-6E8A-4147-A177-3AD203B41FA5}">
                      <a16:colId xmlns:a16="http://schemas.microsoft.com/office/drawing/2014/main" val="35118906"/>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CN" sz="1800" kern="0" dirty="0" err="1">
                          <a:latin typeface="微软雅黑" panose="020B0503020204020204" pitchFamily="34" charset="-122"/>
                          <a:ea typeface="微软雅黑" panose="020B0503020204020204" pitchFamily="34" charset="-122"/>
                          <a:cs typeface="+mn-ea"/>
                          <a:sym typeface="+mn-lt"/>
                        </a:rPr>
                        <a:t>CreativeSize</a:t>
                      </a:r>
                      <a:endParaRPr kumimoji="1" lang="en-US" altLang="zh-CN" sz="1800" kern="0" dirty="0">
                        <a:latin typeface="微软雅黑" panose="020B0503020204020204" pitchFamily="34" charset="-122"/>
                        <a:ea typeface="微软雅黑" panose="020B0503020204020204" pitchFamily="34" charset="-122"/>
                        <a:cs typeface="+mn-ea"/>
                        <a:sym typeface="+mn-lt"/>
                      </a:endParaRPr>
                    </a:p>
                  </a:txBody>
                  <a:tcPr/>
                </a:tc>
                <a:extLst>
                  <a:ext uri="{0D108BD9-81ED-4DB2-BD59-A6C34878D82A}">
                    <a16:rowId xmlns:a16="http://schemas.microsoft.com/office/drawing/2014/main" val="3935476844"/>
                  </a:ext>
                </a:extLst>
              </a:tr>
              <a:tr h="370840">
                <a:tc>
                  <a:txBody>
                    <a:bodyPr/>
                    <a:lstStyle/>
                    <a:p>
                      <a:pPr algn="ctr"/>
                      <a:r>
                        <a:rPr lang="en-US" altLang="zh-CN" dirty="0"/>
                        <a:t>Age</a:t>
                      </a:r>
                      <a:endParaRPr lang="zh-CN" altLang="en-US" dirty="0"/>
                    </a:p>
                  </a:txBody>
                  <a:tcPr/>
                </a:tc>
                <a:extLst>
                  <a:ext uri="{0D108BD9-81ED-4DB2-BD59-A6C34878D82A}">
                    <a16:rowId xmlns:a16="http://schemas.microsoft.com/office/drawing/2014/main" val="16521084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 altLang="zh-CN" sz="1800" dirty="0" err="1"/>
                        <a:t>adCategoryId</a:t>
                      </a:r>
                      <a:endParaRPr kumimoji="1" lang="en-US" altLang="zh-CN" sz="1800" kern="0" dirty="0">
                        <a:latin typeface="微软雅黑" panose="020B0503020204020204" pitchFamily="34" charset="-122"/>
                        <a:ea typeface="微软雅黑" panose="020B0503020204020204" pitchFamily="34" charset="-122"/>
                        <a:cs typeface="+mn-ea"/>
                        <a:sym typeface="+mn-lt"/>
                      </a:endParaRPr>
                    </a:p>
                  </a:txBody>
                  <a:tcPr/>
                </a:tc>
                <a:extLst>
                  <a:ext uri="{0D108BD9-81ED-4DB2-BD59-A6C34878D82A}">
                    <a16:rowId xmlns:a16="http://schemas.microsoft.com/office/drawing/2014/main" val="3886204486"/>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 altLang="zh-CN" sz="1800" dirty="0" err="1"/>
                        <a:t>productType</a:t>
                      </a:r>
                      <a:endParaRPr lang="en" altLang="zh-CN" sz="1800" dirty="0"/>
                    </a:p>
                  </a:txBody>
                  <a:tcPr/>
                </a:tc>
                <a:extLst>
                  <a:ext uri="{0D108BD9-81ED-4DB2-BD59-A6C34878D82A}">
                    <a16:rowId xmlns:a16="http://schemas.microsoft.com/office/drawing/2014/main" val="376306339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 altLang="zh-CN" sz="1800" dirty="0" err="1"/>
                        <a:t>appIdAction</a:t>
                      </a:r>
                      <a:endParaRPr lang="en" altLang="zh-CN" sz="1800" dirty="0"/>
                    </a:p>
                  </a:txBody>
                  <a:tcPr/>
                </a:tc>
                <a:extLst>
                  <a:ext uri="{0D108BD9-81ED-4DB2-BD59-A6C34878D82A}">
                    <a16:rowId xmlns:a16="http://schemas.microsoft.com/office/drawing/2014/main" val="12810505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 altLang="zh-CN" sz="1800" dirty="0"/>
                        <a:t>Interest1</a:t>
                      </a:r>
                    </a:p>
                  </a:txBody>
                  <a:tcPr/>
                </a:tc>
                <a:extLst>
                  <a:ext uri="{0D108BD9-81ED-4DB2-BD59-A6C34878D82A}">
                    <a16:rowId xmlns:a16="http://schemas.microsoft.com/office/drawing/2014/main" val="87136764"/>
                  </a:ext>
                </a:extLst>
              </a:tr>
            </a:tbl>
          </a:graphicData>
        </a:graphic>
      </p:graphicFrame>
      <p:cxnSp>
        <p:nvCxnSpPr>
          <p:cNvPr id="62" name="直线箭头连接符 61">
            <a:extLst>
              <a:ext uri="{FF2B5EF4-FFF2-40B4-BE49-F238E27FC236}">
                <a16:creationId xmlns:a16="http://schemas.microsoft.com/office/drawing/2014/main" id="{062AD409-BF1B-EE41-9A82-FEA3FDDED209}"/>
              </a:ext>
            </a:extLst>
          </p:cNvPr>
          <p:cNvCxnSpPr>
            <a:cxnSpLocks/>
          </p:cNvCxnSpPr>
          <p:nvPr/>
        </p:nvCxnSpPr>
        <p:spPr>
          <a:xfrm>
            <a:off x="6339840" y="2865120"/>
            <a:ext cx="1620520" cy="2245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直线箭头连接符 63">
            <a:extLst>
              <a:ext uri="{FF2B5EF4-FFF2-40B4-BE49-F238E27FC236}">
                <a16:creationId xmlns:a16="http://schemas.microsoft.com/office/drawing/2014/main" id="{E6A52763-14FD-9346-9CF3-DCA4697CD01B}"/>
              </a:ext>
            </a:extLst>
          </p:cNvPr>
          <p:cNvCxnSpPr/>
          <p:nvPr/>
        </p:nvCxnSpPr>
        <p:spPr>
          <a:xfrm>
            <a:off x="6309360" y="3139440"/>
            <a:ext cx="1651000" cy="10994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直线箭头连接符 65">
            <a:extLst>
              <a:ext uri="{FF2B5EF4-FFF2-40B4-BE49-F238E27FC236}">
                <a16:creationId xmlns:a16="http://schemas.microsoft.com/office/drawing/2014/main" id="{2169044E-4226-1E40-BED2-170FB2AE1C26}"/>
              </a:ext>
            </a:extLst>
          </p:cNvPr>
          <p:cNvCxnSpPr/>
          <p:nvPr/>
        </p:nvCxnSpPr>
        <p:spPr>
          <a:xfrm>
            <a:off x="6339840" y="3429000"/>
            <a:ext cx="1620520" cy="3657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直线箭头连接符 67">
            <a:extLst>
              <a:ext uri="{FF2B5EF4-FFF2-40B4-BE49-F238E27FC236}">
                <a16:creationId xmlns:a16="http://schemas.microsoft.com/office/drawing/2014/main" id="{9A90527A-D74F-8B4B-B335-7383CA3301B8}"/>
              </a:ext>
            </a:extLst>
          </p:cNvPr>
          <p:cNvCxnSpPr/>
          <p:nvPr/>
        </p:nvCxnSpPr>
        <p:spPr>
          <a:xfrm flipV="1">
            <a:off x="6324600" y="3454570"/>
            <a:ext cx="1635760" cy="264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直线箭头连接符 69">
            <a:extLst>
              <a:ext uri="{FF2B5EF4-FFF2-40B4-BE49-F238E27FC236}">
                <a16:creationId xmlns:a16="http://schemas.microsoft.com/office/drawing/2014/main" id="{B55547FF-D9B3-C547-BC58-8D9B86428804}"/>
              </a:ext>
            </a:extLst>
          </p:cNvPr>
          <p:cNvCxnSpPr/>
          <p:nvPr/>
        </p:nvCxnSpPr>
        <p:spPr>
          <a:xfrm>
            <a:off x="6309360" y="3987435"/>
            <a:ext cx="1651000" cy="5497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直线箭头连接符 71">
            <a:extLst>
              <a:ext uri="{FF2B5EF4-FFF2-40B4-BE49-F238E27FC236}">
                <a16:creationId xmlns:a16="http://schemas.microsoft.com/office/drawing/2014/main" id="{417C0047-8427-F541-95F1-865F5D228A51}"/>
              </a:ext>
            </a:extLst>
          </p:cNvPr>
          <p:cNvCxnSpPr/>
          <p:nvPr/>
        </p:nvCxnSpPr>
        <p:spPr>
          <a:xfrm>
            <a:off x="6339840" y="4315095"/>
            <a:ext cx="1554480" cy="2389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直线箭头连接符 73">
            <a:extLst>
              <a:ext uri="{FF2B5EF4-FFF2-40B4-BE49-F238E27FC236}">
                <a16:creationId xmlns:a16="http://schemas.microsoft.com/office/drawing/2014/main" id="{633DBE7C-DED4-F446-AB33-CB9707790C4F}"/>
              </a:ext>
            </a:extLst>
          </p:cNvPr>
          <p:cNvCxnSpPr/>
          <p:nvPr/>
        </p:nvCxnSpPr>
        <p:spPr>
          <a:xfrm>
            <a:off x="6324600" y="4567090"/>
            <a:ext cx="1635760" cy="3276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直线箭头连接符 75">
            <a:extLst>
              <a:ext uri="{FF2B5EF4-FFF2-40B4-BE49-F238E27FC236}">
                <a16:creationId xmlns:a16="http://schemas.microsoft.com/office/drawing/2014/main" id="{75226829-AFF2-A34E-9F3A-9CE6A8E83D4D}"/>
              </a:ext>
            </a:extLst>
          </p:cNvPr>
          <p:cNvCxnSpPr/>
          <p:nvPr/>
        </p:nvCxnSpPr>
        <p:spPr>
          <a:xfrm>
            <a:off x="6339840" y="4894215"/>
            <a:ext cx="1620520" cy="503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直线箭头连接符 77">
            <a:extLst>
              <a:ext uri="{FF2B5EF4-FFF2-40B4-BE49-F238E27FC236}">
                <a16:creationId xmlns:a16="http://schemas.microsoft.com/office/drawing/2014/main" id="{82701D37-AB39-FC4A-BB28-0BA2E124D1F5}"/>
              </a:ext>
            </a:extLst>
          </p:cNvPr>
          <p:cNvCxnSpPr/>
          <p:nvPr/>
        </p:nvCxnSpPr>
        <p:spPr>
          <a:xfrm flipV="1">
            <a:off x="6339840" y="3828094"/>
            <a:ext cx="1554480" cy="13430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直线箭头连接符 79">
            <a:extLst>
              <a:ext uri="{FF2B5EF4-FFF2-40B4-BE49-F238E27FC236}">
                <a16:creationId xmlns:a16="http://schemas.microsoft.com/office/drawing/2014/main" id="{44E98C70-3B33-FA48-A1E6-CF52FB4825C1}"/>
              </a:ext>
            </a:extLst>
          </p:cNvPr>
          <p:cNvCxnSpPr/>
          <p:nvPr/>
        </p:nvCxnSpPr>
        <p:spPr>
          <a:xfrm flipV="1">
            <a:off x="6339840" y="3454570"/>
            <a:ext cx="1554480" cy="19634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4184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3</a:t>
            </a:r>
            <a:endParaRPr kumimoji="1" lang="zh-CN" altLang="en-US" dirty="0"/>
          </a:p>
        </p:txBody>
      </p:sp>
      <p:sp>
        <p:nvSpPr>
          <p:cNvPr id="3" name="文本占位符 2"/>
          <p:cNvSpPr>
            <a:spLocks noGrp="1"/>
          </p:cNvSpPr>
          <p:nvPr>
            <p:ph type="body" sz="quarter" idx="12"/>
          </p:nvPr>
        </p:nvSpPr>
        <p:spPr/>
        <p:txBody>
          <a:bodyPr/>
          <a:lstStyle/>
          <a:p>
            <a:r>
              <a:rPr kumimoji="1" lang="zh-CN" altLang="en-US" dirty="0"/>
              <a:t>实验分析</a:t>
            </a:r>
          </a:p>
        </p:txBody>
      </p:sp>
      <p:sp>
        <p:nvSpPr>
          <p:cNvPr id="4" name="文本框 3">
            <a:extLst>
              <a:ext uri="{FF2B5EF4-FFF2-40B4-BE49-F238E27FC236}">
                <a16:creationId xmlns:a16="http://schemas.microsoft.com/office/drawing/2014/main" id="{5F5FA472-1C79-8847-ADA1-15270C840BF5}"/>
              </a:ext>
            </a:extLst>
          </p:cNvPr>
          <p:cNvSpPr txBox="1"/>
          <p:nvPr/>
        </p:nvSpPr>
        <p:spPr>
          <a:xfrm>
            <a:off x="877503" y="983060"/>
            <a:ext cx="7334168" cy="4116191"/>
          </a:xfrm>
          <a:prstGeom prst="rect">
            <a:avLst/>
          </a:prstGeom>
          <a:noFill/>
        </p:spPr>
        <p:txBody>
          <a:bodyPr wrap="square" rtlCol="0">
            <a:spAutoFit/>
          </a:bodyPr>
          <a:lstStyle/>
          <a:p>
            <a:pPr>
              <a:lnSpc>
                <a:spcPct val="130000"/>
              </a:lnSpc>
              <a:spcBef>
                <a:spcPts val="600"/>
              </a:spcBef>
            </a:pPr>
            <a:r>
              <a:rPr kumimoji="1" lang="zh-CN" altLang="en-US" sz="1600" b="1" kern="0" dirty="0">
                <a:latin typeface="微软雅黑" panose="020B0503020204020204" pitchFamily="34" charset="-122"/>
                <a:ea typeface="微软雅黑" panose="020B0503020204020204" pitchFamily="34" charset="-122"/>
                <a:cs typeface="+mn-ea"/>
                <a:sym typeface="+mn-lt"/>
              </a:rPr>
              <a:t>参数调整</a:t>
            </a:r>
            <a:endParaRPr kumimoji="1" lang="en-US" altLang="zh-CN" sz="1600" b="1" kern="0" dirty="0">
              <a:latin typeface="微软雅黑" panose="020B0503020204020204" pitchFamily="34" charset="-122"/>
              <a:ea typeface="微软雅黑" panose="020B0503020204020204" pitchFamily="34" charset="-122"/>
              <a:cs typeface="+mn-ea"/>
              <a:sym typeface="+mn-lt"/>
            </a:endParaRPr>
          </a:p>
          <a:p>
            <a:pPr marL="628639" lvl="1" indent="-171450">
              <a:lnSpc>
                <a:spcPct val="130000"/>
              </a:lnSpc>
              <a:spcBef>
                <a:spcPts val="600"/>
              </a:spcBef>
              <a:buFont typeface="Arial" panose="020B0604020202020204" pitchFamily="34" charset="0"/>
              <a:buChar char="•"/>
            </a:pPr>
            <a:r>
              <a:rPr kumimoji="1" lang="zh-CN" altLang="en-US" sz="1600" kern="0" dirty="0">
                <a:latin typeface="微软雅黑" panose="020B0503020204020204" pitchFamily="34" charset="-122"/>
                <a:ea typeface="微软雅黑" panose="020B0503020204020204" pitchFamily="34" charset="-122"/>
                <a:cs typeface="+mn-ea"/>
                <a:sym typeface="+mn-lt"/>
              </a:rPr>
              <a:t>主要调整的参数为：</a:t>
            </a:r>
            <a:r>
              <a:rPr kumimoji="1" lang="en-US" altLang="zh-CN" sz="1600" kern="0" dirty="0" err="1">
                <a:latin typeface="微软雅黑" panose="020B0503020204020204" pitchFamily="34" charset="-122"/>
                <a:ea typeface="微软雅黑" panose="020B0503020204020204" pitchFamily="34" charset="-122"/>
                <a:cs typeface="+mn-ea"/>
                <a:sym typeface="+mn-lt"/>
              </a:rPr>
              <a:t>max_depth</a:t>
            </a:r>
            <a:r>
              <a:rPr kumimoji="1" lang="zh-CN" altLang="en-US" sz="1600" kern="0" dirty="0">
                <a:latin typeface="微软雅黑" panose="020B0503020204020204" pitchFamily="34" charset="-122"/>
                <a:ea typeface="微软雅黑" panose="020B0503020204020204" pitchFamily="34" charset="-122"/>
                <a:cs typeface="+mn-ea"/>
                <a:sym typeface="+mn-lt"/>
              </a:rPr>
              <a:t>和</a:t>
            </a:r>
            <a:r>
              <a:rPr kumimoji="1" lang="en-US" altLang="zh-CN" sz="1600" kern="0" dirty="0" err="1">
                <a:latin typeface="微软雅黑" panose="020B0503020204020204" pitchFamily="34" charset="-122"/>
                <a:ea typeface="微软雅黑" panose="020B0503020204020204" pitchFamily="34" charset="-122"/>
                <a:cs typeface="+mn-ea"/>
                <a:sym typeface="+mn-lt"/>
              </a:rPr>
              <a:t>num_leaves</a:t>
            </a:r>
            <a:r>
              <a:rPr kumimoji="1" lang="zh-CN" altLang="en-US" sz="1600" kern="0" dirty="0">
                <a:latin typeface="微软雅黑" panose="020B0503020204020204" pitchFamily="34" charset="-122"/>
                <a:ea typeface="微软雅黑" panose="020B0503020204020204" pitchFamily="34" charset="-122"/>
                <a:cs typeface="+mn-ea"/>
                <a:sym typeface="+mn-lt"/>
              </a:rPr>
              <a:t>，</a:t>
            </a:r>
            <a:endParaRPr kumimoji="1" lang="en-US" altLang="zh-CN" sz="1600" kern="0" dirty="0">
              <a:latin typeface="微软雅黑" panose="020B0503020204020204" pitchFamily="34" charset="-122"/>
              <a:ea typeface="微软雅黑" panose="020B0503020204020204" pitchFamily="34" charset="-122"/>
              <a:cs typeface="+mn-ea"/>
              <a:sym typeface="+mn-lt"/>
            </a:endParaRPr>
          </a:p>
          <a:p>
            <a:pPr marL="628639" lvl="1" indent="-171450">
              <a:lnSpc>
                <a:spcPct val="130000"/>
              </a:lnSpc>
              <a:spcBef>
                <a:spcPts val="600"/>
              </a:spcBef>
              <a:buFont typeface="Arial" panose="020B0604020202020204" pitchFamily="34" charset="0"/>
              <a:buChar char="•"/>
            </a:pPr>
            <a:r>
              <a:rPr kumimoji="1" lang="en-US" altLang="zh-CN" sz="1600" kern="0" dirty="0" err="1">
                <a:latin typeface="微软雅黑" panose="020B0503020204020204" pitchFamily="34" charset="-122"/>
                <a:ea typeface="微软雅黑" panose="020B0503020204020204" pitchFamily="34" charset="-122"/>
                <a:cs typeface="+mn-ea"/>
                <a:sym typeface="+mn-lt"/>
              </a:rPr>
              <a:t>max_depth</a:t>
            </a:r>
            <a:r>
              <a:rPr kumimoji="1" lang="en-US" altLang="zh-CN" sz="1600" kern="0" dirty="0">
                <a:latin typeface="微软雅黑" panose="020B0503020204020204" pitchFamily="34" charset="-122"/>
                <a:ea typeface="微软雅黑" panose="020B0503020204020204" pitchFamily="34" charset="-122"/>
                <a:cs typeface="+mn-ea"/>
                <a:sym typeface="+mn-lt"/>
              </a:rPr>
              <a:t>——</a:t>
            </a:r>
            <a:r>
              <a:rPr kumimoji="1" lang="zh-CN" altLang="en-US" sz="1600" kern="0" dirty="0">
                <a:latin typeface="微软雅黑" panose="020B0503020204020204" pitchFamily="34" charset="-122"/>
                <a:ea typeface="微软雅黑" panose="020B0503020204020204" pitchFamily="34" charset="-122"/>
                <a:cs typeface="+mn-ea"/>
                <a:sym typeface="+mn-lt"/>
              </a:rPr>
              <a:t>决策树的深度；</a:t>
            </a:r>
            <a:r>
              <a:rPr kumimoji="1" lang="en-US" altLang="zh-CN" sz="1600" kern="0" dirty="0">
                <a:latin typeface="微软雅黑" panose="020B0503020204020204" pitchFamily="34" charset="-122"/>
                <a:ea typeface="微软雅黑" panose="020B0503020204020204" pitchFamily="34" charset="-122"/>
                <a:cs typeface="+mn-ea"/>
                <a:sym typeface="+mn-lt"/>
              </a:rPr>
              <a:t> </a:t>
            </a:r>
            <a:r>
              <a:rPr kumimoji="1" lang="en-US" altLang="zh-CN" sz="1600" kern="0" dirty="0" err="1">
                <a:latin typeface="微软雅黑" panose="020B0503020204020204" pitchFamily="34" charset="-122"/>
                <a:ea typeface="微软雅黑" panose="020B0503020204020204" pitchFamily="34" charset="-122"/>
                <a:cs typeface="+mn-ea"/>
                <a:sym typeface="+mn-lt"/>
              </a:rPr>
              <a:t>num_leaves</a:t>
            </a:r>
            <a:r>
              <a:rPr kumimoji="1" lang="en-US" altLang="zh-CN" sz="1600" kern="0" dirty="0">
                <a:latin typeface="微软雅黑" panose="020B0503020204020204" pitchFamily="34" charset="-122"/>
                <a:ea typeface="微软雅黑" panose="020B0503020204020204" pitchFamily="34" charset="-122"/>
                <a:cs typeface="+mn-ea"/>
                <a:sym typeface="+mn-lt"/>
              </a:rPr>
              <a:t>——</a:t>
            </a:r>
            <a:r>
              <a:rPr kumimoji="1" lang="zh-CN" altLang="en-US" sz="1600" kern="0" dirty="0">
                <a:latin typeface="微软雅黑" panose="020B0503020204020204" pitchFamily="34" charset="-122"/>
                <a:ea typeface="微软雅黑" panose="020B0503020204020204" pitchFamily="34" charset="-122"/>
                <a:cs typeface="+mn-ea"/>
                <a:sym typeface="+mn-lt"/>
              </a:rPr>
              <a:t>决策树叶子结点数目</a:t>
            </a:r>
            <a:endParaRPr kumimoji="1" lang="en-US" altLang="zh-CN" sz="1600" kern="0" dirty="0">
              <a:latin typeface="微软雅黑" panose="020B0503020204020204" pitchFamily="34" charset="-122"/>
              <a:ea typeface="微软雅黑" panose="020B0503020204020204" pitchFamily="34" charset="-122"/>
              <a:cs typeface="+mn-ea"/>
              <a:sym typeface="+mn-lt"/>
            </a:endParaRPr>
          </a:p>
          <a:p>
            <a:pPr marL="628639" lvl="1" indent="-171450">
              <a:lnSpc>
                <a:spcPct val="130000"/>
              </a:lnSpc>
              <a:spcBef>
                <a:spcPts val="600"/>
              </a:spcBef>
              <a:buFont typeface="Arial" panose="020B0604020202020204" pitchFamily="34" charset="0"/>
              <a:buChar char="•"/>
            </a:pPr>
            <a:r>
              <a:rPr lang="zh-CN" altLang="en-US" sz="1600" dirty="0"/>
              <a:t>提高精确度的最重要的参数</a:t>
            </a:r>
            <a:endParaRPr kumimoji="1" lang="en-US" altLang="zh-CN" sz="1600" kern="0" dirty="0">
              <a:latin typeface="微软雅黑" panose="020B0503020204020204" pitchFamily="34" charset="-122"/>
              <a:ea typeface="微软雅黑" panose="020B0503020204020204" pitchFamily="34" charset="-122"/>
              <a:cs typeface="+mn-ea"/>
              <a:sym typeface="+mn-lt"/>
            </a:endParaRPr>
          </a:p>
          <a:p>
            <a:pPr lvl="1">
              <a:lnSpc>
                <a:spcPct val="130000"/>
              </a:lnSpc>
              <a:spcBef>
                <a:spcPts val="600"/>
              </a:spcBef>
            </a:pPr>
            <a:endParaRPr kumimoji="1" lang="en-US" altLang="zh-CN" sz="1200" kern="0" dirty="0">
              <a:latin typeface="微软雅黑" panose="020B0503020204020204" pitchFamily="34" charset="-122"/>
              <a:ea typeface="微软雅黑" panose="020B0503020204020204" pitchFamily="34" charset="-122"/>
              <a:cs typeface="+mn-ea"/>
              <a:sym typeface="+mn-lt"/>
            </a:endParaRPr>
          </a:p>
          <a:p>
            <a:pPr lvl="1">
              <a:lnSpc>
                <a:spcPct val="130000"/>
              </a:lnSpc>
              <a:spcBef>
                <a:spcPts val="600"/>
              </a:spcBef>
            </a:pPr>
            <a:endParaRPr kumimoji="1" lang="en-US" altLang="zh-CN" sz="1200" kern="0" dirty="0">
              <a:latin typeface="微软雅黑" panose="020B0503020204020204" pitchFamily="34" charset="-122"/>
              <a:ea typeface="微软雅黑" panose="020B0503020204020204" pitchFamily="34" charset="-122"/>
              <a:cs typeface="+mn-ea"/>
              <a:sym typeface="+mn-lt"/>
            </a:endParaRPr>
          </a:p>
          <a:p>
            <a:pPr lvl="1">
              <a:lnSpc>
                <a:spcPct val="130000"/>
              </a:lnSpc>
              <a:spcBef>
                <a:spcPts val="600"/>
              </a:spcBef>
            </a:pPr>
            <a:endParaRPr kumimoji="1" lang="en-US" altLang="zh-CN" sz="1200" kern="0" dirty="0">
              <a:latin typeface="微软雅黑" panose="020B0503020204020204" pitchFamily="34" charset="-122"/>
              <a:ea typeface="微软雅黑" panose="020B0503020204020204" pitchFamily="34" charset="-122"/>
              <a:cs typeface="+mn-ea"/>
              <a:sym typeface="+mn-lt"/>
            </a:endParaRPr>
          </a:p>
          <a:p>
            <a:pPr lvl="1">
              <a:lnSpc>
                <a:spcPct val="130000"/>
              </a:lnSpc>
              <a:spcBef>
                <a:spcPts val="600"/>
              </a:spcBef>
            </a:pPr>
            <a:endParaRPr kumimoji="1" lang="en-US" altLang="zh-CN" sz="1200" kern="0" dirty="0">
              <a:latin typeface="微软雅黑" panose="020B0503020204020204" pitchFamily="34" charset="-122"/>
              <a:ea typeface="微软雅黑" panose="020B0503020204020204" pitchFamily="34" charset="-122"/>
              <a:cs typeface="+mn-ea"/>
              <a:sym typeface="+mn-lt"/>
            </a:endParaRPr>
          </a:p>
          <a:p>
            <a:pPr lvl="1">
              <a:lnSpc>
                <a:spcPct val="130000"/>
              </a:lnSpc>
              <a:spcBef>
                <a:spcPts val="600"/>
              </a:spcBef>
            </a:pPr>
            <a:endParaRPr kumimoji="1" lang="en-US" altLang="zh-CN" sz="1200" kern="0" dirty="0">
              <a:latin typeface="微软雅黑" panose="020B0503020204020204" pitchFamily="34" charset="-122"/>
              <a:ea typeface="微软雅黑" panose="020B0503020204020204" pitchFamily="34" charset="-122"/>
              <a:cs typeface="+mn-ea"/>
              <a:sym typeface="+mn-lt"/>
            </a:endParaRPr>
          </a:p>
          <a:p>
            <a:pPr lvl="1">
              <a:lnSpc>
                <a:spcPct val="130000"/>
              </a:lnSpc>
              <a:spcBef>
                <a:spcPts val="600"/>
              </a:spcBef>
            </a:pPr>
            <a:endParaRPr kumimoji="1" lang="en-US" altLang="zh-CN" sz="1200" kern="0" dirty="0">
              <a:latin typeface="微软雅黑" panose="020B0503020204020204" pitchFamily="34" charset="-122"/>
              <a:ea typeface="微软雅黑" panose="020B0503020204020204" pitchFamily="34" charset="-122"/>
              <a:cs typeface="+mn-ea"/>
              <a:sym typeface="+mn-lt"/>
            </a:endParaRPr>
          </a:p>
          <a:p>
            <a:pPr lvl="1">
              <a:lnSpc>
                <a:spcPct val="130000"/>
              </a:lnSpc>
              <a:spcBef>
                <a:spcPts val="600"/>
              </a:spcBef>
            </a:pPr>
            <a:endParaRPr kumimoji="1" lang="en-US" altLang="zh-CN" sz="1200" b="1" kern="0" dirty="0">
              <a:latin typeface="微软雅黑" panose="020B0503020204020204" pitchFamily="34" charset="-122"/>
              <a:ea typeface="微软雅黑" panose="020B0503020204020204" pitchFamily="34" charset="-122"/>
              <a:cs typeface="+mn-ea"/>
              <a:sym typeface="+mn-lt"/>
            </a:endParaRPr>
          </a:p>
          <a:p>
            <a:pPr>
              <a:lnSpc>
                <a:spcPct val="130000"/>
              </a:lnSpc>
              <a:spcBef>
                <a:spcPts val="600"/>
              </a:spcBef>
            </a:pPr>
            <a:endParaRPr kumimoji="1" lang="zh-CN" altLang="en-US" sz="1200" b="1" kern="0" dirty="0">
              <a:latin typeface="微软雅黑" panose="020B0503020204020204" pitchFamily="34" charset="-122"/>
              <a:ea typeface="微软雅黑" panose="020B0503020204020204" pitchFamily="34" charset="-122"/>
              <a:cs typeface="+mn-ea"/>
              <a:sym typeface="+mn-lt"/>
            </a:endParaRPr>
          </a:p>
        </p:txBody>
      </p:sp>
      <p:graphicFrame>
        <p:nvGraphicFramePr>
          <p:cNvPr id="7" name="表格 6">
            <a:extLst>
              <a:ext uri="{FF2B5EF4-FFF2-40B4-BE49-F238E27FC236}">
                <a16:creationId xmlns:a16="http://schemas.microsoft.com/office/drawing/2014/main" id="{79F9201A-00EE-3946-8712-A9BCB9AE06DA}"/>
              </a:ext>
            </a:extLst>
          </p:cNvPr>
          <p:cNvGraphicFramePr>
            <a:graphicFrameLocks noGrp="1"/>
          </p:cNvGraphicFramePr>
          <p:nvPr>
            <p:extLst>
              <p:ext uri="{D42A27DB-BD31-4B8C-83A1-F6EECF244321}">
                <p14:modId xmlns:p14="http://schemas.microsoft.com/office/powerpoint/2010/main" val="1044336675"/>
              </p:ext>
            </p:extLst>
          </p:nvPr>
        </p:nvGraphicFramePr>
        <p:xfrm>
          <a:off x="1093359" y="2702747"/>
          <a:ext cx="4915842" cy="2608207"/>
        </p:xfrm>
        <a:graphic>
          <a:graphicData uri="http://schemas.openxmlformats.org/drawingml/2006/table">
            <a:tbl>
              <a:tblPr firstRow="1" bandRow="1">
                <a:tableStyleId>{5C22544A-7EE6-4342-B048-85BDC9FD1C3A}</a:tableStyleId>
              </a:tblPr>
              <a:tblGrid>
                <a:gridCol w="1480634">
                  <a:extLst>
                    <a:ext uri="{9D8B030D-6E8A-4147-A177-3AD203B41FA5}">
                      <a16:colId xmlns:a16="http://schemas.microsoft.com/office/drawing/2014/main" val="1386232192"/>
                    </a:ext>
                  </a:extLst>
                </a:gridCol>
                <a:gridCol w="1582166">
                  <a:extLst>
                    <a:ext uri="{9D8B030D-6E8A-4147-A177-3AD203B41FA5}">
                      <a16:colId xmlns:a16="http://schemas.microsoft.com/office/drawing/2014/main" val="1150611001"/>
                    </a:ext>
                  </a:extLst>
                </a:gridCol>
                <a:gridCol w="1853042">
                  <a:extLst>
                    <a:ext uri="{9D8B030D-6E8A-4147-A177-3AD203B41FA5}">
                      <a16:colId xmlns:a16="http://schemas.microsoft.com/office/drawing/2014/main" val="3779582860"/>
                    </a:ext>
                  </a:extLst>
                </a:gridCol>
              </a:tblGrid>
              <a:tr h="383167">
                <a:tc>
                  <a:txBody>
                    <a:bodyPr/>
                    <a:lstStyle/>
                    <a:p>
                      <a:pPr algn="ctr"/>
                      <a:r>
                        <a:rPr lang="en-US" altLang="zh-CN" dirty="0" err="1"/>
                        <a:t>max_depth</a:t>
                      </a:r>
                      <a:endParaRPr lang="zh-CN" altLang="en-US" dirty="0"/>
                    </a:p>
                  </a:txBody>
                  <a:tcPr/>
                </a:tc>
                <a:tc>
                  <a:txBody>
                    <a:bodyPr/>
                    <a:lstStyle/>
                    <a:p>
                      <a:pPr algn="ctr"/>
                      <a:r>
                        <a:rPr lang="en-US" altLang="zh-CN" dirty="0" err="1"/>
                        <a:t>num_leaves</a:t>
                      </a:r>
                      <a:endParaRPr lang="zh-CN" altLang="en-US" dirty="0"/>
                    </a:p>
                  </a:txBody>
                  <a:tcPr/>
                </a:tc>
                <a:tc>
                  <a:txBody>
                    <a:bodyPr/>
                    <a:lstStyle/>
                    <a:p>
                      <a:pPr algn="ctr"/>
                      <a:r>
                        <a:rPr lang="en-US" altLang="zh-CN" dirty="0"/>
                        <a:t>AUC</a:t>
                      </a:r>
                      <a:endParaRPr lang="zh-CN" altLang="en-US" dirty="0"/>
                    </a:p>
                  </a:txBody>
                  <a:tcPr/>
                </a:tc>
                <a:extLst>
                  <a:ext uri="{0D108BD9-81ED-4DB2-BD59-A6C34878D82A}">
                    <a16:rowId xmlns:a16="http://schemas.microsoft.com/office/drawing/2014/main" val="2960554653"/>
                  </a:ext>
                </a:extLst>
              </a:tr>
              <a:tr h="370840">
                <a:tc>
                  <a:txBody>
                    <a:bodyPr/>
                    <a:lstStyle/>
                    <a:p>
                      <a:pPr algn="ctr"/>
                      <a:r>
                        <a:rPr lang="en-US" altLang="zh-CN" dirty="0"/>
                        <a:t>29</a:t>
                      </a:r>
                      <a:endParaRPr lang="zh-CN" altLang="en-US" dirty="0"/>
                    </a:p>
                  </a:txBody>
                  <a:tcPr/>
                </a:tc>
                <a:tc>
                  <a:txBody>
                    <a:bodyPr/>
                    <a:lstStyle/>
                    <a:p>
                      <a:pPr algn="ctr"/>
                      <a:r>
                        <a:rPr lang="en-US" altLang="zh-CN" dirty="0"/>
                        <a:t>31</a:t>
                      </a:r>
                      <a:endParaRPr lang="zh-CN" altLang="en-US" dirty="0"/>
                    </a:p>
                  </a:txBody>
                  <a:tcPr/>
                </a:tc>
                <a:tc>
                  <a:txBody>
                    <a:bodyPr/>
                    <a:lstStyle/>
                    <a:p>
                      <a:pPr algn="ctr"/>
                      <a:r>
                        <a:rPr lang="en-US" altLang="zh-CN" dirty="0"/>
                        <a:t>0.662786</a:t>
                      </a:r>
                      <a:endParaRPr lang="zh-CN" altLang="en-US" dirty="0"/>
                    </a:p>
                  </a:txBody>
                  <a:tcPr/>
                </a:tc>
                <a:extLst>
                  <a:ext uri="{0D108BD9-81ED-4DB2-BD59-A6C34878D82A}">
                    <a16:rowId xmlns:a16="http://schemas.microsoft.com/office/drawing/2014/main" val="1099674499"/>
                  </a:ext>
                </a:extLst>
              </a:tr>
              <a:tr h="370840">
                <a:tc>
                  <a:txBody>
                    <a:bodyPr/>
                    <a:lstStyle/>
                    <a:p>
                      <a:pPr algn="ctr"/>
                      <a:r>
                        <a:rPr lang="en-US" altLang="zh-CN" dirty="0"/>
                        <a:t>29</a:t>
                      </a:r>
                      <a:endParaRPr lang="zh-CN" altLang="en-US" dirty="0"/>
                    </a:p>
                  </a:txBody>
                  <a:tcPr/>
                </a:tc>
                <a:tc>
                  <a:txBody>
                    <a:bodyPr/>
                    <a:lstStyle/>
                    <a:p>
                      <a:pPr algn="ctr"/>
                      <a:r>
                        <a:rPr lang="en-US" altLang="zh-CN" dirty="0"/>
                        <a:t>41</a:t>
                      </a:r>
                      <a:endParaRPr lang="zh-CN" altLang="en-US" dirty="0"/>
                    </a:p>
                  </a:txBody>
                  <a:tcPr/>
                </a:tc>
                <a:tc>
                  <a:txBody>
                    <a:bodyPr/>
                    <a:lstStyle/>
                    <a:p>
                      <a:pPr algn="ctr"/>
                      <a:r>
                        <a:rPr lang="en-US" altLang="zh-CN" dirty="0"/>
                        <a:t>0.670621</a:t>
                      </a:r>
                      <a:endParaRPr lang="zh-CN" altLang="en-US" dirty="0"/>
                    </a:p>
                  </a:txBody>
                  <a:tcPr/>
                </a:tc>
                <a:extLst>
                  <a:ext uri="{0D108BD9-81ED-4DB2-BD59-A6C34878D82A}">
                    <a16:rowId xmlns:a16="http://schemas.microsoft.com/office/drawing/2014/main" val="1716523268"/>
                  </a:ext>
                </a:extLst>
              </a:tr>
              <a:tr h="370840">
                <a:tc>
                  <a:txBody>
                    <a:bodyPr/>
                    <a:lstStyle/>
                    <a:p>
                      <a:pPr algn="ctr"/>
                      <a:r>
                        <a:rPr lang="en-US" altLang="zh-CN" dirty="0"/>
                        <a:t>31</a:t>
                      </a:r>
                      <a:endParaRPr lang="zh-CN" altLang="en-US" dirty="0"/>
                    </a:p>
                  </a:txBody>
                  <a:tcPr/>
                </a:tc>
                <a:tc>
                  <a:txBody>
                    <a:bodyPr/>
                    <a:lstStyle/>
                    <a:p>
                      <a:pPr algn="ctr"/>
                      <a:r>
                        <a:rPr lang="en-US" altLang="zh-CN" dirty="0"/>
                        <a:t>31</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0.662786</a:t>
                      </a:r>
                      <a:endParaRPr lang="zh-CN" altLang="en-US" dirty="0"/>
                    </a:p>
                  </a:txBody>
                  <a:tcPr/>
                </a:tc>
                <a:extLst>
                  <a:ext uri="{0D108BD9-81ED-4DB2-BD59-A6C34878D82A}">
                    <a16:rowId xmlns:a16="http://schemas.microsoft.com/office/drawing/2014/main" val="1435043225"/>
                  </a:ext>
                </a:extLst>
              </a:tr>
              <a:tr h="370840">
                <a:tc>
                  <a:txBody>
                    <a:bodyPr/>
                    <a:lstStyle/>
                    <a:p>
                      <a:pPr algn="ctr"/>
                      <a:r>
                        <a:rPr lang="en-US" altLang="zh-CN" dirty="0"/>
                        <a:t>31</a:t>
                      </a:r>
                      <a:endParaRPr lang="zh-CN" altLang="en-US" dirty="0"/>
                    </a:p>
                  </a:txBody>
                  <a:tcPr/>
                </a:tc>
                <a:tc>
                  <a:txBody>
                    <a:bodyPr/>
                    <a:lstStyle/>
                    <a:p>
                      <a:pPr algn="ctr"/>
                      <a:r>
                        <a:rPr lang="en-US" altLang="zh-CN" dirty="0"/>
                        <a:t>41</a:t>
                      </a:r>
                      <a:endParaRPr lang="zh-CN" altLang="en-US" dirty="0"/>
                    </a:p>
                  </a:txBody>
                  <a:tcPr/>
                </a:tc>
                <a:tc>
                  <a:txBody>
                    <a:bodyPr/>
                    <a:lstStyle/>
                    <a:p>
                      <a:pPr algn="ctr"/>
                      <a:r>
                        <a:rPr lang="en-US" altLang="zh-CN" dirty="0"/>
                        <a:t>0.670621</a:t>
                      </a:r>
                      <a:endParaRPr lang="zh-CN" altLang="en-US" dirty="0"/>
                    </a:p>
                  </a:txBody>
                  <a:tcPr/>
                </a:tc>
                <a:extLst>
                  <a:ext uri="{0D108BD9-81ED-4DB2-BD59-A6C34878D82A}">
                    <a16:rowId xmlns:a16="http://schemas.microsoft.com/office/drawing/2014/main" val="80443456"/>
                  </a:ext>
                </a:extLst>
              </a:tr>
              <a:tr h="370840">
                <a:tc>
                  <a:txBody>
                    <a:bodyPr/>
                    <a:lstStyle/>
                    <a:p>
                      <a:pPr algn="ctr"/>
                      <a:r>
                        <a:rPr lang="en-US" altLang="zh-CN" dirty="0"/>
                        <a:t>33</a:t>
                      </a:r>
                      <a:endParaRPr lang="zh-CN" altLang="en-US" dirty="0"/>
                    </a:p>
                  </a:txBody>
                  <a:tcPr/>
                </a:tc>
                <a:tc>
                  <a:txBody>
                    <a:bodyPr/>
                    <a:lstStyle/>
                    <a:p>
                      <a:pPr algn="ctr"/>
                      <a:r>
                        <a:rPr lang="en-US" altLang="zh-CN" dirty="0"/>
                        <a:t>31</a:t>
                      </a:r>
                      <a:endParaRPr lang="zh-CN" altLang="en-US" dirty="0"/>
                    </a:p>
                  </a:txBody>
                  <a:tcPr/>
                </a:tc>
                <a:tc>
                  <a:txBody>
                    <a:bodyPr/>
                    <a:lstStyle/>
                    <a:p>
                      <a:pPr algn="ctr"/>
                      <a:r>
                        <a:rPr lang="en-US" altLang="zh-CN" dirty="0"/>
                        <a:t>0.662786</a:t>
                      </a:r>
                      <a:endParaRPr lang="zh-CN" altLang="en-US" dirty="0"/>
                    </a:p>
                  </a:txBody>
                  <a:tcPr/>
                </a:tc>
                <a:extLst>
                  <a:ext uri="{0D108BD9-81ED-4DB2-BD59-A6C34878D82A}">
                    <a16:rowId xmlns:a16="http://schemas.microsoft.com/office/drawing/2014/main" val="3107504974"/>
                  </a:ext>
                </a:extLst>
              </a:tr>
              <a:tr h="370840">
                <a:tc>
                  <a:txBody>
                    <a:bodyPr/>
                    <a:lstStyle/>
                    <a:p>
                      <a:pPr algn="ctr"/>
                      <a:r>
                        <a:rPr lang="en-US" altLang="zh-CN" dirty="0"/>
                        <a:t>33</a:t>
                      </a:r>
                      <a:endParaRPr lang="zh-CN" altLang="en-US" dirty="0"/>
                    </a:p>
                  </a:txBody>
                  <a:tcPr/>
                </a:tc>
                <a:tc>
                  <a:txBody>
                    <a:bodyPr/>
                    <a:lstStyle/>
                    <a:p>
                      <a:pPr algn="ctr"/>
                      <a:r>
                        <a:rPr lang="en-US" altLang="zh-CN" dirty="0"/>
                        <a:t>41</a:t>
                      </a:r>
                      <a:endParaRPr lang="zh-CN" altLang="en-US" dirty="0"/>
                    </a:p>
                  </a:txBody>
                  <a:tcPr/>
                </a:tc>
                <a:tc>
                  <a:txBody>
                    <a:bodyPr/>
                    <a:lstStyle/>
                    <a:p>
                      <a:pPr algn="ctr"/>
                      <a:r>
                        <a:rPr lang="en-US" altLang="zh-CN" dirty="0"/>
                        <a:t>0.670621</a:t>
                      </a:r>
                      <a:endParaRPr lang="zh-CN" altLang="en-US" dirty="0"/>
                    </a:p>
                  </a:txBody>
                  <a:tcPr/>
                </a:tc>
                <a:extLst>
                  <a:ext uri="{0D108BD9-81ED-4DB2-BD59-A6C34878D82A}">
                    <a16:rowId xmlns:a16="http://schemas.microsoft.com/office/drawing/2014/main" val="258739992"/>
                  </a:ext>
                </a:extLst>
              </a:tr>
            </a:tbl>
          </a:graphicData>
        </a:graphic>
      </p:graphicFrame>
      <p:sp>
        <p:nvSpPr>
          <p:cNvPr id="5" name="文本框 4">
            <a:extLst>
              <a:ext uri="{FF2B5EF4-FFF2-40B4-BE49-F238E27FC236}">
                <a16:creationId xmlns:a16="http://schemas.microsoft.com/office/drawing/2014/main" id="{464DA381-4913-1043-A0AE-F713EB4A389D}"/>
              </a:ext>
            </a:extLst>
          </p:cNvPr>
          <p:cNvSpPr txBox="1"/>
          <p:nvPr/>
        </p:nvSpPr>
        <p:spPr>
          <a:xfrm>
            <a:off x="1993802" y="5310954"/>
            <a:ext cx="3268844" cy="308995"/>
          </a:xfrm>
          <a:prstGeom prst="rect">
            <a:avLst/>
          </a:prstGeom>
          <a:noFill/>
        </p:spPr>
        <p:txBody>
          <a:bodyPr wrap="none" rtlCol="0">
            <a:spAutoFit/>
          </a:bodyPr>
          <a:lstStyle/>
          <a:p>
            <a:pPr>
              <a:lnSpc>
                <a:spcPct val="130000"/>
              </a:lnSpc>
              <a:spcBef>
                <a:spcPts val="600"/>
              </a:spcBef>
            </a:pPr>
            <a:r>
              <a:rPr kumimoji="1" lang="zh-CN" altLang="en-US" sz="1200" kern="0" dirty="0">
                <a:latin typeface="微软雅黑" panose="020B0503020204020204" pitchFamily="34" charset="-122"/>
                <a:ea typeface="微软雅黑" panose="020B0503020204020204" pitchFamily="34" charset="-122"/>
                <a:cs typeface="+mn-ea"/>
                <a:sym typeface="+mn-lt"/>
              </a:rPr>
              <a:t>表 </a:t>
            </a:r>
            <a:r>
              <a:rPr kumimoji="1" lang="en-US" altLang="zh-CN" sz="1200" kern="0" dirty="0">
                <a:latin typeface="微软雅黑" panose="020B0503020204020204" pitchFamily="34" charset="-122"/>
                <a:ea typeface="微软雅黑" panose="020B0503020204020204" pitchFamily="34" charset="-122"/>
                <a:cs typeface="+mn-ea"/>
                <a:sym typeface="+mn-lt"/>
              </a:rPr>
              <a:t>1:</a:t>
            </a:r>
            <a:r>
              <a:rPr kumimoji="1" lang="zh-CN" altLang="en-US" sz="1200" kern="0" dirty="0">
                <a:latin typeface="微软雅黑" panose="020B0503020204020204" pitchFamily="34" charset="-122"/>
                <a:ea typeface="微软雅黑" panose="020B0503020204020204" pitchFamily="34" charset="-122"/>
                <a:cs typeface="+mn-ea"/>
                <a:sym typeface="+mn-lt"/>
              </a:rPr>
              <a:t> </a:t>
            </a:r>
            <a:r>
              <a:rPr kumimoji="1" lang="en-US" altLang="zh-CN" sz="1200" kern="0" dirty="0" err="1">
                <a:latin typeface="微软雅黑" panose="020B0503020204020204" pitchFamily="34" charset="-122"/>
                <a:ea typeface="微软雅黑" panose="020B0503020204020204" pitchFamily="34" charset="-122"/>
                <a:cs typeface="+mn-ea"/>
                <a:sym typeface="+mn-lt"/>
              </a:rPr>
              <a:t>max_depth</a:t>
            </a:r>
            <a:r>
              <a:rPr kumimoji="1" lang="en-US" altLang="zh-CN" sz="1200" kern="0" dirty="0">
                <a:latin typeface="微软雅黑" panose="020B0503020204020204" pitchFamily="34" charset="-122"/>
                <a:ea typeface="微软雅黑" panose="020B0503020204020204" pitchFamily="34" charset="-122"/>
                <a:cs typeface="+mn-ea"/>
                <a:sym typeface="+mn-lt"/>
              </a:rPr>
              <a:t>, </a:t>
            </a:r>
            <a:r>
              <a:rPr kumimoji="1" lang="en-US" altLang="zh-CN" sz="1200" kern="0" dirty="0" err="1">
                <a:latin typeface="微软雅黑" panose="020B0503020204020204" pitchFamily="34" charset="-122"/>
                <a:ea typeface="微软雅黑" panose="020B0503020204020204" pitchFamily="34" charset="-122"/>
                <a:cs typeface="+mn-ea"/>
                <a:sym typeface="+mn-lt"/>
              </a:rPr>
              <a:t>num_leaves</a:t>
            </a:r>
            <a:r>
              <a:rPr kumimoji="1" lang="zh-CN" altLang="en-US" sz="1200" kern="0" dirty="0">
                <a:latin typeface="微软雅黑" panose="020B0503020204020204" pitchFamily="34" charset="-122"/>
                <a:ea typeface="微软雅黑" panose="020B0503020204020204" pitchFamily="34" charset="-122"/>
                <a:cs typeface="+mn-ea"/>
                <a:sym typeface="+mn-lt"/>
              </a:rPr>
              <a:t>交叉调整结果 </a:t>
            </a:r>
          </a:p>
        </p:txBody>
      </p:sp>
      <p:graphicFrame>
        <p:nvGraphicFramePr>
          <p:cNvPr id="8" name="表格 7">
            <a:extLst>
              <a:ext uri="{FF2B5EF4-FFF2-40B4-BE49-F238E27FC236}">
                <a16:creationId xmlns:a16="http://schemas.microsoft.com/office/drawing/2014/main" id="{FA9836F2-4CF2-5D46-8A9E-525038ED2BB4}"/>
              </a:ext>
            </a:extLst>
          </p:cNvPr>
          <p:cNvGraphicFramePr>
            <a:graphicFrameLocks noGrp="1"/>
          </p:cNvGraphicFramePr>
          <p:nvPr>
            <p:extLst>
              <p:ext uri="{D42A27DB-BD31-4B8C-83A1-F6EECF244321}">
                <p14:modId xmlns:p14="http://schemas.microsoft.com/office/powerpoint/2010/main" val="3776641237"/>
              </p:ext>
            </p:extLst>
          </p:nvPr>
        </p:nvGraphicFramePr>
        <p:xfrm>
          <a:off x="6733935" y="2702747"/>
          <a:ext cx="4915842" cy="2608207"/>
        </p:xfrm>
        <a:graphic>
          <a:graphicData uri="http://schemas.openxmlformats.org/drawingml/2006/table">
            <a:tbl>
              <a:tblPr firstRow="1" bandRow="1">
                <a:tableStyleId>{5C22544A-7EE6-4342-B048-85BDC9FD1C3A}</a:tableStyleId>
              </a:tblPr>
              <a:tblGrid>
                <a:gridCol w="1480634">
                  <a:extLst>
                    <a:ext uri="{9D8B030D-6E8A-4147-A177-3AD203B41FA5}">
                      <a16:colId xmlns:a16="http://schemas.microsoft.com/office/drawing/2014/main" val="1386232192"/>
                    </a:ext>
                  </a:extLst>
                </a:gridCol>
                <a:gridCol w="1582166">
                  <a:extLst>
                    <a:ext uri="{9D8B030D-6E8A-4147-A177-3AD203B41FA5}">
                      <a16:colId xmlns:a16="http://schemas.microsoft.com/office/drawing/2014/main" val="1150611001"/>
                    </a:ext>
                  </a:extLst>
                </a:gridCol>
                <a:gridCol w="1853042">
                  <a:extLst>
                    <a:ext uri="{9D8B030D-6E8A-4147-A177-3AD203B41FA5}">
                      <a16:colId xmlns:a16="http://schemas.microsoft.com/office/drawing/2014/main" val="3779582860"/>
                    </a:ext>
                  </a:extLst>
                </a:gridCol>
              </a:tblGrid>
              <a:tr h="383167">
                <a:tc>
                  <a:txBody>
                    <a:bodyPr/>
                    <a:lstStyle/>
                    <a:p>
                      <a:pPr algn="ctr"/>
                      <a:r>
                        <a:rPr lang="en-US" altLang="zh-CN" dirty="0" err="1"/>
                        <a:t>max_depth</a:t>
                      </a:r>
                      <a:endParaRPr lang="zh-CN" altLang="en-US" dirty="0"/>
                    </a:p>
                  </a:txBody>
                  <a:tcPr/>
                </a:tc>
                <a:tc>
                  <a:txBody>
                    <a:bodyPr/>
                    <a:lstStyle/>
                    <a:p>
                      <a:pPr algn="ctr"/>
                      <a:r>
                        <a:rPr lang="en-US" altLang="zh-CN" dirty="0" err="1"/>
                        <a:t>num_leaves</a:t>
                      </a:r>
                      <a:endParaRPr lang="zh-CN" altLang="en-US" dirty="0"/>
                    </a:p>
                  </a:txBody>
                  <a:tcPr/>
                </a:tc>
                <a:tc>
                  <a:txBody>
                    <a:bodyPr/>
                    <a:lstStyle/>
                    <a:p>
                      <a:pPr algn="ctr"/>
                      <a:r>
                        <a:rPr lang="en-US" altLang="zh-CN" dirty="0"/>
                        <a:t>AUC</a:t>
                      </a:r>
                      <a:endParaRPr lang="zh-CN" altLang="en-US" dirty="0"/>
                    </a:p>
                  </a:txBody>
                  <a:tcPr/>
                </a:tc>
                <a:extLst>
                  <a:ext uri="{0D108BD9-81ED-4DB2-BD59-A6C34878D82A}">
                    <a16:rowId xmlns:a16="http://schemas.microsoft.com/office/drawing/2014/main" val="2960554653"/>
                  </a:ext>
                </a:extLst>
              </a:tr>
              <a:tr h="370840">
                <a:tc>
                  <a:txBody>
                    <a:bodyPr/>
                    <a:lstStyle/>
                    <a:p>
                      <a:pPr algn="ctr"/>
                      <a:r>
                        <a:rPr lang="en-US" altLang="zh-CN" dirty="0"/>
                        <a:t>21</a:t>
                      </a:r>
                      <a:endParaRPr lang="zh-CN" altLang="en-US" dirty="0"/>
                    </a:p>
                  </a:txBody>
                  <a:tcPr/>
                </a:tc>
                <a:tc>
                  <a:txBody>
                    <a:bodyPr/>
                    <a:lstStyle/>
                    <a:p>
                      <a:pPr algn="ctr"/>
                      <a:r>
                        <a:rPr lang="en-US" altLang="zh-CN" dirty="0"/>
                        <a:t>41</a:t>
                      </a:r>
                      <a:endParaRPr lang="zh-CN" altLang="en-US" dirty="0"/>
                    </a:p>
                  </a:txBody>
                  <a:tcPr/>
                </a:tc>
                <a:tc>
                  <a:txBody>
                    <a:bodyPr/>
                    <a:lstStyle/>
                    <a:p>
                      <a:pPr algn="ctr"/>
                      <a:r>
                        <a:rPr lang="en-US" altLang="zh-CN" dirty="0"/>
                        <a:t>0.670621</a:t>
                      </a:r>
                      <a:endParaRPr lang="zh-CN" altLang="en-US" dirty="0"/>
                    </a:p>
                  </a:txBody>
                  <a:tcPr/>
                </a:tc>
                <a:extLst>
                  <a:ext uri="{0D108BD9-81ED-4DB2-BD59-A6C34878D82A}">
                    <a16:rowId xmlns:a16="http://schemas.microsoft.com/office/drawing/2014/main" val="1099674499"/>
                  </a:ext>
                </a:extLst>
              </a:tr>
              <a:tr h="370840">
                <a:tc>
                  <a:txBody>
                    <a:bodyPr/>
                    <a:lstStyle/>
                    <a:p>
                      <a:pPr algn="ctr"/>
                      <a:r>
                        <a:rPr lang="en-US" altLang="zh-CN" dirty="0"/>
                        <a:t>31</a:t>
                      </a:r>
                      <a:endParaRPr lang="zh-CN" altLang="en-US" dirty="0"/>
                    </a:p>
                  </a:txBody>
                  <a:tcPr/>
                </a:tc>
                <a:tc>
                  <a:txBody>
                    <a:bodyPr/>
                    <a:lstStyle/>
                    <a:p>
                      <a:pPr algn="ctr"/>
                      <a:r>
                        <a:rPr lang="en-US" altLang="zh-CN" dirty="0"/>
                        <a:t>41</a:t>
                      </a:r>
                      <a:endParaRPr lang="zh-CN" altLang="en-US" dirty="0"/>
                    </a:p>
                  </a:txBody>
                  <a:tcPr/>
                </a:tc>
                <a:tc>
                  <a:txBody>
                    <a:bodyPr/>
                    <a:lstStyle/>
                    <a:p>
                      <a:pPr algn="ctr"/>
                      <a:r>
                        <a:rPr lang="en-US" altLang="zh-CN" dirty="0"/>
                        <a:t>0.670621</a:t>
                      </a:r>
                      <a:endParaRPr lang="zh-CN" altLang="en-US" dirty="0"/>
                    </a:p>
                  </a:txBody>
                  <a:tcPr/>
                </a:tc>
                <a:extLst>
                  <a:ext uri="{0D108BD9-81ED-4DB2-BD59-A6C34878D82A}">
                    <a16:rowId xmlns:a16="http://schemas.microsoft.com/office/drawing/2014/main" val="1716523268"/>
                  </a:ext>
                </a:extLst>
              </a:tr>
              <a:tr h="370840">
                <a:tc>
                  <a:txBody>
                    <a:bodyPr/>
                    <a:lstStyle/>
                    <a:p>
                      <a:pPr algn="ctr"/>
                      <a:r>
                        <a:rPr lang="en-US" altLang="zh-CN" dirty="0"/>
                        <a:t>41</a:t>
                      </a:r>
                      <a:endParaRPr lang="zh-CN" altLang="en-US" dirty="0"/>
                    </a:p>
                  </a:txBody>
                  <a:tcPr/>
                </a:tc>
                <a:tc>
                  <a:txBody>
                    <a:bodyPr/>
                    <a:lstStyle/>
                    <a:p>
                      <a:pPr algn="ctr"/>
                      <a:r>
                        <a:rPr lang="en-US" altLang="zh-CN" dirty="0"/>
                        <a:t>41</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0.670621</a:t>
                      </a:r>
                      <a:endParaRPr lang="zh-CN" altLang="en-US" dirty="0"/>
                    </a:p>
                  </a:txBody>
                  <a:tcPr/>
                </a:tc>
                <a:extLst>
                  <a:ext uri="{0D108BD9-81ED-4DB2-BD59-A6C34878D82A}">
                    <a16:rowId xmlns:a16="http://schemas.microsoft.com/office/drawing/2014/main" val="1435043225"/>
                  </a:ext>
                </a:extLst>
              </a:tr>
              <a:tr h="370840">
                <a:tc>
                  <a:txBody>
                    <a:bodyPr/>
                    <a:lstStyle/>
                    <a:p>
                      <a:pPr algn="ctr"/>
                      <a:r>
                        <a:rPr lang="en-US" altLang="zh-CN" dirty="0"/>
                        <a:t>31</a:t>
                      </a:r>
                      <a:endParaRPr lang="zh-CN" altLang="en-US" dirty="0"/>
                    </a:p>
                  </a:txBody>
                  <a:tcPr/>
                </a:tc>
                <a:tc>
                  <a:txBody>
                    <a:bodyPr/>
                    <a:lstStyle/>
                    <a:p>
                      <a:pPr algn="ctr"/>
                      <a:r>
                        <a:rPr lang="en-US" altLang="zh-CN" dirty="0"/>
                        <a:t>21</a:t>
                      </a:r>
                      <a:endParaRPr lang="zh-CN" altLang="en-US" dirty="0"/>
                    </a:p>
                  </a:txBody>
                  <a:tcPr/>
                </a:tc>
                <a:tc>
                  <a:txBody>
                    <a:bodyPr/>
                    <a:lstStyle/>
                    <a:p>
                      <a:pPr algn="ctr"/>
                      <a:r>
                        <a:rPr lang="en-US" altLang="zh-CN" dirty="0"/>
                        <a:t>0.657029</a:t>
                      </a:r>
                      <a:endParaRPr lang="zh-CN" altLang="en-US" dirty="0"/>
                    </a:p>
                  </a:txBody>
                  <a:tcPr/>
                </a:tc>
                <a:extLst>
                  <a:ext uri="{0D108BD9-81ED-4DB2-BD59-A6C34878D82A}">
                    <a16:rowId xmlns:a16="http://schemas.microsoft.com/office/drawing/2014/main" val="80443456"/>
                  </a:ext>
                </a:extLst>
              </a:tr>
              <a:tr h="370840">
                <a:tc>
                  <a:txBody>
                    <a:bodyPr/>
                    <a:lstStyle/>
                    <a:p>
                      <a:pPr algn="ctr"/>
                      <a:r>
                        <a:rPr lang="en-US" altLang="zh-CN" dirty="0"/>
                        <a:t>31</a:t>
                      </a:r>
                      <a:endParaRPr lang="zh-CN" altLang="en-US" dirty="0"/>
                    </a:p>
                  </a:txBody>
                  <a:tcPr/>
                </a:tc>
                <a:tc>
                  <a:txBody>
                    <a:bodyPr/>
                    <a:lstStyle/>
                    <a:p>
                      <a:pPr algn="ctr"/>
                      <a:r>
                        <a:rPr lang="en-US" altLang="zh-CN" dirty="0"/>
                        <a:t>41</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0.670621</a:t>
                      </a:r>
                      <a:endParaRPr lang="zh-CN" altLang="en-US" dirty="0"/>
                    </a:p>
                  </a:txBody>
                  <a:tcPr/>
                </a:tc>
                <a:extLst>
                  <a:ext uri="{0D108BD9-81ED-4DB2-BD59-A6C34878D82A}">
                    <a16:rowId xmlns:a16="http://schemas.microsoft.com/office/drawing/2014/main" val="3107504974"/>
                  </a:ext>
                </a:extLst>
              </a:tr>
              <a:tr h="370840">
                <a:tc>
                  <a:txBody>
                    <a:bodyPr/>
                    <a:lstStyle/>
                    <a:p>
                      <a:pPr algn="ctr"/>
                      <a:r>
                        <a:rPr lang="en-US" altLang="zh-CN" dirty="0"/>
                        <a:t>31</a:t>
                      </a:r>
                      <a:endParaRPr lang="zh-CN" altLang="en-US" dirty="0"/>
                    </a:p>
                  </a:txBody>
                  <a:tcPr/>
                </a:tc>
                <a:tc>
                  <a:txBody>
                    <a:bodyPr/>
                    <a:lstStyle/>
                    <a:p>
                      <a:pPr algn="ctr"/>
                      <a:r>
                        <a:rPr lang="en-US" altLang="zh-CN" dirty="0"/>
                        <a:t>51</a:t>
                      </a:r>
                      <a:endParaRPr lang="zh-CN" altLang="en-US" dirty="0"/>
                    </a:p>
                  </a:txBody>
                  <a:tcPr/>
                </a:tc>
                <a:tc>
                  <a:txBody>
                    <a:bodyPr/>
                    <a:lstStyle/>
                    <a:p>
                      <a:pPr algn="ctr"/>
                      <a:r>
                        <a:rPr lang="en-US" altLang="zh-CN" dirty="0"/>
                        <a:t>0.676717</a:t>
                      </a:r>
                      <a:endParaRPr lang="zh-CN" altLang="en-US" dirty="0"/>
                    </a:p>
                  </a:txBody>
                  <a:tcPr/>
                </a:tc>
                <a:extLst>
                  <a:ext uri="{0D108BD9-81ED-4DB2-BD59-A6C34878D82A}">
                    <a16:rowId xmlns:a16="http://schemas.microsoft.com/office/drawing/2014/main" val="258739992"/>
                  </a:ext>
                </a:extLst>
              </a:tr>
            </a:tbl>
          </a:graphicData>
        </a:graphic>
      </p:graphicFrame>
      <p:sp>
        <p:nvSpPr>
          <p:cNvPr id="9" name="文本框 8">
            <a:extLst>
              <a:ext uri="{FF2B5EF4-FFF2-40B4-BE49-F238E27FC236}">
                <a16:creationId xmlns:a16="http://schemas.microsoft.com/office/drawing/2014/main" id="{6944F0CD-CC6F-C146-8E7B-3FA205305430}"/>
              </a:ext>
            </a:extLst>
          </p:cNvPr>
          <p:cNvSpPr txBox="1"/>
          <p:nvPr/>
        </p:nvSpPr>
        <p:spPr>
          <a:xfrm>
            <a:off x="7358282" y="5310954"/>
            <a:ext cx="3576620" cy="308995"/>
          </a:xfrm>
          <a:prstGeom prst="rect">
            <a:avLst/>
          </a:prstGeom>
          <a:noFill/>
        </p:spPr>
        <p:txBody>
          <a:bodyPr wrap="none" rtlCol="0">
            <a:spAutoFit/>
          </a:bodyPr>
          <a:lstStyle/>
          <a:p>
            <a:pPr>
              <a:lnSpc>
                <a:spcPct val="130000"/>
              </a:lnSpc>
              <a:spcBef>
                <a:spcPts val="600"/>
              </a:spcBef>
            </a:pPr>
            <a:r>
              <a:rPr kumimoji="1" lang="zh-CN" altLang="en-US" sz="1200" kern="0" dirty="0">
                <a:latin typeface="微软雅黑" panose="020B0503020204020204" pitchFamily="34" charset="-122"/>
                <a:ea typeface="微软雅黑" panose="020B0503020204020204" pitchFamily="34" charset="-122"/>
                <a:cs typeface="+mn-ea"/>
                <a:sym typeface="+mn-lt"/>
              </a:rPr>
              <a:t>表 </a:t>
            </a:r>
            <a:r>
              <a:rPr kumimoji="1" lang="en-US" altLang="zh-CN" sz="1200" kern="0" dirty="0">
                <a:latin typeface="微软雅黑" panose="020B0503020204020204" pitchFamily="34" charset="-122"/>
                <a:ea typeface="微软雅黑" panose="020B0503020204020204" pitchFamily="34" charset="-122"/>
                <a:cs typeface="+mn-ea"/>
                <a:sym typeface="+mn-lt"/>
              </a:rPr>
              <a:t>2:</a:t>
            </a:r>
            <a:r>
              <a:rPr kumimoji="1" lang="zh-CN" altLang="en-US" sz="1200" kern="0" dirty="0">
                <a:latin typeface="微软雅黑" panose="020B0503020204020204" pitchFamily="34" charset="-122"/>
                <a:ea typeface="微软雅黑" panose="020B0503020204020204" pitchFamily="34" charset="-122"/>
                <a:cs typeface="+mn-ea"/>
                <a:sym typeface="+mn-lt"/>
              </a:rPr>
              <a:t> </a:t>
            </a:r>
            <a:r>
              <a:rPr kumimoji="1" lang="en-US" altLang="zh-CN" sz="1200" kern="0" dirty="0" err="1">
                <a:latin typeface="微软雅黑" panose="020B0503020204020204" pitchFamily="34" charset="-122"/>
                <a:ea typeface="微软雅黑" panose="020B0503020204020204" pitchFamily="34" charset="-122"/>
                <a:cs typeface="+mn-ea"/>
                <a:sym typeface="+mn-lt"/>
              </a:rPr>
              <a:t>max_depth</a:t>
            </a:r>
            <a:r>
              <a:rPr kumimoji="1" lang="en-US" altLang="zh-CN" sz="1200" kern="0" dirty="0">
                <a:latin typeface="微软雅黑" panose="020B0503020204020204" pitchFamily="34" charset="-122"/>
                <a:ea typeface="微软雅黑" panose="020B0503020204020204" pitchFamily="34" charset="-122"/>
                <a:cs typeface="+mn-ea"/>
                <a:sym typeface="+mn-lt"/>
              </a:rPr>
              <a:t>, </a:t>
            </a:r>
            <a:r>
              <a:rPr kumimoji="1" lang="en-US" altLang="zh-CN" sz="1200" kern="0" dirty="0" err="1">
                <a:latin typeface="微软雅黑" panose="020B0503020204020204" pitchFamily="34" charset="-122"/>
                <a:ea typeface="微软雅黑" panose="020B0503020204020204" pitchFamily="34" charset="-122"/>
                <a:cs typeface="+mn-ea"/>
                <a:sym typeface="+mn-lt"/>
              </a:rPr>
              <a:t>num_leaves</a:t>
            </a:r>
            <a:r>
              <a:rPr kumimoji="1" lang="zh-CN" altLang="en-US" sz="1200" kern="0" dirty="0">
                <a:latin typeface="微软雅黑" panose="020B0503020204020204" pitchFamily="34" charset="-122"/>
                <a:ea typeface="微软雅黑" panose="020B0503020204020204" pitchFamily="34" charset="-122"/>
                <a:cs typeface="+mn-ea"/>
                <a:sym typeface="+mn-lt"/>
              </a:rPr>
              <a:t>控制变量调整结果 </a:t>
            </a:r>
          </a:p>
        </p:txBody>
      </p:sp>
    </p:spTree>
    <p:extLst>
      <p:ext uri="{BB962C8B-B14F-4D97-AF65-F5344CB8AC3E}">
        <p14:creationId xmlns:p14="http://schemas.microsoft.com/office/powerpoint/2010/main" val="4016353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3</a:t>
            </a:r>
            <a:endParaRPr kumimoji="1" lang="zh-CN" altLang="en-US" dirty="0"/>
          </a:p>
        </p:txBody>
      </p:sp>
      <p:sp>
        <p:nvSpPr>
          <p:cNvPr id="3" name="文本占位符 2"/>
          <p:cNvSpPr>
            <a:spLocks noGrp="1"/>
          </p:cNvSpPr>
          <p:nvPr>
            <p:ph type="body" sz="quarter" idx="12"/>
          </p:nvPr>
        </p:nvSpPr>
        <p:spPr/>
        <p:txBody>
          <a:bodyPr/>
          <a:lstStyle/>
          <a:p>
            <a:r>
              <a:rPr kumimoji="1" lang="zh-CN" altLang="en-US" dirty="0"/>
              <a:t>实验分析</a:t>
            </a:r>
          </a:p>
        </p:txBody>
      </p:sp>
      <p:sp>
        <p:nvSpPr>
          <p:cNvPr id="4" name="文本框 3">
            <a:extLst>
              <a:ext uri="{FF2B5EF4-FFF2-40B4-BE49-F238E27FC236}">
                <a16:creationId xmlns:a16="http://schemas.microsoft.com/office/drawing/2014/main" id="{5F5FA472-1C79-8847-ADA1-15270C840BF5}"/>
              </a:ext>
            </a:extLst>
          </p:cNvPr>
          <p:cNvSpPr txBox="1"/>
          <p:nvPr/>
        </p:nvSpPr>
        <p:spPr>
          <a:xfrm>
            <a:off x="877503" y="983060"/>
            <a:ext cx="7334168" cy="4756367"/>
          </a:xfrm>
          <a:prstGeom prst="rect">
            <a:avLst/>
          </a:prstGeom>
          <a:noFill/>
        </p:spPr>
        <p:txBody>
          <a:bodyPr wrap="square" rtlCol="0">
            <a:spAutoFit/>
          </a:bodyPr>
          <a:lstStyle/>
          <a:p>
            <a:pPr>
              <a:lnSpc>
                <a:spcPct val="130000"/>
              </a:lnSpc>
              <a:spcBef>
                <a:spcPts val="600"/>
              </a:spcBef>
            </a:pPr>
            <a:r>
              <a:rPr kumimoji="1" lang="zh-CN" altLang="en-US" sz="1600" b="1" kern="0" dirty="0">
                <a:latin typeface="微软雅黑" panose="020B0503020204020204" pitchFamily="34" charset="-122"/>
                <a:ea typeface="微软雅黑" panose="020B0503020204020204" pitchFamily="34" charset="-122"/>
                <a:cs typeface="+mn-ea"/>
                <a:sym typeface="+mn-lt"/>
              </a:rPr>
              <a:t>模型优点</a:t>
            </a:r>
            <a:endParaRPr kumimoji="1" lang="en-US" altLang="zh-CN" sz="1600" b="1" kern="0" dirty="0">
              <a:latin typeface="微软雅黑" panose="020B0503020204020204" pitchFamily="34" charset="-122"/>
              <a:ea typeface="微软雅黑" panose="020B0503020204020204" pitchFamily="34" charset="-122"/>
              <a:cs typeface="+mn-ea"/>
              <a:sym typeface="+mn-lt"/>
            </a:endParaRPr>
          </a:p>
          <a:p>
            <a:pPr marL="628639" lvl="1" indent="-171450">
              <a:lnSpc>
                <a:spcPct val="130000"/>
              </a:lnSpc>
              <a:spcBef>
                <a:spcPts val="600"/>
              </a:spcBef>
              <a:buFont typeface="Arial" panose="020B0604020202020204" pitchFamily="34" charset="0"/>
              <a:buChar char="•"/>
            </a:pPr>
            <a:r>
              <a:rPr kumimoji="1" lang="zh-CN" altLang="en-US" sz="1600" kern="0" dirty="0">
                <a:latin typeface="微软雅黑" panose="020B0503020204020204" pitchFamily="34" charset="-122"/>
                <a:ea typeface="微软雅黑" panose="020B0503020204020204" pitchFamily="34" charset="-122"/>
                <a:cs typeface="+mn-ea"/>
                <a:sym typeface="+mn-lt"/>
              </a:rPr>
              <a:t>直接利用原始特征，模型构建简单、方便</a:t>
            </a:r>
            <a:endParaRPr kumimoji="1" lang="en-US" altLang="zh-CN" sz="1600" kern="0" dirty="0">
              <a:latin typeface="微软雅黑" panose="020B0503020204020204" pitchFamily="34" charset="-122"/>
              <a:ea typeface="微软雅黑" panose="020B0503020204020204" pitchFamily="34" charset="-122"/>
              <a:cs typeface="+mn-ea"/>
              <a:sym typeface="+mn-lt"/>
            </a:endParaRPr>
          </a:p>
          <a:p>
            <a:pPr marL="628639" lvl="1" indent="-171450">
              <a:lnSpc>
                <a:spcPct val="130000"/>
              </a:lnSpc>
              <a:spcBef>
                <a:spcPts val="600"/>
              </a:spcBef>
              <a:buFont typeface="Arial" panose="020B0604020202020204" pitchFamily="34" charset="0"/>
              <a:buChar char="•"/>
            </a:pPr>
            <a:r>
              <a:rPr kumimoji="1" lang="zh-CN" altLang="en-US" sz="1600" kern="0" dirty="0">
                <a:latin typeface="微软雅黑" panose="020B0503020204020204" pitchFamily="34" charset="-122"/>
                <a:ea typeface="微软雅黑" panose="020B0503020204020204" pitchFamily="34" charset="-122"/>
                <a:cs typeface="+mn-ea"/>
                <a:sym typeface="+mn-lt"/>
              </a:rPr>
              <a:t>取得的结果较为理想（</a:t>
            </a:r>
            <a:r>
              <a:rPr kumimoji="1" lang="en-US" altLang="zh-CN" sz="1600" kern="0" dirty="0">
                <a:latin typeface="微软雅黑" panose="020B0503020204020204" pitchFamily="34" charset="-122"/>
                <a:ea typeface="微软雅黑" panose="020B0503020204020204" pitchFamily="34" charset="-122"/>
                <a:cs typeface="+mn-ea"/>
                <a:sym typeface="+mn-lt"/>
              </a:rPr>
              <a:t>0.73</a:t>
            </a:r>
            <a:r>
              <a:rPr kumimoji="1" lang="zh-CN" altLang="en-US" sz="1600" kern="0" dirty="0">
                <a:latin typeface="微软雅黑" panose="020B0503020204020204" pitchFamily="34" charset="-122"/>
                <a:ea typeface="微软雅黑" panose="020B0503020204020204" pitchFamily="34" charset="-122"/>
                <a:cs typeface="+mn-ea"/>
                <a:sym typeface="+mn-lt"/>
              </a:rPr>
              <a:t>），与 </a:t>
            </a:r>
            <a:r>
              <a:rPr kumimoji="1" lang="en-US" altLang="zh-CN" sz="1600" kern="0" dirty="0">
                <a:latin typeface="微软雅黑" panose="020B0503020204020204" pitchFamily="34" charset="-122"/>
                <a:ea typeface="微软雅黑" panose="020B0503020204020204" pitchFamily="34" charset="-122"/>
                <a:cs typeface="+mn-ea"/>
                <a:sym typeface="+mn-lt"/>
              </a:rPr>
              <a:t>top</a:t>
            </a:r>
            <a:r>
              <a:rPr kumimoji="1" lang="zh-CN" altLang="en-US" sz="1600" kern="0" dirty="0">
                <a:latin typeface="微软雅黑" panose="020B0503020204020204" pitchFamily="34" charset="-122"/>
                <a:ea typeface="微软雅黑" panose="020B0503020204020204" pitchFamily="34" charset="-122"/>
                <a:cs typeface="+mn-ea"/>
                <a:sym typeface="+mn-lt"/>
              </a:rPr>
              <a:t> </a:t>
            </a:r>
            <a:r>
              <a:rPr kumimoji="1" lang="en-US" altLang="zh-CN" sz="1600" kern="0" dirty="0">
                <a:latin typeface="微软雅黑" panose="020B0503020204020204" pitchFamily="34" charset="-122"/>
                <a:ea typeface="微软雅黑" panose="020B0503020204020204" pitchFamily="34" charset="-122"/>
                <a:cs typeface="+mn-ea"/>
                <a:sym typeface="+mn-lt"/>
              </a:rPr>
              <a:t>10</a:t>
            </a:r>
            <a:r>
              <a:rPr kumimoji="1" lang="zh-CN" altLang="en-US" sz="1600" kern="0" dirty="0">
                <a:latin typeface="微软雅黑" panose="020B0503020204020204" pitchFamily="34" charset="-122"/>
                <a:ea typeface="微软雅黑" panose="020B0503020204020204" pitchFamily="34" charset="-122"/>
                <a:cs typeface="+mn-ea"/>
                <a:sym typeface="+mn-lt"/>
              </a:rPr>
              <a:t> 结果（</a:t>
            </a:r>
            <a:r>
              <a:rPr kumimoji="1" lang="en-US" altLang="zh-CN" sz="1600" kern="0" dirty="0">
                <a:latin typeface="微软雅黑" panose="020B0503020204020204" pitchFamily="34" charset="-122"/>
                <a:ea typeface="微软雅黑" panose="020B0503020204020204" pitchFamily="34" charset="-122"/>
                <a:cs typeface="+mn-ea"/>
                <a:sym typeface="+mn-lt"/>
              </a:rPr>
              <a:t>0.77+</a:t>
            </a:r>
            <a:r>
              <a:rPr kumimoji="1" lang="zh-CN" altLang="en-US" sz="1600" kern="0" dirty="0">
                <a:latin typeface="微软雅黑" panose="020B0503020204020204" pitchFamily="34" charset="-122"/>
                <a:ea typeface="微软雅黑" panose="020B0503020204020204" pitchFamily="34" charset="-122"/>
                <a:cs typeface="+mn-ea"/>
                <a:sym typeface="+mn-lt"/>
              </a:rPr>
              <a:t>）较为接近</a:t>
            </a:r>
            <a:endParaRPr kumimoji="1" lang="en-US" altLang="zh-CN" sz="1600" kern="0" dirty="0">
              <a:latin typeface="微软雅黑" panose="020B0503020204020204" pitchFamily="34" charset="-122"/>
              <a:ea typeface="微软雅黑" panose="020B0503020204020204" pitchFamily="34" charset="-122"/>
              <a:cs typeface="+mn-ea"/>
              <a:sym typeface="+mn-lt"/>
            </a:endParaRPr>
          </a:p>
          <a:p>
            <a:pPr>
              <a:lnSpc>
                <a:spcPct val="130000"/>
              </a:lnSpc>
              <a:spcBef>
                <a:spcPts val="600"/>
              </a:spcBef>
            </a:pPr>
            <a:endParaRPr kumimoji="1" lang="en-US" altLang="zh-CN" sz="1600" b="1" kern="0" dirty="0">
              <a:latin typeface="微软雅黑" panose="020B0503020204020204" pitchFamily="34" charset="-122"/>
              <a:ea typeface="微软雅黑" panose="020B0503020204020204" pitchFamily="34" charset="-122"/>
              <a:cs typeface="+mn-ea"/>
              <a:sym typeface="+mn-lt"/>
            </a:endParaRPr>
          </a:p>
          <a:p>
            <a:pPr>
              <a:lnSpc>
                <a:spcPct val="130000"/>
              </a:lnSpc>
              <a:spcBef>
                <a:spcPts val="600"/>
              </a:spcBef>
            </a:pPr>
            <a:r>
              <a:rPr kumimoji="1" lang="zh-CN" altLang="en-US" sz="1600" b="1" kern="0" dirty="0">
                <a:latin typeface="微软雅黑" panose="020B0503020204020204" pitchFamily="34" charset="-122"/>
                <a:ea typeface="微软雅黑" panose="020B0503020204020204" pitchFamily="34" charset="-122"/>
                <a:cs typeface="+mn-ea"/>
                <a:sym typeface="+mn-lt"/>
              </a:rPr>
              <a:t>模型缺点</a:t>
            </a:r>
            <a:endParaRPr kumimoji="1" lang="en-US" altLang="zh-CN" sz="1600" b="1" kern="0" dirty="0">
              <a:latin typeface="微软雅黑" panose="020B0503020204020204" pitchFamily="34" charset="-122"/>
              <a:ea typeface="微软雅黑" panose="020B0503020204020204" pitchFamily="34" charset="-122"/>
              <a:cs typeface="+mn-ea"/>
              <a:sym typeface="+mn-lt"/>
            </a:endParaRPr>
          </a:p>
          <a:p>
            <a:pPr marL="628639" lvl="1" indent="-171450">
              <a:lnSpc>
                <a:spcPct val="130000"/>
              </a:lnSpc>
              <a:spcBef>
                <a:spcPts val="600"/>
              </a:spcBef>
              <a:buFont typeface="Arial" panose="020B0604020202020204" pitchFamily="34" charset="0"/>
              <a:buChar char="•"/>
            </a:pPr>
            <a:r>
              <a:rPr kumimoji="1" lang="en-US" altLang="zh-CN" sz="1600" kern="0" dirty="0">
                <a:latin typeface="微软雅黑" panose="020B0503020204020204" pitchFamily="34" charset="-122"/>
                <a:ea typeface="微软雅黑" panose="020B0503020204020204" pitchFamily="34" charset="-122"/>
                <a:cs typeface="+mn-ea"/>
                <a:sym typeface="+mn-lt"/>
              </a:rPr>
              <a:t>One-hot</a:t>
            </a:r>
            <a:r>
              <a:rPr kumimoji="1" lang="zh-CN" altLang="en-US" sz="1600" kern="0" dirty="0">
                <a:latin typeface="微软雅黑" panose="020B0503020204020204" pitchFamily="34" charset="-122"/>
                <a:ea typeface="微软雅黑" panose="020B0503020204020204" pitchFamily="34" charset="-122"/>
                <a:cs typeface="+mn-ea"/>
                <a:sym typeface="+mn-lt"/>
              </a:rPr>
              <a:t>特征编码维度太高，导致模型时间和空间效率低</a:t>
            </a:r>
            <a:endParaRPr kumimoji="1" lang="en-US" altLang="zh-CN" sz="1600" kern="0" dirty="0">
              <a:latin typeface="微软雅黑" panose="020B0503020204020204" pitchFamily="34" charset="-122"/>
              <a:ea typeface="微软雅黑" panose="020B0503020204020204" pitchFamily="34" charset="-122"/>
              <a:cs typeface="+mn-ea"/>
              <a:sym typeface="+mn-lt"/>
            </a:endParaRPr>
          </a:p>
          <a:p>
            <a:pPr marL="628639" lvl="1" indent="-171450">
              <a:lnSpc>
                <a:spcPct val="130000"/>
              </a:lnSpc>
              <a:spcBef>
                <a:spcPts val="600"/>
              </a:spcBef>
              <a:buFont typeface="Arial" panose="020B0604020202020204" pitchFamily="34" charset="0"/>
              <a:buChar char="•"/>
            </a:pPr>
            <a:r>
              <a:rPr kumimoji="1" lang="en-US" altLang="zh-CN" sz="1600" kern="0" dirty="0">
                <a:latin typeface="微软雅黑" panose="020B0503020204020204" pitchFamily="34" charset="-122"/>
                <a:ea typeface="微软雅黑" panose="020B0503020204020204" pitchFamily="34" charset="-122"/>
                <a:cs typeface="+mn-ea"/>
                <a:sym typeface="+mn-lt"/>
              </a:rPr>
              <a:t>One-hot</a:t>
            </a:r>
            <a:r>
              <a:rPr kumimoji="1" lang="zh-CN" altLang="en-US" sz="1600" kern="0" dirty="0">
                <a:latin typeface="微软雅黑" panose="020B0503020204020204" pitchFamily="34" charset="-122"/>
                <a:ea typeface="微软雅黑" panose="020B0503020204020204" pitchFamily="34" charset="-122"/>
                <a:cs typeface="+mn-ea"/>
                <a:sym typeface="+mn-lt"/>
              </a:rPr>
              <a:t>特征编码过于稀疏，无法准确地提取数据特征</a:t>
            </a:r>
            <a:endParaRPr kumimoji="1" lang="en-US" altLang="zh-CN" sz="1600" kern="0" dirty="0">
              <a:latin typeface="微软雅黑" panose="020B0503020204020204" pitchFamily="34" charset="-122"/>
              <a:ea typeface="微软雅黑" panose="020B0503020204020204" pitchFamily="34" charset="-122"/>
              <a:cs typeface="+mn-ea"/>
              <a:sym typeface="+mn-lt"/>
            </a:endParaRPr>
          </a:p>
          <a:p>
            <a:pPr marL="628639" lvl="1" indent="-171450">
              <a:lnSpc>
                <a:spcPct val="130000"/>
              </a:lnSpc>
              <a:spcBef>
                <a:spcPts val="600"/>
              </a:spcBef>
              <a:buFont typeface="Arial" panose="020B0604020202020204" pitchFamily="34" charset="0"/>
              <a:buChar char="•"/>
            </a:pPr>
            <a:r>
              <a:rPr kumimoji="1" lang="zh-CN" altLang="en-US" sz="1600" kern="0" dirty="0">
                <a:latin typeface="微软雅黑" panose="020B0503020204020204" pitchFamily="34" charset="-122"/>
                <a:ea typeface="微软雅黑" panose="020B0503020204020204" pitchFamily="34" charset="-122"/>
                <a:cs typeface="+mn-ea"/>
                <a:sym typeface="+mn-lt"/>
              </a:rPr>
              <a:t>直接利用原始数据特征作为模型特征输入，而未经过特征工程处理，没有考虑特征之间的关联以及不同特对分类不同方面的影响</a:t>
            </a:r>
            <a:endParaRPr kumimoji="1" lang="en-US" altLang="zh-CN" sz="1600" kern="0" dirty="0">
              <a:latin typeface="微软雅黑" panose="020B0503020204020204" pitchFamily="34" charset="-122"/>
              <a:ea typeface="微软雅黑" panose="020B0503020204020204" pitchFamily="34" charset="-122"/>
              <a:cs typeface="+mn-ea"/>
              <a:sym typeface="+mn-lt"/>
            </a:endParaRPr>
          </a:p>
          <a:p>
            <a:pPr lvl="1">
              <a:lnSpc>
                <a:spcPct val="130000"/>
              </a:lnSpc>
              <a:spcBef>
                <a:spcPts val="600"/>
              </a:spcBef>
            </a:pPr>
            <a:endParaRPr kumimoji="1" lang="en-US" altLang="zh-CN" sz="1200" kern="0" dirty="0">
              <a:latin typeface="微软雅黑" panose="020B0503020204020204" pitchFamily="34" charset="-122"/>
              <a:ea typeface="微软雅黑" panose="020B0503020204020204" pitchFamily="34" charset="-122"/>
              <a:cs typeface="+mn-ea"/>
              <a:sym typeface="+mn-lt"/>
            </a:endParaRPr>
          </a:p>
          <a:p>
            <a:pPr lvl="1">
              <a:lnSpc>
                <a:spcPct val="130000"/>
              </a:lnSpc>
              <a:spcBef>
                <a:spcPts val="600"/>
              </a:spcBef>
            </a:pPr>
            <a:endParaRPr kumimoji="1" lang="en-US" altLang="zh-CN" sz="1200" kern="0" dirty="0">
              <a:latin typeface="微软雅黑" panose="020B0503020204020204" pitchFamily="34" charset="-122"/>
              <a:ea typeface="微软雅黑" panose="020B0503020204020204" pitchFamily="34" charset="-122"/>
              <a:cs typeface="+mn-ea"/>
              <a:sym typeface="+mn-lt"/>
            </a:endParaRPr>
          </a:p>
          <a:p>
            <a:pPr lvl="1">
              <a:lnSpc>
                <a:spcPct val="130000"/>
              </a:lnSpc>
              <a:spcBef>
                <a:spcPts val="600"/>
              </a:spcBef>
            </a:pPr>
            <a:endParaRPr kumimoji="1" lang="en-US" altLang="zh-CN" sz="1200" b="1" kern="0" dirty="0">
              <a:latin typeface="微软雅黑" panose="020B0503020204020204" pitchFamily="34" charset="-122"/>
              <a:ea typeface="微软雅黑" panose="020B0503020204020204" pitchFamily="34" charset="-122"/>
              <a:cs typeface="+mn-ea"/>
              <a:sym typeface="+mn-lt"/>
            </a:endParaRPr>
          </a:p>
          <a:p>
            <a:pPr>
              <a:lnSpc>
                <a:spcPct val="130000"/>
              </a:lnSpc>
              <a:spcBef>
                <a:spcPts val="600"/>
              </a:spcBef>
            </a:pPr>
            <a:endParaRPr kumimoji="1" lang="zh-CN" altLang="en-US" sz="1200" b="1" kern="0" dirty="0">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3597815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zh-CN" altLang="en-US" dirty="0"/>
              <a:t>第四部分</a:t>
            </a:r>
          </a:p>
        </p:txBody>
      </p:sp>
      <p:sp>
        <p:nvSpPr>
          <p:cNvPr id="3" name="文本占位符 2"/>
          <p:cNvSpPr>
            <a:spLocks noGrp="1"/>
          </p:cNvSpPr>
          <p:nvPr>
            <p:ph type="body" sz="quarter" idx="13"/>
          </p:nvPr>
        </p:nvSpPr>
        <p:spPr/>
        <p:txBody>
          <a:bodyPr/>
          <a:lstStyle/>
          <a:p>
            <a:r>
              <a:rPr kumimoji="1" lang="zh-CN" altLang="en-US" dirty="0"/>
              <a:t>改进方案</a:t>
            </a:r>
          </a:p>
        </p:txBody>
      </p:sp>
      <p:grpSp>
        <p:nvGrpSpPr>
          <p:cNvPr id="4" name="组合 22"/>
          <p:cNvGrpSpPr/>
          <p:nvPr/>
        </p:nvGrpSpPr>
        <p:grpSpPr>
          <a:xfrm>
            <a:off x="5698556" y="3477426"/>
            <a:ext cx="794889" cy="623974"/>
            <a:chOff x="3654425" y="5089525"/>
            <a:chExt cx="1860550" cy="1460500"/>
          </a:xfrm>
          <a:solidFill>
            <a:schemeClr val="accent2">
              <a:lumMod val="20000"/>
              <a:lumOff val="80000"/>
            </a:schemeClr>
          </a:solidFill>
        </p:grpSpPr>
        <p:sp>
          <p:nvSpPr>
            <p:cNvPr id="5" name="Freeform 12"/>
            <p:cNvSpPr>
              <a:spLocks noEditPoints="1"/>
            </p:cNvSpPr>
            <p:nvPr/>
          </p:nvSpPr>
          <p:spPr bwMode="auto">
            <a:xfrm>
              <a:off x="3654425" y="5089525"/>
              <a:ext cx="1860550" cy="1460500"/>
            </a:xfrm>
            <a:custGeom>
              <a:avLst/>
              <a:gdLst>
                <a:gd name="T0" fmla="*/ 2372 w 2506"/>
                <a:gd name="T1" fmla="*/ 1716 h 1970"/>
                <a:gd name="T2" fmla="*/ 2372 w 2506"/>
                <a:gd name="T3" fmla="*/ 1716 h 1970"/>
                <a:gd name="T4" fmla="*/ 1858 w 2506"/>
                <a:gd name="T5" fmla="*/ 1575 h 1970"/>
                <a:gd name="T6" fmla="*/ 1818 w 2506"/>
                <a:gd name="T7" fmla="*/ 1576 h 1970"/>
                <a:gd name="T8" fmla="*/ 1323 w 2506"/>
                <a:gd name="T9" fmla="*/ 1715 h 1970"/>
                <a:gd name="T10" fmla="*/ 1323 w 2506"/>
                <a:gd name="T11" fmla="*/ 308 h 1970"/>
                <a:gd name="T12" fmla="*/ 1847 w 2506"/>
                <a:gd name="T13" fmla="*/ 133 h 1970"/>
                <a:gd name="T14" fmla="*/ 2372 w 2506"/>
                <a:gd name="T15" fmla="*/ 310 h 1970"/>
                <a:gd name="T16" fmla="*/ 2372 w 2506"/>
                <a:gd name="T17" fmla="*/ 1716 h 1970"/>
                <a:gd name="T18" fmla="*/ 1182 w 2506"/>
                <a:gd name="T19" fmla="*/ 1715 h 1970"/>
                <a:gd name="T20" fmla="*/ 1182 w 2506"/>
                <a:gd name="T21" fmla="*/ 1715 h 1970"/>
                <a:gd name="T22" fmla="*/ 688 w 2506"/>
                <a:gd name="T23" fmla="*/ 1576 h 1970"/>
                <a:gd name="T24" fmla="*/ 647 w 2506"/>
                <a:gd name="T25" fmla="*/ 1575 h 1970"/>
                <a:gd name="T26" fmla="*/ 133 w 2506"/>
                <a:gd name="T27" fmla="*/ 1716 h 1970"/>
                <a:gd name="T28" fmla="*/ 133 w 2506"/>
                <a:gd name="T29" fmla="*/ 310 h 1970"/>
                <a:gd name="T30" fmla="*/ 659 w 2506"/>
                <a:gd name="T31" fmla="*/ 133 h 1970"/>
                <a:gd name="T32" fmla="*/ 1182 w 2506"/>
                <a:gd name="T33" fmla="*/ 308 h 1970"/>
                <a:gd name="T34" fmla="*/ 1182 w 2506"/>
                <a:gd name="T35" fmla="*/ 1715 h 1970"/>
                <a:gd name="T36" fmla="*/ 1849 w 2506"/>
                <a:gd name="T37" fmla="*/ 0 h 1970"/>
                <a:gd name="T38" fmla="*/ 1849 w 2506"/>
                <a:gd name="T39" fmla="*/ 0 h 1970"/>
                <a:gd name="T40" fmla="*/ 1823 w 2506"/>
                <a:gd name="T41" fmla="*/ 0 h 1970"/>
                <a:gd name="T42" fmla="*/ 1253 w 2506"/>
                <a:gd name="T43" fmla="*/ 184 h 1970"/>
                <a:gd name="T44" fmla="*/ 683 w 2506"/>
                <a:gd name="T45" fmla="*/ 0 h 1970"/>
                <a:gd name="T46" fmla="*/ 657 w 2506"/>
                <a:gd name="T47" fmla="*/ 0 h 1970"/>
                <a:gd name="T48" fmla="*/ 5 w 2506"/>
                <a:gd name="T49" fmla="*/ 267 h 1970"/>
                <a:gd name="T50" fmla="*/ 0 w 2506"/>
                <a:gd name="T51" fmla="*/ 279 h 1970"/>
                <a:gd name="T52" fmla="*/ 0 w 2506"/>
                <a:gd name="T53" fmla="*/ 1970 h 1970"/>
                <a:gd name="T54" fmla="*/ 107 w 2506"/>
                <a:gd name="T55" fmla="*/ 1889 h 1970"/>
                <a:gd name="T56" fmla="*/ 682 w 2506"/>
                <a:gd name="T57" fmla="*/ 1709 h 1970"/>
                <a:gd name="T58" fmla="*/ 1190 w 2506"/>
                <a:gd name="T59" fmla="*/ 1876 h 1970"/>
                <a:gd name="T60" fmla="*/ 1208 w 2506"/>
                <a:gd name="T61" fmla="*/ 1888 h 1970"/>
                <a:gd name="T62" fmla="*/ 1253 w 2506"/>
                <a:gd name="T63" fmla="*/ 1924 h 1970"/>
                <a:gd name="T64" fmla="*/ 1298 w 2506"/>
                <a:gd name="T65" fmla="*/ 1888 h 1970"/>
                <a:gd name="T66" fmla="*/ 1316 w 2506"/>
                <a:gd name="T67" fmla="*/ 1876 h 1970"/>
                <a:gd name="T68" fmla="*/ 1824 w 2506"/>
                <a:gd name="T69" fmla="*/ 1709 h 1970"/>
                <a:gd name="T70" fmla="*/ 2399 w 2506"/>
                <a:gd name="T71" fmla="*/ 1889 h 1970"/>
                <a:gd name="T72" fmla="*/ 2506 w 2506"/>
                <a:gd name="T73" fmla="*/ 1970 h 1970"/>
                <a:gd name="T74" fmla="*/ 2506 w 2506"/>
                <a:gd name="T75" fmla="*/ 279 h 1970"/>
                <a:gd name="T76" fmla="*/ 2501 w 2506"/>
                <a:gd name="T77" fmla="*/ 267 h 1970"/>
                <a:gd name="T78" fmla="*/ 1849 w 2506"/>
                <a:gd name="T79" fmla="*/ 0 h 1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06" h="1970">
                  <a:moveTo>
                    <a:pt x="2372" y="1716"/>
                  </a:moveTo>
                  <a:lnTo>
                    <a:pt x="2372" y="1716"/>
                  </a:lnTo>
                  <a:cubicBezTo>
                    <a:pt x="2261" y="1655"/>
                    <a:pt x="2075" y="1575"/>
                    <a:pt x="1858" y="1575"/>
                  </a:cubicBezTo>
                  <a:cubicBezTo>
                    <a:pt x="1845" y="1575"/>
                    <a:pt x="1831" y="1576"/>
                    <a:pt x="1818" y="1576"/>
                  </a:cubicBezTo>
                  <a:cubicBezTo>
                    <a:pt x="1599" y="1587"/>
                    <a:pt x="1427" y="1659"/>
                    <a:pt x="1323" y="1715"/>
                  </a:cubicBezTo>
                  <a:lnTo>
                    <a:pt x="1323" y="308"/>
                  </a:lnTo>
                  <a:cubicBezTo>
                    <a:pt x="1347" y="271"/>
                    <a:pt x="1462" y="127"/>
                    <a:pt x="1847" y="133"/>
                  </a:cubicBezTo>
                  <a:cubicBezTo>
                    <a:pt x="2229" y="140"/>
                    <a:pt x="2347" y="273"/>
                    <a:pt x="2372" y="310"/>
                  </a:cubicBezTo>
                  <a:lnTo>
                    <a:pt x="2372" y="1716"/>
                  </a:lnTo>
                  <a:close/>
                  <a:moveTo>
                    <a:pt x="1182" y="1715"/>
                  </a:moveTo>
                  <a:lnTo>
                    <a:pt x="1182" y="1715"/>
                  </a:lnTo>
                  <a:cubicBezTo>
                    <a:pt x="1079" y="1659"/>
                    <a:pt x="906" y="1587"/>
                    <a:pt x="688" y="1576"/>
                  </a:cubicBezTo>
                  <a:cubicBezTo>
                    <a:pt x="674" y="1576"/>
                    <a:pt x="661" y="1575"/>
                    <a:pt x="647" y="1575"/>
                  </a:cubicBezTo>
                  <a:cubicBezTo>
                    <a:pt x="431" y="1575"/>
                    <a:pt x="244" y="1655"/>
                    <a:pt x="133" y="1716"/>
                  </a:cubicBezTo>
                  <a:lnTo>
                    <a:pt x="133" y="310"/>
                  </a:lnTo>
                  <a:cubicBezTo>
                    <a:pt x="159" y="273"/>
                    <a:pt x="276" y="140"/>
                    <a:pt x="659" y="133"/>
                  </a:cubicBezTo>
                  <a:cubicBezTo>
                    <a:pt x="1044" y="127"/>
                    <a:pt x="1159" y="271"/>
                    <a:pt x="1182" y="308"/>
                  </a:cubicBezTo>
                  <a:lnTo>
                    <a:pt x="1182" y="1715"/>
                  </a:lnTo>
                  <a:close/>
                  <a:moveTo>
                    <a:pt x="1849" y="0"/>
                  </a:moveTo>
                  <a:lnTo>
                    <a:pt x="1849" y="0"/>
                  </a:lnTo>
                  <a:cubicBezTo>
                    <a:pt x="1840" y="0"/>
                    <a:pt x="1831" y="0"/>
                    <a:pt x="1823" y="0"/>
                  </a:cubicBezTo>
                  <a:cubicBezTo>
                    <a:pt x="1490" y="0"/>
                    <a:pt x="1328" y="105"/>
                    <a:pt x="1253" y="184"/>
                  </a:cubicBezTo>
                  <a:cubicBezTo>
                    <a:pt x="1178" y="105"/>
                    <a:pt x="1015" y="0"/>
                    <a:pt x="683" y="0"/>
                  </a:cubicBezTo>
                  <a:cubicBezTo>
                    <a:pt x="674" y="0"/>
                    <a:pt x="666" y="0"/>
                    <a:pt x="657" y="0"/>
                  </a:cubicBezTo>
                  <a:cubicBezTo>
                    <a:pt x="127" y="9"/>
                    <a:pt x="16" y="240"/>
                    <a:pt x="5" y="267"/>
                  </a:cubicBezTo>
                  <a:lnTo>
                    <a:pt x="0" y="279"/>
                  </a:lnTo>
                  <a:lnTo>
                    <a:pt x="0" y="1970"/>
                  </a:lnTo>
                  <a:lnTo>
                    <a:pt x="107" y="1889"/>
                  </a:lnTo>
                  <a:cubicBezTo>
                    <a:pt x="109" y="1887"/>
                    <a:pt x="369" y="1695"/>
                    <a:pt x="682" y="1709"/>
                  </a:cubicBezTo>
                  <a:cubicBezTo>
                    <a:pt x="943" y="1722"/>
                    <a:pt x="1133" y="1837"/>
                    <a:pt x="1190" y="1876"/>
                  </a:cubicBezTo>
                  <a:cubicBezTo>
                    <a:pt x="1201" y="1883"/>
                    <a:pt x="1207" y="1888"/>
                    <a:pt x="1208" y="1888"/>
                  </a:cubicBezTo>
                  <a:lnTo>
                    <a:pt x="1253" y="1924"/>
                  </a:lnTo>
                  <a:lnTo>
                    <a:pt x="1298" y="1888"/>
                  </a:lnTo>
                  <a:cubicBezTo>
                    <a:pt x="1298" y="1888"/>
                    <a:pt x="1304" y="1883"/>
                    <a:pt x="1316" y="1876"/>
                  </a:cubicBezTo>
                  <a:cubicBezTo>
                    <a:pt x="1373" y="1837"/>
                    <a:pt x="1563" y="1722"/>
                    <a:pt x="1824" y="1709"/>
                  </a:cubicBezTo>
                  <a:cubicBezTo>
                    <a:pt x="2135" y="1695"/>
                    <a:pt x="2396" y="1887"/>
                    <a:pt x="2399" y="1889"/>
                  </a:cubicBezTo>
                  <a:lnTo>
                    <a:pt x="2506" y="1970"/>
                  </a:lnTo>
                  <a:lnTo>
                    <a:pt x="2506" y="279"/>
                  </a:lnTo>
                  <a:lnTo>
                    <a:pt x="2501" y="267"/>
                  </a:lnTo>
                  <a:cubicBezTo>
                    <a:pt x="2490" y="240"/>
                    <a:pt x="2379" y="9"/>
                    <a:pt x="184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 name="Freeform 13"/>
            <p:cNvSpPr>
              <a:spLocks/>
            </p:cNvSpPr>
            <p:nvPr/>
          </p:nvSpPr>
          <p:spPr bwMode="auto">
            <a:xfrm>
              <a:off x="3829050" y="5399088"/>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0 h 206"/>
                <a:gd name="T12" fmla="*/ 68 w 844"/>
                <a:gd name="T13" fmla="*/ 193 h 206"/>
                <a:gd name="T14" fmla="*/ 437 w 844"/>
                <a:gd name="T15" fmla="*/ 89 h 206"/>
                <a:gd name="T16" fmla="*/ 775 w 844"/>
                <a:gd name="T17" fmla="*/ 193 h 206"/>
                <a:gd name="T18" fmla="*/ 831 w 844"/>
                <a:gd name="T19" fmla="*/ 183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3"/>
                    <a:pt x="667" y="19"/>
                    <a:pt x="441" y="10"/>
                  </a:cubicBezTo>
                  <a:cubicBezTo>
                    <a:pt x="213" y="0"/>
                    <a:pt x="30" y="122"/>
                    <a:pt x="23" y="127"/>
                  </a:cubicBezTo>
                  <a:cubicBezTo>
                    <a:pt x="4" y="139"/>
                    <a:pt x="0" y="164"/>
                    <a:pt x="12" y="183"/>
                  </a:cubicBezTo>
                  <a:cubicBezTo>
                    <a:pt x="20" y="194"/>
                    <a:pt x="32" y="200"/>
                    <a:pt x="45" y="200"/>
                  </a:cubicBezTo>
                  <a:cubicBezTo>
                    <a:pt x="53" y="200"/>
                    <a:pt x="61" y="198"/>
                    <a:pt x="68" y="193"/>
                  </a:cubicBezTo>
                  <a:cubicBezTo>
                    <a:pt x="69" y="192"/>
                    <a:pt x="236" y="81"/>
                    <a:pt x="437" y="89"/>
                  </a:cubicBezTo>
                  <a:cubicBezTo>
                    <a:pt x="639" y="98"/>
                    <a:pt x="774" y="192"/>
                    <a:pt x="775" y="193"/>
                  </a:cubicBezTo>
                  <a:cubicBezTo>
                    <a:pt x="793" y="206"/>
                    <a:pt x="818" y="201"/>
                    <a:pt x="831" y="183"/>
                  </a:cubicBezTo>
                  <a:cubicBezTo>
                    <a:pt x="844" y="165"/>
                    <a:pt x="840" y="140"/>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 name="Freeform 14"/>
            <p:cNvSpPr>
              <a:spLocks/>
            </p:cNvSpPr>
            <p:nvPr/>
          </p:nvSpPr>
          <p:spPr bwMode="auto">
            <a:xfrm>
              <a:off x="3829050" y="56784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4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3"/>
                    <a:pt x="23" y="128"/>
                  </a:cubicBezTo>
                  <a:cubicBezTo>
                    <a:pt x="4" y="140"/>
                    <a:pt x="0" y="165"/>
                    <a:pt x="12" y="183"/>
                  </a:cubicBezTo>
                  <a:cubicBezTo>
                    <a:pt x="20" y="195"/>
                    <a:pt x="32" y="201"/>
                    <a:pt x="45" y="201"/>
                  </a:cubicBezTo>
                  <a:cubicBezTo>
                    <a:pt x="53" y="201"/>
                    <a:pt x="61" y="199"/>
                    <a:pt x="68" y="194"/>
                  </a:cubicBezTo>
                  <a:cubicBezTo>
                    <a:pt x="69" y="193"/>
                    <a:pt x="236" y="82"/>
                    <a:pt x="437" y="90"/>
                  </a:cubicBezTo>
                  <a:cubicBezTo>
                    <a:pt x="639" y="99"/>
                    <a:pt x="774" y="193"/>
                    <a:pt x="775" y="194"/>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 name="Freeform 15"/>
            <p:cNvSpPr>
              <a:spLocks/>
            </p:cNvSpPr>
            <p:nvPr/>
          </p:nvSpPr>
          <p:spPr bwMode="auto">
            <a:xfrm>
              <a:off x="3829050" y="5957888"/>
              <a:ext cx="627063" cy="153988"/>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8"/>
                    <a:pt x="68"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 name="Freeform 16"/>
            <p:cNvSpPr>
              <a:spLocks/>
            </p:cNvSpPr>
            <p:nvPr/>
          </p:nvSpPr>
          <p:spPr bwMode="auto">
            <a:xfrm>
              <a:off x="4713288" y="5437188"/>
              <a:ext cx="627063" cy="152400"/>
            </a:xfrm>
            <a:custGeom>
              <a:avLst/>
              <a:gdLst>
                <a:gd name="T0" fmla="*/ 822 w 844"/>
                <a:gd name="T1" fmla="*/ 127 h 205"/>
                <a:gd name="T2" fmla="*/ 822 w 844"/>
                <a:gd name="T3" fmla="*/ 127 h 205"/>
                <a:gd name="T4" fmla="*/ 441 w 844"/>
                <a:gd name="T5" fmla="*/ 9 h 205"/>
                <a:gd name="T6" fmla="*/ 23 w 844"/>
                <a:gd name="T7" fmla="*/ 127 h 205"/>
                <a:gd name="T8" fmla="*/ 12 w 844"/>
                <a:gd name="T9" fmla="*/ 182 h 205"/>
                <a:gd name="T10" fmla="*/ 45 w 844"/>
                <a:gd name="T11" fmla="*/ 200 h 205"/>
                <a:gd name="T12" fmla="*/ 67 w 844"/>
                <a:gd name="T13" fmla="*/ 193 h 205"/>
                <a:gd name="T14" fmla="*/ 437 w 844"/>
                <a:gd name="T15" fmla="*/ 89 h 205"/>
                <a:gd name="T16" fmla="*/ 775 w 844"/>
                <a:gd name="T17" fmla="*/ 193 h 205"/>
                <a:gd name="T18" fmla="*/ 831 w 844"/>
                <a:gd name="T19" fmla="*/ 183 h 205"/>
                <a:gd name="T20" fmla="*/ 822 w 844"/>
                <a:gd name="T21" fmla="*/ 127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5">
                  <a:moveTo>
                    <a:pt x="822" y="127"/>
                  </a:moveTo>
                  <a:lnTo>
                    <a:pt x="822" y="127"/>
                  </a:lnTo>
                  <a:cubicBezTo>
                    <a:pt x="815" y="123"/>
                    <a:pt x="667" y="19"/>
                    <a:pt x="441" y="9"/>
                  </a:cubicBezTo>
                  <a:cubicBezTo>
                    <a:pt x="213" y="0"/>
                    <a:pt x="30" y="122"/>
                    <a:pt x="23" y="127"/>
                  </a:cubicBezTo>
                  <a:cubicBezTo>
                    <a:pt x="4" y="139"/>
                    <a:pt x="0" y="164"/>
                    <a:pt x="12" y="182"/>
                  </a:cubicBezTo>
                  <a:cubicBezTo>
                    <a:pt x="20" y="194"/>
                    <a:pt x="32" y="200"/>
                    <a:pt x="45" y="200"/>
                  </a:cubicBezTo>
                  <a:cubicBezTo>
                    <a:pt x="53" y="200"/>
                    <a:pt x="61" y="198"/>
                    <a:pt x="67" y="193"/>
                  </a:cubicBezTo>
                  <a:cubicBezTo>
                    <a:pt x="69" y="192"/>
                    <a:pt x="236" y="81"/>
                    <a:pt x="437" y="89"/>
                  </a:cubicBezTo>
                  <a:cubicBezTo>
                    <a:pt x="639" y="98"/>
                    <a:pt x="774" y="192"/>
                    <a:pt x="775" y="193"/>
                  </a:cubicBezTo>
                  <a:cubicBezTo>
                    <a:pt x="793" y="205"/>
                    <a:pt x="818" y="201"/>
                    <a:pt x="831" y="183"/>
                  </a:cubicBezTo>
                  <a:cubicBezTo>
                    <a:pt x="844" y="165"/>
                    <a:pt x="840" y="140"/>
                    <a:pt x="822" y="1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17"/>
            <p:cNvSpPr>
              <a:spLocks/>
            </p:cNvSpPr>
            <p:nvPr/>
          </p:nvSpPr>
          <p:spPr bwMode="auto">
            <a:xfrm>
              <a:off x="4713288" y="57165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9"/>
                    <a:pt x="67"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 name="Freeform 18"/>
            <p:cNvSpPr>
              <a:spLocks/>
            </p:cNvSpPr>
            <p:nvPr/>
          </p:nvSpPr>
          <p:spPr bwMode="auto">
            <a:xfrm>
              <a:off x="4713288" y="5997575"/>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7"/>
                  </a:cubicBezTo>
                  <a:cubicBezTo>
                    <a:pt x="4" y="140"/>
                    <a:pt x="0" y="165"/>
                    <a:pt x="12" y="183"/>
                  </a:cubicBezTo>
                  <a:cubicBezTo>
                    <a:pt x="20" y="194"/>
                    <a:pt x="32" y="201"/>
                    <a:pt x="45" y="201"/>
                  </a:cubicBezTo>
                  <a:cubicBezTo>
                    <a:pt x="53" y="201"/>
                    <a:pt x="61" y="198"/>
                    <a:pt x="67" y="194"/>
                  </a:cubicBezTo>
                  <a:cubicBezTo>
                    <a:pt x="69" y="193"/>
                    <a:pt x="236" y="82"/>
                    <a:pt x="437" y="90"/>
                  </a:cubicBezTo>
                  <a:cubicBezTo>
                    <a:pt x="639" y="98"/>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112004882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4</a:t>
            </a:r>
            <a:endParaRPr kumimoji="1" lang="zh-CN" altLang="en-US" dirty="0"/>
          </a:p>
        </p:txBody>
      </p:sp>
      <p:sp>
        <p:nvSpPr>
          <p:cNvPr id="3" name="文本占位符 2"/>
          <p:cNvSpPr>
            <a:spLocks noGrp="1"/>
          </p:cNvSpPr>
          <p:nvPr>
            <p:ph type="body" sz="quarter" idx="12"/>
          </p:nvPr>
        </p:nvSpPr>
        <p:spPr/>
        <p:txBody>
          <a:bodyPr/>
          <a:lstStyle/>
          <a:p>
            <a:r>
              <a:rPr kumimoji="1" lang="zh-CN" altLang="en-US" dirty="0"/>
              <a:t>改进方案</a:t>
            </a:r>
          </a:p>
        </p:txBody>
      </p:sp>
      <p:sp>
        <p:nvSpPr>
          <p:cNvPr id="4" name="文本框 3">
            <a:extLst>
              <a:ext uri="{FF2B5EF4-FFF2-40B4-BE49-F238E27FC236}">
                <a16:creationId xmlns:a16="http://schemas.microsoft.com/office/drawing/2014/main" id="{706D2EC5-34F9-3845-A7F0-E6E982F9F73F}"/>
              </a:ext>
            </a:extLst>
          </p:cNvPr>
          <p:cNvSpPr txBox="1"/>
          <p:nvPr/>
        </p:nvSpPr>
        <p:spPr>
          <a:xfrm>
            <a:off x="877503" y="959881"/>
            <a:ext cx="8821646" cy="3557449"/>
          </a:xfrm>
          <a:prstGeom prst="rect">
            <a:avLst/>
          </a:prstGeom>
          <a:noFill/>
        </p:spPr>
        <p:txBody>
          <a:bodyPr wrap="none" rtlCol="0">
            <a:spAutoFit/>
          </a:bodyPr>
          <a:lstStyle/>
          <a:p>
            <a:pPr>
              <a:lnSpc>
                <a:spcPct val="130000"/>
              </a:lnSpc>
              <a:spcBef>
                <a:spcPts val="600"/>
              </a:spcBef>
            </a:pPr>
            <a:r>
              <a:rPr kumimoji="1" lang="zh-CN" altLang="en-US" sz="1600" b="1" kern="0" dirty="0">
                <a:latin typeface="微软雅黑" panose="020B0503020204020204" pitchFamily="34" charset="-122"/>
                <a:ea typeface="微软雅黑" panose="020B0503020204020204" pitchFamily="34" charset="-122"/>
                <a:cs typeface="+mn-ea"/>
                <a:sym typeface="+mn-lt"/>
              </a:rPr>
              <a:t>特征构建</a:t>
            </a:r>
            <a:endParaRPr kumimoji="1" lang="en-US" altLang="zh-CN" sz="1600" b="1" kern="0" dirty="0">
              <a:latin typeface="微软雅黑" panose="020B0503020204020204" pitchFamily="34" charset="-122"/>
              <a:ea typeface="微软雅黑" panose="020B0503020204020204" pitchFamily="34" charset="-122"/>
              <a:cs typeface="+mn-ea"/>
              <a:sym typeface="+mn-lt"/>
            </a:endParaRPr>
          </a:p>
          <a:p>
            <a:pPr marL="628639" lvl="1" indent="-171450">
              <a:lnSpc>
                <a:spcPct val="130000"/>
              </a:lnSpc>
              <a:spcBef>
                <a:spcPts val="600"/>
              </a:spcBef>
              <a:buFont typeface="Arial" panose="020B0604020202020204" pitchFamily="34" charset="0"/>
              <a:buChar char="•"/>
            </a:pPr>
            <a:r>
              <a:rPr kumimoji="1" lang="zh-CN" altLang="en-US" sz="1600" kern="0" dirty="0">
                <a:latin typeface="微软雅黑" panose="020B0503020204020204" pitchFamily="34" charset="-122"/>
                <a:ea typeface="微软雅黑" panose="020B0503020204020204" pitchFamily="34" charset="-122"/>
                <a:cs typeface="+mn-ea"/>
                <a:sym typeface="+mn-lt"/>
              </a:rPr>
              <a:t>多值长度特征：基于多个取值的离散特征，取值越多可能代表用户感兴趣的广告更为广泛</a:t>
            </a:r>
            <a:endParaRPr kumimoji="1" lang="en-US" altLang="zh-CN" sz="1600" kern="0" dirty="0">
              <a:latin typeface="微软雅黑" panose="020B0503020204020204" pitchFamily="34" charset="-122"/>
              <a:ea typeface="微软雅黑" panose="020B0503020204020204" pitchFamily="34" charset="-122"/>
              <a:cs typeface="+mn-ea"/>
              <a:sym typeface="+mn-lt"/>
            </a:endParaRPr>
          </a:p>
          <a:p>
            <a:pPr marL="628639" lvl="1" indent="-171450">
              <a:lnSpc>
                <a:spcPct val="130000"/>
              </a:lnSpc>
              <a:spcBef>
                <a:spcPts val="600"/>
              </a:spcBef>
              <a:buFont typeface="Arial" panose="020B0604020202020204" pitchFamily="34" charset="0"/>
              <a:buChar char="•"/>
            </a:pPr>
            <a:r>
              <a:rPr kumimoji="1" lang="zh-CN" altLang="en-US" sz="1600" kern="0" dirty="0">
                <a:latin typeface="微软雅黑" panose="020B0503020204020204" pitchFamily="34" charset="-122"/>
                <a:ea typeface="微软雅黑" panose="020B0503020204020204" pitchFamily="34" charset="-122"/>
                <a:cs typeface="+mn-ea"/>
                <a:sym typeface="+mn-lt"/>
              </a:rPr>
              <a:t>转化率特征：统计每个原始特征取值上对广告感兴趣的用户比例</a:t>
            </a:r>
            <a:endParaRPr kumimoji="1" lang="en-US" altLang="zh-CN" sz="1600" kern="0" dirty="0">
              <a:latin typeface="微软雅黑" panose="020B0503020204020204" pitchFamily="34" charset="-122"/>
              <a:ea typeface="微软雅黑" panose="020B0503020204020204" pitchFamily="34" charset="-122"/>
              <a:cs typeface="+mn-ea"/>
              <a:sym typeface="+mn-lt"/>
            </a:endParaRPr>
          </a:p>
          <a:p>
            <a:pPr marL="628639" lvl="1" indent="-171450">
              <a:lnSpc>
                <a:spcPct val="130000"/>
              </a:lnSpc>
              <a:spcBef>
                <a:spcPts val="600"/>
              </a:spcBef>
              <a:buFont typeface="Arial" panose="020B0604020202020204" pitchFamily="34" charset="0"/>
              <a:buChar char="•"/>
            </a:pPr>
            <a:r>
              <a:rPr kumimoji="1" lang="zh-CN" altLang="en-US" sz="1600" kern="0" dirty="0">
                <a:latin typeface="微软雅黑" panose="020B0503020204020204" pitchFamily="34" charset="-122"/>
                <a:ea typeface="微软雅黑" panose="020B0503020204020204" pitchFamily="34" charset="-122"/>
                <a:cs typeface="+mn-ea"/>
                <a:sym typeface="+mn-lt"/>
              </a:rPr>
              <a:t>投放量特征：统计每个原始特征取值的分布概率</a:t>
            </a:r>
            <a:endParaRPr kumimoji="1" lang="en-US" altLang="zh-CN" sz="1600" kern="0" dirty="0">
              <a:latin typeface="微软雅黑" panose="020B0503020204020204" pitchFamily="34" charset="-122"/>
              <a:ea typeface="微软雅黑" panose="020B0503020204020204" pitchFamily="34" charset="-122"/>
              <a:cs typeface="+mn-ea"/>
              <a:sym typeface="+mn-lt"/>
            </a:endParaRPr>
          </a:p>
          <a:p>
            <a:pPr marL="628639" lvl="1" indent="-171450">
              <a:lnSpc>
                <a:spcPct val="130000"/>
              </a:lnSpc>
              <a:spcBef>
                <a:spcPts val="600"/>
              </a:spcBef>
              <a:buFont typeface="Arial" panose="020B0604020202020204" pitchFamily="34" charset="0"/>
              <a:buChar char="•"/>
            </a:pPr>
            <a:r>
              <a:rPr kumimoji="1" lang="zh-CN" altLang="en-US" sz="1600" kern="0" dirty="0">
                <a:latin typeface="微软雅黑" panose="020B0503020204020204" pitchFamily="34" charset="-122"/>
                <a:ea typeface="微软雅黑" panose="020B0503020204020204" pitchFamily="34" charset="-122"/>
                <a:cs typeface="+mn-ea"/>
                <a:sym typeface="+mn-lt"/>
              </a:rPr>
              <a:t>其他</a:t>
            </a:r>
            <a:r>
              <a:rPr kumimoji="1" lang="en-US" altLang="zh-CN" sz="1600" kern="0" dirty="0">
                <a:latin typeface="微软雅黑" panose="020B0503020204020204" pitchFamily="34" charset="-122"/>
                <a:ea typeface="微软雅黑" panose="020B0503020204020204" pitchFamily="34" charset="-122"/>
                <a:cs typeface="+mn-ea"/>
                <a:sym typeface="+mn-lt"/>
              </a:rPr>
              <a:t>…</a:t>
            </a:r>
          </a:p>
          <a:p>
            <a:pPr>
              <a:lnSpc>
                <a:spcPct val="130000"/>
              </a:lnSpc>
              <a:spcBef>
                <a:spcPts val="600"/>
              </a:spcBef>
            </a:pPr>
            <a:r>
              <a:rPr kumimoji="1" lang="zh-CN" altLang="en-US" sz="1600" b="1" kern="0" dirty="0">
                <a:latin typeface="微软雅黑" panose="020B0503020204020204" pitchFamily="34" charset="-122"/>
                <a:ea typeface="微软雅黑" panose="020B0503020204020204" pitchFamily="34" charset="-122"/>
                <a:cs typeface="+mn-ea"/>
                <a:sym typeface="+mn-lt"/>
              </a:rPr>
              <a:t>模型框架</a:t>
            </a:r>
            <a:endParaRPr kumimoji="1" lang="en-US" altLang="zh-CN" sz="1600" b="1" kern="0" dirty="0">
              <a:latin typeface="微软雅黑" panose="020B0503020204020204" pitchFamily="34" charset="-122"/>
              <a:ea typeface="微软雅黑" panose="020B0503020204020204" pitchFamily="34" charset="-122"/>
              <a:cs typeface="+mn-ea"/>
              <a:sym typeface="+mn-lt"/>
            </a:endParaRPr>
          </a:p>
          <a:p>
            <a:pPr marL="628639" lvl="1" indent="-171450">
              <a:lnSpc>
                <a:spcPct val="130000"/>
              </a:lnSpc>
              <a:spcBef>
                <a:spcPts val="600"/>
              </a:spcBef>
              <a:buFont typeface="Arial" panose="020B0604020202020204" pitchFamily="34" charset="0"/>
              <a:buChar char="•"/>
            </a:pPr>
            <a:r>
              <a:rPr kumimoji="1" lang="en-US" altLang="zh-CN" sz="1600" kern="0" dirty="0" err="1">
                <a:latin typeface="微软雅黑" panose="020B0503020204020204" pitchFamily="34" charset="-122"/>
                <a:ea typeface="微软雅黑" panose="020B0503020204020204" pitchFamily="34" charset="-122"/>
                <a:cs typeface="+mn-ea"/>
                <a:sym typeface="+mn-lt"/>
              </a:rPr>
              <a:t>DeepFFM</a:t>
            </a:r>
            <a:endParaRPr kumimoji="1" lang="en-US" altLang="zh-CN" sz="1600" kern="0" dirty="0">
              <a:latin typeface="微软雅黑" panose="020B0503020204020204" pitchFamily="34" charset="-122"/>
              <a:ea typeface="微软雅黑" panose="020B0503020204020204" pitchFamily="34" charset="-122"/>
              <a:cs typeface="+mn-ea"/>
              <a:sym typeface="+mn-lt"/>
            </a:endParaRPr>
          </a:p>
          <a:p>
            <a:pPr marL="628639" lvl="1" indent="-171450">
              <a:lnSpc>
                <a:spcPct val="130000"/>
              </a:lnSpc>
              <a:spcBef>
                <a:spcPts val="600"/>
              </a:spcBef>
              <a:buFont typeface="Arial" panose="020B0604020202020204" pitchFamily="34" charset="0"/>
              <a:buChar char="•"/>
            </a:pPr>
            <a:r>
              <a:rPr kumimoji="1" lang="en-US" altLang="zh-CN" sz="1600" kern="0" dirty="0">
                <a:latin typeface="微软雅黑" panose="020B0503020204020204" pitchFamily="34" charset="-122"/>
                <a:ea typeface="微软雅黑" panose="020B0503020204020204" pitchFamily="34" charset="-122"/>
                <a:cs typeface="+mn-ea"/>
                <a:sym typeface="+mn-lt"/>
              </a:rPr>
              <a:t>Neural</a:t>
            </a:r>
            <a:r>
              <a:rPr kumimoji="1" lang="zh-CN" altLang="en-US" sz="1600" kern="0" dirty="0">
                <a:latin typeface="微软雅黑" panose="020B0503020204020204" pitchFamily="34" charset="-122"/>
                <a:ea typeface="微软雅黑" panose="020B0503020204020204" pitchFamily="34" charset="-122"/>
                <a:cs typeface="+mn-ea"/>
                <a:sym typeface="+mn-lt"/>
              </a:rPr>
              <a:t> </a:t>
            </a:r>
            <a:r>
              <a:rPr kumimoji="1" lang="en-US" altLang="zh-CN" sz="1600" kern="0" dirty="0">
                <a:latin typeface="微软雅黑" panose="020B0503020204020204" pitchFamily="34" charset="-122"/>
                <a:ea typeface="微软雅黑" panose="020B0503020204020204" pitchFamily="34" charset="-122"/>
                <a:cs typeface="+mn-ea"/>
                <a:sym typeface="+mn-lt"/>
              </a:rPr>
              <a:t>Network</a:t>
            </a:r>
          </a:p>
          <a:p>
            <a:pPr marL="628639" lvl="1" indent="-171450">
              <a:lnSpc>
                <a:spcPct val="130000"/>
              </a:lnSpc>
              <a:spcBef>
                <a:spcPts val="600"/>
              </a:spcBef>
              <a:buFont typeface="Arial" panose="020B0604020202020204" pitchFamily="34" charset="0"/>
              <a:buChar char="•"/>
            </a:pPr>
            <a:r>
              <a:rPr kumimoji="1" lang="en-US" altLang="zh-CN" sz="1600" kern="0" dirty="0">
                <a:latin typeface="微软雅黑" panose="020B0503020204020204" pitchFamily="34" charset="-122"/>
                <a:ea typeface="微软雅黑" panose="020B0503020204020204" pitchFamily="34" charset="-122"/>
                <a:cs typeface="+mn-ea"/>
                <a:sym typeface="+mn-lt"/>
              </a:rPr>
              <a:t>…</a:t>
            </a:r>
            <a:endParaRPr kumimoji="1" lang="zh-CN" altLang="en-US" sz="1600" kern="0" dirty="0">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2776961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4A48E343-8CDD-4E4A-96C9-6D832E9D2485}"/>
              </a:ext>
            </a:extLst>
          </p:cNvPr>
          <p:cNvSpPr>
            <a:spLocks noGrp="1"/>
          </p:cNvSpPr>
          <p:nvPr>
            <p:ph type="body" sz="quarter" idx="12"/>
          </p:nvPr>
        </p:nvSpPr>
        <p:spPr/>
        <p:txBody>
          <a:bodyPr/>
          <a:lstStyle/>
          <a:p>
            <a:r>
              <a:rPr kumimoji="1" lang="zh-CN" altLang="en-US" dirty="0"/>
              <a:t>第五部分</a:t>
            </a:r>
          </a:p>
        </p:txBody>
      </p:sp>
      <p:sp>
        <p:nvSpPr>
          <p:cNvPr id="3" name="文本占位符 2">
            <a:extLst>
              <a:ext uri="{FF2B5EF4-FFF2-40B4-BE49-F238E27FC236}">
                <a16:creationId xmlns:a16="http://schemas.microsoft.com/office/drawing/2014/main" id="{51BAC10B-E7E3-2E4E-8221-31ECAD680F4C}"/>
              </a:ext>
            </a:extLst>
          </p:cNvPr>
          <p:cNvSpPr>
            <a:spLocks noGrp="1"/>
          </p:cNvSpPr>
          <p:nvPr>
            <p:ph type="body" sz="quarter" idx="13"/>
          </p:nvPr>
        </p:nvSpPr>
        <p:spPr/>
        <p:txBody>
          <a:bodyPr/>
          <a:lstStyle/>
          <a:p>
            <a:r>
              <a:rPr kumimoji="1" lang="zh-CN" altLang="en-US" dirty="0"/>
              <a:t>特征构建</a:t>
            </a:r>
          </a:p>
        </p:txBody>
      </p:sp>
    </p:spTree>
    <p:extLst>
      <p:ext uri="{BB962C8B-B14F-4D97-AF65-F5344CB8AC3E}">
        <p14:creationId xmlns:p14="http://schemas.microsoft.com/office/powerpoint/2010/main" val="18392040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5</a:t>
            </a:r>
            <a:endParaRPr kumimoji="1" lang="zh-CN" altLang="en-US" dirty="0"/>
          </a:p>
        </p:txBody>
      </p:sp>
      <p:sp>
        <p:nvSpPr>
          <p:cNvPr id="3" name="文本占位符 2"/>
          <p:cNvSpPr>
            <a:spLocks noGrp="1"/>
          </p:cNvSpPr>
          <p:nvPr>
            <p:ph type="body" sz="quarter" idx="12"/>
          </p:nvPr>
        </p:nvSpPr>
        <p:spPr/>
        <p:txBody>
          <a:bodyPr/>
          <a:lstStyle/>
          <a:p>
            <a:r>
              <a:rPr kumimoji="1" lang="zh-CN" altLang="en-US" dirty="0"/>
              <a:t>特征构建</a:t>
            </a:r>
          </a:p>
        </p:txBody>
      </p:sp>
      <p:sp>
        <p:nvSpPr>
          <p:cNvPr id="4" name="文本框 3">
            <a:extLst>
              <a:ext uri="{FF2B5EF4-FFF2-40B4-BE49-F238E27FC236}">
                <a16:creationId xmlns:a16="http://schemas.microsoft.com/office/drawing/2014/main" id="{706D2EC5-34F9-3845-A7F0-E6E982F9F73F}"/>
              </a:ext>
            </a:extLst>
          </p:cNvPr>
          <p:cNvSpPr txBox="1"/>
          <p:nvPr/>
        </p:nvSpPr>
        <p:spPr>
          <a:xfrm>
            <a:off x="877503" y="959881"/>
            <a:ext cx="10131156" cy="4517712"/>
          </a:xfrm>
          <a:prstGeom prst="rect">
            <a:avLst/>
          </a:prstGeom>
          <a:noFill/>
        </p:spPr>
        <p:txBody>
          <a:bodyPr wrap="square" rtlCol="0">
            <a:spAutoFit/>
          </a:bodyPr>
          <a:lstStyle/>
          <a:p>
            <a:pPr marL="285750" indent="-285750">
              <a:lnSpc>
                <a:spcPct val="130000"/>
              </a:lnSpc>
              <a:spcBef>
                <a:spcPts val="600"/>
              </a:spcBef>
              <a:buFont typeface="Arial" panose="020B0604020202020204" pitchFamily="34" charset="0"/>
              <a:buChar char="•"/>
            </a:pPr>
            <a:r>
              <a:rPr kumimoji="1" lang="zh-CN" altLang="en-US" sz="2400" b="1" kern="0" dirty="0">
                <a:latin typeface="微软雅黑" panose="020B0503020204020204" pitchFamily="34" charset="-122"/>
                <a:ea typeface="微软雅黑" panose="020B0503020204020204" pitchFamily="34" charset="-122"/>
                <a:cs typeface="+mn-ea"/>
                <a:sym typeface="+mn-lt"/>
              </a:rPr>
              <a:t>特征筛选</a:t>
            </a:r>
            <a:endParaRPr kumimoji="1" lang="en-US" altLang="zh-CN" sz="2400" b="1" kern="0" dirty="0">
              <a:latin typeface="微软雅黑" panose="020B0503020204020204" pitchFamily="34" charset="-122"/>
              <a:ea typeface="微软雅黑" panose="020B0503020204020204" pitchFamily="34" charset="-122"/>
              <a:cs typeface="+mn-ea"/>
              <a:sym typeface="+mn-lt"/>
            </a:endParaRPr>
          </a:p>
          <a:p>
            <a:pPr marL="742939" lvl="1" indent="-285750">
              <a:lnSpc>
                <a:spcPct val="130000"/>
              </a:lnSpc>
              <a:spcBef>
                <a:spcPts val="600"/>
              </a:spcBef>
              <a:buFont typeface="Arial" panose="020B0604020202020204" pitchFamily="34" charset="0"/>
              <a:buChar char="•"/>
            </a:pPr>
            <a:r>
              <a:rPr kumimoji="1" lang="zh-CN" altLang="en-US" sz="2000" b="1" kern="0" dirty="0">
                <a:latin typeface="微软雅黑" panose="020B0503020204020204" pitchFamily="34" charset="-122"/>
                <a:ea typeface="微软雅黑" panose="020B0503020204020204" pitchFamily="34" charset="-122"/>
                <a:cs typeface="+mn-ea"/>
                <a:sym typeface="+mn-lt"/>
              </a:rPr>
              <a:t>目的</a:t>
            </a:r>
            <a:endParaRPr kumimoji="1" lang="en-US" altLang="zh-CN" sz="2000" b="1" kern="0" dirty="0">
              <a:latin typeface="微软雅黑" panose="020B0503020204020204" pitchFamily="34" charset="-122"/>
              <a:ea typeface="微软雅黑" panose="020B0503020204020204" pitchFamily="34" charset="-122"/>
              <a:cs typeface="+mn-ea"/>
              <a:sym typeface="+mn-lt"/>
            </a:endParaRPr>
          </a:p>
          <a:p>
            <a:pPr marL="1200127" lvl="2" indent="-285750">
              <a:lnSpc>
                <a:spcPct val="130000"/>
              </a:lnSpc>
              <a:spcBef>
                <a:spcPts val="600"/>
              </a:spcBef>
              <a:buFont typeface="Arial" panose="020B0604020202020204" pitchFamily="34" charset="0"/>
              <a:buChar char="•"/>
            </a:pPr>
            <a:r>
              <a:rPr lang="zh-CN" altLang="en-US" sz="1600" dirty="0"/>
              <a:t>过滤特征重要性低的特征，减少数据输入维度，提高效率</a:t>
            </a:r>
            <a:endParaRPr lang="en-US" altLang="zh-CN" sz="1600" dirty="0"/>
          </a:p>
          <a:p>
            <a:pPr marL="742939" lvl="1" indent="-285750">
              <a:lnSpc>
                <a:spcPct val="130000"/>
              </a:lnSpc>
              <a:spcBef>
                <a:spcPts val="600"/>
              </a:spcBef>
              <a:buFont typeface="Arial" panose="020B0604020202020204" pitchFamily="34" charset="0"/>
              <a:buChar char="•"/>
            </a:pPr>
            <a:r>
              <a:rPr kumimoji="1" lang="zh-CN" altLang="en-US" sz="2000" b="1" kern="0" dirty="0">
                <a:latin typeface="微软雅黑" panose="020B0503020204020204" pitchFamily="34" charset="-122"/>
                <a:ea typeface="微软雅黑" panose="020B0503020204020204" pitchFamily="34" charset="-122"/>
                <a:cs typeface="+mn-ea"/>
                <a:sym typeface="+mn-lt"/>
              </a:rPr>
              <a:t>步骤</a:t>
            </a:r>
            <a:endParaRPr kumimoji="1" lang="en-US" altLang="zh-CN" sz="2000" b="1" kern="0" dirty="0">
              <a:latin typeface="微软雅黑" panose="020B0503020204020204" pitchFamily="34" charset="-122"/>
              <a:ea typeface="微软雅黑" panose="020B0503020204020204" pitchFamily="34" charset="-122"/>
              <a:cs typeface="+mn-ea"/>
              <a:sym typeface="+mn-lt"/>
            </a:endParaRPr>
          </a:p>
          <a:p>
            <a:pPr marL="1200127" lvl="2" indent="-285750">
              <a:lnSpc>
                <a:spcPct val="130000"/>
              </a:lnSpc>
              <a:spcBef>
                <a:spcPts val="600"/>
              </a:spcBef>
              <a:buFont typeface="Arial" panose="020B0604020202020204" pitchFamily="34" charset="0"/>
              <a:buChar char="•"/>
            </a:pPr>
            <a:r>
              <a:rPr kumimoji="1" lang="en-US" altLang="zh-CN" sz="1600" kern="0" dirty="0">
                <a:latin typeface="微软雅黑" panose="020B0503020204020204" pitchFamily="34" charset="-122"/>
                <a:ea typeface="微软雅黑" panose="020B0503020204020204" pitchFamily="34" charset="-122"/>
                <a:cs typeface="+mn-ea"/>
                <a:sym typeface="+mn-lt"/>
              </a:rPr>
              <a:t>Step1</a:t>
            </a:r>
            <a:r>
              <a:rPr kumimoji="1" lang="zh-CN" altLang="en-US" sz="1600" kern="0" dirty="0">
                <a:latin typeface="微软雅黑" panose="020B0503020204020204" pitchFamily="34" charset="-122"/>
                <a:ea typeface="微软雅黑" panose="020B0503020204020204" pitchFamily="34" charset="-122"/>
                <a:cs typeface="+mn-ea"/>
                <a:sym typeface="+mn-lt"/>
              </a:rPr>
              <a:t>：将所有特征输入到分类模型中，并计算模型在验证集上的</a:t>
            </a:r>
            <a:r>
              <a:rPr kumimoji="1" lang="en-US" altLang="zh-CN" sz="1600" kern="0" dirty="0" err="1">
                <a:latin typeface="微软雅黑" panose="020B0503020204020204" pitchFamily="34" charset="-122"/>
                <a:ea typeface="微软雅黑" panose="020B0503020204020204" pitchFamily="34" charset="-122"/>
                <a:cs typeface="+mn-ea"/>
                <a:sym typeface="+mn-lt"/>
              </a:rPr>
              <a:t>base_auc</a:t>
            </a:r>
            <a:endParaRPr kumimoji="1" lang="en-US" altLang="zh-CN" sz="1600" kern="0" dirty="0">
              <a:latin typeface="微软雅黑" panose="020B0503020204020204" pitchFamily="34" charset="-122"/>
              <a:ea typeface="微软雅黑" panose="020B0503020204020204" pitchFamily="34" charset="-122"/>
              <a:cs typeface="+mn-ea"/>
              <a:sym typeface="+mn-lt"/>
            </a:endParaRPr>
          </a:p>
          <a:p>
            <a:pPr marL="1200127" lvl="2" indent="-285750">
              <a:lnSpc>
                <a:spcPct val="130000"/>
              </a:lnSpc>
              <a:spcBef>
                <a:spcPts val="600"/>
              </a:spcBef>
              <a:buFont typeface="Arial" panose="020B0604020202020204" pitchFamily="34" charset="0"/>
              <a:buChar char="•"/>
            </a:pPr>
            <a:r>
              <a:rPr kumimoji="1" lang="en-US" altLang="zh-CN" sz="1600" kern="0" dirty="0">
                <a:latin typeface="微软雅黑" panose="020B0503020204020204" pitchFamily="34" charset="-122"/>
                <a:ea typeface="微软雅黑" panose="020B0503020204020204" pitchFamily="34" charset="-122"/>
                <a:cs typeface="+mn-ea"/>
                <a:sym typeface="+mn-lt"/>
              </a:rPr>
              <a:t>Step2</a:t>
            </a:r>
            <a:r>
              <a:rPr kumimoji="1" lang="zh-CN" altLang="en-US" sz="1600" kern="0" dirty="0">
                <a:latin typeface="微软雅黑" panose="020B0503020204020204" pitchFamily="34" charset="-122"/>
                <a:ea typeface="微软雅黑" panose="020B0503020204020204" pitchFamily="34" charset="-122"/>
                <a:cs typeface="+mn-ea"/>
                <a:sym typeface="+mn-lt"/>
              </a:rPr>
              <a:t>：计算每个输入特征的</a:t>
            </a:r>
            <a:r>
              <a:rPr kumimoji="1" lang="en-US" altLang="zh-CN" sz="1600" kern="0" dirty="0" err="1">
                <a:latin typeface="微软雅黑" panose="020B0503020204020204" pitchFamily="34" charset="-122"/>
                <a:ea typeface="微软雅黑" panose="020B0503020204020204" pitchFamily="34" charset="-122"/>
                <a:cs typeface="+mn-ea"/>
                <a:sym typeface="+mn-lt"/>
              </a:rPr>
              <a:t>feature_importance</a:t>
            </a:r>
            <a:r>
              <a:rPr kumimoji="1" lang="en-US" altLang="zh-CN" sz="1600" kern="0" dirty="0">
                <a:latin typeface="微软雅黑" panose="020B0503020204020204" pitchFamily="34" charset="-122"/>
                <a:ea typeface="微软雅黑" panose="020B0503020204020204" pitchFamily="34" charset="-122"/>
                <a:cs typeface="+mn-ea"/>
                <a:sym typeface="+mn-lt"/>
              </a:rPr>
              <a:t>, </a:t>
            </a:r>
            <a:r>
              <a:rPr kumimoji="1" lang="zh-CN" altLang="en-US" sz="1600" kern="0" dirty="0">
                <a:latin typeface="微软雅黑" panose="020B0503020204020204" pitchFamily="34" charset="-122"/>
                <a:ea typeface="微软雅黑" panose="020B0503020204020204" pitchFamily="34" charset="-122"/>
                <a:cs typeface="+mn-ea"/>
                <a:sym typeface="+mn-lt"/>
              </a:rPr>
              <a:t>过滤掉</a:t>
            </a:r>
            <a:r>
              <a:rPr lang="zh-CN" altLang="en-US" sz="1600" dirty="0"/>
              <a:t>特征重要性等于</a:t>
            </a:r>
            <a:r>
              <a:rPr lang="en-US" altLang="zh-CN" sz="1600" dirty="0"/>
              <a:t>0</a:t>
            </a:r>
            <a:r>
              <a:rPr lang="zh-CN" altLang="en-US" sz="1600" dirty="0"/>
              <a:t>的特征</a:t>
            </a:r>
            <a:endParaRPr lang="en-US" altLang="zh-CN" sz="1600" dirty="0"/>
          </a:p>
          <a:p>
            <a:pPr marL="1200127" lvl="2" indent="-285750">
              <a:lnSpc>
                <a:spcPct val="130000"/>
              </a:lnSpc>
              <a:spcBef>
                <a:spcPts val="600"/>
              </a:spcBef>
              <a:buFont typeface="Arial" panose="020B0604020202020204" pitchFamily="34" charset="0"/>
              <a:buChar char="•"/>
            </a:pPr>
            <a:r>
              <a:rPr kumimoji="1" lang="en-US" altLang="zh-CN" sz="1600" kern="0" dirty="0">
                <a:latin typeface="微软雅黑" panose="020B0503020204020204" pitchFamily="34" charset="-122"/>
                <a:ea typeface="微软雅黑" panose="020B0503020204020204" pitchFamily="34" charset="-122"/>
                <a:cs typeface="+mn-ea"/>
                <a:sym typeface="+mn-lt"/>
              </a:rPr>
              <a:t>Step3</a:t>
            </a:r>
            <a:r>
              <a:rPr kumimoji="1" lang="zh-CN" altLang="en-US" sz="1600" kern="0" dirty="0">
                <a:latin typeface="微软雅黑" panose="020B0503020204020204" pitchFamily="34" charset="-122"/>
                <a:ea typeface="微软雅黑" panose="020B0503020204020204" pitchFamily="34" charset="-122"/>
                <a:cs typeface="+mn-ea"/>
                <a:sym typeface="+mn-lt"/>
              </a:rPr>
              <a:t>：将剩余特征按照特征重要型排序，按顺序每</a:t>
            </a:r>
            <a:r>
              <a:rPr kumimoji="1" lang="en-US" altLang="zh-CN" sz="1600" kern="0" dirty="0">
                <a:latin typeface="微软雅黑" panose="020B0503020204020204" pitchFamily="34" charset="-122"/>
                <a:ea typeface="微软雅黑" panose="020B0503020204020204" pitchFamily="34" charset="-122"/>
                <a:cs typeface="+mn-ea"/>
                <a:sym typeface="+mn-lt"/>
              </a:rPr>
              <a:t>100</a:t>
            </a:r>
            <a:r>
              <a:rPr kumimoji="1" lang="zh-CN" altLang="en-US" sz="1600" kern="0" dirty="0">
                <a:latin typeface="微软雅黑" panose="020B0503020204020204" pitchFamily="34" charset="-122"/>
                <a:ea typeface="微软雅黑" panose="020B0503020204020204" pitchFamily="34" charset="-122"/>
                <a:cs typeface="+mn-ea"/>
                <a:sym typeface="+mn-lt"/>
              </a:rPr>
              <a:t>个特征构成一组特征，共</a:t>
            </a:r>
            <a:r>
              <a:rPr kumimoji="1" lang="en-US" altLang="zh-CN" sz="1600" kern="0" dirty="0">
                <a:latin typeface="微软雅黑" panose="020B0503020204020204" pitchFamily="34" charset="-122"/>
                <a:ea typeface="微软雅黑" panose="020B0503020204020204" pitchFamily="34" charset="-122"/>
                <a:cs typeface="+mn-ea"/>
                <a:sym typeface="+mn-lt"/>
              </a:rPr>
              <a:t>N/100</a:t>
            </a:r>
            <a:r>
              <a:rPr kumimoji="1" lang="zh-CN" altLang="en-US" sz="1600" kern="0" dirty="0">
                <a:latin typeface="微软雅黑" panose="020B0503020204020204" pitchFamily="34" charset="-122"/>
                <a:ea typeface="微软雅黑" panose="020B0503020204020204" pitchFamily="34" charset="-122"/>
                <a:cs typeface="+mn-ea"/>
                <a:sym typeface="+mn-lt"/>
              </a:rPr>
              <a:t>组</a:t>
            </a:r>
            <a:endParaRPr kumimoji="1" lang="en-US" altLang="zh-CN" sz="1600" kern="0" dirty="0">
              <a:latin typeface="微软雅黑" panose="020B0503020204020204" pitchFamily="34" charset="-122"/>
              <a:ea typeface="微软雅黑" panose="020B0503020204020204" pitchFamily="34" charset="-122"/>
              <a:cs typeface="+mn-ea"/>
              <a:sym typeface="+mn-lt"/>
            </a:endParaRPr>
          </a:p>
          <a:p>
            <a:pPr marL="1200127" lvl="2" indent="-285750">
              <a:lnSpc>
                <a:spcPct val="130000"/>
              </a:lnSpc>
              <a:spcBef>
                <a:spcPts val="600"/>
              </a:spcBef>
              <a:buFont typeface="Arial" panose="020B0604020202020204" pitchFamily="34" charset="0"/>
              <a:buChar char="•"/>
            </a:pPr>
            <a:r>
              <a:rPr kumimoji="1" lang="en-US" altLang="zh-CN" sz="1600" kern="0" dirty="0">
                <a:latin typeface="微软雅黑" panose="020B0503020204020204" pitchFamily="34" charset="-122"/>
                <a:ea typeface="微软雅黑" panose="020B0503020204020204" pitchFamily="34" charset="-122"/>
                <a:cs typeface="+mn-ea"/>
                <a:sym typeface="+mn-lt"/>
              </a:rPr>
              <a:t>Step4</a:t>
            </a:r>
            <a:r>
              <a:rPr kumimoji="1" lang="zh-CN" altLang="en-US" sz="1600" kern="0" dirty="0">
                <a:latin typeface="微软雅黑" panose="020B0503020204020204" pitchFamily="34" charset="-122"/>
                <a:ea typeface="微软雅黑" panose="020B0503020204020204" pitchFamily="34" charset="-122"/>
                <a:cs typeface="+mn-ea"/>
                <a:sym typeface="+mn-lt"/>
              </a:rPr>
              <a:t>：首先将第一组特征输入到分类模型中，计算模型在验证集上的</a:t>
            </a:r>
            <a:r>
              <a:rPr kumimoji="1" lang="en-US" altLang="zh-CN" sz="1600" kern="0" dirty="0" err="1">
                <a:latin typeface="微软雅黑" panose="020B0503020204020204" pitchFamily="34" charset="-122"/>
                <a:ea typeface="微软雅黑" panose="020B0503020204020204" pitchFamily="34" charset="-122"/>
                <a:cs typeface="+mn-ea"/>
                <a:sym typeface="+mn-lt"/>
              </a:rPr>
              <a:t>current_auc</a:t>
            </a:r>
            <a:r>
              <a:rPr kumimoji="1" lang="en-US" altLang="zh-CN" sz="1600" kern="0" dirty="0">
                <a:latin typeface="微软雅黑" panose="020B0503020204020204" pitchFamily="34" charset="-122"/>
                <a:ea typeface="微软雅黑" panose="020B0503020204020204" pitchFamily="34" charset="-122"/>
                <a:cs typeface="+mn-ea"/>
                <a:sym typeface="+mn-lt"/>
              </a:rPr>
              <a:t>, </a:t>
            </a:r>
            <a:r>
              <a:rPr kumimoji="1" lang="zh-CN" altLang="en-US" sz="1600" kern="0" dirty="0">
                <a:latin typeface="微软雅黑" panose="020B0503020204020204" pitchFamily="34" charset="-122"/>
                <a:ea typeface="微软雅黑" panose="020B0503020204020204" pitchFamily="34" charset="-122"/>
                <a:cs typeface="+mn-ea"/>
                <a:sym typeface="+mn-lt"/>
              </a:rPr>
              <a:t>若</a:t>
            </a:r>
            <a:r>
              <a:rPr kumimoji="1" lang="en-US" altLang="zh-CN" sz="1600" kern="0" dirty="0" err="1">
                <a:latin typeface="微软雅黑" panose="020B0503020204020204" pitchFamily="34" charset="-122"/>
                <a:ea typeface="微软雅黑" panose="020B0503020204020204" pitchFamily="34" charset="-122"/>
                <a:cs typeface="+mn-ea"/>
                <a:sym typeface="+mn-lt"/>
              </a:rPr>
              <a:t>current_auc</a:t>
            </a:r>
            <a:r>
              <a:rPr kumimoji="1" lang="en-US" altLang="zh-CN" sz="1600" kern="0" dirty="0">
                <a:latin typeface="微软雅黑" panose="020B0503020204020204" pitchFamily="34" charset="-122"/>
                <a:ea typeface="微软雅黑" panose="020B0503020204020204" pitchFamily="34" charset="-122"/>
                <a:cs typeface="+mn-ea"/>
                <a:sym typeface="+mn-lt"/>
              </a:rPr>
              <a:t> &gt; </a:t>
            </a:r>
            <a:r>
              <a:rPr kumimoji="1" lang="en-US" altLang="zh-CN" sz="1600" kern="0" dirty="0" err="1">
                <a:latin typeface="微软雅黑" panose="020B0503020204020204" pitchFamily="34" charset="-122"/>
                <a:ea typeface="微软雅黑" panose="020B0503020204020204" pitchFamily="34" charset="-122"/>
                <a:cs typeface="+mn-ea"/>
                <a:sym typeface="+mn-lt"/>
              </a:rPr>
              <a:t>base_auc</a:t>
            </a:r>
            <a:r>
              <a:rPr kumimoji="1" lang="zh-CN" altLang="en-US" sz="1600" kern="0" dirty="0">
                <a:latin typeface="微软雅黑" panose="020B0503020204020204" pitchFamily="34" charset="-122"/>
                <a:ea typeface="微软雅黑" panose="020B0503020204020204" pitchFamily="34" charset="-122"/>
                <a:cs typeface="+mn-ea"/>
                <a:sym typeface="+mn-lt"/>
              </a:rPr>
              <a:t>，则当前输入特征即为筛选出的特征，否则加入下一组特征</a:t>
            </a:r>
            <a:endParaRPr kumimoji="1" lang="en-US" altLang="zh-CN" sz="1600" kern="0" dirty="0">
              <a:latin typeface="微软雅黑" panose="020B0503020204020204" pitchFamily="34" charset="-122"/>
              <a:ea typeface="微软雅黑" panose="020B0503020204020204" pitchFamily="34" charset="-122"/>
              <a:cs typeface="+mn-ea"/>
              <a:sym typeface="+mn-lt"/>
            </a:endParaRPr>
          </a:p>
          <a:p>
            <a:pPr marL="1200127" lvl="2" indent="-285750">
              <a:lnSpc>
                <a:spcPct val="130000"/>
              </a:lnSpc>
              <a:spcBef>
                <a:spcPts val="600"/>
              </a:spcBef>
              <a:buFont typeface="Arial" panose="020B0604020202020204" pitchFamily="34" charset="0"/>
              <a:buChar char="•"/>
            </a:pPr>
            <a:r>
              <a:rPr kumimoji="1" lang="en-US" altLang="zh-CN" sz="1600" kern="0" dirty="0">
                <a:latin typeface="微软雅黑" panose="020B0503020204020204" pitchFamily="34" charset="-122"/>
                <a:ea typeface="微软雅黑" panose="020B0503020204020204" pitchFamily="34" charset="-122"/>
                <a:cs typeface="+mn-ea"/>
                <a:sym typeface="+mn-lt"/>
              </a:rPr>
              <a:t>Step5</a:t>
            </a:r>
            <a:r>
              <a:rPr kumimoji="1" lang="zh-CN" altLang="en-US" sz="1600" kern="0" dirty="0">
                <a:latin typeface="微软雅黑" panose="020B0503020204020204" pitchFamily="34" charset="-122"/>
                <a:ea typeface="微软雅黑" panose="020B0503020204020204" pitchFamily="34" charset="-122"/>
                <a:cs typeface="+mn-ea"/>
                <a:sym typeface="+mn-lt"/>
              </a:rPr>
              <a:t>：重复</a:t>
            </a:r>
            <a:r>
              <a:rPr kumimoji="1" lang="en-US" altLang="zh-CN" sz="1600" kern="0" dirty="0">
                <a:latin typeface="微软雅黑" panose="020B0503020204020204" pitchFamily="34" charset="-122"/>
                <a:ea typeface="微软雅黑" panose="020B0503020204020204" pitchFamily="34" charset="-122"/>
                <a:cs typeface="+mn-ea"/>
                <a:sym typeface="+mn-lt"/>
              </a:rPr>
              <a:t>Step4</a:t>
            </a:r>
            <a:r>
              <a:rPr kumimoji="1" lang="zh-CN" altLang="en-US" sz="1600" kern="0" dirty="0">
                <a:latin typeface="微软雅黑" panose="020B0503020204020204" pitchFamily="34" charset="-122"/>
                <a:ea typeface="微软雅黑" panose="020B0503020204020204" pitchFamily="34" charset="-122"/>
                <a:cs typeface="+mn-ea"/>
                <a:sym typeface="+mn-lt"/>
              </a:rPr>
              <a:t>直到</a:t>
            </a:r>
            <a:r>
              <a:rPr kumimoji="1" lang="en-US" altLang="zh-CN" sz="1600" kern="0" dirty="0" err="1">
                <a:latin typeface="微软雅黑" panose="020B0503020204020204" pitchFamily="34" charset="-122"/>
                <a:ea typeface="微软雅黑" panose="020B0503020204020204" pitchFamily="34" charset="-122"/>
                <a:cs typeface="+mn-ea"/>
                <a:sym typeface="+mn-lt"/>
              </a:rPr>
              <a:t>current_auc</a:t>
            </a:r>
            <a:r>
              <a:rPr kumimoji="1" lang="en-US" altLang="zh-CN" sz="1600" kern="0" dirty="0">
                <a:latin typeface="微软雅黑" panose="020B0503020204020204" pitchFamily="34" charset="-122"/>
                <a:ea typeface="微软雅黑" panose="020B0503020204020204" pitchFamily="34" charset="-122"/>
                <a:cs typeface="+mn-ea"/>
                <a:sym typeface="+mn-lt"/>
              </a:rPr>
              <a:t> &gt; </a:t>
            </a:r>
            <a:r>
              <a:rPr kumimoji="1" lang="en-US" altLang="zh-CN" sz="1600" kern="0" dirty="0" err="1">
                <a:latin typeface="微软雅黑" panose="020B0503020204020204" pitchFamily="34" charset="-122"/>
                <a:ea typeface="微软雅黑" panose="020B0503020204020204" pitchFamily="34" charset="-122"/>
                <a:cs typeface="+mn-ea"/>
                <a:sym typeface="+mn-lt"/>
              </a:rPr>
              <a:t>base_auc</a:t>
            </a:r>
            <a:r>
              <a:rPr kumimoji="1" lang="zh-CN" altLang="en-US" sz="1600" kern="0" dirty="0">
                <a:latin typeface="微软雅黑" panose="020B0503020204020204" pitchFamily="34" charset="-122"/>
                <a:ea typeface="微软雅黑" panose="020B0503020204020204" pitchFamily="34" charset="-122"/>
                <a:cs typeface="+mn-ea"/>
                <a:sym typeface="+mn-lt"/>
              </a:rPr>
              <a:t>或者所有组的特征都用到，那么当前模型输入特征即为筛选特征</a:t>
            </a:r>
            <a:endParaRPr kumimoji="1" lang="en-US" altLang="zh-CN" sz="1600" kern="0" dirty="0">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2678883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5</a:t>
            </a:r>
            <a:endParaRPr kumimoji="1" lang="zh-CN" altLang="en-US" dirty="0"/>
          </a:p>
        </p:txBody>
      </p:sp>
      <p:sp>
        <p:nvSpPr>
          <p:cNvPr id="3" name="文本占位符 2"/>
          <p:cNvSpPr>
            <a:spLocks noGrp="1"/>
          </p:cNvSpPr>
          <p:nvPr>
            <p:ph type="body" sz="quarter" idx="12"/>
          </p:nvPr>
        </p:nvSpPr>
        <p:spPr/>
        <p:txBody>
          <a:bodyPr/>
          <a:lstStyle/>
          <a:p>
            <a:r>
              <a:rPr kumimoji="1" lang="zh-CN" altLang="en-US" dirty="0"/>
              <a:t>特征构建</a:t>
            </a:r>
          </a:p>
        </p:txBody>
      </p:sp>
      <mc:AlternateContent xmlns:mc="http://schemas.openxmlformats.org/markup-compatibility/2006">
        <mc:Choice xmlns:a14="http://schemas.microsoft.com/office/drawing/2010/main" Requires="a14">
          <p:sp>
            <p:nvSpPr>
              <p:cNvPr id="4" name="文本框 3">
                <a:extLst>
                  <a:ext uri="{FF2B5EF4-FFF2-40B4-BE49-F238E27FC236}">
                    <a16:creationId xmlns:a16="http://schemas.microsoft.com/office/drawing/2014/main" id="{706D2EC5-34F9-3845-A7F0-E6E982F9F73F}"/>
                  </a:ext>
                </a:extLst>
              </p:cNvPr>
              <p:cNvSpPr txBox="1"/>
              <p:nvPr/>
            </p:nvSpPr>
            <p:spPr>
              <a:xfrm>
                <a:off x="877503" y="959881"/>
                <a:ext cx="10131156" cy="5279330"/>
              </a:xfrm>
              <a:prstGeom prst="rect">
                <a:avLst/>
              </a:prstGeom>
              <a:noFill/>
            </p:spPr>
            <p:txBody>
              <a:bodyPr wrap="square" rtlCol="0">
                <a:spAutoFit/>
              </a:bodyPr>
              <a:lstStyle/>
              <a:p>
                <a:pPr marL="285750" indent="-285750">
                  <a:lnSpc>
                    <a:spcPct val="130000"/>
                  </a:lnSpc>
                  <a:spcBef>
                    <a:spcPts val="600"/>
                  </a:spcBef>
                  <a:buFont typeface="Arial" panose="020B0604020202020204" pitchFamily="34" charset="0"/>
                  <a:buChar char="•"/>
                </a:pPr>
                <a:r>
                  <a:rPr kumimoji="1" lang="zh-CN" altLang="en-US" sz="2400" b="1" kern="0" dirty="0">
                    <a:latin typeface="微软雅黑" panose="020B0503020204020204" pitchFamily="34" charset="-122"/>
                    <a:ea typeface="微软雅黑" panose="020B0503020204020204" pitchFamily="34" charset="-122"/>
                    <a:cs typeface="+mn-ea"/>
                    <a:sym typeface="+mn-lt"/>
                  </a:rPr>
                  <a:t>投放量（</a:t>
                </a:r>
                <a:r>
                  <a:rPr kumimoji="1" lang="en-US" altLang="zh-CN" sz="2400" b="1" kern="0" dirty="0">
                    <a:latin typeface="微软雅黑" panose="020B0503020204020204" pitchFamily="34" charset="-122"/>
                    <a:ea typeface="微软雅黑" panose="020B0503020204020204" pitchFamily="34" charset="-122"/>
                    <a:cs typeface="+mn-ea"/>
                    <a:sym typeface="+mn-lt"/>
                  </a:rPr>
                  <a:t>click</a:t>
                </a:r>
                <a:r>
                  <a:rPr kumimoji="1" lang="zh-CN" altLang="en-US" sz="2400" b="1" kern="0" dirty="0">
                    <a:latin typeface="微软雅黑" panose="020B0503020204020204" pitchFamily="34" charset="-122"/>
                    <a:ea typeface="微软雅黑" panose="020B0503020204020204" pitchFamily="34" charset="-122"/>
                    <a:cs typeface="+mn-ea"/>
                    <a:sym typeface="+mn-lt"/>
                  </a:rPr>
                  <a:t>）</a:t>
                </a:r>
                <a:endParaRPr kumimoji="1" lang="en-US" altLang="zh-CN" sz="2400" b="1" kern="0" dirty="0">
                  <a:latin typeface="微软雅黑" panose="020B0503020204020204" pitchFamily="34" charset="-122"/>
                  <a:ea typeface="微软雅黑" panose="020B0503020204020204" pitchFamily="34" charset="-122"/>
                  <a:cs typeface="+mn-ea"/>
                  <a:sym typeface="+mn-lt"/>
                </a:endParaRPr>
              </a:p>
              <a:p>
                <a:pPr marL="742939" lvl="1" indent="-285750">
                  <a:lnSpc>
                    <a:spcPct val="130000"/>
                  </a:lnSpc>
                  <a:spcBef>
                    <a:spcPts val="600"/>
                  </a:spcBef>
                  <a:buFont typeface="Arial" panose="020B0604020202020204" pitchFamily="34" charset="0"/>
                  <a:buChar char="•"/>
                </a:pPr>
                <a:r>
                  <a:rPr kumimoji="1" lang="zh-CN" altLang="en-US" sz="2000" b="1" kern="0" dirty="0">
                    <a:latin typeface="微软雅黑" panose="020B0503020204020204" pitchFamily="34" charset="-122"/>
                    <a:ea typeface="微软雅黑" panose="020B0503020204020204" pitchFamily="34" charset="-122"/>
                    <a:cs typeface="+mn-ea"/>
                    <a:sym typeface="+mn-lt"/>
                  </a:rPr>
                  <a:t>含义</a:t>
                </a:r>
                <a:endParaRPr kumimoji="1" lang="en-US" altLang="zh-CN" sz="2000" b="1" kern="0" dirty="0">
                  <a:latin typeface="微软雅黑" panose="020B0503020204020204" pitchFamily="34" charset="-122"/>
                  <a:ea typeface="微软雅黑" panose="020B0503020204020204" pitchFamily="34" charset="-122"/>
                  <a:cs typeface="+mn-ea"/>
                  <a:sym typeface="+mn-lt"/>
                </a:endParaRPr>
              </a:p>
              <a:p>
                <a:pPr marL="1200127" lvl="2" indent="-285750">
                  <a:lnSpc>
                    <a:spcPct val="130000"/>
                  </a:lnSpc>
                  <a:spcBef>
                    <a:spcPts val="600"/>
                  </a:spcBef>
                  <a:buFont typeface="Arial" panose="020B0604020202020204" pitchFamily="34" charset="0"/>
                  <a:buChar char="•"/>
                </a:pPr>
                <a:r>
                  <a:rPr lang="zh-CN" altLang="en-US" sz="1600" dirty="0"/>
                  <a:t>用于描述某一单值特征或某一对单值特征不同取值的相对概率分布，使得用户的某个特征更加明显</a:t>
                </a:r>
                <a:endParaRPr kumimoji="1" lang="en-US" altLang="zh-CN" sz="1600" b="1" kern="0" dirty="0">
                  <a:latin typeface="微软雅黑" panose="020B0503020204020204" pitchFamily="34" charset="-122"/>
                  <a:ea typeface="微软雅黑" panose="020B0503020204020204" pitchFamily="34" charset="-122"/>
                  <a:cs typeface="+mn-ea"/>
                  <a:sym typeface="+mn-lt"/>
                </a:endParaRPr>
              </a:p>
              <a:p>
                <a:pPr marL="742939" lvl="1" indent="-285750">
                  <a:lnSpc>
                    <a:spcPct val="130000"/>
                  </a:lnSpc>
                  <a:spcBef>
                    <a:spcPts val="600"/>
                  </a:spcBef>
                  <a:buFont typeface="Arial" panose="020B0604020202020204" pitchFamily="34" charset="0"/>
                  <a:buChar char="•"/>
                </a:pPr>
                <a:r>
                  <a:rPr kumimoji="1" lang="zh-CN" altLang="en-US" sz="2000" b="1" kern="0" dirty="0">
                    <a:latin typeface="微软雅黑" panose="020B0503020204020204" pitchFamily="34" charset="-122"/>
                    <a:ea typeface="微软雅黑" panose="020B0503020204020204" pitchFamily="34" charset="-122"/>
                    <a:cs typeface="+mn-ea"/>
                    <a:sym typeface="+mn-lt"/>
                  </a:rPr>
                  <a:t>构建过程</a:t>
                </a:r>
                <a:endParaRPr kumimoji="1" lang="en-US" altLang="zh-CN" sz="2000" b="1" kern="0" dirty="0">
                  <a:latin typeface="微软雅黑" panose="020B0503020204020204" pitchFamily="34" charset="-122"/>
                  <a:ea typeface="微软雅黑" panose="020B0503020204020204" pitchFamily="34" charset="-122"/>
                  <a:cs typeface="+mn-ea"/>
                  <a:sym typeface="+mn-lt"/>
                </a:endParaRPr>
              </a:p>
              <a:p>
                <a:pPr marL="1200127" lvl="2" indent="-285750">
                  <a:lnSpc>
                    <a:spcPct val="130000"/>
                  </a:lnSpc>
                  <a:spcBef>
                    <a:spcPts val="600"/>
                  </a:spcBef>
                  <a:buFont typeface="Arial" panose="020B0604020202020204" pitchFamily="34" charset="0"/>
                  <a:buChar char="•"/>
                </a:pPr>
                <a:r>
                  <a:rPr lang="zh-CN" altLang="en-US" sz="1600" dirty="0"/>
                  <a:t>选出单值特征；统计每个特征取值的样本数，按照正则化公式 </a:t>
                </a:r>
                <a14:m>
                  <m:oMath xmlns:m="http://schemas.openxmlformats.org/officeDocument/2006/math">
                    <m:sSub>
                      <m:sSubPr>
                        <m:ctrlPr>
                          <a:rPr lang="en-US" altLang="zh-CN" sz="1600" b="0" i="1" dirty="0" smtClean="0">
                            <a:latin typeface="Cambria Math" panose="02040503050406030204" pitchFamily="18" charset="0"/>
                          </a:rPr>
                        </m:ctrlPr>
                      </m:sSubPr>
                      <m:e>
                        <m:r>
                          <m:rPr>
                            <m:sty m:val="p"/>
                          </m:rPr>
                          <a:rPr lang="en-US" altLang="zh-CN" sz="1600" i="0" dirty="0">
                            <a:latin typeface="Cambria Math" panose="02040503050406030204" pitchFamily="18" charset="0"/>
                          </a:rPr>
                          <m:t>click</m:t>
                        </m:r>
                      </m:e>
                      <m:sub>
                        <m:r>
                          <a:rPr lang="en-US" altLang="zh-CN" sz="1600" b="0" i="1" dirty="0" smtClean="0">
                            <a:latin typeface="Cambria Math" panose="02040503050406030204" pitchFamily="18" charset="0"/>
                          </a:rPr>
                          <m:t>𝑥</m:t>
                        </m:r>
                      </m:sub>
                    </m:sSub>
                    <m:r>
                      <a:rPr lang="en-US" altLang="zh-CN" sz="1600" b="0" i="1" dirty="0" smtClean="0">
                        <a:latin typeface="Cambria Math" panose="02040503050406030204" pitchFamily="18" charset="0"/>
                      </a:rPr>
                      <m:t>=</m:t>
                    </m:r>
                    <m:f>
                      <m:fPr>
                        <m:ctrlPr>
                          <a:rPr lang="en-US" altLang="zh-CN" sz="1600" b="0" i="1" dirty="0" smtClean="0">
                            <a:latin typeface="Cambria Math" panose="02040503050406030204" pitchFamily="18" charset="0"/>
                          </a:rPr>
                        </m:ctrlPr>
                      </m:fPr>
                      <m:num>
                        <m:r>
                          <a:rPr lang="en-US" altLang="zh-CN" sz="1600" b="0" i="1" dirty="0" smtClean="0">
                            <a:latin typeface="Cambria Math" panose="02040503050406030204" pitchFamily="18" charset="0"/>
                          </a:rPr>
                          <m:t>𝑥</m:t>
                        </m:r>
                        <m:r>
                          <a:rPr lang="en-US" altLang="zh-CN" sz="1600" b="0" i="1" dirty="0" smtClean="0">
                            <a:latin typeface="Cambria Math" panose="02040503050406030204" pitchFamily="18" charset="0"/>
                          </a:rPr>
                          <m:t>−</m:t>
                        </m:r>
                        <m:sSub>
                          <m:sSubPr>
                            <m:ctrlPr>
                              <a:rPr lang="en-US" altLang="zh-CN" sz="1600" b="0" i="1" dirty="0" smtClean="0">
                                <a:latin typeface="Cambria Math" panose="02040503050406030204" pitchFamily="18" charset="0"/>
                              </a:rPr>
                            </m:ctrlPr>
                          </m:sSubPr>
                          <m:e>
                            <m:r>
                              <a:rPr lang="en-US" altLang="zh-CN" sz="1600" b="0" i="1" dirty="0" smtClean="0">
                                <a:latin typeface="Cambria Math" panose="02040503050406030204" pitchFamily="18" charset="0"/>
                              </a:rPr>
                              <m:t>𝑥</m:t>
                            </m:r>
                          </m:e>
                          <m:sub>
                            <m:r>
                              <a:rPr lang="en-US" altLang="zh-CN" sz="1600" b="0" i="1" dirty="0" smtClean="0">
                                <a:latin typeface="Cambria Math" panose="02040503050406030204" pitchFamily="18" charset="0"/>
                              </a:rPr>
                              <m:t>𝑚𝑖𝑛</m:t>
                            </m:r>
                          </m:sub>
                        </m:sSub>
                      </m:num>
                      <m:den>
                        <m:sSub>
                          <m:sSubPr>
                            <m:ctrlPr>
                              <a:rPr lang="en-US" altLang="zh-CN" sz="1600" b="0" i="1" dirty="0" smtClean="0">
                                <a:latin typeface="Cambria Math" panose="02040503050406030204" pitchFamily="18" charset="0"/>
                              </a:rPr>
                            </m:ctrlPr>
                          </m:sSubPr>
                          <m:e>
                            <m:r>
                              <a:rPr lang="en-US" altLang="zh-CN" sz="1600" b="0" i="1" dirty="0" smtClean="0">
                                <a:latin typeface="Cambria Math" panose="02040503050406030204" pitchFamily="18" charset="0"/>
                              </a:rPr>
                              <m:t>𝑥</m:t>
                            </m:r>
                          </m:e>
                          <m:sub>
                            <m:r>
                              <a:rPr lang="en-US" altLang="zh-CN" sz="1600" b="0" i="1" dirty="0" smtClean="0">
                                <a:latin typeface="Cambria Math" panose="02040503050406030204" pitchFamily="18" charset="0"/>
                              </a:rPr>
                              <m:t>𝑚𝑎𝑥</m:t>
                            </m:r>
                          </m:sub>
                        </m:sSub>
                        <m:r>
                          <a:rPr lang="en-US" altLang="zh-CN" sz="1600" b="0" i="1" dirty="0" smtClean="0">
                            <a:latin typeface="Cambria Math" panose="02040503050406030204" pitchFamily="18" charset="0"/>
                          </a:rPr>
                          <m:t>−</m:t>
                        </m:r>
                        <m:sSub>
                          <m:sSubPr>
                            <m:ctrlPr>
                              <a:rPr lang="en-US" altLang="zh-CN" sz="1600" b="0" i="1" dirty="0" smtClean="0">
                                <a:latin typeface="Cambria Math" panose="02040503050406030204" pitchFamily="18" charset="0"/>
                              </a:rPr>
                            </m:ctrlPr>
                          </m:sSubPr>
                          <m:e>
                            <m:r>
                              <a:rPr lang="en-US" altLang="zh-CN" sz="1600" b="0" i="1" dirty="0" smtClean="0">
                                <a:latin typeface="Cambria Math" panose="02040503050406030204" pitchFamily="18" charset="0"/>
                              </a:rPr>
                              <m:t>𝑥</m:t>
                            </m:r>
                          </m:e>
                          <m:sub>
                            <m:r>
                              <a:rPr lang="en-US" altLang="zh-CN" sz="1600" b="0" i="1" dirty="0" smtClean="0">
                                <a:latin typeface="Cambria Math" panose="02040503050406030204" pitchFamily="18" charset="0"/>
                              </a:rPr>
                              <m:t>𝑚𝑖𝑛</m:t>
                            </m:r>
                          </m:sub>
                        </m:sSub>
                      </m:den>
                    </m:f>
                  </m:oMath>
                </a14:m>
                <a:r>
                  <a:rPr lang="zh-CN" altLang="en-US" sz="1600" dirty="0"/>
                  <a:t> 计算特征取值</a:t>
                </a:r>
                <a:r>
                  <a:rPr lang="en-US" altLang="zh-CN" sz="1600" dirty="0"/>
                  <a:t>x</a:t>
                </a:r>
                <a:r>
                  <a:rPr lang="zh-CN" altLang="en-US" sz="1600" dirty="0"/>
                  <a:t>的投放量；然后将任意两组特征组合，视为一个组合特征，计算组合特征值的每个取值的投放量</a:t>
                </a:r>
                <a:endParaRPr lang="en-US" altLang="zh-CN" sz="1600" dirty="0"/>
              </a:p>
              <a:p>
                <a:pPr marL="1200127" lvl="2" indent="-285750">
                  <a:lnSpc>
                    <a:spcPct val="130000"/>
                  </a:lnSpc>
                  <a:spcBef>
                    <a:spcPts val="600"/>
                  </a:spcBef>
                  <a:buFont typeface="Arial" panose="020B0604020202020204" pitchFamily="34" charset="0"/>
                  <a:buChar char="•"/>
                </a:pPr>
                <a:r>
                  <a:rPr lang="en-US" altLang="zh-CN" sz="1600" dirty="0"/>
                  <a:t>e.g. </a:t>
                </a:r>
                <a:r>
                  <a:rPr lang="zh-CN" altLang="en-US" sz="1600" dirty="0"/>
                  <a:t>以</a:t>
                </a:r>
                <a:r>
                  <a:rPr lang="en-US" altLang="zh-CN" sz="1600" dirty="0"/>
                  <a:t>education</a:t>
                </a:r>
                <a:r>
                  <a:rPr lang="zh-CN" altLang="en-US" sz="1600" dirty="0"/>
                  <a:t>特征为例，若</a:t>
                </a:r>
                <a:r>
                  <a:rPr lang="en-US" altLang="zh-CN" sz="1600" dirty="0"/>
                  <a:t>education=1</a:t>
                </a:r>
                <a:r>
                  <a:rPr lang="zh-CN" altLang="en-US" sz="1600" dirty="0"/>
                  <a:t>的数据共有</a:t>
                </a:r>
                <a:r>
                  <a:rPr lang="en-US" altLang="zh-CN" sz="1600" dirty="0"/>
                  <a:t>5000</a:t>
                </a:r>
                <a:r>
                  <a:rPr lang="zh-CN" altLang="en-US" sz="1600" dirty="0"/>
                  <a:t>条，其中</a:t>
                </a:r>
                <a:r>
                  <a:rPr lang="en-US" altLang="zh-CN" sz="1600" dirty="0"/>
                  <a:t>education=3</a:t>
                </a:r>
                <a:r>
                  <a:rPr lang="zh-CN" altLang="en-US" sz="1600" dirty="0"/>
                  <a:t>的样本数最多且为</a:t>
                </a:r>
                <a:r>
                  <a:rPr lang="en-US" altLang="zh-CN" sz="1600" dirty="0"/>
                  <a:t>10000</a:t>
                </a:r>
                <a:r>
                  <a:rPr lang="zh-CN" altLang="en-US" sz="1600" dirty="0"/>
                  <a:t>，其中</a:t>
                </a:r>
                <a:r>
                  <a:rPr lang="en-US" altLang="zh-CN" sz="1600" dirty="0"/>
                  <a:t>education=4</a:t>
                </a:r>
                <a:r>
                  <a:rPr lang="zh-CN" altLang="en-US" sz="1600" dirty="0"/>
                  <a:t>的样本数最少且为</a:t>
                </a:r>
                <a:r>
                  <a:rPr lang="en-US" altLang="zh-CN" sz="1600" dirty="0"/>
                  <a:t>2000</a:t>
                </a:r>
                <a:r>
                  <a:rPr lang="zh-CN" altLang="en-US" sz="1600" dirty="0"/>
                  <a:t>，那么</a:t>
                </a:r>
                <a:r>
                  <a:rPr lang="en-US" altLang="zh-CN" sz="1600" dirty="0"/>
                  <a:t>education1</a:t>
                </a:r>
                <a:r>
                  <a:rPr lang="zh-CN" altLang="en-US" sz="1600" dirty="0"/>
                  <a:t>的投放为量</a:t>
                </a:r>
                <a14:m>
                  <m:oMath xmlns:m="http://schemas.openxmlformats.org/officeDocument/2006/math">
                    <m:f>
                      <m:fPr>
                        <m:ctrlPr>
                          <a:rPr lang="en-US" altLang="zh-CN" sz="1600" i="1" smtClean="0">
                            <a:latin typeface="Cambria Math" panose="02040503050406030204" pitchFamily="18" charset="0"/>
                          </a:rPr>
                        </m:ctrlPr>
                      </m:fPr>
                      <m:num>
                        <m:r>
                          <a:rPr lang="en-US" altLang="zh-CN" sz="1600" b="0" i="1" smtClean="0">
                            <a:latin typeface="Cambria Math" panose="02040503050406030204" pitchFamily="18" charset="0"/>
                          </a:rPr>
                          <m:t>5000−2000</m:t>
                        </m:r>
                      </m:num>
                      <m:den>
                        <m:r>
                          <a:rPr lang="en-US" altLang="zh-CN" sz="1600" b="0" i="1" smtClean="0">
                            <a:latin typeface="Cambria Math" panose="02040503050406030204" pitchFamily="18" charset="0"/>
                          </a:rPr>
                          <m:t>10000−2000</m:t>
                        </m:r>
                      </m:den>
                    </m:f>
                    <m:r>
                      <a:rPr lang="en-US" altLang="zh-CN" sz="1600" b="0" i="1" smtClean="0">
                        <a:latin typeface="Cambria Math" panose="02040503050406030204" pitchFamily="18" charset="0"/>
                      </a:rPr>
                      <m:t>=</m:t>
                    </m:r>
                    <m:f>
                      <m:fPr>
                        <m:ctrlPr>
                          <a:rPr lang="en-US" altLang="zh-CN" sz="1600" b="0" i="1" smtClean="0">
                            <a:latin typeface="Cambria Math" panose="02040503050406030204" pitchFamily="18" charset="0"/>
                          </a:rPr>
                        </m:ctrlPr>
                      </m:fPr>
                      <m:num>
                        <m:r>
                          <a:rPr lang="en-US" altLang="zh-CN" sz="1600" b="0" i="1" smtClean="0">
                            <a:latin typeface="Cambria Math" panose="02040503050406030204" pitchFamily="18" charset="0"/>
                          </a:rPr>
                          <m:t>3</m:t>
                        </m:r>
                      </m:num>
                      <m:den>
                        <m:r>
                          <a:rPr lang="en-US" altLang="zh-CN" sz="1600" b="0" i="1" smtClean="0">
                            <a:latin typeface="Cambria Math" panose="02040503050406030204" pitchFamily="18" charset="0"/>
                          </a:rPr>
                          <m:t>8</m:t>
                        </m:r>
                      </m:den>
                    </m:f>
                  </m:oMath>
                </a14:m>
                <a:endParaRPr lang="en-US" altLang="zh-CN" sz="1600" b="0" dirty="0"/>
              </a:p>
              <a:p>
                <a:pPr marL="742939" lvl="1" indent="-285750">
                  <a:lnSpc>
                    <a:spcPct val="130000"/>
                  </a:lnSpc>
                  <a:spcBef>
                    <a:spcPts val="600"/>
                  </a:spcBef>
                  <a:buFont typeface="Arial" panose="020B0604020202020204" pitchFamily="34" charset="0"/>
                  <a:buChar char="•"/>
                </a:pPr>
                <a:r>
                  <a:rPr kumimoji="1" lang="zh-CN" altLang="en-US" sz="2000" b="1" kern="0" dirty="0">
                    <a:latin typeface="微软雅黑" panose="020B0503020204020204" pitchFamily="34" charset="-122"/>
                    <a:ea typeface="微软雅黑" panose="020B0503020204020204" pitchFamily="34" charset="-122"/>
                    <a:cs typeface="+mn-ea"/>
                    <a:sym typeface="+mn-lt"/>
                  </a:rPr>
                  <a:t>特征筛选</a:t>
                </a:r>
                <a:endParaRPr kumimoji="1" lang="en-US" altLang="zh-CN" sz="2000" b="1" kern="0" dirty="0">
                  <a:latin typeface="微软雅黑" panose="020B0503020204020204" pitchFamily="34" charset="-122"/>
                  <a:ea typeface="微软雅黑" panose="020B0503020204020204" pitchFamily="34" charset="-122"/>
                  <a:cs typeface="+mn-ea"/>
                  <a:sym typeface="+mn-lt"/>
                </a:endParaRPr>
              </a:p>
              <a:p>
                <a:pPr marL="1200127" lvl="2" indent="-285750">
                  <a:lnSpc>
                    <a:spcPct val="130000"/>
                  </a:lnSpc>
                  <a:spcBef>
                    <a:spcPts val="600"/>
                  </a:spcBef>
                  <a:buFont typeface="Arial" panose="020B0604020202020204" pitchFamily="34" charset="0"/>
                  <a:buChar char="•"/>
                </a:pPr>
                <a:r>
                  <a:rPr kumimoji="1" lang="zh-CN" altLang="en-US" sz="1600" kern="0" dirty="0">
                    <a:latin typeface="微软雅黑" panose="020B0503020204020204" pitchFamily="34" charset="-122"/>
                    <a:ea typeface="微软雅黑" panose="020B0503020204020204" pitchFamily="34" charset="-122"/>
                    <a:cs typeface="+mn-ea"/>
                    <a:sym typeface="+mn-lt"/>
                  </a:rPr>
                  <a:t>通过计算</a:t>
                </a:r>
                <a:r>
                  <a:rPr kumimoji="1" lang="en-US" altLang="zh-CN" sz="1600" kern="0" dirty="0" err="1">
                    <a:latin typeface="微软雅黑" panose="020B0503020204020204" pitchFamily="34" charset="-122"/>
                    <a:ea typeface="微软雅黑" panose="020B0503020204020204" pitchFamily="34" charset="-122"/>
                    <a:cs typeface="+mn-ea"/>
                    <a:sym typeface="+mn-lt"/>
                  </a:rPr>
                  <a:t>feature_importance</a:t>
                </a:r>
                <a:r>
                  <a:rPr kumimoji="1" lang="en-US" altLang="zh-CN" sz="1600" kern="0" dirty="0">
                    <a:latin typeface="微软雅黑" panose="020B0503020204020204" pitchFamily="34" charset="-122"/>
                    <a:ea typeface="微软雅黑" panose="020B0503020204020204" pitchFamily="34" charset="-122"/>
                    <a:cs typeface="+mn-ea"/>
                    <a:sym typeface="+mn-lt"/>
                  </a:rPr>
                  <a:t> </a:t>
                </a:r>
                <a:r>
                  <a:rPr kumimoji="1" lang="zh-CN" altLang="en-US" sz="1600" kern="0" dirty="0">
                    <a:latin typeface="微软雅黑" panose="020B0503020204020204" pitchFamily="34" charset="-122"/>
                    <a:ea typeface="微软雅黑" panose="020B0503020204020204" pitchFamily="34" charset="-122"/>
                    <a:cs typeface="+mn-ea"/>
                    <a:sym typeface="+mn-lt"/>
                  </a:rPr>
                  <a:t>以及使用不同特征调试模型，筛选出</a:t>
                </a:r>
                <a:r>
                  <a:rPr kumimoji="1" lang="en-US" altLang="zh-CN" sz="1600" kern="0" dirty="0">
                    <a:latin typeface="微软雅黑" panose="020B0503020204020204" pitchFamily="34" charset="-122"/>
                    <a:ea typeface="微软雅黑" panose="020B0503020204020204" pitchFamily="34" charset="-122"/>
                    <a:cs typeface="+mn-ea"/>
                    <a:sym typeface="+mn-lt"/>
                  </a:rPr>
                  <a:t>30</a:t>
                </a:r>
                <a:r>
                  <a:rPr kumimoji="1" lang="zh-CN" altLang="en-US" sz="1600" kern="0" dirty="0">
                    <a:latin typeface="微软雅黑" panose="020B0503020204020204" pitchFamily="34" charset="-122"/>
                    <a:ea typeface="微软雅黑" panose="020B0503020204020204" pitchFamily="34" charset="-122"/>
                    <a:cs typeface="+mn-ea"/>
                    <a:sym typeface="+mn-lt"/>
                  </a:rPr>
                  <a:t>个</a:t>
                </a:r>
                <a:r>
                  <a:rPr kumimoji="1" lang="en-US" altLang="zh-CN" sz="1600" kern="0" dirty="0">
                    <a:latin typeface="微软雅黑" panose="020B0503020204020204" pitchFamily="34" charset="-122"/>
                    <a:ea typeface="微软雅黑" panose="020B0503020204020204" pitchFamily="34" charset="-122"/>
                    <a:cs typeface="+mn-ea"/>
                    <a:sym typeface="+mn-lt"/>
                  </a:rPr>
                  <a:t>click</a:t>
                </a:r>
                <a:r>
                  <a:rPr kumimoji="1" lang="zh-CN" altLang="en-US" sz="1600" kern="0" dirty="0">
                    <a:latin typeface="微软雅黑" panose="020B0503020204020204" pitchFamily="34" charset="-122"/>
                    <a:ea typeface="微软雅黑" panose="020B0503020204020204" pitchFamily="34" charset="-122"/>
                    <a:cs typeface="+mn-ea"/>
                    <a:sym typeface="+mn-lt"/>
                  </a:rPr>
                  <a:t>特征</a:t>
                </a:r>
                <a:endParaRPr kumimoji="1" lang="en-US" altLang="zh-CN" sz="1600" kern="0" dirty="0">
                  <a:latin typeface="微软雅黑" panose="020B0503020204020204" pitchFamily="34" charset="-122"/>
                  <a:ea typeface="微软雅黑" panose="020B0503020204020204" pitchFamily="34" charset="-122"/>
                  <a:cs typeface="+mn-ea"/>
                  <a:sym typeface="+mn-lt"/>
                </a:endParaRPr>
              </a:p>
              <a:p>
                <a:pPr lvl="2">
                  <a:lnSpc>
                    <a:spcPct val="130000"/>
                  </a:lnSpc>
                  <a:spcBef>
                    <a:spcPts val="600"/>
                  </a:spcBef>
                </a:pPr>
                <a:endParaRPr kumimoji="1" lang="en-US" altLang="zh-CN" sz="2000" b="1" kern="0" dirty="0">
                  <a:latin typeface="微软雅黑" panose="020B0503020204020204" pitchFamily="34" charset="-122"/>
                  <a:ea typeface="微软雅黑" panose="020B0503020204020204" pitchFamily="34" charset="-122"/>
                  <a:cs typeface="+mn-ea"/>
                  <a:sym typeface="+mn-lt"/>
                </a:endParaRPr>
              </a:p>
            </p:txBody>
          </p:sp>
        </mc:Choice>
        <mc:Fallback>
          <p:sp>
            <p:nvSpPr>
              <p:cNvPr id="4" name="文本框 3">
                <a:extLst>
                  <a:ext uri="{FF2B5EF4-FFF2-40B4-BE49-F238E27FC236}">
                    <a16:creationId xmlns:a16="http://schemas.microsoft.com/office/drawing/2014/main" id="{706D2EC5-34F9-3845-A7F0-E6E982F9F73F}"/>
                  </a:ext>
                </a:extLst>
              </p:cNvPr>
              <p:cNvSpPr txBox="1">
                <a:spLocks noRot="1" noChangeAspect="1" noMove="1" noResize="1" noEditPoints="1" noAdjustHandles="1" noChangeArrowheads="1" noChangeShapeType="1" noTextEdit="1"/>
              </p:cNvSpPr>
              <p:nvPr/>
            </p:nvSpPr>
            <p:spPr>
              <a:xfrm>
                <a:off x="877503" y="959881"/>
                <a:ext cx="10131156" cy="5279330"/>
              </a:xfrm>
              <a:prstGeom prst="rect">
                <a:avLst/>
              </a:prstGeom>
              <a:blipFill>
                <a:blip r:embed="rId3"/>
                <a:stretch>
                  <a:fillRect l="-751" r="-12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37596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5</a:t>
            </a:r>
            <a:endParaRPr kumimoji="1" lang="zh-CN" altLang="en-US" dirty="0"/>
          </a:p>
        </p:txBody>
      </p:sp>
      <p:sp>
        <p:nvSpPr>
          <p:cNvPr id="3" name="文本占位符 2"/>
          <p:cNvSpPr>
            <a:spLocks noGrp="1"/>
          </p:cNvSpPr>
          <p:nvPr>
            <p:ph type="body" sz="quarter" idx="12"/>
          </p:nvPr>
        </p:nvSpPr>
        <p:spPr/>
        <p:txBody>
          <a:bodyPr/>
          <a:lstStyle/>
          <a:p>
            <a:r>
              <a:rPr kumimoji="1" lang="zh-CN" altLang="en-US" dirty="0"/>
              <a:t>特征构建</a:t>
            </a: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706D2EC5-34F9-3845-A7F0-E6E982F9F73F}"/>
                  </a:ext>
                </a:extLst>
              </p:cNvPr>
              <p:cNvSpPr txBox="1"/>
              <p:nvPr/>
            </p:nvSpPr>
            <p:spPr>
              <a:xfrm>
                <a:off x="877503" y="959881"/>
                <a:ext cx="10131156" cy="6184065"/>
              </a:xfrm>
              <a:prstGeom prst="rect">
                <a:avLst/>
              </a:prstGeom>
              <a:noFill/>
            </p:spPr>
            <p:txBody>
              <a:bodyPr wrap="square" rtlCol="0">
                <a:spAutoFit/>
              </a:bodyPr>
              <a:lstStyle/>
              <a:p>
                <a:pPr marL="285750" indent="-285750">
                  <a:lnSpc>
                    <a:spcPct val="130000"/>
                  </a:lnSpc>
                  <a:spcBef>
                    <a:spcPts val="600"/>
                  </a:spcBef>
                  <a:buFont typeface="Arial" panose="020B0604020202020204" pitchFamily="34" charset="0"/>
                  <a:buChar char="•"/>
                </a:pPr>
                <a:r>
                  <a:rPr kumimoji="1" lang="zh-CN" altLang="en-US" sz="2000" b="1" kern="0" dirty="0">
                    <a:latin typeface="微软雅黑" panose="020B0503020204020204" pitchFamily="34" charset="-122"/>
                    <a:ea typeface="微软雅黑" panose="020B0503020204020204" pitchFamily="34" charset="-122"/>
                    <a:cs typeface="+mn-ea"/>
                    <a:sym typeface="+mn-lt"/>
                  </a:rPr>
                  <a:t>投放比例（</a:t>
                </a:r>
                <a:r>
                  <a:rPr kumimoji="1" lang="en-US" altLang="zh-CN" sz="2000" b="1" kern="0" dirty="0">
                    <a:latin typeface="微软雅黑" panose="020B0503020204020204" pitchFamily="34" charset="-122"/>
                    <a:ea typeface="微软雅黑" panose="020B0503020204020204" pitchFamily="34" charset="-122"/>
                    <a:cs typeface="+mn-ea"/>
                    <a:sym typeface="+mn-lt"/>
                  </a:rPr>
                  <a:t>ratio</a:t>
                </a:r>
                <a:r>
                  <a:rPr kumimoji="1" lang="zh-CN" altLang="en-US" sz="2000" b="1" kern="0" dirty="0">
                    <a:latin typeface="微软雅黑" panose="020B0503020204020204" pitchFamily="34" charset="-122"/>
                    <a:ea typeface="微软雅黑" panose="020B0503020204020204" pitchFamily="34" charset="-122"/>
                    <a:cs typeface="+mn-ea"/>
                    <a:sym typeface="+mn-lt"/>
                  </a:rPr>
                  <a:t>）</a:t>
                </a:r>
                <a:endParaRPr kumimoji="1" lang="en-US" altLang="zh-CN" sz="2000" b="1" kern="0" dirty="0">
                  <a:latin typeface="微软雅黑" panose="020B0503020204020204" pitchFamily="34" charset="-122"/>
                  <a:ea typeface="微软雅黑" panose="020B0503020204020204" pitchFamily="34" charset="-122"/>
                  <a:cs typeface="+mn-ea"/>
                  <a:sym typeface="+mn-lt"/>
                </a:endParaRPr>
              </a:p>
              <a:p>
                <a:pPr marL="742939" lvl="1" indent="-285750">
                  <a:lnSpc>
                    <a:spcPct val="130000"/>
                  </a:lnSpc>
                  <a:spcBef>
                    <a:spcPts val="600"/>
                  </a:spcBef>
                  <a:buFont typeface="Arial" panose="020B0604020202020204" pitchFamily="34" charset="0"/>
                  <a:buChar char="•"/>
                </a:pPr>
                <a:r>
                  <a:rPr kumimoji="1" lang="zh-CN" altLang="en-US" b="1" kern="0" dirty="0">
                    <a:latin typeface="微软雅黑" panose="020B0503020204020204" pitchFamily="34" charset="-122"/>
                    <a:ea typeface="微软雅黑" panose="020B0503020204020204" pitchFamily="34" charset="-122"/>
                    <a:cs typeface="+mn-ea"/>
                    <a:sym typeface="+mn-lt"/>
                  </a:rPr>
                  <a:t>含义</a:t>
                </a:r>
                <a:endParaRPr kumimoji="1" lang="en-US" altLang="zh-CN" b="1" kern="0" dirty="0">
                  <a:latin typeface="微软雅黑" panose="020B0503020204020204" pitchFamily="34" charset="-122"/>
                  <a:ea typeface="微软雅黑" panose="020B0503020204020204" pitchFamily="34" charset="-122"/>
                  <a:cs typeface="+mn-ea"/>
                  <a:sym typeface="+mn-lt"/>
                </a:endParaRPr>
              </a:p>
              <a:p>
                <a:pPr marL="1200127" lvl="2" indent="-285750">
                  <a:lnSpc>
                    <a:spcPct val="130000"/>
                  </a:lnSpc>
                  <a:spcBef>
                    <a:spcPts val="600"/>
                  </a:spcBef>
                  <a:buFont typeface="Arial" panose="020B0604020202020204" pitchFamily="34" charset="0"/>
                  <a:buChar char="•"/>
                </a:pPr>
                <a:r>
                  <a:rPr lang="zh-CN" altLang="en-US" sz="1600" dirty="0"/>
                  <a:t>用于描述某一单值特征或某一对单值特征不同取值在总样本数据中的占比，使得用户的某个特征更加明显</a:t>
                </a:r>
                <a:endParaRPr kumimoji="1" lang="en-US" altLang="zh-CN" sz="1600" b="1" kern="0" dirty="0">
                  <a:latin typeface="微软雅黑" panose="020B0503020204020204" pitchFamily="34" charset="-122"/>
                  <a:ea typeface="微软雅黑" panose="020B0503020204020204" pitchFamily="34" charset="-122"/>
                  <a:cs typeface="+mn-ea"/>
                  <a:sym typeface="+mn-lt"/>
                </a:endParaRPr>
              </a:p>
              <a:p>
                <a:pPr marL="742939" lvl="1" indent="-285750">
                  <a:lnSpc>
                    <a:spcPct val="130000"/>
                  </a:lnSpc>
                  <a:spcBef>
                    <a:spcPts val="600"/>
                  </a:spcBef>
                  <a:buFont typeface="Arial" panose="020B0604020202020204" pitchFamily="34" charset="0"/>
                  <a:buChar char="•"/>
                </a:pPr>
                <a:r>
                  <a:rPr kumimoji="1" lang="zh-CN" altLang="en-US" b="1" kern="0" dirty="0">
                    <a:latin typeface="微软雅黑" panose="020B0503020204020204" pitchFamily="34" charset="-122"/>
                    <a:ea typeface="微软雅黑" panose="020B0503020204020204" pitchFamily="34" charset="-122"/>
                    <a:cs typeface="+mn-ea"/>
                    <a:sym typeface="+mn-lt"/>
                  </a:rPr>
                  <a:t>构建过程</a:t>
                </a:r>
                <a:endParaRPr kumimoji="1" lang="en-US" altLang="zh-CN" b="1" kern="0" dirty="0">
                  <a:latin typeface="微软雅黑" panose="020B0503020204020204" pitchFamily="34" charset="-122"/>
                  <a:ea typeface="微软雅黑" panose="020B0503020204020204" pitchFamily="34" charset="-122"/>
                  <a:cs typeface="+mn-ea"/>
                  <a:sym typeface="+mn-lt"/>
                </a:endParaRPr>
              </a:p>
              <a:p>
                <a:pPr marL="1200127" lvl="2" indent="-285750">
                  <a:lnSpc>
                    <a:spcPct val="130000"/>
                  </a:lnSpc>
                  <a:spcBef>
                    <a:spcPts val="600"/>
                  </a:spcBef>
                  <a:buFont typeface="Arial" panose="020B0604020202020204" pitchFamily="34" charset="0"/>
                  <a:buChar char="•"/>
                </a:pPr>
                <a:r>
                  <a:rPr lang="zh-CN" altLang="en-US" sz="1600" dirty="0"/>
                  <a:t>选出单值特征；单值特征投放比例为某个特征取值的样本数占总样本数目的比例；然后将任意两组特征进行</a:t>
                </a:r>
                <a:r>
                  <a:rPr lang="zh-CN" altLang="en-US" sz="1600" b="1" dirty="0"/>
                  <a:t>有序组合</a:t>
                </a:r>
                <a:r>
                  <a:rPr lang="zh-CN" altLang="en-US" sz="1600" dirty="0"/>
                  <a:t>，视为一个组合特征，计算组合特征值在样本出现次数占第一个特征值在样本中出现次数的百分比（</a:t>
                </a:r>
                <a14:m>
                  <m:oMath xmlns:m="http://schemas.openxmlformats.org/officeDocument/2006/math">
                    <m:f>
                      <m:fPr>
                        <m:ctrlPr>
                          <a:rPr lang="en-US" altLang="zh-CN" sz="1600" i="1" smtClean="0">
                            <a:latin typeface="Cambria Math" panose="02040503050406030204" pitchFamily="18" charset="0"/>
                          </a:rPr>
                        </m:ctrlPr>
                      </m:fPr>
                      <m:num>
                        <m:r>
                          <a:rPr lang="en-US" altLang="zh-CN" sz="1600" b="0" i="1" smtClean="0">
                            <a:latin typeface="Cambria Math" panose="02040503050406030204" pitchFamily="18" charset="0"/>
                          </a:rPr>
                          <m:t>𝑃</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𝐴𝐵</m:t>
                        </m:r>
                        <m:r>
                          <a:rPr lang="en-US" altLang="zh-CN" sz="1600" b="0" i="1" smtClean="0">
                            <a:latin typeface="Cambria Math" panose="02040503050406030204" pitchFamily="18" charset="0"/>
                          </a:rPr>
                          <m:t>)</m:t>
                        </m:r>
                      </m:num>
                      <m:den>
                        <m:r>
                          <a:rPr lang="en-US" altLang="zh-CN" sz="1600" b="0" i="1" smtClean="0">
                            <a:latin typeface="Cambria Math" panose="02040503050406030204" pitchFamily="18" charset="0"/>
                          </a:rPr>
                          <m:t>𝑃</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𝐴</m:t>
                        </m:r>
                        <m:r>
                          <a:rPr lang="en-US" altLang="zh-CN" sz="1600" b="0" i="1" smtClean="0">
                            <a:latin typeface="Cambria Math" panose="02040503050406030204" pitchFamily="18" charset="0"/>
                          </a:rPr>
                          <m:t>)</m:t>
                        </m:r>
                      </m:den>
                    </m:f>
                  </m:oMath>
                </a14:m>
                <a:r>
                  <a:rPr lang="zh-CN" altLang="en-US" sz="1600" dirty="0"/>
                  <a:t>）</a:t>
                </a:r>
                <a:endParaRPr lang="en-US" altLang="zh-CN" sz="1600" dirty="0"/>
              </a:p>
              <a:p>
                <a:pPr marL="1200127" lvl="2" indent="-285750">
                  <a:lnSpc>
                    <a:spcPct val="130000"/>
                  </a:lnSpc>
                  <a:spcBef>
                    <a:spcPts val="600"/>
                  </a:spcBef>
                  <a:buFont typeface="Arial" panose="020B0604020202020204" pitchFamily="34" charset="0"/>
                  <a:buChar char="•"/>
                </a:pPr>
                <a:r>
                  <a:rPr lang="en-US" altLang="zh-CN" sz="1600" dirty="0"/>
                  <a:t>e.g. </a:t>
                </a:r>
                <a:r>
                  <a:rPr lang="zh-CN" altLang="en-US" sz="1600" dirty="0"/>
                  <a:t>以</a:t>
                </a:r>
                <a:r>
                  <a:rPr lang="en-US" altLang="zh-CN" sz="1600" dirty="0"/>
                  <a:t>education</a:t>
                </a:r>
                <a:r>
                  <a:rPr lang="zh-CN" altLang="en-US" sz="1600" dirty="0"/>
                  <a:t>特征为例，若</a:t>
                </a:r>
                <a:r>
                  <a:rPr lang="en-US" altLang="zh-CN" sz="1600" dirty="0"/>
                  <a:t>education=1</a:t>
                </a:r>
                <a:r>
                  <a:rPr lang="zh-CN" altLang="en-US" sz="1600" dirty="0"/>
                  <a:t>的数据共有</a:t>
                </a:r>
                <a:r>
                  <a:rPr lang="en-US" altLang="zh-CN" sz="1600" dirty="0"/>
                  <a:t>5000</a:t>
                </a:r>
                <a:r>
                  <a:rPr lang="zh-CN" altLang="en-US" sz="1600" dirty="0"/>
                  <a:t>条，其中样本为</a:t>
                </a:r>
                <a:r>
                  <a:rPr lang="en-US" altLang="zh-CN" sz="1600" dirty="0"/>
                  <a:t>10000</a:t>
                </a:r>
                <a:r>
                  <a:rPr lang="zh-CN" altLang="en-US" sz="1600" dirty="0"/>
                  <a:t>，那么单值特征的投放量比例为</a:t>
                </a:r>
                <a:r>
                  <a:rPr lang="en-US" altLang="zh-CN" sz="1600" dirty="0"/>
                  <a:t>0.5</a:t>
                </a:r>
                <a:br>
                  <a:rPr lang="en-US" altLang="zh-CN" sz="1600" dirty="0"/>
                </a:br>
                <a:r>
                  <a:rPr lang="zh-CN" altLang="en-US" sz="1600" dirty="0"/>
                  <a:t>组合特征以（</a:t>
                </a:r>
                <a:r>
                  <a:rPr lang="en-US" altLang="zh-CN" sz="1600" dirty="0"/>
                  <a:t>education</a:t>
                </a:r>
                <a:r>
                  <a:rPr lang="zh-CN" altLang="en-US" sz="1600" dirty="0"/>
                  <a:t>，</a:t>
                </a:r>
                <a:r>
                  <a:rPr lang="en-US" altLang="zh-CN" sz="1600" dirty="0"/>
                  <a:t>gender</a:t>
                </a:r>
                <a:r>
                  <a:rPr lang="zh-CN" altLang="en-US" sz="1600" dirty="0"/>
                  <a:t>）为例，假设（</a:t>
                </a:r>
                <a:r>
                  <a:rPr lang="en-US" altLang="zh-CN" sz="1600" dirty="0"/>
                  <a:t>education</a:t>
                </a:r>
                <a:r>
                  <a:rPr lang="zh-CN" altLang="en-US" sz="1600" dirty="0"/>
                  <a:t>，</a:t>
                </a:r>
                <a:r>
                  <a:rPr lang="en-US" altLang="zh-CN" sz="1600" dirty="0"/>
                  <a:t>gender</a:t>
                </a:r>
                <a:r>
                  <a:rPr lang="zh-CN" altLang="en-US" sz="1600" dirty="0"/>
                  <a:t>）</a:t>
                </a:r>
                <a:r>
                  <a:rPr lang="en-US" altLang="zh-CN" sz="1600" dirty="0"/>
                  <a:t>=</a:t>
                </a:r>
                <a:r>
                  <a:rPr lang="zh-CN" altLang="en-US" sz="1600" dirty="0"/>
                  <a:t>（</a:t>
                </a:r>
                <a:r>
                  <a:rPr lang="en-US" altLang="zh-CN" sz="1600" dirty="0"/>
                  <a:t>1</a:t>
                </a:r>
                <a:r>
                  <a:rPr lang="zh-CN" altLang="en-US" sz="1600" dirty="0"/>
                  <a:t>，</a:t>
                </a:r>
                <a:r>
                  <a:rPr lang="en-US" altLang="zh-CN" sz="1600" dirty="0"/>
                  <a:t>1</a:t>
                </a:r>
                <a:r>
                  <a:rPr lang="zh-CN" altLang="en-US" sz="1600" dirty="0"/>
                  <a:t>）的样本为</a:t>
                </a:r>
                <a:r>
                  <a:rPr lang="en-US" altLang="zh-CN" sz="1600" dirty="0"/>
                  <a:t>2000</a:t>
                </a:r>
                <a:r>
                  <a:rPr lang="zh-CN" altLang="en-US" sz="1600" dirty="0"/>
                  <a:t>个，数据集中</a:t>
                </a:r>
                <a:r>
                  <a:rPr lang="en-US" altLang="zh-CN" sz="1600" dirty="0"/>
                  <a:t>education=1</a:t>
                </a:r>
                <a:r>
                  <a:rPr lang="zh-CN" altLang="en-US" sz="1600" dirty="0"/>
                  <a:t>的样本数为</a:t>
                </a:r>
                <a:r>
                  <a:rPr lang="en-US" altLang="zh-CN" sz="1600" dirty="0"/>
                  <a:t>8000</a:t>
                </a:r>
                <a:r>
                  <a:rPr lang="zh-CN" altLang="en-US" sz="1600" dirty="0"/>
                  <a:t>个，那么每一个（</a:t>
                </a:r>
                <a:r>
                  <a:rPr lang="en-US" altLang="zh-CN" sz="1600" dirty="0"/>
                  <a:t>education</a:t>
                </a:r>
                <a:r>
                  <a:rPr lang="zh-CN" altLang="en-US" sz="1600" dirty="0"/>
                  <a:t>，</a:t>
                </a:r>
                <a:r>
                  <a:rPr lang="en-US" altLang="zh-CN" sz="1600" dirty="0"/>
                  <a:t>gender</a:t>
                </a:r>
                <a:r>
                  <a:rPr lang="zh-CN" altLang="en-US" sz="1600" dirty="0"/>
                  <a:t>）</a:t>
                </a:r>
                <a:r>
                  <a:rPr lang="en-US" altLang="zh-CN" sz="1600" dirty="0"/>
                  <a:t>=</a:t>
                </a:r>
                <a:r>
                  <a:rPr lang="zh-CN" altLang="en-US" sz="1600" dirty="0"/>
                  <a:t>（</a:t>
                </a:r>
                <a:r>
                  <a:rPr lang="en-US" altLang="zh-CN" sz="1600" dirty="0"/>
                  <a:t>1</a:t>
                </a:r>
                <a:r>
                  <a:rPr lang="zh-CN" altLang="en-US" sz="1600" dirty="0"/>
                  <a:t>，</a:t>
                </a:r>
                <a:r>
                  <a:rPr lang="en-US" altLang="zh-CN" sz="1600" dirty="0"/>
                  <a:t>1</a:t>
                </a:r>
                <a:r>
                  <a:rPr lang="zh-CN" altLang="en-US" sz="1600" dirty="0"/>
                  <a:t>）的样本的投放比例量为</a:t>
                </a:r>
                <a:r>
                  <a:rPr lang="en-US" altLang="zh-CN" sz="1600" dirty="0"/>
                  <a:t>0.25</a:t>
                </a:r>
                <a:endParaRPr kumimoji="1" lang="en-US" altLang="zh-CN" sz="1600" b="1" kern="0" dirty="0">
                  <a:latin typeface="微软雅黑" panose="020B0503020204020204" pitchFamily="34" charset="-122"/>
                  <a:ea typeface="微软雅黑" panose="020B0503020204020204" pitchFamily="34" charset="-122"/>
                  <a:cs typeface="+mn-ea"/>
                  <a:sym typeface="+mn-lt"/>
                </a:endParaRPr>
              </a:p>
              <a:p>
                <a:pPr marL="742939" lvl="1" indent="-285750">
                  <a:lnSpc>
                    <a:spcPct val="130000"/>
                  </a:lnSpc>
                  <a:spcBef>
                    <a:spcPts val="600"/>
                  </a:spcBef>
                  <a:buFont typeface="Arial" panose="020B0604020202020204" pitchFamily="34" charset="0"/>
                  <a:buChar char="•"/>
                </a:pPr>
                <a:r>
                  <a:rPr kumimoji="1" lang="zh-CN" altLang="en-US" b="1" kern="0" dirty="0">
                    <a:latin typeface="微软雅黑" panose="020B0503020204020204" pitchFamily="34" charset="-122"/>
                    <a:ea typeface="微软雅黑" panose="020B0503020204020204" pitchFamily="34" charset="-122"/>
                    <a:cs typeface="+mn-ea"/>
                    <a:sym typeface="+mn-lt"/>
                  </a:rPr>
                  <a:t>特征筛选</a:t>
                </a:r>
                <a:endParaRPr kumimoji="1" lang="en-US" altLang="zh-CN" b="1" kern="0" dirty="0">
                  <a:latin typeface="微软雅黑" panose="020B0503020204020204" pitchFamily="34" charset="-122"/>
                  <a:ea typeface="微软雅黑" panose="020B0503020204020204" pitchFamily="34" charset="-122"/>
                  <a:cs typeface="+mn-ea"/>
                  <a:sym typeface="+mn-lt"/>
                </a:endParaRPr>
              </a:p>
              <a:p>
                <a:pPr marL="1200127" lvl="2" indent="-285750">
                  <a:lnSpc>
                    <a:spcPct val="130000"/>
                  </a:lnSpc>
                  <a:spcBef>
                    <a:spcPts val="600"/>
                  </a:spcBef>
                  <a:buFont typeface="Arial" panose="020B0604020202020204" pitchFamily="34" charset="0"/>
                  <a:buChar char="•"/>
                </a:pPr>
                <a:r>
                  <a:rPr kumimoji="1" lang="zh-CN" altLang="en-US" sz="1600" kern="0" dirty="0">
                    <a:latin typeface="微软雅黑" panose="020B0503020204020204" pitchFamily="34" charset="-122"/>
                    <a:ea typeface="微软雅黑" panose="020B0503020204020204" pitchFamily="34" charset="-122"/>
                    <a:cs typeface="+mn-ea"/>
                    <a:sym typeface="+mn-lt"/>
                  </a:rPr>
                  <a:t>通过计算</a:t>
                </a:r>
                <a:r>
                  <a:rPr kumimoji="1" lang="en-US" altLang="zh-CN" sz="1600" kern="0" dirty="0" err="1">
                    <a:latin typeface="微软雅黑" panose="020B0503020204020204" pitchFamily="34" charset="-122"/>
                    <a:ea typeface="微软雅黑" panose="020B0503020204020204" pitchFamily="34" charset="-122"/>
                    <a:cs typeface="+mn-ea"/>
                    <a:sym typeface="+mn-lt"/>
                  </a:rPr>
                  <a:t>feature_importance</a:t>
                </a:r>
                <a:r>
                  <a:rPr kumimoji="1" lang="en-US" altLang="zh-CN" sz="1600" kern="0" dirty="0">
                    <a:latin typeface="微软雅黑" panose="020B0503020204020204" pitchFamily="34" charset="-122"/>
                    <a:ea typeface="微软雅黑" panose="020B0503020204020204" pitchFamily="34" charset="-122"/>
                    <a:cs typeface="+mn-ea"/>
                    <a:sym typeface="+mn-lt"/>
                  </a:rPr>
                  <a:t> </a:t>
                </a:r>
                <a:r>
                  <a:rPr kumimoji="1" lang="zh-CN" altLang="en-US" sz="1600" kern="0" dirty="0">
                    <a:latin typeface="微软雅黑" panose="020B0503020204020204" pitchFamily="34" charset="-122"/>
                    <a:ea typeface="微软雅黑" panose="020B0503020204020204" pitchFamily="34" charset="-122"/>
                    <a:cs typeface="+mn-ea"/>
                    <a:sym typeface="+mn-lt"/>
                  </a:rPr>
                  <a:t>以及使用不同特征调试模型，筛选出</a:t>
                </a:r>
                <a:r>
                  <a:rPr kumimoji="1" lang="en-US" altLang="zh-CN" sz="1600" kern="0" dirty="0">
                    <a:latin typeface="微软雅黑" panose="020B0503020204020204" pitchFamily="34" charset="-122"/>
                    <a:ea typeface="微软雅黑" panose="020B0503020204020204" pitchFamily="34" charset="-122"/>
                    <a:cs typeface="+mn-ea"/>
                    <a:sym typeface="+mn-lt"/>
                  </a:rPr>
                  <a:t>30</a:t>
                </a:r>
                <a:r>
                  <a:rPr kumimoji="1" lang="zh-CN" altLang="en-US" sz="1600" kern="0" dirty="0">
                    <a:latin typeface="微软雅黑" panose="020B0503020204020204" pitchFamily="34" charset="-122"/>
                    <a:ea typeface="微软雅黑" panose="020B0503020204020204" pitchFamily="34" charset="-122"/>
                    <a:cs typeface="+mn-ea"/>
                    <a:sym typeface="+mn-lt"/>
                  </a:rPr>
                  <a:t>个</a:t>
                </a:r>
                <a:r>
                  <a:rPr kumimoji="1" lang="en-US" altLang="zh-CN" sz="1600" kern="0" dirty="0">
                    <a:latin typeface="微软雅黑" panose="020B0503020204020204" pitchFamily="34" charset="-122"/>
                    <a:ea typeface="微软雅黑" panose="020B0503020204020204" pitchFamily="34" charset="-122"/>
                    <a:cs typeface="+mn-ea"/>
                    <a:sym typeface="+mn-lt"/>
                  </a:rPr>
                  <a:t>ratio</a:t>
                </a:r>
                <a:r>
                  <a:rPr kumimoji="1" lang="zh-CN" altLang="en-US" sz="1600" kern="0" dirty="0">
                    <a:latin typeface="微软雅黑" panose="020B0503020204020204" pitchFamily="34" charset="-122"/>
                    <a:ea typeface="微软雅黑" panose="020B0503020204020204" pitchFamily="34" charset="-122"/>
                    <a:cs typeface="+mn-ea"/>
                    <a:sym typeface="+mn-lt"/>
                  </a:rPr>
                  <a:t>特征</a:t>
                </a:r>
                <a:endParaRPr kumimoji="1" lang="en-US" altLang="zh-CN" sz="1600" kern="0" dirty="0">
                  <a:latin typeface="微软雅黑" panose="020B0503020204020204" pitchFamily="34" charset="-122"/>
                  <a:ea typeface="微软雅黑" panose="020B0503020204020204" pitchFamily="34" charset="-122"/>
                  <a:cs typeface="+mn-ea"/>
                  <a:sym typeface="+mn-lt"/>
                </a:endParaRPr>
              </a:p>
              <a:p>
                <a:pPr lvl="2">
                  <a:lnSpc>
                    <a:spcPct val="130000"/>
                  </a:lnSpc>
                  <a:spcBef>
                    <a:spcPts val="600"/>
                  </a:spcBef>
                </a:pPr>
                <a:endParaRPr kumimoji="1" lang="en-US" altLang="zh-CN" b="1" kern="0" dirty="0">
                  <a:latin typeface="微软雅黑" panose="020B0503020204020204" pitchFamily="34" charset="-122"/>
                  <a:ea typeface="微软雅黑" panose="020B0503020204020204" pitchFamily="34" charset="-122"/>
                  <a:cs typeface="+mn-ea"/>
                  <a:sym typeface="+mn-lt"/>
                </a:endParaRPr>
              </a:p>
            </p:txBody>
          </p:sp>
        </mc:Choice>
        <mc:Fallback xmlns="">
          <p:sp>
            <p:nvSpPr>
              <p:cNvPr id="4" name="文本框 3">
                <a:extLst>
                  <a:ext uri="{FF2B5EF4-FFF2-40B4-BE49-F238E27FC236}">
                    <a16:creationId xmlns:a16="http://schemas.microsoft.com/office/drawing/2014/main" id="{706D2EC5-34F9-3845-A7F0-E6E982F9F73F}"/>
                  </a:ext>
                </a:extLst>
              </p:cNvPr>
              <p:cNvSpPr txBox="1">
                <a:spLocks noRot="1" noChangeAspect="1" noMove="1" noResize="1" noEditPoints="1" noAdjustHandles="1" noChangeArrowheads="1" noChangeShapeType="1" noTextEdit="1"/>
              </p:cNvSpPr>
              <p:nvPr/>
            </p:nvSpPr>
            <p:spPr>
              <a:xfrm>
                <a:off x="877503" y="959881"/>
                <a:ext cx="10131156" cy="6184065"/>
              </a:xfrm>
              <a:prstGeom prst="rect">
                <a:avLst/>
              </a:prstGeom>
              <a:blipFill>
                <a:blip r:embed="rId3"/>
                <a:stretch>
                  <a:fillRect l="-375" r="-75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56886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5</a:t>
            </a:r>
            <a:endParaRPr kumimoji="1" lang="zh-CN" altLang="en-US" dirty="0"/>
          </a:p>
        </p:txBody>
      </p:sp>
      <p:sp>
        <p:nvSpPr>
          <p:cNvPr id="3" name="文本占位符 2"/>
          <p:cNvSpPr>
            <a:spLocks noGrp="1"/>
          </p:cNvSpPr>
          <p:nvPr>
            <p:ph type="body" sz="quarter" idx="12"/>
          </p:nvPr>
        </p:nvSpPr>
        <p:spPr/>
        <p:txBody>
          <a:bodyPr/>
          <a:lstStyle/>
          <a:p>
            <a:r>
              <a:rPr kumimoji="1" lang="zh-CN" altLang="en-US" dirty="0"/>
              <a:t>特征构建</a:t>
            </a:r>
          </a:p>
        </p:txBody>
      </p:sp>
      <p:sp>
        <p:nvSpPr>
          <p:cNvPr id="4" name="文本框 3">
            <a:extLst>
              <a:ext uri="{FF2B5EF4-FFF2-40B4-BE49-F238E27FC236}">
                <a16:creationId xmlns:a16="http://schemas.microsoft.com/office/drawing/2014/main" id="{706D2EC5-34F9-3845-A7F0-E6E982F9F73F}"/>
              </a:ext>
            </a:extLst>
          </p:cNvPr>
          <p:cNvSpPr txBox="1"/>
          <p:nvPr/>
        </p:nvSpPr>
        <p:spPr>
          <a:xfrm>
            <a:off x="877503" y="959881"/>
            <a:ext cx="10131156" cy="4829977"/>
          </a:xfrm>
          <a:prstGeom prst="rect">
            <a:avLst/>
          </a:prstGeom>
          <a:noFill/>
        </p:spPr>
        <p:txBody>
          <a:bodyPr wrap="square" rtlCol="0">
            <a:spAutoFit/>
          </a:bodyPr>
          <a:lstStyle/>
          <a:p>
            <a:pPr marL="285750" indent="-285750">
              <a:lnSpc>
                <a:spcPct val="130000"/>
              </a:lnSpc>
              <a:spcBef>
                <a:spcPts val="600"/>
              </a:spcBef>
              <a:buFont typeface="Arial" panose="020B0604020202020204" pitchFamily="34" charset="0"/>
              <a:buChar char="•"/>
            </a:pPr>
            <a:r>
              <a:rPr kumimoji="1" lang="zh-CN" altLang="en-US" sz="2400" b="1" kern="0" dirty="0">
                <a:latin typeface="微软雅黑" panose="020B0503020204020204" pitchFamily="34" charset="-122"/>
                <a:ea typeface="微软雅黑" panose="020B0503020204020204" pitchFamily="34" charset="-122"/>
                <a:cs typeface="+mn-ea"/>
                <a:sym typeface="+mn-lt"/>
              </a:rPr>
              <a:t>转化率（</a:t>
            </a:r>
            <a:r>
              <a:rPr kumimoji="1" lang="en-US" altLang="zh-CN" sz="2400" b="1" kern="0" dirty="0" err="1">
                <a:latin typeface="微软雅黑" panose="020B0503020204020204" pitchFamily="34" charset="-122"/>
                <a:ea typeface="微软雅黑" panose="020B0503020204020204" pitchFamily="34" charset="-122"/>
                <a:cs typeface="+mn-ea"/>
                <a:sym typeface="+mn-lt"/>
              </a:rPr>
              <a:t>cvr</a:t>
            </a:r>
            <a:r>
              <a:rPr kumimoji="1" lang="zh-CN" altLang="en-US" sz="2400" b="1" kern="0" dirty="0">
                <a:latin typeface="微软雅黑" panose="020B0503020204020204" pitchFamily="34" charset="-122"/>
                <a:ea typeface="微软雅黑" panose="020B0503020204020204" pitchFamily="34" charset="-122"/>
                <a:cs typeface="+mn-ea"/>
                <a:sym typeface="+mn-lt"/>
              </a:rPr>
              <a:t>）</a:t>
            </a:r>
            <a:endParaRPr kumimoji="1" lang="en-US" altLang="zh-CN" sz="2400" b="1" kern="0" dirty="0">
              <a:latin typeface="微软雅黑" panose="020B0503020204020204" pitchFamily="34" charset="-122"/>
              <a:ea typeface="微软雅黑" panose="020B0503020204020204" pitchFamily="34" charset="-122"/>
              <a:cs typeface="+mn-ea"/>
              <a:sym typeface="+mn-lt"/>
            </a:endParaRPr>
          </a:p>
          <a:p>
            <a:pPr marL="742939" lvl="1" indent="-285750">
              <a:lnSpc>
                <a:spcPct val="130000"/>
              </a:lnSpc>
              <a:spcBef>
                <a:spcPts val="600"/>
              </a:spcBef>
              <a:buFont typeface="Arial" panose="020B0604020202020204" pitchFamily="34" charset="0"/>
              <a:buChar char="•"/>
            </a:pPr>
            <a:r>
              <a:rPr kumimoji="1" lang="zh-CN" altLang="en-US" sz="2000" b="1" kern="0" dirty="0">
                <a:latin typeface="微软雅黑" panose="020B0503020204020204" pitchFamily="34" charset="-122"/>
                <a:ea typeface="微软雅黑" panose="020B0503020204020204" pitchFamily="34" charset="-122"/>
                <a:cs typeface="+mn-ea"/>
                <a:sym typeface="+mn-lt"/>
              </a:rPr>
              <a:t>含义</a:t>
            </a:r>
            <a:endParaRPr kumimoji="1" lang="en-US" altLang="zh-CN" sz="2000" b="1" kern="0" dirty="0">
              <a:latin typeface="微软雅黑" panose="020B0503020204020204" pitchFamily="34" charset="-122"/>
              <a:ea typeface="微软雅黑" panose="020B0503020204020204" pitchFamily="34" charset="-122"/>
              <a:cs typeface="+mn-ea"/>
              <a:sym typeface="+mn-lt"/>
            </a:endParaRPr>
          </a:p>
          <a:p>
            <a:pPr marL="1200127" lvl="2" indent="-285750">
              <a:lnSpc>
                <a:spcPct val="130000"/>
              </a:lnSpc>
              <a:spcBef>
                <a:spcPts val="600"/>
              </a:spcBef>
              <a:buFont typeface="Arial" panose="020B0604020202020204" pitchFamily="34" charset="0"/>
              <a:buChar char="•"/>
            </a:pPr>
            <a:r>
              <a:rPr lang="zh-CN" altLang="en-US" sz="1600" dirty="0"/>
              <a:t>用于描述某一单值特征或某一对单值特征取特定值时，用户对广告感兴趣的几率</a:t>
            </a:r>
            <a:endParaRPr kumimoji="1" lang="en-US" altLang="zh-CN" sz="1600" b="1" kern="0" dirty="0">
              <a:latin typeface="微软雅黑" panose="020B0503020204020204" pitchFamily="34" charset="-122"/>
              <a:ea typeface="微软雅黑" panose="020B0503020204020204" pitchFamily="34" charset="-122"/>
              <a:cs typeface="+mn-ea"/>
              <a:sym typeface="+mn-lt"/>
            </a:endParaRPr>
          </a:p>
          <a:p>
            <a:pPr marL="742939" lvl="1" indent="-285750">
              <a:lnSpc>
                <a:spcPct val="130000"/>
              </a:lnSpc>
              <a:spcBef>
                <a:spcPts val="600"/>
              </a:spcBef>
              <a:buFont typeface="Arial" panose="020B0604020202020204" pitchFamily="34" charset="0"/>
              <a:buChar char="•"/>
            </a:pPr>
            <a:r>
              <a:rPr kumimoji="1" lang="zh-CN" altLang="en-US" sz="2000" b="1" kern="0" dirty="0">
                <a:latin typeface="微软雅黑" panose="020B0503020204020204" pitchFamily="34" charset="-122"/>
                <a:ea typeface="微软雅黑" panose="020B0503020204020204" pitchFamily="34" charset="-122"/>
                <a:cs typeface="+mn-ea"/>
                <a:sym typeface="+mn-lt"/>
              </a:rPr>
              <a:t>构建过程</a:t>
            </a:r>
            <a:endParaRPr kumimoji="1" lang="en-US" altLang="zh-CN" sz="2000" b="1" kern="0" dirty="0">
              <a:latin typeface="微软雅黑" panose="020B0503020204020204" pitchFamily="34" charset="-122"/>
              <a:ea typeface="微软雅黑" panose="020B0503020204020204" pitchFamily="34" charset="-122"/>
              <a:cs typeface="+mn-ea"/>
              <a:sym typeface="+mn-lt"/>
            </a:endParaRPr>
          </a:p>
          <a:p>
            <a:pPr marL="1200127" lvl="2" indent="-285750">
              <a:lnSpc>
                <a:spcPct val="130000"/>
              </a:lnSpc>
              <a:spcBef>
                <a:spcPts val="600"/>
              </a:spcBef>
              <a:buFont typeface="Arial" panose="020B0604020202020204" pitchFamily="34" charset="0"/>
              <a:buChar char="•"/>
            </a:pPr>
            <a:r>
              <a:rPr lang="zh-CN" altLang="en-US" sz="1600" dirty="0"/>
              <a:t>选出单值特征；首先对单值特征的每一种取值计算其转化率；然后对选出的单值特征两两组合计算组合转化率</a:t>
            </a:r>
            <a:endParaRPr lang="en-US" altLang="zh-CN" sz="1600" dirty="0"/>
          </a:p>
          <a:p>
            <a:pPr marL="1200127" lvl="2" indent="-285750">
              <a:lnSpc>
                <a:spcPct val="130000"/>
              </a:lnSpc>
              <a:spcBef>
                <a:spcPts val="600"/>
              </a:spcBef>
              <a:buFont typeface="Arial" panose="020B0604020202020204" pitchFamily="34" charset="0"/>
              <a:buChar char="•"/>
            </a:pPr>
            <a:r>
              <a:rPr lang="en-US" altLang="zh-CN" sz="1600" dirty="0"/>
              <a:t>e.g. </a:t>
            </a:r>
            <a:r>
              <a:rPr lang="zh-CN" altLang="en-US" sz="1600" dirty="0"/>
              <a:t>以</a:t>
            </a:r>
            <a:r>
              <a:rPr lang="en-US" altLang="zh-CN" sz="1600" dirty="0"/>
              <a:t>education</a:t>
            </a:r>
            <a:r>
              <a:rPr lang="zh-CN" altLang="en-US" sz="1600" dirty="0"/>
              <a:t>特征为例，共有</a:t>
            </a:r>
            <a:r>
              <a:rPr lang="en-US" altLang="zh-CN" sz="1600" dirty="0"/>
              <a:t>7</a:t>
            </a:r>
            <a:r>
              <a:rPr lang="zh-CN" altLang="en-US" sz="1600" dirty="0"/>
              <a:t>个取值，若取值为</a:t>
            </a:r>
            <a:r>
              <a:rPr lang="en-US" altLang="zh-CN" sz="1600" dirty="0"/>
              <a:t>education</a:t>
            </a:r>
            <a:r>
              <a:rPr lang="zh-CN" altLang="en-US" sz="1600" dirty="0"/>
              <a:t>取值为</a:t>
            </a:r>
            <a:r>
              <a:rPr lang="en-US" altLang="zh-CN" sz="1600" dirty="0"/>
              <a:t>1</a:t>
            </a:r>
            <a:r>
              <a:rPr lang="zh-CN" altLang="en-US" sz="1600" dirty="0"/>
              <a:t>的数据共有</a:t>
            </a:r>
            <a:r>
              <a:rPr lang="en-US" altLang="zh-CN" sz="1600" dirty="0"/>
              <a:t>10000</a:t>
            </a:r>
            <a:r>
              <a:rPr lang="zh-CN" altLang="en-US" sz="1600" dirty="0"/>
              <a:t>条，其中</a:t>
            </a:r>
            <a:r>
              <a:rPr lang="en-US" altLang="zh-CN" sz="1600" dirty="0"/>
              <a:t>5000</a:t>
            </a:r>
            <a:r>
              <a:rPr lang="zh-CN" altLang="en-US" sz="1600" dirty="0"/>
              <a:t>条数据中</a:t>
            </a:r>
            <a:r>
              <a:rPr lang="en-US" altLang="zh-CN" sz="1600" dirty="0"/>
              <a:t>label</a:t>
            </a:r>
            <a:r>
              <a:rPr lang="zh-CN" altLang="en-US" sz="1600" dirty="0"/>
              <a:t>为</a:t>
            </a:r>
            <a:r>
              <a:rPr lang="en-US" altLang="zh-CN" sz="1600" dirty="0"/>
              <a:t>1</a:t>
            </a:r>
            <a:r>
              <a:rPr lang="zh-CN" altLang="en-US" sz="1600" dirty="0"/>
              <a:t>，那么相应转化率为</a:t>
            </a:r>
            <a:r>
              <a:rPr lang="en-US" altLang="zh-CN" sz="1600" dirty="0"/>
              <a:t>0.5</a:t>
            </a:r>
            <a:endParaRPr kumimoji="1" lang="en-US" altLang="zh-CN" sz="1600" b="1" kern="0" dirty="0">
              <a:latin typeface="微软雅黑" panose="020B0503020204020204" pitchFamily="34" charset="-122"/>
              <a:ea typeface="微软雅黑" panose="020B0503020204020204" pitchFamily="34" charset="-122"/>
              <a:cs typeface="+mn-ea"/>
              <a:sym typeface="+mn-lt"/>
            </a:endParaRPr>
          </a:p>
          <a:p>
            <a:pPr marL="742939" lvl="1" indent="-285750">
              <a:lnSpc>
                <a:spcPct val="130000"/>
              </a:lnSpc>
              <a:spcBef>
                <a:spcPts val="600"/>
              </a:spcBef>
              <a:buFont typeface="Arial" panose="020B0604020202020204" pitchFamily="34" charset="0"/>
              <a:buChar char="•"/>
            </a:pPr>
            <a:r>
              <a:rPr kumimoji="1" lang="zh-CN" altLang="en-US" sz="2000" b="1" kern="0" dirty="0">
                <a:latin typeface="微软雅黑" panose="020B0503020204020204" pitchFamily="34" charset="-122"/>
                <a:ea typeface="微软雅黑" panose="020B0503020204020204" pitchFamily="34" charset="-122"/>
                <a:cs typeface="+mn-ea"/>
                <a:sym typeface="+mn-lt"/>
              </a:rPr>
              <a:t>特征筛选</a:t>
            </a:r>
            <a:endParaRPr kumimoji="1" lang="en-US" altLang="zh-CN" sz="2000" b="1" kern="0" dirty="0">
              <a:latin typeface="微软雅黑" panose="020B0503020204020204" pitchFamily="34" charset="-122"/>
              <a:ea typeface="微软雅黑" panose="020B0503020204020204" pitchFamily="34" charset="-122"/>
              <a:cs typeface="+mn-ea"/>
              <a:sym typeface="+mn-lt"/>
            </a:endParaRPr>
          </a:p>
          <a:p>
            <a:pPr marL="1200127" lvl="2" indent="-285750">
              <a:lnSpc>
                <a:spcPct val="130000"/>
              </a:lnSpc>
              <a:spcBef>
                <a:spcPts val="600"/>
              </a:spcBef>
              <a:buFont typeface="Arial" panose="020B0604020202020204" pitchFamily="34" charset="0"/>
              <a:buChar char="•"/>
            </a:pPr>
            <a:r>
              <a:rPr kumimoji="1" lang="zh-CN" altLang="en-US" sz="1600" kern="0" dirty="0">
                <a:latin typeface="微软雅黑" panose="020B0503020204020204" pitchFamily="34" charset="-122"/>
                <a:ea typeface="微软雅黑" panose="020B0503020204020204" pitchFamily="34" charset="-122"/>
                <a:cs typeface="+mn-ea"/>
                <a:sym typeface="+mn-lt"/>
              </a:rPr>
              <a:t>通过计算</a:t>
            </a:r>
            <a:r>
              <a:rPr kumimoji="1" lang="en-US" altLang="zh-CN" sz="1600" kern="0" dirty="0" err="1">
                <a:latin typeface="微软雅黑" panose="020B0503020204020204" pitchFamily="34" charset="-122"/>
                <a:ea typeface="微软雅黑" panose="020B0503020204020204" pitchFamily="34" charset="-122"/>
                <a:cs typeface="+mn-ea"/>
                <a:sym typeface="+mn-lt"/>
              </a:rPr>
              <a:t>feature_importance</a:t>
            </a:r>
            <a:r>
              <a:rPr kumimoji="1" lang="en-US" altLang="zh-CN" sz="1600" kern="0" dirty="0">
                <a:latin typeface="微软雅黑" panose="020B0503020204020204" pitchFamily="34" charset="-122"/>
                <a:ea typeface="微软雅黑" panose="020B0503020204020204" pitchFamily="34" charset="-122"/>
                <a:cs typeface="+mn-ea"/>
                <a:sym typeface="+mn-lt"/>
              </a:rPr>
              <a:t> </a:t>
            </a:r>
            <a:r>
              <a:rPr kumimoji="1" lang="zh-CN" altLang="en-US" sz="1600" kern="0" dirty="0">
                <a:latin typeface="微软雅黑" panose="020B0503020204020204" pitchFamily="34" charset="-122"/>
                <a:ea typeface="微软雅黑" panose="020B0503020204020204" pitchFamily="34" charset="-122"/>
                <a:cs typeface="+mn-ea"/>
                <a:sym typeface="+mn-lt"/>
              </a:rPr>
              <a:t>以及使用不同特征调试模型，筛选出</a:t>
            </a:r>
            <a:r>
              <a:rPr kumimoji="1" lang="en-US" altLang="zh-CN" sz="1600" kern="0" dirty="0">
                <a:latin typeface="微软雅黑" panose="020B0503020204020204" pitchFamily="34" charset="-122"/>
                <a:ea typeface="微软雅黑" panose="020B0503020204020204" pitchFamily="34" charset="-122"/>
                <a:cs typeface="+mn-ea"/>
                <a:sym typeface="+mn-lt"/>
              </a:rPr>
              <a:t>57</a:t>
            </a:r>
            <a:r>
              <a:rPr kumimoji="1" lang="zh-CN" altLang="en-US" sz="1600" kern="0" dirty="0">
                <a:latin typeface="微软雅黑" panose="020B0503020204020204" pitchFamily="34" charset="-122"/>
                <a:ea typeface="微软雅黑" panose="020B0503020204020204" pitchFamily="34" charset="-122"/>
                <a:cs typeface="+mn-ea"/>
                <a:sym typeface="+mn-lt"/>
              </a:rPr>
              <a:t>个</a:t>
            </a:r>
            <a:r>
              <a:rPr kumimoji="1" lang="en-US" altLang="zh-CN" sz="1600" kern="0" dirty="0" err="1">
                <a:latin typeface="微软雅黑" panose="020B0503020204020204" pitchFamily="34" charset="-122"/>
                <a:ea typeface="微软雅黑" panose="020B0503020204020204" pitchFamily="34" charset="-122"/>
                <a:cs typeface="+mn-ea"/>
                <a:sym typeface="+mn-lt"/>
              </a:rPr>
              <a:t>cvr</a:t>
            </a:r>
            <a:r>
              <a:rPr kumimoji="1" lang="zh-CN" altLang="en-US" sz="1600" kern="0" dirty="0">
                <a:latin typeface="微软雅黑" panose="020B0503020204020204" pitchFamily="34" charset="-122"/>
                <a:ea typeface="微软雅黑" panose="020B0503020204020204" pitchFamily="34" charset="-122"/>
                <a:cs typeface="+mn-ea"/>
                <a:sym typeface="+mn-lt"/>
              </a:rPr>
              <a:t>特征</a:t>
            </a:r>
            <a:endParaRPr kumimoji="1" lang="en-US" altLang="zh-CN" sz="1600" kern="0" dirty="0">
              <a:latin typeface="微软雅黑" panose="020B0503020204020204" pitchFamily="34" charset="-122"/>
              <a:ea typeface="微软雅黑" panose="020B0503020204020204" pitchFamily="34" charset="-122"/>
              <a:cs typeface="+mn-ea"/>
              <a:sym typeface="+mn-lt"/>
            </a:endParaRPr>
          </a:p>
          <a:p>
            <a:pPr lvl="2">
              <a:lnSpc>
                <a:spcPct val="130000"/>
              </a:lnSpc>
              <a:spcBef>
                <a:spcPts val="600"/>
              </a:spcBef>
            </a:pPr>
            <a:endParaRPr kumimoji="1" lang="en-US" altLang="zh-CN" sz="2000" b="1" kern="0" dirty="0">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1315281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zh-CN" altLang="en-US" dirty="0"/>
              <a:t>目录</a:t>
            </a:r>
          </a:p>
        </p:txBody>
      </p:sp>
      <p:sp>
        <p:nvSpPr>
          <p:cNvPr id="3" name="文本占位符 2"/>
          <p:cNvSpPr>
            <a:spLocks noGrp="1"/>
          </p:cNvSpPr>
          <p:nvPr>
            <p:ph type="body" sz="quarter" idx="11"/>
          </p:nvPr>
        </p:nvSpPr>
        <p:spPr/>
        <p:txBody>
          <a:bodyPr/>
          <a:lstStyle/>
          <a:p>
            <a:r>
              <a:rPr kumimoji="1" lang="en-US" altLang="zh-CN" dirty="0"/>
              <a:t>CONTENTS</a:t>
            </a:r>
            <a:endParaRPr kumimoji="1" lang="zh-CN" altLang="en-US" dirty="0"/>
          </a:p>
        </p:txBody>
      </p:sp>
      <p:sp>
        <p:nvSpPr>
          <p:cNvPr id="4" name="文本占位符 3"/>
          <p:cNvSpPr>
            <a:spLocks noGrp="1"/>
          </p:cNvSpPr>
          <p:nvPr>
            <p:ph type="body" sz="quarter" idx="12"/>
          </p:nvPr>
        </p:nvSpPr>
        <p:spPr>
          <a:xfrm>
            <a:off x="5971546" y="985950"/>
            <a:ext cx="5786568" cy="590549"/>
          </a:xfrm>
        </p:spPr>
        <p:txBody>
          <a:bodyPr/>
          <a:lstStyle/>
          <a:p>
            <a:pPr lvl="0"/>
            <a:r>
              <a:rPr lang="zh-CN" altLang="en-US" kern="0" dirty="0">
                <a:solidFill>
                  <a:srgbClr val="676661"/>
                </a:solidFill>
                <a:latin typeface="微软雅黑" panose="020B0503020204020204" pitchFamily="34" charset="-122"/>
                <a:ea typeface="微软雅黑" panose="020B0503020204020204" pitchFamily="34" charset="-122"/>
              </a:rPr>
              <a:t>第一部分 </a:t>
            </a:r>
            <a:r>
              <a:rPr lang="en-US" altLang="zh-CN" dirty="0">
                <a:solidFill>
                  <a:srgbClr val="676661"/>
                </a:solidFill>
              </a:rPr>
              <a:t>『</a:t>
            </a:r>
            <a:r>
              <a:rPr lang="zh-CN" altLang="en-US" dirty="0">
                <a:solidFill>
                  <a:srgbClr val="676661"/>
                </a:solidFill>
              </a:rPr>
              <a:t>模型框架</a:t>
            </a:r>
            <a:r>
              <a:rPr lang="en-US" altLang="zh-CN" dirty="0">
                <a:solidFill>
                  <a:srgbClr val="676661"/>
                </a:solidFill>
              </a:rPr>
              <a:t>』</a:t>
            </a:r>
            <a:endParaRPr lang="zh-CN" altLang="en-US" kern="0" dirty="0">
              <a:solidFill>
                <a:srgbClr val="676661"/>
              </a:solidFill>
              <a:latin typeface="微软雅黑" panose="020B0503020204020204" pitchFamily="34" charset="-122"/>
              <a:ea typeface="微软雅黑" panose="020B0503020204020204" pitchFamily="34" charset="-122"/>
            </a:endParaRPr>
          </a:p>
        </p:txBody>
      </p:sp>
      <p:sp>
        <p:nvSpPr>
          <p:cNvPr id="9" name="三角形 8"/>
          <p:cNvSpPr/>
          <p:nvPr/>
        </p:nvSpPr>
        <p:spPr>
          <a:xfrm rot="5400000">
            <a:off x="5596482" y="1171056"/>
            <a:ext cx="255592" cy="220338"/>
          </a:xfrm>
          <a:prstGeom prst="triangle">
            <a:avLst/>
          </a:prstGeom>
          <a:noFill/>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11" name="组合 10">
            <a:extLst>
              <a:ext uri="{FF2B5EF4-FFF2-40B4-BE49-F238E27FC236}">
                <a16:creationId xmlns:a16="http://schemas.microsoft.com/office/drawing/2014/main" id="{26B53158-90D4-6340-A193-53211A93D210}"/>
              </a:ext>
            </a:extLst>
          </p:cNvPr>
          <p:cNvGrpSpPr/>
          <p:nvPr/>
        </p:nvGrpSpPr>
        <p:grpSpPr>
          <a:xfrm>
            <a:off x="5614109" y="1671793"/>
            <a:ext cx="6250022" cy="590549"/>
            <a:chOff x="5557664" y="2048089"/>
            <a:chExt cx="6250022" cy="590549"/>
          </a:xfrm>
        </p:grpSpPr>
        <p:sp>
          <p:nvSpPr>
            <p:cNvPr id="10" name="文本占位符 3">
              <a:extLst>
                <a:ext uri="{FF2B5EF4-FFF2-40B4-BE49-F238E27FC236}">
                  <a16:creationId xmlns:a16="http://schemas.microsoft.com/office/drawing/2014/main" id="{B0057D67-518A-D942-9B79-338A2AFC11B2}"/>
                </a:ext>
              </a:extLst>
            </p:cNvPr>
            <p:cNvSpPr txBox="1">
              <a:spLocks/>
            </p:cNvSpPr>
            <p:nvPr/>
          </p:nvSpPr>
          <p:spPr>
            <a:xfrm>
              <a:off x="5915101" y="2048089"/>
              <a:ext cx="5892585" cy="590549"/>
            </a:xfrm>
            <a:prstGeom prst="rect">
              <a:avLst/>
            </a:prstGeom>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3200" b="1"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kern="0" dirty="0">
                  <a:solidFill>
                    <a:srgbClr val="676661"/>
                  </a:solidFill>
                  <a:latin typeface="微软雅黑" panose="020B0503020204020204" pitchFamily="34" charset="-122"/>
                  <a:ea typeface="微软雅黑" panose="020B0503020204020204" pitchFamily="34" charset="-122"/>
                </a:rPr>
                <a:t>第二部分 </a:t>
              </a:r>
              <a:r>
                <a:rPr lang="en-US" altLang="zh-CN" dirty="0">
                  <a:solidFill>
                    <a:srgbClr val="676661"/>
                  </a:solidFill>
                </a:rPr>
                <a:t>『</a:t>
              </a:r>
              <a:r>
                <a:rPr lang="zh-CN" altLang="en-US" dirty="0">
                  <a:solidFill>
                    <a:srgbClr val="676661"/>
                  </a:solidFill>
                </a:rPr>
                <a:t>模型细节</a:t>
              </a:r>
              <a:r>
                <a:rPr lang="en-US" altLang="zh-CN" dirty="0">
                  <a:solidFill>
                    <a:srgbClr val="676661"/>
                  </a:solidFill>
                </a:rPr>
                <a:t>』</a:t>
              </a:r>
              <a:endParaRPr lang="zh-CN" altLang="en-US" kern="0" dirty="0">
                <a:solidFill>
                  <a:srgbClr val="676661"/>
                </a:solidFill>
                <a:latin typeface="微软雅黑" panose="020B0503020204020204" pitchFamily="34" charset="-122"/>
                <a:ea typeface="微软雅黑" panose="020B0503020204020204" pitchFamily="34" charset="-122"/>
              </a:endParaRPr>
            </a:p>
          </p:txBody>
        </p:sp>
        <p:sp>
          <p:nvSpPr>
            <p:cNvPr id="12" name="三角形 11">
              <a:extLst>
                <a:ext uri="{FF2B5EF4-FFF2-40B4-BE49-F238E27FC236}">
                  <a16:creationId xmlns:a16="http://schemas.microsoft.com/office/drawing/2014/main" id="{838CF15F-3B34-AB48-A222-FB8E1F25D58D}"/>
                </a:ext>
              </a:extLst>
            </p:cNvPr>
            <p:cNvSpPr/>
            <p:nvPr/>
          </p:nvSpPr>
          <p:spPr>
            <a:xfrm rot="5400000">
              <a:off x="5540037" y="2233195"/>
              <a:ext cx="255592" cy="220338"/>
            </a:xfrm>
            <a:prstGeom prst="triangle">
              <a:avLst/>
            </a:prstGeom>
            <a:noFill/>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8" name="组合 7">
            <a:extLst>
              <a:ext uri="{FF2B5EF4-FFF2-40B4-BE49-F238E27FC236}">
                <a16:creationId xmlns:a16="http://schemas.microsoft.com/office/drawing/2014/main" id="{86768C95-EB7A-1042-AFED-3EEE5E7EF72B}"/>
              </a:ext>
            </a:extLst>
          </p:cNvPr>
          <p:cNvGrpSpPr/>
          <p:nvPr/>
        </p:nvGrpSpPr>
        <p:grpSpPr>
          <a:xfrm>
            <a:off x="5614109" y="2403238"/>
            <a:ext cx="5189960" cy="590549"/>
            <a:chOff x="5557663" y="3146792"/>
            <a:chExt cx="5189960" cy="590549"/>
          </a:xfrm>
        </p:grpSpPr>
        <p:sp>
          <p:nvSpPr>
            <p:cNvPr id="15" name="文本占位符 3">
              <a:extLst>
                <a:ext uri="{FF2B5EF4-FFF2-40B4-BE49-F238E27FC236}">
                  <a16:creationId xmlns:a16="http://schemas.microsoft.com/office/drawing/2014/main" id="{A2ECFF5B-E72F-2E4C-8450-9D0F3E3F2577}"/>
                </a:ext>
              </a:extLst>
            </p:cNvPr>
            <p:cNvSpPr txBox="1">
              <a:spLocks/>
            </p:cNvSpPr>
            <p:nvPr/>
          </p:nvSpPr>
          <p:spPr>
            <a:xfrm>
              <a:off x="5915101" y="3146792"/>
              <a:ext cx="4832522" cy="590549"/>
            </a:xfrm>
            <a:prstGeom prst="rect">
              <a:avLst/>
            </a:prstGeom>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3200" b="1"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kern="0" dirty="0">
                  <a:solidFill>
                    <a:srgbClr val="676661"/>
                  </a:solidFill>
                  <a:latin typeface="微软雅黑" panose="020B0503020204020204" pitchFamily="34" charset="-122"/>
                  <a:ea typeface="微软雅黑" panose="020B0503020204020204" pitchFamily="34" charset="-122"/>
                </a:rPr>
                <a:t>第三部分 </a:t>
              </a:r>
              <a:r>
                <a:rPr lang="en-US" altLang="zh-CN" dirty="0">
                  <a:solidFill>
                    <a:srgbClr val="676661"/>
                  </a:solidFill>
                </a:rPr>
                <a:t>『</a:t>
              </a:r>
              <a:r>
                <a:rPr lang="zh-CN" altLang="en-US" dirty="0">
                  <a:solidFill>
                    <a:srgbClr val="676661"/>
                  </a:solidFill>
                </a:rPr>
                <a:t>实验分析</a:t>
              </a:r>
              <a:r>
                <a:rPr lang="en-US" altLang="zh-CN" dirty="0">
                  <a:solidFill>
                    <a:srgbClr val="676661"/>
                  </a:solidFill>
                </a:rPr>
                <a:t>』</a:t>
              </a:r>
              <a:endParaRPr lang="zh-CN" altLang="en-US" kern="0" dirty="0">
                <a:solidFill>
                  <a:srgbClr val="676661"/>
                </a:solidFill>
                <a:latin typeface="微软雅黑" panose="020B0503020204020204" pitchFamily="34" charset="-122"/>
                <a:ea typeface="微软雅黑" panose="020B0503020204020204" pitchFamily="34" charset="-122"/>
              </a:endParaRPr>
            </a:p>
          </p:txBody>
        </p:sp>
        <p:sp>
          <p:nvSpPr>
            <p:cNvPr id="16" name="三角形 15">
              <a:extLst>
                <a:ext uri="{FF2B5EF4-FFF2-40B4-BE49-F238E27FC236}">
                  <a16:creationId xmlns:a16="http://schemas.microsoft.com/office/drawing/2014/main" id="{EA76E200-DE2A-9241-B7B1-847163B4A5BD}"/>
                </a:ext>
              </a:extLst>
            </p:cNvPr>
            <p:cNvSpPr/>
            <p:nvPr/>
          </p:nvSpPr>
          <p:spPr>
            <a:xfrm rot="5400000">
              <a:off x="5540036" y="3306437"/>
              <a:ext cx="255592" cy="220338"/>
            </a:xfrm>
            <a:prstGeom prst="triangle">
              <a:avLst/>
            </a:prstGeom>
            <a:noFill/>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7" name="组合 6">
            <a:extLst>
              <a:ext uri="{FF2B5EF4-FFF2-40B4-BE49-F238E27FC236}">
                <a16:creationId xmlns:a16="http://schemas.microsoft.com/office/drawing/2014/main" id="{2FA202DF-BC55-6B4A-96CB-DCFB3EF63752}"/>
              </a:ext>
            </a:extLst>
          </p:cNvPr>
          <p:cNvGrpSpPr/>
          <p:nvPr/>
        </p:nvGrpSpPr>
        <p:grpSpPr>
          <a:xfrm>
            <a:off x="5614109" y="3152222"/>
            <a:ext cx="5189960" cy="590549"/>
            <a:chOff x="5557664" y="4049573"/>
            <a:chExt cx="5189960" cy="590549"/>
          </a:xfrm>
        </p:grpSpPr>
        <p:sp>
          <p:nvSpPr>
            <p:cNvPr id="17" name="文本占位符 3">
              <a:extLst>
                <a:ext uri="{FF2B5EF4-FFF2-40B4-BE49-F238E27FC236}">
                  <a16:creationId xmlns:a16="http://schemas.microsoft.com/office/drawing/2014/main" id="{BF92EA90-9D4D-7F40-A817-7A98D256B14D}"/>
                </a:ext>
              </a:extLst>
            </p:cNvPr>
            <p:cNvSpPr txBox="1">
              <a:spLocks/>
            </p:cNvSpPr>
            <p:nvPr/>
          </p:nvSpPr>
          <p:spPr>
            <a:xfrm>
              <a:off x="5915102" y="4049573"/>
              <a:ext cx="4832522" cy="590549"/>
            </a:xfrm>
            <a:prstGeom prst="rect">
              <a:avLst/>
            </a:prstGeom>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3200" b="1"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kern="0" dirty="0">
                  <a:solidFill>
                    <a:srgbClr val="676661"/>
                  </a:solidFill>
                  <a:latin typeface="微软雅黑" panose="020B0503020204020204" pitchFamily="34" charset="-122"/>
                  <a:ea typeface="微软雅黑" panose="020B0503020204020204" pitchFamily="34" charset="-122"/>
                </a:rPr>
                <a:t>第四部分 </a:t>
              </a:r>
              <a:r>
                <a:rPr lang="en-US" altLang="zh-CN" dirty="0">
                  <a:solidFill>
                    <a:srgbClr val="676661"/>
                  </a:solidFill>
                </a:rPr>
                <a:t>『</a:t>
              </a:r>
              <a:r>
                <a:rPr lang="zh-CN" altLang="en-US" dirty="0">
                  <a:solidFill>
                    <a:srgbClr val="676661"/>
                  </a:solidFill>
                </a:rPr>
                <a:t>改进方案</a:t>
              </a:r>
              <a:r>
                <a:rPr lang="en-US" altLang="zh-CN" dirty="0">
                  <a:solidFill>
                    <a:srgbClr val="676661"/>
                  </a:solidFill>
                </a:rPr>
                <a:t>』</a:t>
              </a:r>
              <a:endParaRPr lang="zh-CN" altLang="en-US" kern="0" dirty="0">
                <a:solidFill>
                  <a:srgbClr val="676661"/>
                </a:solidFill>
                <a:latin typeface="微软雅黑" panose="020B0503020204020204" pitchFamily="34" charset="-122"/>
                <a:ea typeface="微软雅黑" panose="020B0503020204020204" pitchFamily="34" charset="-122"/>
              </a:endParaRPr>
            </a:p>
          </p:txBody>
        </p:sp>
        <p:sp>
          <p:nvSpPr>
            <p:cNvPr id="18" name="三角形 17">
              <a:extLst>
                <a:ext uri="{FF2B5EF4-FFF2-40B4-BE49-F238E27FC236}">
                  <a16:creationId xmlns:a16="http://schemas.microsoft.com/office/drawing/2014/main" id="{55080C32-1777-7B4B-87A3-B684B54C30C3}"/>
                </a:ext>
              </a:extLst>
            </p:cNvPr>
            <p:cNvSpPr/>
            <p:nvPr/>
          </p:nvSpPr>
          <p:spPr>
            <a:xfrm rot="5400000">
              <a:off x="5540037" y="4209218"/>
              <a:ext cx="255592" cy="220338"/>
            </a:xfrm>
            <a:prstGeom prst="triangle">
              <a:avLst/>
            </a:prstGeom>
            <a:noFill/>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19" name="组合 18">
            <a:extLst>
              <a:ext uri="{FF2B5EF4-FFF2-40B4-BE49-F238E27FC236}">
                <a16:creationId xmlns:a16="http://schemas.microsoft.com/office/drawing/2014/main" id="{E67E8C38-8D88-FF41-889D-D92F1B6F8F37}"/>
              </a:ext>
            </a:extLst>
          </p:cNvPr>
          <p:cNvGrpSpPr/>
          <p:nvPr/>
        </p:nvGrpSpPr>
        <p:grpSpPr>
          <a:xfrm>
            <a:off x="5614109" y="3842507"/>
            <a:ext cx="5189960" cy="590549"/>
            <a:chOff x="5557664" y="4049573"/>
            <a:chExt cx="5189960" cy="590549"/>
          </a:xfrm>
        </p:grpSpPr>
        <p:sp>
          <p:nvSpPr>
            <p:cNvPr id="20" name="文本占位符 3">
              <a:extLst>
                <a:ext uri="{FF2B5EF4-FFF2-40B4-BE49-F238E27FC236}">
                  <a16:creationId xmlns:a16="http://schemas.microsoft.com/office/drawing/2014/main" id="{4B6269D8-05E3-844B-B28E-9AD387FA8831}"/>
                </a:ext>
              </a:extLst>
            </p:cNvPr>
            <p:cNvSpPr txBox="1">
              <a:spLocks/>
            </p:cNvSpPr>
            <p:nvPr/>
          </p:nvSpPr>
          <p:spPr>
            <a:xfrm>
              <a:off x="5915102" y="4049573"/>
              <a:ext cx="4832522" cy="590549"/>
            </a:xfrm>
            <a:prstGeom prst="rect">
              <a:avLst/>
            </a:prstGeom>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3200" b="1"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kern="0" dirty="0">
                  <a:solidFill>
                    <a:srgbClr val="676661"/>
                  </a:solidFill>
                  <a:latin typeface="微软雅黑" panose="020B0503020204020204" pitchFamily="34" charset="-122"/>
                  <a:ea typeface="微软雅黑" panose="020B0503020204020204" pitchFamily="34" charset="-122"/>
                </a:rPr>
                <a:t>第五部分 </a:t>
              </a:r>
              <a:r>
                <a:rPr lang="en-US" altLang="zh-CN" dirty="0">
                  <a:solidFill>
                    <a:srgbClr val="676661"/>
                  </a:solidFill>
                </a:rPr>
                <a:t>『</a:t>
              </a:r>
              <a:r>
                <a:rPr lang="zh-CN" altLang="en-US" dirty="0">
                  <a:solidFill>
                    <a:srgbClr val="676661"/>
                  </a:solidFill>
                </a:rPr>
                <a:t>特征构建</a:t>
              </a:r>
              <a:r>
                <a:rPr lang="en-US" altLang="zh-CN" dirty="0">
                  <a:solidFill>
                    <a:srgbClr val="676661"/>
                  </a:solidFill>
                </a:rPr>
                <a:t>』</a:t>
              </a:r>
              <a:endParaRPr lang="zh-CN" altLang="en-US" kern="0" dirty="0">
                <a:solidFill>
                  <a:srgbClr val="676661"/>
                </a:solidFill>
                <a:latin typeface="微软雅黑" panose="020B0503020204020204" pitchFamily="34" charset="-122"/>
                <a:ea typeface="微软雅黑" panose="020B0503020204020204" pitchFamily="34" charset="-122"/>
              </a:endParaRPr>
            </a:p>
          </p:txBody>
        </p:sp>
        <p:sp>
          <p:nvSpPr>
            <p:cNvPr id="21" name="三角形 20">
              <a:extLst>
                <a:ext uri="{FF2B5EF4-FFF2-40B4-BE49-F238E27FC236}">
                  <a16:creationId xmlns:a16="http://schemas.microsoft.com/office/drawing/2014/main" id="{328D8E41-FDFD-824C-B5DE-684DC76AB2E5}"/>
                </a:ext>
              </a:extLst>
            </p:cNvPr>
            <p:cNvSpPr/>
            <p:nvPr/>
          </p:nvSpPr>
          <p:spPr>
            <a:xfrm rot="5400000">
              <a:off x="5540037" y="4209218"/>
              <a:ext cx="255592" cy="220338"/>
            </a:xfrm>
            <a:prstGeom prst="triangle">
              <a:avLst/>
            </a:prstGeom>
            <a:noFill/>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22" name="组合 21">
            <a:extLst>
              <a:ext uri="{FF2B5EF4-FFF2-40B4-BE49-F238E27FC236}">
                <a16:creationId xmlns:a16="http://schemas.microsoft.com/office/drawing/2014/main" id="{58C69B44-F82D-8C4F-A8C6-07B32449EBB0}"/>
              </a:ext>
            </a:extLst>
          </p:cNvPr>
          <p:cNvGrpSpPr/>
          <p:nvPr/>
        </p:nvGrpSpPr>
        <p:grpSpPr>
          <a:xfrm>
            <a:off x="5623072" y="4559685"/>
            <a:ext cx="5189960" cy="590549"/>
            <a:chOff x="5557664" y="4049573"/>
            <a:chExt cx="5189960" cy="590549"/>
          </a:xfrm>
        </p:grpSpPr>
        <p:sp>
          <p:nvSpPr>
            <p:cNvPr id="23" name="文本占位符 3">
              <a:extLst>
                <a:ext uri="{FF2B5EF4-FFF2-40B4-BE49-F238E27FC236}">
                  <a16:creationId xmlns:a16="http://schemas.microsoft.com/office/drawing/2014/main" id="{1E459D9C-C089-AE41-B844-4329517DFE04}"/>
                </a:ext>
              </a:extLst>
            </p:cNvPr>
            <p:cNvSpPr txBox="1">
              <a:spLocks/>
            </p:cNvSpPr>
            <p:nvPr/>
          </p:nvSpPr>
          <p:spPr>
            <a:xfrm>
              <a:off x="5915102" y="4049573"/>
              <a:ext cx="4832522" cy="590549"/>
            </a:xfrm>
            <a:prstGeom prst="rect">
              <a:avLst/>
            </a:prstGeom>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3200" b="1"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kern="0" dirty="0">
                  <a:solidFill>
                    <a:srgbClr val="676661"/>
                  </a:solidFill>
                  <a:latin typeface="微软雅黑" panose="020B0503020204020204" pitchFamily="34" charset="-122"/>
                  <a:ea typeface="微软雅黑" panose="020B0503020204020204" pitchFamily="34" charset="-122"/>
                </a:rPr>
                <a:t>第六部分 </a:t>
              </a:r>
              <a:r>
                <a:rPr lang="en-US" altLang="zh-CN" dirty="0">
                  <a:solidFill>
                    <a:srgbClr val="676661"/>
                  </a:solidFill>
                </a:rPr>
                <a:t>『</a:t>
              </a:r>
              <a:r>
                <a:rPr lang="zh-CN" altLang="en-US" dirty="0">
                  <a:solidFill>
                    <a:srgbClr val="676661"/>
                  </a:solidFill>
                </a:rPr>
                <a:t>模型融合</a:t>
              </a:r>
              <a:r>
                <a:rPr lang="en-US" altLang="zh-CN" dirty="0">
                  <a:solidFill>
                    <a:srgbClr val="676661"/>
                  </a:solidFill>
                </a:rPr>
                <a:t>』</a:t>
              </a:r>
              <a:endParaRPr lang="zh-CN" altLang="en-US" kern="0" dirty="0">
                <a:solidFill>
                  <a:srgbClr val="676661"/>
                </a:solidFill>
                <a:latin typeface="微软雅黑" panose="020B0503020204020204" pitchFamily="34" charset="-122"/>
                <a:ea typeface="微软雅黑" panose="020B0503020204020204" pitchFamily="34" charset="-122"/>
              </a:endParaRPr>
            </a:p>
          </p:txBody>
        </p:sp>
        <p:sp>
          <p:nvSpPr>
            <p:cNvPr id="24" name="三角形 23">
              <a:extLst>
                <a:ext uri="{FF2B5EF4-FFF2-40B4-BE49-F238E27FC236}">
                  <a16:creationId xmlns:a16="http://schemas.microsoft.com/office/drawing/2014/main" id="{47E1F123-A347-674C-B075-13D75D015684}"/>
                </a:ext>
              </a:extLst>
            </p:cNvPr>
            <p:cNvSpPr/>
            <p:nvPr/>
          </p:nvSpPr>
          <p:spPr>
            <a:xfrm rot="5400000">
              <a:off x="5540037" y="4209218"/>
              <a:ext cx="255592" cy="220338"/>
            </a:xfrm>
            <a:prstGeom prst="triangle">
              <a:avLst/>
            </a:prstGeom>
            <a:noFill/>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25" name="组合 24">
            <a:extLst>
              <a:ext uri="{FF2B5EF4-FFF2-40B4-BE49-F238E27FC236}">
                <a16:creationId xmlns:a16="http://schemas.microsoft.com/office/drawing/2014/main" id="{86F53E0C-7670-8C43-8243-6F0CB21CF829}"/>
              </a:ext>
            </a:extLst>
          </p:cNvPr>
          <p:cNvGrpSpPr/>
          <p:nvPr/>
        </p:nvGrpSpPr>
        <p:grpSpPr>
          <a:xfrm>
            <a:off x="5623070" y="5312718"/>
            <a:ext cx="5189960" cy="590549"/>
            <a:chOff x="5557664" y="4049573"/>
            <a:chExt cx="5189960" cy="590549"/>
          </a:xfrm>
        </p:grpSpPr>
        <p:sp>
          <p:nvSpPr>
            <p:cNvPr id="26" name="文本占位符 3">
              <a:extLst>
                <a:ext uri="{FF2B5EF4-FFF2-40B4-BE49-F238E27FC236}">
                  <a16:creationId xmlns:a16="http://schemas.microsoft.com/office/drawing/2014/main" id="{887BEB19-5A74-FB47-B1B1-456EA0A020F0}"/>
                </a:ext>
              </a:extLst>
            </p:cNvPr>
            <p:cNvSpPr txBox="1">
              <a:spLocks/>
            </p:cNvSpPr>
            <p:nvPr/>
          </p:nvSpPr>
          <p:spPr>
            <a:xfrm>
              <a:off x="5915102" y="4049573"/>
              <a:ext cx="4832522" cy="590549"/>
            </a:xfrm>
            <a:prstGeom prst="rect">
              <a:avLst/>
            </a:prstGeom>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3200" b="1"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kern="0" dirty="0">
                  <a:solidFill>
                    <a:srgbClr val="676661"/>
                  </a:solidFill>
                  <a:latin typeface="微软雅黑" panose="020B0503020204020204" pitchFamily="34" charset="-122"/>
                  <a:ea typeface="微软雅黑" panose="020B0503020204020204" pitchFamily="34" charset="-122"/>
                </a:rPr>
                <a:t>第七部分 </a:t>
              </a:r>
              <a:r>
                <a:rPr lang="en-US" altLang="zh-CN" dirty="0">
                  <a:solidFill>
                    <a:srgbClr val="676661"/>
                  </a:solidFill>
                </a:rPr>
                <a:t>『Demo』</a:t>
              </a:r>
              <a:endParaRPr lang="zh-CN" altLang="en-US" kern="0" dirty="0">
                <a:solidFill>
                  <a:srgbClr val="676661"/>
                </a:solidFill>
                <a:latin typeface="微软雅黑" panose="020B0503020204020204" pitchFamily="34" charset="-122"/>
                <a:ea typeface="微软雅黑" panose="020B0503020204020204" pitchFamily="34" charset="-122"/>
              </a:endParaRPr>
            </a:p>
          </p:txBody>
        </p:sp>
        <p:sp>
          <p:nvSpPr>
            <p:cNvPr id="27" name="三角形 26">
              <a:extLst>
                <a:ext uri="{FF2B5EF4-FFF2-40B4-BE49-F238E27FC236}">
                  <a16:creationId xmlns:a16="http://schemas.microsoft.com/office/drawing/2014/main" id="{980DBC5E-2B10-B945-B7B6-F4B65ACEDC8E}"/>
                </a:ext>
              </a:extLst>
            </p:cNvPr>
            <p:cNvSpPr/>
            <p:nvPr/>
          </p:nvSpPr>
          <p:spPr>
            <a:xfrm rot="5400000">
              <a:off x="5540037" y="4209218"/>
              <a:ext cx="255592" cy="220338"/>
            </a:xfrm>
            <a:prstGeom prst="triangle">
              <a:avLst/>
            </a:prstGeom>
            <a:noFill/>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Tree>
    <p:extLst>
      <p:ext uri="{BB962C8B-B14F-4D97-AF65-F5344CB8AC3E}">
        <p14:creationId xmlns:p14="http://schemas.microsoft.com/office/powerpoint/2010/main" val="1190668363"/>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5</a:t>
            </a:r>
            <a:endParaRPr kumimoji="1" lang="zh-CN" altLang="en-US" dirty="0"/>
          </a:p>
        </p:txBody>
      </p:sp>
      <p:sp>
        <p:nvSpPr>
          <p:cNvPr id="3" name="文本占位符 2"/>
          <p:cNvSpPr>
            <a:spLocks noGrp="1"/>
          </p:cNvSpPr>
          <p:nvPr>
            <p:ph type="body" sz="quarter" idx="12"/>
          </p:nvPr>
        </p:nvSpPr>
        <p:spPr/>
        <p:txBody>
          <a:bodyPr/>
          <a:lstStyle/>
          <a:p>
            <a:r>
              <a:rPr kumimoji="1" lang="zh-CN" altLang="en-US" dirty="0"/>
              <a:t>特征构建</a:t>
            </a:r>
          </a:p>
        </p:txBody>
      </p:sp>
      <p:sp>
        <p:nvSpPr>
          <p:cNvPr id="4" name="文本框 3">
            <a:extLst>
              <a:ext uri="{FF2B5EF4-FFF2-40B4-BE49-F238E27FC236}">
                <a16:creationId xmlns:a16="http://schemas.microsoft.com/office/drawing/2014/main" id="{706D2EC5-34F9-3845-A7F0-E6E982F9F73F}"/>
              </a:ext>
            </a:extLst>
          </p:cNvPr>
          <p:cNvSpPr txBox="1"/>
          <p:nvPr/>
        </p:nvSpPr>
        <p:spPr>
          <a:xfrm>
            <a:off x="877503" y="959881"/>
            <a:ext cx="10131156" cy="4669933"/>
          </a:xfrm>
          <a:prstGeom prst="rect">
            <a:avLst/>
          </a:prstGeom>
          <a:noFill/>
        </p:spPr>
        <p:txBody>
          <a:bodyPr wrap="square" rtlCol="0">
            <a:spAutoFit/>
          </a:bodyPr>
          <a:lstStyle/>
          <a:p>
            <a:pPr marL="285750" indent="-285750">
              <a:lnSpc>
                <a:spcPct val="130000"/>
              </a:lnSpc>
              <a:spcBef>
                <a:spcPts val="600"/>
              </a:spcBef>
              <a:buFont typeface="Arial" panose="020B0604020202020204" pitchFamily="34" charset="0"/>
              <a:buChar char="•"/>
            </a:pPr>
            <a:r>
              <a:rPr kumimoji="1" lang="zh-CN" altLang="en-US" sz="2400" b="1" kern="0" dirty="0">
                <a:latin typeface="微软雅黑" panose="020B0503020204020204" pitchFamily="34" charset="-122"/>
                <a:ea typeface="微软雅黑" panose="020B0503020204020204" pitchFamily="34" charset="-122"/>
                <a:cs typeface="+mn-ea"/>
                <a:sym typeface="+mn-lt"/>
              </a:rPr>
              <a:t>特殊转化率（</a:t>
            </a:r>
            <a:r>
              <a:rPr kumimoji="1" lang="en-US" altLang="zh-CN" sz="2400" b="1" kern="0" dirty="0" err="1">
                <a:latin typeface="微软雅黑" panose="020B0503020204020204" pitchFamily="34" charset="-122"/>
                <a:ea typeface="微软雅黑" panose="020B0503020204020204" pitchFamily="34" charset="-122"/>
                <a:cs typeface="+mn-ea"/>
                <a:sym typeface="+mn-lt"/>
              </a:rPr>
              <a:t>CV_cvr</a:t>
            </a:r>
            <a:r>
              <a:rPr kumimoji="1" lang="zh-CN" altLang="en-US" sz="2400" b="1" kern="0" dirty="0">
                <a:latin typeface="微软雅黑" panose="020B0503020204020204" pitchFamily="34" charset="-122"/>
                <a:ea typeface="微软雅黑" panose="020B0503020204020204" pitchFamily="34" charset="-122"/>
                <a:cs typeface="+mn-ea"/>
                <a:sym typeface="+mn-lt"/>
              </a:rPr>
              <a:t>）</a:t>
            </a:r>
            <a:endParaRPr kumimoji="1" lang="en-US" altLang="zh-CN" sz="2400" b="1" kern="0" dirty="0">
              <a:latin typeface="微软雅黑" panose="020B0503020204020204" pitchFamily="34" charset="-122"/>
              <a:ea typeface="微软雅黑" panose="020B0503020204020204" pitchFamily="34" charset="-122"/>
              <a:cs typeface="+mn-ea"/>
              <a:sym typeface="+mn-lt"/>
            </a:endParaRPr>
          </a:p>
          <a:p>
            <a:pPr marL="742939" lvl="1" indent="-285750">
              <a:lnSpc>
                <a:spcPct val="130000"/>
              </a:lnSpc>
              <a:spcBef>
                <a:spcPts val="600"/>
              </a:spcBef>
              <a:buFont typeface="Arial" panose="020B0604020202020204" pitchFamily="34" charset="0"/>
              <a:buChar char="•"/>
            </a:pPr>
            <a:r>
              <a:rPr kumimoji="1" lang="zh-CN" altLang="en-US" sz="2000" b="1" kern="0" dirty="0">
                <a:latin typeface="微软雅黑" panose="020B0503020204020204" pitchFamily="34" charset="-122"/>
                <a:ea typeface="微软雅黑" panose="020B0503020204020204" pitchFamily="34" charset="-122"/>
                <a:cs typeface="+mn-ea"/>
                <a:sym typeface="+mn-lt"/>
              </a:rPr>
              <a:t>含义</a:t>
            </a:r>
            <a:endParaRPr kumimoji="1" lang="en-US" altLang="zh-CN" sz="2000" b="1" kern="0" dirty="0">
              <a:latin typeface="微软雅黑" panose="020B0503020204020204" pitchFamily="34" charset="-122"/>
              <a:ea typeface="微软雅黑" panose="020B0503020204020204" pitchFamily="34" charset="-122"/>
              <a:cs typeface="+mn-ea"/>
              <a:sym typeface="+mn-lt"/>
            </a:endParaRPr>
          </a:p>
          <a:p>
            <a:pPr marL="1200127" lvl="2" indent="-285750">
              <a:lnSpc>
                <a:spcPct val="130000"/>
              </a:lnSpc>
              <a:spcBef>
                <a:spcPts val="600"/>
              </a:spcBef>
              <a:buFont typeface="Arial" panose="020B0604020202020204" pitchFamily="34" charset="0"/>
              <a:buChar char="•"/>
            </a:pPr>
            <a:r>
              <a:rPr lang="zh-CN" altLang="en-US" sz="1600" dirty="0"/>
              <a:t>用于描述多值特征（</a:t>
            </a:r>
            <a:r>
              <a:rPr lang="en-US" altLang="zh-CN" sz="1600" dirty="0"/>
              <a:t>interest</a:t>
            </a:r>
            <a:r>
              <a:rPr lang="zh-CN" altLang="en-US" sz="1600" dirty="0"/>
              <a:t>、</a:t>
            </a:r>
            <a:r>
              <a:rPr lang="en-US" altLang="zh-CN" sz="1600" dirty="0"/>
              <a:t>topic</a:t>
            </a:r>
            <a:r>
              <a:rPr lang="zh-CN" altLang="en-US" sz="1600" dirty="0"/>
              <a:t>等）取相应值时，用户对广告感兴趣的几率</a:t>
            </a:r>
            <a:endParaRPr kumimoji="1" lang="en-US" altLang="zh-CN" sz="1600" b="1" kern="0" dirty="0">
              <a:latin typeface="微软雅黑" panose="020B0503020204020204" pitchFamily="34" charset="-122"/>
              <a:ea typeface="微软雅黑" panose="020B0503020204020204" pitchFamily="34" charset="-122"/>
              <a:cs typeface="+mn-ea"/>
              <a:sym typeface="+mn-lt"/>
            </a:endParaRPr>
          </a:p>
          <a:p>
            <a:pPr marL="742939" lvl="1" indent="-285750">
              <a:lnSpc>
                <a:spcPct val="130000"/>
              </a:lnSpc>
              <a:spcBef>
                <a:spcPts val="600"/>
              </a:spcBef>
              <a:buFont typeface="Arial" panose="020B0604020202020204" pitchFamily="34" charset="0"/>
              <a:buChar char="•"/>
            </a:pPr>
            <a:r>
              <a:rPr kumimoji="1" lang="zh-CN" altLang="en-US" sz="2000" b="1" kern="0" dirty="0">
                <a:latin typeface="微软雅黑" panose="020B0503020204020204" pitchFamily="34" charset="-122"/>
                <a:ea typeface="微软雅黑" panose="020B0503020204020204" pitchFamily="34" charset="-122"/>
                <a:cs typeface="+mn-ea"/>
                <a:sym typeface="+mn-lt"/>
              </a:rPr>
              <a:t>构建过程</a:t>
            </a:r>
            <a:endParaRPr kumimoji="1" lang="en-US" altLang="zh-CN" sz="2000" b="1" kern="0" dirty="0">
              <a:latin typeface="微软雅黑" panose="020B0503020204020204" pitchFamily="34" charset="-122"/>
              <a:ea typeface="微软雅黑" panose="020B0503020204020204" pitchFamily="34" charset="-122"/>
              <a:cs typeface="+mn-ea"/>
              <a:sym typeface="+mn-lt"/>
            </a:endParaRPr>
          </a:p>
          <a:p>
            <a:pPr marL="1200127" lvl="2" indent="-285750">
              <a:lnSpc>
                <a:spcPct val="130000"/>
              </a:lnSpc>
              <a:spcBef>
                <a:spcPts val="600"/>
              </a:spcBef>
              <a:buFont typeface="Arial" panose="020B0604020202020204" pitchFamily="34" charset="0"/>
              <a:buChar char="•"/>
            </a:pPr>
            <a:r>
              <a:rPr lang="zh-CN" altLang="en-US" sz="1600" dirty="0"/>
              <a:t>选出多值特征，并进行</a:t>
            </a:r>
            <a:r>
              <a:rPr kumimoji="1" lang="zh-CN" altLang="en-US" sz="1600" kern="0" dirty="0">
                <a:latin typeface="微软雅黑" panose="020B0503020204020204" pitchFamily="34" charset="-122"/>
                <a:ea typeface="微软雅黑" panose="020B0503020204020204" pitchFamily="34" charset="-122"/>
                <a:cs typeface="+mn-ea"/>
                <a:sym typeface="+mn-lt"/>
              </a:rPr>
              <a:t>多值统计编码</a:t>
            </a:r>
            <a:r>
              <a:rPr lang="zh-CN" altLang="en-US" sz="1600" dirty="0"/>
              <a:t>；首先</a:t>
            </a:r>
            <a:r>
              <a:rPr kumimoji="1" lang="zh-CN" altLang="en-US" sz="1600" kern="0" dirty="0">
                <a:latin typeface="微软雅黑" panose="020B0503020204020204" pitchFamily="34" charset="-122"/>
                <a:ea typeface="微软雅黑" panose="020B0503020204020204" pitchFamily="34" charset="-122"/>
                <a:cs typeface="+mn-ea"/>
                <a:sym typeface="+mn-lt"/>
              </a:rPr>
              <a:t>计算</a:t>
            </a:r>
            <a:r>
              <a:rPr kumimoji="1" lang="en-US" altLang="zh-CN" sz="1600" kern="0" dirty="0" err="1">
                <a:latin typeface="微软雅黑" panose="020B0503020204020204" pitchFamily="34" charset="-122"/>
                <a:ea typeface="微软雅黑" panose="020B0503020204020204" pitchFamily="34" charset="-122"/>
                <a:cs typeface="+mn-ea"/>
                <a:sym typeface="+mn-lt"/>
              </a:rPr>
              <a:t>feature_importance</a:t>
            </a:r>
            <a:r>
              <a:rPr kumimoji="1" lang="en-US" altLang="zh-CN" sz="1600" kern="0" dirty="0">
                <a:latin typeface="微软雅黑" panose="020B0503020204020204" pitchFamily="34" charset="-122"/>
                <a:ea typeface="微软雅黑" panose="020B0503020204020204" pitchFamily="34" charset="-122"/>
                <a:cs typeface="+mn-ea"/>
                <a:sym typeface="+mn-lt"/>
              </a:rPr>
              <a:t> </a:t>
            </a:r>
            <a:r>
              <a:rPr kumimoji="1" lang="zh-CN" altLang="en-US" sz="1600" kern="0" dirty="0">
                <a:latin typeface="微软雅黑" panose="020B0503020204020204" pitchFamily="34" charset="-122"/>
                <a:ea typeface="微软雅黑" panose="020B0503020204020204" pitchFamily="34" charset="-122"/>
                <a:cs typeface="+mn-ea"/>
                <a:sym typeface="+mn-lt"/>
              </a:rPr>
              <a:t>，选取前</a:t>
            </a:r>
            <a:r>
              <a:rPr kumimoji="1" lang="en-US" altLang="zh-CN" sz="1600" kern="0" dirty="0">
                <a:latin typeface="微软雅黑" panose="020B0503020204020204" pitchFamily="34" charset="-122"/>
                <a:ea typeface="微软雅黑" panose="020B0503020204020204" pitchFamily="34" charset="-122"/>
                <a:cs typeface="+mn-ea"/>
                <a:sym typeface="+mn-lt"/>
              </a:rPr>
              <a:t>20</a:t>
            </a:r>
            <a:r>
              <a:rPr kumimoji="1" lang="zh-CN" altLang="en-US" sz="1600" kern="0" dirty="0">
                <a:latin typeface="微软雅黑" panose="020B0503020204020204" pitchFamily="34" charset="-122"/>
                <a:ea typeface="微软雅黑" panose="020B0503020204020204" pitchFamily="34" charset="-122"/>
                <a:cs typeface="+mn-ea"/>
                <a:sym typeface="+mn-lt"/>
              </a:rPr>
              <a:t>个编码特征作为计算</a:t>
            </a:r>
            <a:r>
              <a:rPr kumimoji="1" lang="en-US" altLang="zh-CN" sz="1600" kern="0" dirty="0" err="1">
                <a:latin typeface="微软雅黑" panose="020B0503020204020204" pitchFamily="34" charset="-122"/>
                <a:ea typeface="微软雅黑" panose="020B0503020204020204" pitchFamily="34" charset="-122"/>
                <a:cs typeface="+mn-ea"/>
                <a:sym typeface="+mn-lt"/>
              </a:rPr>
              <a:t>CV_cvr</a:t>
            </a:r>
            <a:r>
              <a:rPr kumimoji="1" lang="zh-CN" altLang="en-US" sz="1600" kern="0" dirty="0">
                <a:latin typeface="微软雅黑" panose="020B0503020204020204" pitchFamily="34" charset="-122"/>
                <a:ea typeface="微软雅黑" panose="020B0503020204020204" pitchFamily="34" charset="-122"/>
                <a:cs typeface="+mn-ea"/>
                <a:sym typeface="+mn-lt"/>
              </a:rPr>
              <a:t>的特征</a:t>
            </a:r>
            <a:r>
              <a:rPr lang="zh-CN" altLang="en-US" sz="1600" dirty="0"/>
              <a:t>；然后按照 </a:t>
            </a:r>
            <a:r>
              <a:rPr lang="en-US" altLang="zh-CN" sz="1600" dirty="0" err="1"/>
              <a:t>cvr</a:t>
            </a:r>
            <a:r>
              <a:rPr lang="zh-CN" altLang="en-US" sz="1600" dirty="0"/>
              <a:t> 的计算方式对选出的</a:t>
            </a:r>
            <a:r>
              <a:rPr kumimoji="1" lang="zh-CN" altLang="en-US" sz="1600" kern="0" dirty="0">
                <a:latin typeface="微软雅黑" panose="020B0503020204020204" pitchFamily="34" charset="-122"/>
                <a:ea typeface="微软雅黑" panose="020B0503020204020204" pitchFamily="34" charset="-122"/>
                <a:cs typeface="+mn-ea"/>
                <a:sym typeface="+mn-lt"/>
              </a:rPr>
              <a:t>编码特征计算转化率</a:t>
            </a:r>
            <a:endParaRPr lang="en-US" altLang="zh-CN" sz="1600" dirty="0"/>
          </a:p>
          <a:p>
            <a:pPr marL="1200127" lvl="2" indent="-285750">
              <a:lnSpc>
                <a:spcPct val="130000"/>
              </a:lnSpc>
              <a:spcBef>
                <a:spcPts val="600"/>
              </a:spcBef>
              <a:buFont typeface="Arial" panose="020B0604020202020204" pitchFamily="34" charset="0"/>
              <a:buChar char="•"/>
            </a:pPr>
            <a:r>
              <a:rPr lang="en-US" altLang="zh-CN" sz="1600" dirty="0"/>
              <a:t>e.g. </a:t>
            </a:r>
            <a:r>
              <a:rPr lang="zh-CN" altLang="en-US" sz="1600" dirty="0"/>
              <a:t>以 </a:t>
            </a:r>
            <a:r>
              <a:rPr lang="en-US" altLang="zh-CN" sz="1600" dirty="0"/>
              <a:t>interest1</a:t>
            </a:r>
            <a:r>
              <a:rPr lang="zh-CN" altLang="en-US" sz="1600" dirty="0"/>
              <a:t> 特征为例，若通过编码后有</a:t>
            </a:r>
            <a:r>
              <a:rPr lang="en-US" altLang="zh-CN" sz="1600" dirty="0"/>
              <a:t>1000</a:t>
            </a:r>
            <a:r>
              <a:rPr lang="zh-CN" altLang="en-US" sz="1600" dirty="0"/>
              <a:t>个特征，通过特征筛选后剩下</a:t>
            </a:r>
            <a:r>
              <a:rPr lang="en-US" altLang="zh-CN" sz="1600" dirty="0"/>
              <a:t>2</a:t>
            </a:r>
            <a:r>
              <a:rPr lang="zh-CN" altLang="en-US" sz="1600" dirty="0"/>
              <a:t>个特征</a:t>
            </a:r>
            <a:r>
              <a:rPr lang="en-US" altLang="zh-CN" sz="1600" dirty="0" err="1"/>
              <a:t>encode_one</a:t>
            </a:r>
            <a:r>
              <a:rPr lang="en-US" altLang="zh-CN" sz="1600" dirty="0"/>
              <a:t> </a:t>
            </a:r>
            <a:r>
              <a:rPr lang="zh-CN" altLang="en-US" sz="1600" dirty="0"/>
              <a:t>与 </a:t>
            </a:r>
            <a:r>
              <a:rPr lang="en-US" altLang="zh-CN" sz="1600" dirty="0" err="1"/>
              <a:t>encode_two</a:t>
            </a:r>
            <a:r>
              <a:rPr lang="en-US" altLang="zh-CN" sz="1600" dirty="0"/>
              <a:t>, </a:t>
            </a:r>
            <a:r>
              <a:rPr lang="zh-CN" altLang="en-US" sz="1600" dirty="0"/>
              <a:t>计算这两个特征的转化率</a:t>
            </a:r>
            <a:endParaRPr kumimoji="1" lang="en-US" altLang="zh-CN" sz="1600" b="1" kern="0" dirty="0">
              <a:latin typeface="微软雅黑" panose="020B0503020204020204" pitchFamily="34" charset="-122"/>
              <a:ea typeface="微软雅黑" panose="020B0503020204020204" pitchFamily="34" charset="-122"/>
              <a:cs typeface="+mn-ea"/>
              <a:sym typeface="+mn-lt"/>
            </a:endParaRPr>
          </a:p>
          <a:p>
            <a:pPr marL="742939" lvl="1" indent="-285750">
              <a:lnSpc>
                <a:spcPct val="130000"/>
              </a:lnSpc>
              <a:spcBef>
                <a:spcPts val="600"/>
              </a:spcBef>
              <a:buFont typeface="Arial" panose="020B0604020202020204" pitchFamily="34" charset="0"/>
              <a:buChar char="•"/>
            </a:pPr>
            <a:r>
              <a:rPr kumimoji="1" lang="zh-CN" altLang="en-US" sz="2000" b="1" kern="0" dirty="0">
                <a:latin typeface="微软雅黑" panose="020B0503020204020204" pitchFamily="34" charset="-122"/>
                <a:ea typeface="微软雅黑" panose="020B0503020204020204" pitchFamily="34" charset="-122"/>
                <a:cs typeface="+mn-ea"/>
                <a:sym typeface="+mn-lt"/>
              </a:rPr>
              <a:t>特征筛选</a:t>
            </a:r>
            <a:endParaRPr kumimoji="1" lang="en-US" altLang="zh-CN" sz="2000" b="1" kern="0" dirty="0">
              <a:latin typeface="微软雅黑" panose="020B0503020204020204" pitchFamily="34" charset="-122"/>
              <a:ea typeface="微软雅黑" panose="020B0503020204020204" pitchFamily="34" charset="-122"/>
              <a:cs typeface="+mn-ea"/>
              <a:sym typeface="+mn-lt"/>
            </a:endParaRPr>
          </a:p>
          <a:p>
            <a:pPr marL="1200127" lvl="2" indent="-285750">
              <a:lnSpc>
                <a:spcPct val="130000"/>
              </a:lnSpc>
              <a:spcBef>
                <a:spcPts val="600"/>
              </a:spcBef>
              <a:buFont typeface="Arial" panose="020B0604020202020204" pitchFamily="34" charset="0"/>
              <a:buChar char="•"/>
            </a:pPr>
            <a:r>
              <a:rPr kumimoji="1" lang="zh-CN" altLang="en-US" sz="1600" kern="0" dirty="0">
                <a:latin typeface="微软雅黑" panose="020B0503020204020204" pitchFamily="34" charset="-122"/>
                <a:ea typeface="微软雅黑" panose="020B0503020204020204" pitchFamily="34" charset="-122"/>
                <a:cs typeface="+mn-ea"/>
                <a:sym typeface="+mn-lt"/>
              </a:rPr>
              <a:t>通过计算</a:t>
            </a:r>
            <a:r>
              <a:rPr kumimoji="1" lang="en-US" altLang="zh-CN" sz="1600" kern="0" dirty="0" err="1">
                <a:latin typeface="微软雅黑" panose="020B0503020204020204" pitchFamily="34" charset="-122"/>
                <a:ea typeface="微软雅黑" panose="020B0503020204020204" pitchFamily="34" charset="-122"/>
                <a:cs typeface="+mn-ea"/>
                <a:sym typeface="+mn-lt"/>
              </a:rPr>
              <a:t>feature_importance</a:t>
            </a:r>
            <a:r>
              <a:rPr kumimoji="1" lang="en-US" altLang="zh-CN" sz="1600" kern="0" dirty="0">
                <a:latin typeface="微软雅黑" panose="020B0503020204020204" pitchFamily="34" charset="-122"/>
                <a:ea typeface="微软雅黑" panose="020B0503020204020204" pitchFamily="34" charset="-122"/>
                <a:cs typeface="+mn-ea"/>
                <a:sym typeface="+mn-lt"/>
              </a:rPr>
              <a:t> </a:t>
            </a:r>
            <a:r>
              <a:rPr kumimoji="1" lang="zh-CN" altLang="en-US" sz="1600" kern="0" dirty="0">
                <a:latin typeface="微软雅黑" panose="020B0503020204020204" pitchFamily="34" charset="-122"/>
                <a:ea typeface="微软雅黑" panose="020B0503020204020204" pitchFamily="34" charset="-122"/>
                <a:cs typeface="+mn-ea"/>
                <a:sym typeface="+mn-lt"/>
              </a:rPr>
              <a:t>以及使用不同特征调试模型，筛选出</a:t>
            </a:r>
            <a:r>
              <a:rPr kumimoji="1" lang="en-US" altLang="zh-CN" sz="1600" kern="0" dirty="0">
                <a:latin typeface="微软雅黑" panose="020B0503020204020204" pitchFamily="34" charset="-122"/>
                <a:ea typeface="微软雅黑" panose="020B0503020204020204" pitchFamily="34" charset="-122"/>
                <a:cs typeface="+mn-ea"/>
                <a:sym typeface="+mn-lt"/>
              </a:rPr>
              <a:t>76</a:t>
            </a:r>
            <a:r>
              <a:rPr kumimoji="1" lang="zh-CN" altLang="en-US" sz="1600" kern="0" dirty="0">
                <a:latin typeface="微软雅黑" panose="020B0503020204020204" pitchFamily="34" charset="-122"/>
                <a:ea typeface="微软雅黑" panose="020B0503020204020204" pitchFamily="34" charset="-122"/>
                <a:cs typeface="+mn-ea"/>
                <a:sym typeface="+mn-lt"/>
              </a:rPr>
              <a:t>个</a:t>
            </a:r>
            <a:r>
              <a:rPr kumimoji="1" lang="en-US" altLang="zh-CN" sz="1600" kern="0" dirty="0" err="1">
                <a:latin typeface="微软雅黑" panose="020B0503020204020204" pitchFamily="34" charset="-122"/>
                <a:ea typeface="微软雅黑" panose="020B0503020204020204" pitchFamily="34" charset="-122"/>
                <a:cs typeface="+mn-ea"/>
                <a:sym typeface="+mn-lt"/>
              </a:rPr>
              <a:t>CV_cvr</a:t>
            </a:r>
            <a:r>
              <a:rPr kumimoji="1" lang="zh-CN" altLang="en-US" sz="1600" kern="0" dirty="0">
                <a:latin typeface="微软雅黑" panose="020B0503020204020204" pitchFamily="34" charset="-122"/>
                <a:ea typeface="微软雅黑" panose="020B0503020204020204" pitchFamily="34" charset="-122"/>
                <a:cs typeface="+mn-ea"/>
                <a:sym typeface="+mn-lt"/>
              </a:rPr>
              <a:t>特征</a:t>
            </a:r>
            <a:endParaRPr kumimoji="1" lang="en-US" altLang="zh-CN" sz="1600" kern="0" dirty="0">
              <a:latin typeface="微软雅黑" panose="020B0503020204020204" pitchFamily="34" charset="-122"/>
              <a:ea typeface="微软雅黑" panose="020B0503020204020204" pitchFamily="34" charset="-122"/>
              <a:cs typeface="+mn-ea"/>
              <a:sym typeface="+mn-lt"/>
            </a:endParaRPr>
          </a:p>
          <a:p>
            <a:pPr lvl="2">
              <a:lnSpc>
                <a:spcPct val="130000"/>
              </a:lnSpc>
              <a:spcBef>
                <a:spcPts val="600"/>
              </a:spcBef>
            </a:pPr>
            <a:endParaRPr kumimoji="1" lang="en-US" altLang="zh-CN" sz="2000" b="1" kern="0" dirty="0">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1822032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5</a:t>
            </a:r>
            <a:endParaRPr kumimoji="1" lang="zh-CN" altLang="en-US" dirty="0"/>
          </a:p>
        </p:txBody>
      </p:sp>
      <p:sp>
        <p:nvSpPr>
          <p:cNvPr id="3" name="文本占位符 2"/>
          <p:cNvSpPr>
            <a:spLocks noGrp="1"/>
          </p:cNvSpPr>
          <p:nvPr>
            <p:ph type="body" sz="quarter" idx="12"/>
          </p:nvPr>
        </p:nvSpPr>
        <p:spPr/>
        <p:txBody>
          <a:bodyPr/>
          <a:lstStyle/>
          <a:p>
            <a:r>
              <a:rPr kumimoji="1" lang="zh-CN" altLang="en-US" dirty="0"/>
              <a:t>特征构建</a:t>
            </a:r>
          </a:p>
        </p:txBody>
      </p:sp>
      <p:sp>
        <p:nvSpPr>
          <p:cNvPr id="4" name="文本框 3">
            <a:extLst>
              <a:ext uri="{FF2B5EF4-FFF2-40B4-BE49-F238E27FC236}">
                <a16:creationId xmlns:a16="http://schemas.microsoft.com/office/drawing/2014/main" id="{706D2EC5-34F9-3845-A7F0-E6E982F9F73F}"/>
              </a:ext>
            </a:extLst>
          </p:cNvPr>
          <p:cNvSpPr txBox="1"/>
          <p:nvPr/>
        </p:nvSpPr>
        <p:spPr>
          <a:xfrm>
            <a:off x="877503" y="959881"/>
            <a:ext cx="10131156" cy="4115935"/>
          </a:xfrm>
          <a:prstGeom prst="rect">
            <a:avLst/>
          </a:prstGeom>
          <a:noFill/>
        </p:spPr>
        <p:txBody>
          <a:bodyPr wrap="square" rtlCol="0">
            <a:spAutoFit/>
          </a:bodyPr>
          <a:lstStyle/>
          <a:p>
            <a:pPr marL="285750" indent="-285750">
              <a:lnSpc>
                <a:spcPct val="130000"/>
              </a:lnSpc>
              <a:spcBef>
                <a:spcPts val="600"/>
              </a:spcBef>
              <a:buFont typeface="Arial" panose="020B0604020202020204" pitchFamily="34" charset="0"/>
              <a:buChar char="•"/>
            </a:pPr>
            <a:r>
              <a:rPr kumimoji="1" lang="zh-CN" altLang="en-US" sz="2400" b="1" kern="0" dirty="0">
                <a:latin typeface="微软雅黑" panose="020B0503020204020204" pitchFamily="34" charset="-122"/>
                <a:ea typeface="微软雅黑" panose="020B0503020204020204" pitchFamily="34" charset="-122"/>
                <a:cs typeface="+mn-ea"/>
                <a:sym typeface="+mn-lt"/>
              </a:rPr>
              <a:t>多值特征长度与比率（</a:t>
            </a:r>
            <a:r>
              <a:rPr kumimoji="1" lang="en-US" altLang="zh-CN" sz="2400" b="1" kern="0" dirty="0" err="1">
                <a:latin typeface="微软雅黑" panose="020B0503020204020204" pitchFamily="34" charset="-122"/>
                <a:ea typeface="微软雅黑" panose="020B0503020204020204" pitchFamily="34" charset="-122"/>
                <a:cs typeface="+mn-ea"/>
                <a:sym typeface="+mn-lt"/>
              </a:rPr>
              <a:t>length_ratio</a:t>
            </a:r>
            <a:r>
              <a:rPr kumimoji="1" lang="zh-CN" altLang="en-US" sz="2400" b="1" kern="0" dirty="0">
                <a:latin typeface="微软雅黑" panose="020B0503020204020204" pitchFamily="34" charset="-122"/>
                <a:ea typeface="微软雅黑" panose="020B0503020204020204" pitchFamily="34" charset="-122"/>
                <a:cs typeface="+mn-ea"/>
                <a:sym typeface="+mn-lt"/>
              </a:rPr>
              <a:t>）</a:t>
            </a:r>
            <a:endParaRPr kumimoji="1" lang="en-US" altLang="zh-CN" sz="2400" b="1" kern="0" dirty="0">
              <a:latin typeface="微软雅黑" panose="020B0503020204020204" pitchFamily="34" charset="-122"/>
              <a:ea typeface="微软雅黑" panose="020B0503020204020204" pitchFamily="34" charset="-122"/>
              <a:cs typeface="+mn-ea"/>
              <a:sym typeface="+mn-lt"/>
            </a:endParaRPr>
          </a:p>
          <a:p>
            <a:pPr marL="742939" lvl="1" indent="-285750">
              <a:lnSpc>
                <a:spcPct val="130000"/>
              </a:lnSpc>
              <a:spcBef>
                <a:spcPts val="600"/>
              </a:spcBef>
              <a:buFont typeface="Arial" panose="020B0604020202020204" pitchFamily="34" charset="0"/>
              <a:buChar char="•"/>
            </a:pPr>
            <a:r>
              <a:rPr kumimoji="1" lang="zh-CN" altLang="en-US" sz="2000" b="1" kern="0" dirty="0">
                <a:latin typeface="微软雅黑" panose="020B0503020204020204" pitchFamily="34" charset="-122"/>
                <a:ea typeface="微软雅黑" panose="020B0503020204020204" pitchFamily="34" charset="-122"/>
                <a:cs typeface="+mn-ea"/>
                <a:sym typeface="+mn-lt"/>
              </a:rPr>
              <a:t>含义</a:t>
            </a:r>
            <a:endParaRPr kumimoji="1" lang="en-US" altLang="zh-CN" sz="2000" b="1" kern="0" dirty="0">
              <a:latin typeface="微软雅黑" panose="020B0503020204020204" pitchFamily="34" charset="-122"/>
              <a:ea typeface="微软雅黑" panose="020B0503020204020204" pitchFamily="34" charset="-122"/>
              <a:cs typeface="+mn-ea"/>
              <a:sym typeface="+mn-lt"/>
            </a:endParaRPr>
          </a:p>
          <a:p>
            <a:pPr marL="1200127" lvl="2" indent="-285750">
              <a:lnSpc>
                <a:spcPct val="130000"/>
              </a:lnSpc>
              <a:spcBef>
                <a:spcPts val="600"/>
              </a:spcBef>
              <a:buFont typeface="Arial" panose="020B0604020202020204" pitchFamily="34" charset="0"/>
              <a:buChar char="•"/>
            </a:pPr>
            <a:r>
              <a:rPr kumimoji="1" lang="zh-CN" altLang="en-US" sz="1600" kern="0" dirty="0">
                <a:latin typeface="微软雅黑" panose="020B0503020204020204" pitchFamily="34" charset="-122"/>
                <a:ea typeface="微软雅黑" panose="020B0503020204020204" pitchFamily="34" charset="-122"/>
                <a:cs typeface="+mn-ea"/>
                <a:sym typeface="+mn-lt"/>
              </a:rPr>
              <a:t>统计每一条数据</a:t>
            </a:r>
            <a:r>
              <a:rPr lang="zh-CN" altLang="en-US" sz="1600" dirty="0"/>
              <a:t>多值特征的取值数量进行统计，并确定某一子多值占总多值的比率（如</a:t>
            </a:r>
            <a:r>
              <a:rPr lang="en" altLang="zh-CN" sz="1600" dirty="0"/>
              <a:t>interest1</a:t>
            </a:r>
            <a:r>
              <a:rPr lang="zh-CN" altLang="en-US" sz="1600" dirty="0"/>
              <a:t>特征数量占</a:t>
            </a:r>
            <a:r>
              <a:rPr lang="en" altLang="zh-CN" sz="1600" dirty="0"/>
              <a:t>interest</a:t>
            </a:r>
            <a:r>
              <a:rPr lang="zh-CN" altLang="en-US" sz="1600" dirty="0"/>
              <a:t>总数的比率）</a:t>
            </a:r>
          </a:p>
          <a:p>
            <a:pPr marL="742939" lvl="1" indent="-285750">
              <a:lnSpc>
                <a:spcPct val="130000"/>
              </a:lnSpc>
              <a:spcBef>
                <a:spcPts val="600"/>
              </a:spcBef>
              <a:buFont typeface="Arial" panose="020B0604020202020204" pitchFamily="34" charset="0"/>
              <a:buChar char="•"/>
            </a:pPr>
            <a:r>
              <a:rPr kumimoji="1" lang="zh-CN" altLang="en-US" sz="2000" b="1" kern="0" dirty="0">
                <a:latin typeface="微软雅黑" panose="020B0503020204020204" pitchFamily="34" charset="-122"/>
                <a:ea typeface="微软雅黑" panose="020B0503020204020204" pitchFamily="34" charset="-122"/>
                <a:cs typeface="+mn-ea"/>
                <a:sym typeface="+mn-lt"/>
              </a:rPr>
              <a:t>构建过程</a:t>
            </a:r>
            <a:endParaRPr kumimoji="1" lang="en-US" altLang="zh-CN" sz="2000" b="1" kern="0" dirty="0">
              <a:latin typeface="微软雅黑" panose="020B0503020204020204" pitchFamily="34" charset="-122"/>
              <a:ea typeface="微软雅黑" panose="020B0503020204020204" pitchFamily="34" charset="-122"/>
              <a:cs typeface="+mn-ea"/>
              <a:sym typeface="+mn-lt"/>
            </a:endParaRPr>
          </a:p>
          <a:p>
            <a:pPr marL="1200127" lvl="2" indent="-285750">
              <a:lnSpc>
                <a:spcPct val="130000"/>
              </a:lnSpc>
              <a:spcBef>
                <a:spcPts val="600"/>
              </a:spcBef>
              <a:buFont typeface="Arial" panose="020B0604020202020204" pitchFamily="34" charset="0"/>
              <a:buChar char="•"/>
            </a:pPr>
            <a:r>
              <a:rPr lang="zh-CN" altLang="en-US" sz="1600" dirty="0"/>
              <a:t>统计每一条数据每个多值特征的取值数量，得到</a:t>
            </a:r>
            <a:r>
              <a:rPr lang="en-US" altLang="zh-CN" sz="1600" dirty="0"/>
              <a:t>length</a:t>
            </a:r>
            <a:r>
              <a:rPr lang="zh-CN" altLang="en-US" sz="1600" dirty="0"/>
              <a:t>特征；计算每一个子多值特征取值数量占该类型多值特征取值数量的比率，得到</a:t>
            </a:r>
            <a:r>
              <a:rPr lang="en-US" altLang="zh-CN" sz="1600" dirty="0"/>
              <a:t>ratio</a:t>
            </a:r>
            <a:r>
              <a:rPr lang="zh-CN" altLang="en-US" sz="1600" dirty="0"/>
              <a:t>特征</a:t>
            </a:r>
            <a:endParaRPr lang="en-US" altLang="zh-CN" sz="1600" dirty="0"/>
          </a:p>
          <a:p>
            <a:pPr marL="1200127" lvl="2" indent="-285750">
              <a:lnSpc>
                <a:spcPct val="130000"/>
              </a:lnSpc>
              <a:spcBef>
                <a:spcPts val="600"/>
              </a:spcBef>
              <a:buFont typeface="Arial" panose="020B0604020202020204" pitchFamily="34" charset="0"/>
              <a:buChar char="•"/>
            </a:pPr>
            <a:r>
              <a:rPr lang="en-US" altLang="zh-CN" sz="1600" dirty="0"/>
              <a:t>e.g. </a:t>
            </a:r>
            <a:r>
              <a:rPr lang="zh-CN" altLang="en-US" sz="1600" dirty="0"/>
              <a:t>以 </a:t>
            </a:r>
            <a:r>
              <a:rPr lang="en-US" altLang="zh-CN" sz="1600" dirty="0"/>
              <a:t>interest</a:t>
            </a:r>
            <a:r>
              <a:rPr lang="zh-CN" altLang="en-US" sz="1600" dirty="0"/>
              <a:t> 特征为例，若某条数据</a:t>
            </a:r>
            <a:r>
              <a:rPr lang="en-US" altLang="zh-CN" sz="1600" dirty="0"/>
              <a:t>interest1</a:t>
            </a:r>
            <a:r>
              <a:rPr lang="zh-CN" altLang="en-US" sz="1600" dirty="0"/>
              <a:t>有</a:t>
            </a:r>
            <a:r>
              <a:rPr lang="en-US" altLang="zh-CN" sz="1600" dirty="0"/>
              <a:t>5</a:t>
            </a:r>
            <a:r>
              <a:rPr lang="zh-CN" altLang="en-US" sz="1600" dirty="0"/>
              <a:t>个取值，则</a:t>
            </a:r>
            <a:r>
              <a:rPr lang="en-US" altLang="zh-CN" sz="1600" dirty="0"/>
              <a:t>length</a:t>
            </a:r>
            <a:r>
              <a:rPr lang="zh-CN" altLang="en-US" sz="1600" dirty="0"/>
              <a:t>特征为</a:t>
            </a:r>
            <a:r>
              <a:rPr lang="en-US" altLang="zh-CN" sz="1600" dirty="0"/>
              <a:t>5</a:t>
            </a:r>
            <a:r>
              <a:rPr lang="zh-CN" altLang="en-US" sz="1600" dirty="0"/>
              <a:t>；该条数据</a:t>
            </a:r>
            <a:r>
              <a:rPr lang="en-US" altLang="zh-CN" sz="1600" dirty="0"/>
              <a:t>interest</a:t>
            </a:r>
            <a:r>
              <a:rPr lang="zh-CN" altLang="en-US" sz="1600" dirty="0"/>
              <a:t>共有</a:t>
            </a:r>
            <a:r>
              <a:rPr lang="en-US" altLang="zh-CN" sz="1600" dirty="0"/>
              <a:t>15</a:t>
            </a:r>
            <a:r>
              <a:rPr lang="zh-CN" altLang="en-US" sz="1600" dirty="0"/>
              <a:t>个取值，则</a:t>
            </a:r>
            <a:r>
              <a:rPr lang="en-US" altLang="zh-CN" sz="1600" dirty="0"/>
              <a:t>ratio</a:t>
            </a:r>
            <a:r>
              <a:rPr lang="zh-CN" altLang="en-US" sz="1600" dirty="0"/>
              <a:t>特征为</a:t>
            </a:r>
            <a:r>
              <a:rPr lang="en-US" altLang="zh-CN" sz="1600" dirty="0"/>
              <a:t>0.33</a:t>
            </a:r>
            <a:endParaRPr kumimoji="1" lang="en-US" altLang="zh-CN" sz="1600" b="1" kern="0" dirty="0">
              <a:latin typeface="微软雅黑" panose="020B0503020204020204" pitchFamily="34" charset="-122"/>
              <a:ea typeface="微软雅黑" panose="020B0503020204020204" pitchFamily="34" charset="-122"/>
              <a:cs typeface="+mn-ea"/>
              <a:sym typeface="+mn-lt"/>
            </a:endParaRPr>
          </a:p>
          <a:p>
            <a:pPr lvl="2">
              <a:lnSpc>
                <a:spcPct val="130000"/>
              </a:lnSpc>
              <a:spcBef>
                <a:spcPts val="600"/>
              </a:spcBef>
            </a:pPr>
            <a:endParaRPr kumimoji="1" lang="en-US" altLang="zh-CN" sz="2000" b="1" kern="0" dirty="0">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3445994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5</a:t>
            </a:r>
            <a:endParaRPr kumimoji="1" lang="zh-CN" altLang="en-US" dirty="0"/>
          </a:p>
        </p:txBody>
      </p:sp>
      <p:sp>
        <p:nvSpPr>
          <p:cNvPr id="3" name="文本占位符 2"/>
          <p:cNvSpPr>
            <a:spLocks noGrp="1"/>
          </p:cNvSpPr>
          <p:nvPr>
            <p:ph type="body" sz="quarter" idx="12"/>
          </p:nvPr>
        </p:nvSpPr>
        <p:spPr/>
        <p:txBody>
          <a:bodyPr/>
          <a:lstStyle/>
          <a:p>
            <a:r>
              <a:rPr kumimoji="1" lang="zh-CN" altLang="en-US" dirty="0"/>
              <a:t>特征构建</a:t>
            </a:r>
          </a:p>
        </p:txBody>
      </p:sp>
      <p:sp>
        <p:nvSpPr>
          <p:cNvPr id="4" name="文本框 3">
            <a:extLst>
              <a:ext uri="{FF2B5EF4-FFF2-40B4-BE49-F238E27FC236}">
                <a16:creationId xmlns:a16="http://schemas.microsoft.com/office/drawing/2014/main" id="{706D2EC5-34F9-3845-A7F0-E6E982F9F73F}"/>
              </a:ext>
            </a:extLst>
          </p:cNvPr>
          <p:cNvSpPr txBox="1"/>
          <p:nvPr/>
        </p:nvSpPr>
        <p:spPr>
          <a:xfrm>
            <a:off x="877503" y="959881"/>
            <a:ext cx="10131156" cy="4199035"/>
          </a:xfrm>
          <a:prstGeom prst="rect">
            <a:avLst/>
          </a:prstGeom>
          <a:noFill/>
        </p:spPr>
        <p:txBody>
          <a:bodyPr wrap="square" rtlCol="0">
            <a:spAutoFit/>
          </a:bodyPr>
          <a:lstStyle/>
          <a:p>
            <a:pPr marL="285750" indent="-285750">
              <a:lnSpc>
                <a:spcPct val="130000"/>
              </a:lnSpc>
              <a:spcBef>
                <a:spcPts val="600"/>
              </a:spcBef>
              <a:buFont typeface="Arial" panose="020B0604020202020204" pitchFamily="34" charset="0"/>
              <a:buChar char="•"/>
            </a:pPr>
            <a:r>
              <a:rPr kumimoji="1" lang="zh-CN" altLang="en-US" sz="2400" b="1" kern="0" dirty="0">
                <a:latin typeface="微软雅黑" panose="020B0503020204020204" pitchFamily="34" charset="-122"/>
                <a:ea typeface="微软雅黑" panose="020B0503020204020204" pitchFamily="34" charset="-122"/>
                <a:cs typeface="+mn-ea"/>
                <a:sym typeface="+mn-lt"/>
              </a:rPr>
              <a:t>独特性（</a:t>
            </a:r>
            <a:r>
              <a:rPr kumimoji="1" lang="en-US" altLang="zh-CN" sz="2400" b="1" kern="0" dirty="0">
                <a:latin typeface="微软雅黑" panose="020B0503020204020204" pitchFamily="34" charset="-122"/>
                <a:ea typeface="微软雅黑" panose="020B0503020204020204" pitchFamily="34" charset="-122"/>
                <a:cs typeface="+mn-ea"/>
                <a:sym typeface="+mn-lt"/>
              </a:rPr>
              <a:t>unique</a:t>
            </a:r>
            <a:r>
              <a:rPr kumimoji="1" lang="zh-CN" altLang="en-US" sz="2400" b="1" kern="0" dirty="0">
                <a:latin typeface="微软雅黑" panose="020B0503020204020204" pitchFamily="34" charset="-122"/>
                <a:ea typeface="微软雅黑" panose="020B0503020204020204" pitchFamily="34" charset="-122"/>
                <a:cs typeface="+mn-ea"/>
                <a:sym typeface="+mn-lt"/>
              </a:rPr>
              <a:t>）</a:t>
            </a:r>
            <a:endParaRPr kumimoji="1" lang="en-US" altLang="zh-CN" sz="2400" b="1" kern="0" dirty="0">
              <a:latin typeface="微软雅黑" panose="020B0503020204020204" pitchFamily="34" charset="-122"/>
              <a:ea typeface="微软雅黑" panose="020B0503020204020204" pitchFamily="34" charset="-122"/>
              <a:cs typeface="+mn-ea"/>
              <a:sym typeface="+mn-lt"/>
            </a:endParaRPr>
          </a:p>
          <a:p>
            <a:pPr marL="742939" lvl="1" indent="-285750">
              <a:lnSpc>
                <a:spcPct val="130000"/>
              </a:lnSpc>
              <a:spcBef>
                <a:spcPts val="600"/>
              </a:spcBef>
              <a:buFont typeface="Arial" panose="020B0604020202020204" pitchFamily="34" charset="0"/>
              <a:buChar char="•"/>
            </a:pPr>
            <a:r>
              <a:rPr kumimoji="1" lang="zh-CN" altLang="en-US" sz="2000" b="1" kern="0" dirty="0">
                <a:latin typeface="微软雅黑" panose="020B0503020204020204" pitchFamily="34" charset="-122"/>
                <a:ea typeface="微软雅黑" panose="020B0503020204020204" pitchFamily="34" charset="-122"/>
                <a:cs typeface="+mn-ea"/>
                <a:sym typeface="+mn-lt"/>
              </a:rPr>
              <a:t>含义</a:t>
            </a:r>
            <a:endParaRPr kumimoji="1" lang="en-US" altLang="zh-CN" sz="2000" b="1" kern="0" dirty="0">
              <a:latin typeface="微软雅黑" panose="020B0503020204020204" pitchFamily="34" charset="-122"/>
              <a:ea typeface="微软雅黑" panose="020B0503020204020204" pitchFamily="34" charset="-122"/>
              <a:cs typeface="+mn-ea"/>
              <a:sym typeface="+mn-lt"/>
            </a:endParaRPr>
          </a:p>
          <a:p>
            <a:pPr marL="1200127" lvl="2" indent="-285750">
              <a:lnSpc>
                <a:spcPct val="130000"/>
              </a:lnSpc>
              <a:spcBef>
                <a:spcPts val="600"/>
              </a:spcBef>
              <a:buFont typeface="Arial" panose="020B0604020202020204" pitchFamily="34" charset="0"/>
              <a:buChar char="•"/>
            </a:pPr>
            <a:r>
              <a:rPr kumimoji="1" lang="zh-CN" altLang="en-US" sz="1600" kern="0" dirty="0">
                <a:latin typeface="微软雅黑" panose="020B0503020204020204" pitchFamily="34" charset="-122"/>
                <a:ea typeface="微软雅黑" panose="020B0503020204020204" pitchFamily="34" charset="-122"/>
                <a:cs typeface="+mn-ea"/>
                <a:sym typeface="+mn-lt"/>
              </a:rPr>
              <a:t>统计</a:t>
            </a:r>
            <a:r>
              <a:rPr lang="zh-CN" altLang="en-US" sz="1600" dirty="0"/>
              <a:t>在某一单值特征取定值时，另一单值特征取不同值的数量</a:t>
            </a:r>
          </a:p>
          <a:p>
            <a:pPr marL="742939" lvl="1" indent="-285750">
              <a:lnSpc>
                <a:spcPct val="130000"/>
              </a:lnSpc>
              <a:spcBef>
                <a:spcPts val="600"/>
              </a:spcBef>
              <a:buFont typeface="Arial" panose="020B0604020202020204" pitchFamily="34" charset="0"/>
              <a:buChar char="•"/>
            </a:pPr>
            <a:r>
              <a:rPr kumimoji="1" lang="zh-CN" altLang="en-US" sz="2000" b="1" kern="0" dirty="0">
                <a:latin typeface="微软雅黑" panose="020B0503020204020204" pitchFamily="34" charset="-122"/>
                <a:ea typeface="微软雅黑" panose="020B0503020204020204" pitchFamily="34" charset="-122"/>
                <a:cs typeface="+mn-ea"/>
                <a:sym typeface="+mn-lt"/>
              </a:rPr>
              <a:t>构建过程</a:t>
            </a:r>
            <a:endParaRPr kumimoji="1" lang="en-US" altLang="zh-CN" sz="2000" b="1" kern="0" dirty="0">
              <a:latin typeface="微软雅黑" panose="020B0503020204020204" pitchFamily="34" charset="-122"/>
              <a:ea typeface="微软雅黑" panose="020B0503020204020204" pitchFamily="34" charset="-122"/>
              <a:cs typeface="+mn-ea"/>
              <a:sym typeface="+mn-lt"/>
            </a:endParaRPr>
          </a:p>
          <a:p>
            <a:pPr marL="1200127" lvl="2" indent="-285750">
              <a:buFont typeface="Arial" panose="020B0604020202020204" pitchFamily="34" charset="0"/>
              <a:buChar char="•"/>
            </a:pPr>
            <a:r>
              <a:rPr lang="zh-CN" altLang="en-US" sz="1600" dirty="0"/>
              <a:t>选出一对单值特征，将其中一个特征取值固定，计算另一个单值特征取不同值的数量</a:t>
            </a:r>
          </a:p>
          <a:p>
            <a:pPr marL="1200127" lvl="2" indent="-285750">
              <a:lnSpc>
                <a:spcPct val="130000"/>
              </a:lnSpc>
              <a:spcBef>
                <a:spcPts val="600"/>
              </a:spcBef>
              <a:buFont typeface="Arial" panose="020B0604020202020204" pitchFamily="34" charset="0"/>
              <a:buChar char="•"/>
            </a:pPr>
            <a:r>
              <a:rPr lang="en-US" altLang="zh-CN" sz="1600" dirty="0"/>
              <a:t>e.g. </a:t>
            </a:r>
            <a:r>
              <a:rPr lang="zh-CN" altLang="en-US" sz="1600" dirty="0"/>
              <a:t>以 </a:t>
            </a:r>
            <a:r>
              <a:rPr lang="en-US" altLang="zh-CN" sz="1600" dirty="0"/>
              <a:t>aid</a:t>
            </a:r>
            <a:r>
              <a:rPr lang="zh-CN" altLang="en-US" sz="1600" dirty="0"/>
              <a:t>、</a:t>
            </a:r>
            <a:r>
              <a:rPr lang="en-US" altLang="zh-CN" sz="1600" dirty="0"/>
              <a:t>education</a:t>
            </a:r>
            <a:r>
              <a:rPr lang="zh-CN" altLang="en-US" sz="1600" dirty="0"/>
              <a:t> 特征为例，若固定</a:t>
            </a:r>
            <a:r>
              <a:rPr lang="en-US" altLang="zh-CN" sz="1600" dirty="0"/>
              <a:t>aid</a:t>
            </a:r>
            <a:r>
              <a:rPr lang="zh-CN" altLang="en-US" sz="1600" dirty="0"/>
              <a:t>，统计</a:t>
            </a:r>
            <a:r>
              <a:rPr lang="en-US" altLang="zh-CN" sz="1600" dirty="0"/>
              <a:t>education</a:t>
            </a:r>
            <a:r>
              <a:rPr lang="zh-CN" altLang="en-US" sz="1600" dirty="0"/>
              <a:t>不同取值的数量，可以得到该</a:t>
            </a:r>
            <a:r>
              <a:rPr lang="en-US" altLang="zh-CN" sz="1600" dirty="0"/>
              <a:t>aid</a:t>
            </a:r>
            <a:r>
              <a:rPr lang="zh-CN" altLang="en-US" sz="1600" dirty="0"/>
              <a:t>对应用户的受教育情况</a:t>
            </a:r>
            <a:endParaRPr lang="en-US" altLang="zh-CN" sz="1600" dirty="0"/>
          </a:p>
          <a:p>
            <a:pPr marL="742939" lvl="1" indent="-285750">
              <a:lnSpc>
                <a:spcPct val="130000"/>
              </a:lnSpc>
              <a:spcBef>
                <a:spcPts val="600"/>
              </a:spcBef>
              <a:buFont typeface="Arial" panose="020B0604020202020204" pitchFamily="34" charset="0"/>
              <a:buChar char="•"/>
            </a:pPr>
            <a:r>
              <a:rPr kumimoji="1" lang="zh-CN" altLang="en-US" sz="2000" b="1" kern="0" dirty="0">
                <a:latin typeface="微软雅黑" panose="020B0503020204020204" pitchFamily="34" charset="-122"/>
                <a:ea typeface="微软雅黑" panose="020B0503020204020204" pitchFamily="34" charset="-122"/>
                <a:cs typeface="+mn-ea"/>
                <a:sym typeface="+mn-lt"/>
              </a:rPr>
              <a:t>特征筛选</a:t>
            </a:r>
          </a:p>
          <a:p>
            <a:pPr marL="1200127" lvl="2" indent="-285750">
              <a:lnSpc>
                <a:spcPct val="130000"/>
              </a:lnSpc>
              <a:spcBef>
                <a:spcPts val="600"/>
              </a:spcBef>
              <a:buFont typeface="Arial" panose="020B0604020202020204" pitchFamily="34" charset="0"/>
              <a:buChar char="•"/>
            </a:pPr>
            <a:r>
              <a:rPr kumimoji="1" lang="zh-CN" altLang="en-US" sz="1600" kern="0" dirty="0">
                <a:latin typeface="微软雅黑" panose="020B0503020204020204" pitchFamily="34" charset="-122"/>
                <a:ea typeface="微软雅黑" panose="020B0503020204020204" pitchFamily="34" charset="-122"/>
                <a:cs typeface="+mn-ea"/>
                <a:sym typeface="+mn-lt"/>
              </a:rPr>
              <a:t>通过计算</a:t>
            </a:r>
            <a:r>
              <a:rPr kumimoji="1" lang="en-US" altLang="zh-CN" sz="1600" kern="0" dirty="0" err="1">
                <a:latin typeface="微软雅黑" panose="020B0503020204020204" pitchFamily="34" charset="-122"/>
                <a:ea typeface="微软雅黑" panose="020B0503020204020204" pitchFamily="34" charset="-122"/>
                <a:cs typeface="+mn-ea"/>
                <a:sym typeface="+mn-lt"/>
              </a:rPr>
              <a:t>feature_importance</a:t>
            </a:r>
            <a:r>
              <a:rPr kumimoji="1" lang="en-US" altLang="zh-CN" sz="1600" kern="0" dirty="0">
                <a:latin typeface="微软雅黑" panose="020B0503020204020204" pitchFamily="34" charset="-122"/>
                <a:ea typeface="微软雅黑" panose="020B0503020204020204" pitchFamily="34" charset="-122"/>
                <a:cs typeface="+mn-ea"/>
                <a:sym typeface="+mn-lt"/>
              </a:rPr>
              <a:t> </a:t>
            </a:r>
            <a:r>
              <a:rPr kumimoji="1" lang="zh-CN" altLang="en-US" sz="1600" kern="0" dirty="0">
                <a:latin typeface="微软雅黑" panose="020B0503020204020204" pitchFamily="34" charset="-122"/>
                <a:ea typeface="微软雅黑" panose="020B0503020204020204" pitchFamily="34" charset="-122"/>
                <a:cs typeface="+mn-ea"/>
                <a:sym typeface="+mn-lt"/>
              </a:rPr>
              <a:t>以及使用不同特征调试模型，筛选出</a:t>
            </a:r>
            <a:r>
              <a:rPr kumimoji="1" lang="en-US" altLang="zh-CN" sz="1600" kern="0" dirty="0">
                <a:latin typeface="微软雅黑" panose="020B0503020204020204" pitchFamily="34" charset="-122"/>
                <a:ea typeface="微软雅黑" panose="020B0503020204020204" pitchFamily="34" charset="-122"/>
                <a:cs typeface="+mn-ea"/>
                <a:sym typeface="+mn-lt"/>
              </a:rPr>
              <a:t>26</a:t>
            </a:r>
            <a:r>
              <a:rPr kumimoji="1" lang="zh-CN" altLang="en-US" sz="1600" kern="0" dirty="0">
                <a:latin typeface="微软雅黑" panose="020B0503020204020204" pitchFamily="34" charset="-122"/>
                <a:ea typeface="微软雅黑" panose="020B0503020204020204" pitchFamily="34" charset="-122"/>
                <a:cs typeface="+mn-ea"/>
                <a:sym typeface="+mn-lt"/>
              </a:rPr>
              <a:t>个</a:t>
            </a:r>
            <a:r>
              <a:rPr kumimoji="1" lang="en-US" altLang="zh-CN" sz="1600" kern="0" dirty="0">
                <a:latin typeface="微软雅黑" panose="020B0503020204020204" pitchFamily="34" charset="-122"/>
                <a:ea typeface="微软雅黑" panose="020B0503020204020204" pitchFamily="34" charset="-122"/>
                <a:cs typeface="+mn-ea"/>
                <a:sym typeface="+mn-lt"/>
              </a:rPr>
              <a:t>unique</a:t>
            </a:r>
            <a:r>
              <a:rPr kumimoji="1" lang="zh-CN" altLang="en-US" sz="1600" kern="0" dirty="0">
                <a:latin typeface="微软雅黑" panose="020B0503020204020204" pitchFamily="34" charset="-122"/>
                <a:ea typeface="微软雅黑" panose="020B0503020204020204" pitchFamily="34" charset="-122"/>
                <a:cs typeface="+mn-ea"/>
                <a:sym typeface="+mn-lt"/>
              </a:rPr>
              <a:t>特征</a:t>
            </a:r>
            <a:endParaRPr kumimoji="1" lang="en-US" altLang="zh-CN" sz="1600" kern="0" dirty="0">
              <a:latin typeface="微软雅黑" panose="020B0503020204020204" pitchFamily="34" charset="-122"/>
              <a:ea typeface="微软雅黑" panose="020B0503020204020204" pitchFamily="34" charset="-122"/>
              <a:cs typeface="+mn-ea"/>
              <a:sym typeface="+mn-lt"/>
            </a:endParaRPr>
          </a:p>
          <a:p>
            <a:pPr lvl="2">
              <a:lnSpc>
                <a:spcPct val="130000"/>
              </a:lnSpc>
              <a:spcBef>
                <a:spcPts val="600"/>
              </a:spcBef>
            </a:pPr>
            <a:endParaRPr kumimoji="1" lang="en-US" altLang="zh-CN" sz="2000" b="1" kern="0" dirty="0">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1273107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4A48E343-8CDD-4E4A-96C9-6D832E9D2485}"/>
              </a:ext>
            </a:extLst>
          </p:cNvPr>
          <p:cNvSpPr>
            <a:spLocks noGrp="1"/>
          </p:cNvSpPr>
          <p:nvPr>
            <p:ph type="body" sz="quarter" idx="12"/>
          </p:nvPr>
        </p:nvSpPr>
        <p:spPr/>
        <p:txBody>
          <a:bodyPr/>
          <a:lstStyle/>
          <a:p>
            <a:r>
              <a:rPr kumimoji="1" lang="zh-CN" altLang="en-US" dirty="0"/>
              <a:t>第六部分</a:t>
            </a:r>
          </a:p>
        </p:txBody>
      </p:sp>
      <p:sp>
        <p:nvSpPr>
          <p:cNvPr id="3" name="文本占位符 2">
            <a:extLst>
              <a:ext uri="{FF2B5EF4-FFF2-40B4-BE49-F238E27FC236}">
                <a16:creationId xmlns:a16="http://schemas.microsoft.com/office/drawing/2014/main" id="{51BAC10B-E7E3-2E4E-8221-31ECAD680F4C}"/>
              </a:ext>
            </a:extLst>
          </p:cNvPr>
          <p:cNvSpPr>
            <a:spLocks noGrp="1"/>
          </p:cNvSpPr>
          <p:nvPr>
            <p:ph type="body" sz="quarter" idx="13"/>
          </p:nvPr>
        </p:nvSpPr>
        <p:spPr/>
        <p:txBody>
          <a:bodyPr/>
          <a:lstStyle/>
          <a:p>
            <a:r>
              <a:rPr kumimoji="1" lang="zh-CN" altLang="en-US" dirty="0"/>
              <a:t>模型融合</a:t>
            </a:r>
          </a:p>
        </p:txBody>
      </p:sp>
    </p:spTree>
    <p:extLst>
      <p:ext uri="{BB962C8B-B14F-4D97-AF65-F5344CB8AC3E}">
        <p14:creationId xmlns:p14="http://schemas.microsoft.com/office/powerpoint/2010/main" val="34064706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6</a:t>
            </a:r>
            <a:endParaRPr kumimoji="1" lang="zh-CN" altLang="en-US" dirty="0"/>
          </a:p>
        </p:txBody>
      </p:sp>
      <p:sp>
        <p:nvSpPr>
          <p:cNvPr id="3" name="文本占位符 2"/>
          <p:cNvSpPr>
            <a:spLocks noGrp="1"/>
          </p:cNvSpPr>
          <p:nvPr>
            <p:ph type="body" sz="quarter" idx="12"/>
          </p:nvPr>
        </p:nvSpPr>
        <p:spPr/>
        <p:txBody>
          <a:bodyPr/>
          <a:lstStyle/>
          <a:p>
            <a:r>
              <a:rPr kumimoji="1" lang="zh-CN" altLang="en-US" dirty="0"/>
              <a:t>模型融合</a:t>
            </a:r>
          </a:p>
        </p:txBody>
      </p:sp>
      <p:sp>
        <p:nvSpPr>
          <p:cNvPr id="4" name="文本框 3">
            <a:extLst>
              <a:ext uri="{FF2B5EF4-FFF2-40B4-BE49-F238E27FC236}">
                <a16:creationId xmlns:a16="http://schemas.microsoft.com/office/drawing/2014/main" id="{706D2EC5-34F9-3845-A7F0-E6E982F9F73F}"/>
              </a:ext>
            </a:extLst>
          </p:cNvPr>
          <p:cNvSpPr txBox="1"/>
          <p:nvPr/>
        </p:nvSpPr>
        <p:spPr>
          <a:xfrm>
            <a:off x="877503" y="959881"/>
            <a:ext cx="8705768" cy="3952813"/>
          </a:xfrm>
          <a:prstGeom prst="rect">
            <a:avLst/>
          </a:prstGeom>
          <a:noFill/>
        </p:spPr>
        <p:txBody>
          <a:bodyPr wrap="square" rtlCol="0">
            <a:spAutoFit/>
          </a:bodyPr>
          <a:lstStyle/>
          <a:p>
            <a:pPr marL="285750" indent="-285750">
              <a:lnSpc>
                <a:spcPct val="130000"/>
              </a:lnSpc>
              <a:spcBef>
                <a:spcPts val="600"/>
              </a:spcBef>
              <a:buFont typeface="Arial" panose="020B0604020202020204" pitchFamily="34" charset="0"/>
              <a:buChar char="•"/>
            </a:pPr>
            <a:r>
              <a:rPr kumimoji="1" lang="zh-CN" altLang="en-US" sz="2400" b="1" kern="0" dirty="0">
                <a:latin typeface="微软雅黑" panose="020B0503020204020204" pitchFamily="34" charset="-122"/>
                <a:ea typeface="微软雅黑" panose="020B0503020204020204" pitchFamily="34" charset="-122"/>
                <a:cs typeface="+mn-ea"/>
                <a:sym typeface="+mn-lt"/>
              </a:rPr>
              <a:t>多模型构建</a:t>
            </a:r>
            <a:endParaRPr kumimoji="1" lang="en-US" altLang="zh-CN" sz="2000" b="1" kern="0" dirty="0">
              <a:latin typeface="微软雅黑" panose="020B0503020204020204" pitchFamily="34" charset="-122"/>
              <a:ea typeface="微软雅黑" panose="020B0503020204020204" pitchFamily="34" charset="-122"/>
              <a:cs typeface="+mn-ea"/>
              <a:sym typeface="+mn-lt"/>
            </a:endParaRPr>
          </a:p>
          <a:p>
            <a:pPr marL="742939" lvl="1" indent="-285750">
              <a:lnSpc>
                <a:spcPct val="130000"/>
              </a:lnSpc>
              <a:spcBef>
                <a:spcPts val="600"/>
              </a:spcBef>
              <a:buFont typeface="Arial" panose="020B0604020202020204" pitchFamily="34" charset="0"/>
              <a:buChar char="•"/>
            </a:pPr>
            <a:r>
              <a:rPr kumimoji="1" lang="zh-CN" altLang="en-US" sz="2000" kern="0" dirty="0">
                <a:latin typeface="微软雅黑" panose="020B0503020204020204" pitchFamily="34" charset="-122"/>
                <a:ea typeface="微软雅黑" panose="020B0503020204020204" pitchFamily="34" charset="-122"/>
                <a:cs typeface="+mn-ea"/>
                <a:sym typeface="+mn-lt"/>
              </a:rPr>
              <a:t>基于以上特征构建，我们得到以下特征</a:t>
            </a:r>
            <a:endParaRPr kumimoji="1" lang="en-US" altLang="zh-CN" sz="2000" kern="0" dirty="0">
              <a:latin typeface="微软雅黑" panose="020B0503020204020204" pitchFamily="34" charset="-122"/>
              <a:ea typeface="微软雅黑" panose="020B0503020204020204" pitchFamily="34" charset="-122"/>
              <a:cs typeface="+mn-ea"/>
              <a:sym typeface="+mn-lt"/>
            </a:endParaRPr>
          </a:p>
          <a:p>
            <a:pPr marL="1200127" lvl="2" indent="-285750">
              <a:lnSpc>
                <a:spcPct val="130000"/>
              </a:lnSpc>
              <a:spcBef>
                <a:spcPts val="600"/>
              </a:spcBef>
              <a:buFont typeface="Arial" panose="020B0604020202020204" pitchFamily="34" charset="0"/>
              <a:buChar char="•"/>
            </a:pPr>
            <a:r>
              <a:rPr kumimoji="1" lang="zh-CN" altLang="en-US" sz="1600" kern="0" dirty="0">
                <a:latin typeface="微软雅黑" panose="020B0503020204020204" pitchFamily="34" charset="-122"/>
                <a:ea typeface="微软雅黑" panose="020B0503020204020204" pitchFamily="34" charset="-122"/>
                <a:cs typeface="+mn-ea"/>
                <a:sym typeface="+mn-lt"/>
              </a:rPr>
              <a:t>多值特征长度与比率（</a:t>
            </a:r>
            <a:r>
              <a:rPr kumimoji="1" lang="en-US" altLang="zh-CN" sz="1600" kern="0" dirty="0" err="1">
                <a:latin typeface="微软雅黑" panose="020B0503020204020204" pitchFamily="34" charset="-122"/>
                <a:ea typeface="微软雅黑" panose="020B0503020204020204" pitchFamily="34" charset="-122"/>
                <a:cs typeface="+mn-ea"/>
                <a:sym typeface="+mn-lt"/>
              </a:rPr>
              <a:t>length_ratio</a:t>
            </a:r>
            <a:r>
              <a:rPr kumimoji="1" lang="zh-CN" altLang="en-US" sz="1600" kern="0" dirty="0">
                <a:latin typeface="微软雅黑" panose="020B0503020204020204" pitchFamily="34" charset="-122"/>
                <a:ea typeface="微软雅黑" panose="020B0503020204020204" pitchFamily="34" charset="-122"/>
                <a:cs typeface="+mn-ea"/>
                <a:sym typeface="+mn-lt"/>
              </a:rPr>
              <a:t>）</a:t>
            </a:r>
            <a:endParaRPr kumimoji="1" lang="en-US" altLang="zh-CN" sz="1600" kern="0" dirty="0">
              <a:latin typeface="微软雅黑" panose="020B0503020204020204" pitchFamily="34" charset="-122"/>
              <a:ea typeface="微软雅黑" panose="020B0503020204020204" pitchFamily="34" charset="-122"/>
              <a:cs typeface="+mn-ea"/>
              <a:sym typeface="+mn-lt"/>
            </a:endParaRPr>
          </a:p>
          <a:p>
            <a:pPr marL="1200127" lvl="2" indent="-285750">
              <a:lnSpc>
                <a:spcPct val="130000"/>
              </a:lnSpc>
              <a:spcBef>
                <a:spcPts val="600"/>
              </a:spcBef>
              <a:buFont typeface="Arial" panose="020B0604020202020204" pitchFamily="34" charset="0"/>
              <a:buChar char="•"/>
            </a:pPr>
            <a:r>
              <a:rPr kumimoji="1" lang="zh-CN" altLang="en-US" sz="1600" kern="0" dirty="0">
                <a:latin typeface="微软雅黑" panose="020B0503020204020204" pitchFamily="34" charset="-122"/>
                <a:ea typeface="微软雅黑" panose="020B0503020204020204" pitchFamily="34" charset="-122"/>
                <a:cs typeface="+mn-ea"/>
                <a:sym typeface="+mn-lt"/>
              </a:rPr>
              <a:t>转化率（</a:t>
            </a:r>
            <a:r>
              <a:rPr kumimoji="1" lang="en-US" altLang="zh-CN" sz="1600" kern="0" dirty="0" err="1">
                <a:latin typeface="微软雅黑" panose="020B0503020204020204" pitchFamily="34" charset="-122"/>
                <a:ea typeface="微软雅黑" panose="020B0503020204020204" pitchFamily="34" charset="-122"/>
                <a:cs typeface="+mn-ea"/>
                <a:sym typeface="+mn-lt"/>
              </a:rPr>
              <a:t>cvr</a:t>
            </a:r>
            <a:r>
              <a:rPr kumimoji="1" lang="zh-CN" altLang="en-US" sz="1600" kern="0" dirty="0">
                <a:latin typeface="微软雅黑" panose="020B0503020204020204" pitchFamily="34" charset="-122"/>
                <a:ea typeface="微软雅黑" panose="020B0503020204020204" pitchFamily="34" charset="-122"/>
                <a:cs typeface="+mn-ea"/>
                <a:sym typeface="+mn-lt"/>
              </a:rPr>
              <a:t>）</a:t>
            </a:r>
            <a:endParaRPr kumimoji="1" lang="en-US" altLang="zh-CN" sz="1600" kern="0" dirty="0">
              <a:latin typeface="微软雅黑" panose="020B0503020204020204" pitchFamily="34" charset="-122"/>
              <a:ea typeface="微软雅黑" panose="020B0503020204020204" pitchFamily="34" charset="-122"/>
              <a:cs typeface="+mn-ea"/>
              <a:sym typeface="+mn-lt"/>
            </a:endParaRPr>
          </a:p>
          <a:p>
            <a:pPr marL="1200127" lvl="2" indent="-285750">
              <a:lnSpc>
                <a:spcPct val="130000"/>
              </a:lnSpc>
              <a:spcBef>
                <a:spcPts val="600"/>
              </a:spcBef>
              <a:buFont typeface="Arial" panose="020B0604020202020204" pitchFamily="34" charset="0"/>
              <a:buChar char="•"/>
            </a:pPr>
            <a:r>
              <a:rPr kumimoji="1" lang="zh-CN" altLang="en-US" sz="1600" kern="0" dirty="0">
                <a:latin typeface="微软雅黑" panose="020B0503020204020204" pitchFamily="34" charset="-122"/>
                <a:ea typeface="微软雅黑" panose="020B0503020204020204" pitchFamily="34" charset="-122"/>
                <a:cs typeface="+mn-ea"/>
                <a:sym typeface="+mn-lt"/>
              </a:rPr>
              <a:t>特殊转化率（</a:t>
            </a:r>
            <a:r>
              <a:rPr kumimoji="1" lang="en-US" altLang="zh-CN" sz="1600" kern="0" dirty="0" err="1">
                <a:latin typeface="微软雅黑" panose="020B0503020204020204" pitchFamily="34" charset="-122"/>
                <a:ea typeface="微软雅黑" panose="020B0503020204020204" pitchFamily="34" charset="-122"/>
                <a:cs typeface="+mn-ea"/>
                <a:sym typeface="+mn-lt"/>
              </a:rPr>
              <a:t>CV_cvr</a:t>
            </a:r>
            <a:r>
              <a:rPr kumimoji="1" lang="zh-CN" altLang="en-US" sz="1600" kern="0" dirty="0">
                <a:latin typeface="微软雅黑" panose="020B0503020204020204" pitchFamily="34" charset="-122"/>
                <a:ea typeface="微软雅黑" panose="020B0503020204020204" pitchFamily="34" charset="-122"/>
                <a:cs typeface="+mn-ea"/>
                <a:sym typeface="+mn-lt"/>
              </a:rPr>
              <a:t>）</a:t>
            </a:r>
            <a:endParaRPr kumimoji="1" lang="en-US" altLang="zh-CN" sz="1600" kern="0" dirty="0">
              <a:latin typeface="微软雅黑" panose="020B0503020204020204" pitchFamily="34" charset="-122"/>
              <a:ea typeface="微软雅黑" panose="020B0503020204020204" pitchFamily="34" charset="-122"/>
              <a:cs typeface="+mn-ea"/>
              <a:sym typeface="+mn-lt"/>
            </a:endParaRPr>
          </a:p>
          <a:p>
            <a:pPr marL="1200127" lvl="2" indent="-285750">
              <a:lnSpc>
                <a:spcPct val="130000"/>
              </a:lnSpc>
              <a:spcBef>
                <a:spcPts val="600"/>
              </a:spcBef>
              <a:buFont typeface="Arial" panose="020B0604020202020204" pitchFamily="34" charset="0"/>
              <a:buChar char="•"/>
            </a:pPr>
            <a:r>
              <a:rPr kumimoji="1" lang="zh-CN" altLang="en-US" sz="1600" kern="0" dirty="0">
                <a:latin typeface="微软雅黑" panose="020B0503020204020204" pitchFamily="34" charset="-122"/>
                <a:ea typeface="微软雅黑" panose="020B0503020204020204" pitchFamily="34" charset="-122"/>
                <a:cs typeface="+mn-ea"/>
                <a:sym typeface="+mn-lt"/>
              </a:rPr>
              <a:t>独特性（</a:t>
            </a:r>
            <a:r>
              <a:rPr kumimoji="1" lang="en-US" altLang="zh-CN" sz="1600" kern="0" dirty="0">
                <a:latin typeface="微软雅黑" panose="020B0503020204020204" pitchFamily="34" charset="-122"/>
                <a:ea typeface="微软雅黑" panose="020B0503020204020204" pitchFamily="34" charset="-122"/>
                <a:cs typeface="+mn-ea"/>
                <a:sym typeface="+mn-lt"/>
              </a:rPr>
              <a:t>unique)</a:t>
            </a:r>
          </a:p>
          <a:p>
            <a:pPr marL="742939" lvl="1" indent="-285750">
              <a:lnSpc>
                <a:spcPct val="130000"/>
              </a:lnSpc>
              <a:spcBef>
                <a:spcPts val="600"/>
              </a:spcBef>
              <a:buFont typeface="Arial" panose="020B0604020202020204" pitchFamily="34" charset="0"/>
              <a:buChar char="•"/>
            </a:pPr>
            <a:r>
              <a:rPr kumimoji="1" lang="zh-CN" altLang="en-US" sz="2000" kern="0" dirty="0">
                <a:latin typeface="微软雅黑" panose="020B0503020204020204" pitchFamily="34" charset="-122"/>
                <a:ea typeface="微软雅黑" panose="020B0503020204020204" pitchFamily="34" charset="-122"/>
                <a:cs typeface="+mn-ea"/>
                <a:sym typeface="+mn-lt"/>
              </a:rPr>
              <a:t>将训练数据分四组，特征构建五个组合，构建</a:t>
            </a:r>
            <a:r>
              <a:rPr kumimoji="1" lang="en-US" altLang="zh-CN" sz="2000" kern="0" dirty="0" err="1">
                <a:latin typeface="微软雅黑" panose="020B0503020204020204" pitchFamily="34" charset="-122"/>
                <a:ea typeface="微软雅黑" panose="020B0503020204020204" pitchFamily="34" charset="-122"/>
                <a:cs typeface="+mn-ea"/>
                <a:sym typeface="+mn-lt"/>
              </a:rPr>
              <a:t>LightGBMClassfier</a:t>
            </a:r>
            <a:r>
              <a:rPr kumimoji="1" lang="zh-CN" altLang="en-US" sz="2000" kern="0" dirty="0">
                <a:latin typeface="微软雅黑" panose="020B0503020204020204" pitchFamily="34" charset="-122"/>
                <a:ea typeface="微软雅黑" panose="020B0503020204020204" pitchFamily="34" charset="-122"/>
                <a:cs typeface="+mn-ea"/>
                <a:sym typeface="+mn-lt"/>
              </a:rPr>
              <a:t>分类模型，得到</a:t>
            </a:r>
            <a:r>
              <a:rPr kumimoji="1" lang="en-US" altLang="zh-CN" sz="2000" kern="0" dirty="0">
                <a:latin typeface="微软雅黑" panose="020B0503020204020204" pitchFamily="34" charset="-122"/>
                <a:ea typeface="微软雅黑" panose="020B0503020204020204" pitchFamily="34" charset="-122"/>
                <a:cs typeface="+mn-ea"/>
                <a:sym typeface="+mn-lt"/>
              </a:rPr>
              <a:t>20</a:t>
            </a:r>
            <a:r>
              <a:rPr kumimoji="1" lang="zh-CN" altLang="en-US" sz="2000" kern="0" dirty="0">
                <a:latin typeface="微软雅黑" panose="020B0503020204020204" pitchFamily="34" charset="-122"/>
                <a:ea typeface="微软雅黑" panose="020B0503020204020204" pitchFamily="34" charset="-122"/>
                <a:cs typeface="+mn-ea"/>
                <a:sym typeface="+mn-lt"/>
              </a:rPr>
              <a:t>个分类模型</a:t>
            </a:r>
            <a:endParaRPr kumimoji="1" lang="en-US" altLang="zh-CN" sz="2000" kern="0" dirty="0">
              <a:latin typeface="微软雅黑" panose="020B0503020204020204" pitchFamily="34" charset="-122"/>
              <a:ea typeface="微软雅黑" panose="020B0503020204020204" pitchFamily="34" charset="-122"/>
              <a:cs typeface="+mn-ea"/>
              <a:sym typeface="+mn-lt"/>
            </a:endParaRPr>
          </a:p>
          <a:p>
            <a:pPr marL="742939" lvl="1" indent="-285750">
              <a:lnSpc>
                <a:spcPct val="130000"/>
              </a:lnSpc>
              <a:spcBef>
                <a:spcPts val="600"/>
              </a:spcBef>
              <a:buFont typeface="Arial" panose="020B0604020202020204" pitchFamily="34" charset="0"/>
              <a:buChar char="•"/>
            </a:pPr>
            <a:endParaRPr lang="zh-CN" altLang="en-US" sz="2000" dirty="0"/>
          </a:p>
        </p:txBody>
      </p:sp>
    </p:spTree>
    <p:extLst>
      <p:ext uri="{BB962C8B-B14F-4D97-AF65-F5344CB8AC3E}">
        <p14:creationId xmlns:p14="http://schemas.microsoft.com/office/powerpoint/2010/main" val="3112358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6</a:t>
            </a:r>
            <a:endParaRPr kumimoji="1" lang="zh-CN" altLang="en-US" dirty="0"/>
          </a:p>
        </p:txBody>
      </p:sp>
      <p:sp>
        <p:nvSpPr>
          <p:cNvPr id="3" name="文本占位符 2"/>
          <p:cNvSpPr>
            <a:spLocks noGrp="1"/>
          </p:cNvSpPr>
          <p:nvPr>
            <p:ph type="body" sz="quarter" idx="12"/>
          </p:nvPr>
        </p:nvSpPr>
        <p:spPr/>
        <p:txBody>
          <a:bodyPr/>
          <a:lstStyle/>
          <a:p>
            <a:r>
              <a:rPr kumimoji="1" lang="zh-CN" altLang="en-US" dirty="0"/>
              <a:t>模型融合</a:t>
            </a:r>
          </a:p>
        </p:txBody>
      </p:sp>
      <p:sp>
        <p:nvSpPr>
          <p:cNvPr id="4" name="文本框 3">
            <a:extLst>
              <a:ext uri="{FF2B5EF4-FFF2-40B4-BE49-F238E27FC236}">
                <a16:creationId xmlns:a16="http://schemas.microsoft.com/office/drawing/2014/main" id="{706D2EC5-34F9-3845-A7F0-E6E982F9F73F}"/>
              </a:ext>
            </a:extLst>
          </p:cNvPr>
          <p:cNvSpPr txBox="1"/>
          <p:nvPr/>
        </p:nvSpPr>
        <p:spPr>
          <a:xfrm>
            <a:off x="877503" y="959881"/>
            <a:ext cx="8705768" cy="4349845"/>
          </a:xfrm>
          <a:prstGeom prst="rect">
            <a:avLst/>
          </a:prstGeom>
          <a:noFill/>
        </p:spPr>
        <p:txBody>
          <a:bodyPr wrap="square" rtlCol="0">
            <a:spAutoFit/>
          </a:bodyPr>
          <a:lstStyle/>
          <a:p>
            <a:pPr marL="285750" indent="-285750">
              <a:lnSpc>
                <a:spcPct val="130000"/>
              </a:lnSpc>
              <a:spcBef>
                <a:spcPts val="600"/>
              </a:spcBef>
              <a:buFont typeface="Arial" panose="020B0604020202020204" pitchFamily="34" charset="0"/>
              <a:buChar char="•"/>
            </a:pPr>
            <a:r>
              <a:rPr kumimoji="1" lang="zh-CN" altLang="en-US" sz="2400" b="1" kern="0" dirty="0">
                <a:latin typeface="微软雅黑" panose="020B0503020204020204" pitchFamily="34" charset="-122"/>
                <a:ea typeface="微软雅黑" panose="020B0503020204020204" pitchFamily="34" charset="-122"/>
                <a:cs typeface="+mn-ea"/>
                <a:sym typeface="+mn-lt"/>
              </a:rPr>
              <a:t>实验结果</a:t>
            </a:r>
            <a:endParaRPr kumimoji="1" lang="en-US" altLang="zh-CN" sz="2000" b="1" kern="0" dirty="0">
              <a:latin typeface="微软雅黑" panose="020B0503020204020204" pitchFamily="34" charset="-122"/>
              <a:ea typeface="微软雅黑" panose="020B0503020204020204" pitchFamily="34" charset="-122"/>
              <a:cs typeface="+mn-ea"/>
              <a:sym typeface="+mn-lt"/>
            </a:endParaRPr>
          </a:p>
          <a:p>
            <a:pPr marL="742939" lvl="1" indent="-285750">
              <a:lnSpc>
                <a:spcPct val="130000"/>
              </a:lnSpc>
              <a:spcBef>
                <a:spcPts val="600"/>
              </a:spcBef>
              <a:buFont typeface="Arial" panose="020B0604020202020204" pitchFamily="34" charset="0"/>
              <a:buChar char="•"/>
            </a:pPr>
            <a:endParaRPr lang="en-US" altLang="zh-CN" sz="2000" dirty="0"/>
          </a:p>
          <a:p>
            <a:pPr marL="742939" lvl="1" indent="-285750">
              <a:lnSpc>
                <a:spcPct val="130000"/>
              </a:lnSpc>
              <a:spcBef>
                <a:spcPts val="600"/>
              </a:spcBef>
              <a:buFont typeface="Arial" panose="020B0604020202020204" pitchFamily="34" charset="0"/>
              <a:buChar char="•"/>
            </a:pPr>
            <a:endParaRPr lang="en-US" altLang="zh-CN" sz="2000" dirty="0"/>
          </a:p>
          <a:p>
            <a:pPr marL="742939" lvl="1" indent="-285750">
              <a:lnSpc>
                <a:spcPct val="130000"/>
              </a:lnSpc>
              <a:spcBef>
                <a:spcPts val="600"/>
              </a:spcBef>
              <a:buFont typeface="Arial" panose="020B0604020202020204" pitchFamily="34" charset="0"/>
              <a:buChar char="•"/>
            </a:pPr>
            <a:endParaRPr lang="en-US" altLang="zh-CN" sz="2000" dirty="0"/>
          </a:p>
          <a:p>
            <a:pPr marL="742939" lvl="1" indent="-285750">
              <a:lnSpc>
                <a:spcPct val="130000"/>
              </a:lnSpc>
              <a:spcBef>
                <a:spcPts val="600"/>
              </a:spcBef>
              <a:buFont typeface="Arial" panose="020B0604020202020204" pitchFamily="34" charset="0"/>
              <a:buChar char="•"/>
            </a:pPr>
            <a:endParaRPr lang="en-US" altLang="zh-CN" sz="2000" dirty="0"/>
          </a:p>
          <a:p>
            <a:pPr marL="742939" lvl="1" indent="-285750">
              <a:lnSpc>
                <a:spcPct val="130000"/>
              </a:lnSpc>
              <a:spcBef>
                <a:spcPts val="600"/>
              </a:spcBef>
              <a:buFont typeface="Arial" panose="020B0604020202020204" pitchFamily="34" charset="0"/>
              <a:buChar char="•"/>
            </a:pPr>
            <a:endParaRPr lang="en-US" altLang="zh-CN" sz="2000" dirty="0"/>
          </a:p>
          <a:p>
            <a:pPr marL="742939" lvl="1" indent="-285750">
              <a:lnSpc>
                <a:spcPct val="130000"/>
              </a:lnSpc>
              <a:spcBef>
                <a:spcPts val="600"/>
              </a:spcBef>
              <a:buFont typeface="Arial" panose="020B0604020202020204" pitchFamily="34" charset="0"/>
              <a:buChar char="•"/>
            </a:pPr>
            <a:endParaRPr lang="en-US" altLang="zh-CN" sz="2000" dirty="0"/>
          </a:p>
          <a:p>
            <a:pPr lvl="1">
              <a:lnSpc>
                <a:spcPct val="130000"/>
              </a:lnSpc>
              <a:spcBef>
                <a:spcPts val="600"/>
              </a:spcBef>
            </a:pPr>
            <a:r>
              <a:rPr lang="en-US" altLang="zh-CN" sz="2000" dirty="0"/>
              <a:t> </a:t>
            </a:r>
          </a:p>
          <a:p>
            <a:pPr lvl="1">
              <a:lnSpc>
                <a:spcPct val="130000"/>
              </a:lnSpc>
              <a:spcBef>
                <a:spcPts val="600"/>
              </a:spcBef>
            </a:pPr>
            <a:r>
              <a:rPr lang="en-US" altLang="zh-CN" sz="2000" dirty="0"/>
              <a:t>		</a:t>
            </a:r>
            <a:r>
              <a:rPr lang="en-US" altLang="zh-CN" sz="2000" dirty="0" err="1"/>
              <a:t>length_cvr_ratio</a:t>
            </a:r>
            <a:r>
              <a:rPr lang="en-US" altLang="zh-CN" sz="2000" dirty="0"/>
              <a:t>                                    </a:t>
            </a:r>
            <a:r>
              <a:rPr lang="en-US" altLang="zh-CN" sz="2000" dirty="0" err="1"/>
              <a:t>lengh_cvr_click</a:t>
            </a:r>
            <a:r>
              <a:rPr lang="en-US" altLang="zh-CN" sz="2000" dirty="0"/>
              <a:t> </a:t>
            </a:r>
            <a:endParaRPr lang="zh-CN" altLang="en-US" sz="2000" dirty="0"/>
          </a:p>
        </p:txBody>
      </p:sp>
      <p:pic>
        <p:nvPicPr>
          <p:cNvPr id="6" name="图片 5">
            <a:extLst>
              <a:ext uri="{FF2B5EF4-FFF2-40B4-BE49-F238E27FC236}">
                <a16:creationId xmlns:a16="http://schemas.microsoft.com/office/drawing/2014/main" id="{F1246E18-6802-C341-9383-EC8DF65D5413}"/>
              </a:ext>
            </a:extLst>
          </p:cNvPr>
          <p:cNvPicPr>
            <a:picLocks noChangeAspect="1"/>
          </p:cNvPicPr>
          <p:nvPr/>
        </p:nvPicPr>
        <p:blipFill>
          <a:blip r:embed="rId3"/>
          <a:stretch>
            <a:fillRect/>
          </a:stretch>
        </p:blipFill>
        <p:spPr>
          <a:xfrm>
            <a:off x="1596600" y="1689575"/>
            <a:ext cx="4072138" cy="3054103"/>
          </a:xfrm>
          <a:prstGeom prst="rect">
            <a:avLst/>
          </a:prstGeom>
        </p:spPr>
      </p:pic>
      <p:pic>
        <p:nvPicPr>
          <p:cNvPr id="8" name="图片 7">
            <a:extLst>
              <a:ext uri="{FF2B5EF4-FFF2-40B4-BE49-F238E27FC236}">
                <a16:creationId xmlns:a16="http://schemas.microsoft.com/office/drawing/2014/main" id="{1D925411-C4AE-2C4D-8CEF-098D852F18B8}"/>
              </a:ext>
            </a:extLst>
          </p:cNvPr>
          <p:cNvPicPr>
            <a:picLocks noChangeAspect="1"/>
          </p:cNvPicPr>
          <p:nvPr/>
        </p:nvPicPr>
        <p:blipFill>
          <a:blip r:embed="rId4"/>
          <a:stretch>
            <a:fillRect/>
          </a:stretch>
        </p:blipFill>
        <p:spPr>
          <a:xfrm>
            <a:off x="6387835" y="1689575"/>
            <a:ext cx="4072137" cy="3054103"/>
          </a:xfrm>
          <a:prstGeom prst="rect">
            <a:avLst/>
          </a:prstGeom>
        </p:spPr>
      </p:pic>
    </p:spTree>
    <p:extLst>
      <p:ext uri="{BB962C8B-B14F-4D97-AF65-F5344CB8AC3E}">
        <p14:creationId xmlns:p14="http://schemas.microsoft.com/office/powerpoint/2010/main" val="3136317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6</a:t>
            </a:r>
            <a:endParaRPr kumimoji="1" lang="zh-CN" altLang="en-US" dirty="0"/>
          </a:p>
        </p:txBody>
      </p:sp>
      <p:sp>
        <p:nvSpPr>
          <p:cNvPr id="3" name="文本占位符 2"/>
          <p:cNvSpPr>
            <a:spLocks noGrp="1"/>
          </p:cNvSpPr>
          <p:nvPr>
            <p:ph type="body" sz="quarter" idx="12"/>
          </p:nvPr>
        </p:nvSpPr>
        <p:spPr/>
        <p:txBody>
          <a:bodyPr/>
          <a:lstStyle/>
          <a:p>
            <a:r>
              <a:rPr kumimoji="1" lang="zh-CN" altLang="en-US" dirty="0"/>
              <a:t>模型融合</a:t>
            </a:r>
          </a:p>
        </p:txBody>
      </p:sp>
      <p:sp>
        <p:nvSpPr>
          <p:cNvPr id="4" name="文本框 3">
            <a:extLst>
              <a:ext uri="{FF2B5EF4-FFF2-40B4-BE49-F238E27FC236}">
                <a16:creationId xmlns:a16="http://schemas.microsoft.com/office/drawing/2014/main" id="{706D2EC5-34F9-3845-A7F0-E6E982F9F73F}"/>
              </a:ext>
            </a:extLst>
          </p:cNvPr>
          <p:cNvSpPr txBox="1"/>
          <p:nvPr/>
        </p:nvSpPr>
        <p:spPr>
          <a:xfrm>
            <a:off x="877503" y="959881"/>
            <a:ext cx="8705768" cy="5231753"/>
          </a:xfrm>
          <a:prstGeom prst="rect">
            <a:avLst/>
          </a:prstGeom>
          <a:noFill/>
        </p:spPr>
        <p:txBody>
          <a:bodyPr wrap="square" rtlCol="0">
            <a:spAutoFit/>
          </a:bodyPr>
          <a:lstStyle/>
          <a:p>
            <a:pPr marL="285750" indent="-285750">
              <a:lnSpc>
                <a:spcPct val="130000"/>
              </a:lnSpc>
              <a:spcBef>
                <a:spcPts val="600"/>
              </a:spcBef>
              <a:buFont typeface="Arial" panose="020B0604020202020204" pitchFamily="34" charset="0"/>
              <a:buChar char="•"/>
            </a:pPr>
            <a:r>
              <a:rPr kumimoji="1" lang="zh-CN" altLang="en-US" sz="2400" b="1" kern="0" dirty="0">
                <a:latin typeface="微软雅黑" panose="020B0503020204020204" pitchFamily="34" charset="-122"/>
                <a:ea typeface="微软雅黑" panose="020B0503020204020204" pitchFamily="34" charset="-122"/>
                <a:cs typeface="+mn-ea"/>
                <a:sym typeface="+mn-lt"/>
              </a:rPr>
              <a:t>模型融合算法</a:t>
            </a:r>
            <a:endParaRPr kumimoji="1" lang="en-US" altLang="zh-CN" sz="2400" b="1" kern="0" dirty="0">
              <a:latin typeface="微软雅黑" panose="020B0503020204020204" pitchFamily="34" charset="-122"/>
              <a:ea typeface="微软雅黑" panose="020B0503020204020204" pitchFamily="34" charset="-122"/>
              <a:cs typeface="+mn-ea"/>
              <a:sym typeface="+mn-lt"/>
            </a:endParaRPr>
          </a:p>
          <a:p>
            <a:pPr marL="285750" indent="-285750">
              <a:lnSpc>
                <a:spcPct val="130000"/>
              </a:lnSpc>
              <a:spcBef>
                <a:spcPts val="600"/>
              </a:spcBef>
              <a:buFont typeface="Arial" panose="020B0604020202020204" pitchFamily="34" charset="0"/>
              <a:buChar char="•"/>
            </a:pPr>
            <a:r>
              <a:rPr kumimoji="1" lang="zh-CN" altLang="en-US" sz="2400" b="1" kern="0" dirty="0">
                <a:latin typeface="微软雅黑" panose="020B0503020204020204" pitchFamily="34" charset="-122"/>
                <a:ea typeface="微软雅黑" panose="020B0503020204020204" pitchFamily="34" charset="-122"/>
                <a:cs typeface="+mn-ea"/>
                <a:sym typeface="+mn-lt"/>
              </a:rPr>
              <a:t>输入</a:t>
            </a:r>
            <a:endParaRPr kumimoji="1" lang="en-US" altLang="zh-CN" sz="2400" b="1" kern="0" dirty="0">
              <a:latin typeface="微软雅黑" panose="020B0503020204020204" pitchFamily="34" charset="-122"/>
              <a:ea typeface="微软雅黑" panose="020B0503020204020204" pitchFamily="34" charset="-122"/>
              <a:cs typeface="+mn-ea"/>
              <a:sym typeface="+mn-lt"/>
            </a:endParaRPr>
          </a:p>
          <a:p>
            <a:pPr marL="742939" lvl="1" indent="-285750">
              <a:lnSpc>
                <a:spcPct val="130000"/>
              </a:lnSpc>
              <a:spcBef>
                <a:spcPts val="600"/>
              </a:spcBef>
              <a:buFont typeface="Arial" panose="020B0604020202020204" pitchFamily="34" charset="0"/>
              <a:buChar char="•"/>
            </a:pPr>
            <a:r>
              <a:rPr kumimoji="1" lang="en-US" altLang="zh-CN" sz="1600" kern="0" dirty="0">
                <a:latin typeface="微软雅黑" panose="020B0503020204020204" pitchFamily="34" charset="-122"/>
                <a:ea typeface="微软雅黑" panose="020B0503020204020204" pitchFamily="34" charset="-122"/>
                <a:cs typeface="+mn-ea"/>
                <a:sym typeface="+mn-lt"/>
              </a:rPr>
              <a:t>20</a:t>
            </a:r>
            <a:r>
              <a:rPr kumimoji="1" lang="zh-CN" altLang="en-US" sz="1600" kern="0" dirty="0">
                <a:latin typeface="微软雅黑" panose="020B0503020204020204" pitchFamily="34" charset="-122"/>
                <a:ea typeface="微软雅黑" panose="020B0503020204020204" pitchFamily="34" charset="-122"/>
                <a:cs typeface="+mn-ea"/>
                <a:sym typeface="+mn-lt"/>
              </a:rPr>
              <a:t>个模型预测结果集合 </a:t>
            </a:r>
            <a:r>
              <a:rPr kumimoji="1" lang="en-US" altLang="zh-CN" sz="1600" kern="0" dirty="0">
                <a:latin typeface="微软雅黑" panose="020B0503020204020204" pitchFamily="34" charset="-122"/>
                <a:ea typeface="微软雅黑" panose="020B0503020204020204" pitchFamily="34" charset="-122"/>
                <a:cs typeface="+mn-ea"/>
                <a:sym typeface="+mn-lt"/>
              </a:rPr>
              <a:t>P</a:t>
            </a:r>
          </a:p>
          <a:p>
            <a:pPr marL="285750" indent="-285750">
              <a:lnSpc>
                <a:spcPct val="130000"/>
              </a:lnSpc>
              <a:spcBef>
                <a:spcPts val="600"/>
              </a:spcBef>
              <a:buFont typeface="Arial" panose="020B0604020202020204" pitchFamily="34" charset="0"/>
              <a:buChar char="•"/>
            </a:pPr>
            <a:r>
              <a:rPr kumimoji="1" lang="zh-CN" altLang="en-US" sz="2400" b="1" kern="0" dirty="0">
                <a:latin typeface="微软雅黑" panose="020B0503020204020204" pitchFamily="34" charset="-122"/>
                <a:ea typeface="微软雅黑" panose="020B0503020204020204" pitchFamily="34" charset="-122"/>
                <a:cs typeface="+mn-ea"/>
                <a:sym typeface="+mn-lt"/>
              </a:rPr>
              <a:t>输出</a:t>
            </a:r>
            <a:endParaRPr kumimoji="1" lang="en-US" altLang="zh-CN" sz="2400" b="1" kern="0" dirty="0">
              <a:latin typeface="微软雅黑" panose="020B0503020204020204" pitchFamily="34" charset="-122"/>
              <a:ea typeface="微软雅黑" panose="020B0503020204020204" pitchFamily="34" charset="-122"/>
              <a:cs typeface="+mn-ea"/>
              <a:sym typeface="+mn-lt"/>
            </a:endParaRPr>
          </a:p>
          <a:p>
            <a:pPr marL="742939" lvl="1" indent="-285750">
              <a:lnSpc>
                <a:spcPct val="130000"/>
              </a:lnSpc>
              <a:spcBef>
                <a:spcPts val="600"/>
              </a:spcBef>
              <a:buFont typeface="Arial" panose="020B0604020202020204" pitchFamily="34" charset="0"/>
              <a:buChar char="•"/>
            </a:pPr>
            <a:r>
              <a:rPr kumimoji="1" lang="zh-CN" altLang="en-US" sz="1600" kern="0" dirty="0">
                <a:latin typeface="微软雅黑" panose="020B0503020204020204" pitchFamily="34" charset="-122"/>
                <a:ea typeface="微软雅黑" panose="020B0503020204020204" pitchFamily="34" charset="-122"/>
                <a:cs typeface="+mn-ea"/>
                <a:sym typeface="+mn-lt"/>
              </a:rPr>
              <a:t>模型最终融合结果 </a:t>
            </a:r>
            <a:r>
              <a:rPr kumimoji="1" lang="en-US" altLang="zh-CN" sz="1600" kern="0" dirty="0">
                <a:latin typeface="微软雅黑" panose="020B0503020204020204" pitchFamily="34" charset="-122"/>
                <a:ea typeface="微软雅黑" panose="020B0503020204020204" pitchFamily="34" charset="-122"/>
                <a:cs typeface="+mn-ea"/>
                <a:sym typeface="+mn-lt"/>
              </a:rPr>
              <a:t>R</a:t>
            </a:r>
          </a:p>
          <a:p>
            <a:pPr marL="285750" indent="-285750">
              <a:lnSpc>
                <a:spcPct val="130000"/>
              </a:lnSpc>
              <a:spcBef>
                <a:spcPts val="600"/>
              </a:spcBef>
              <a:buFont typeface="Arial" panose="020B0604020202020204" pitchFamily="34" charset="0"/>
              <a:buChar char="•"/>
            </a:pPr>
            <a:r>
              <a:rPr kumimoji="1" lang="zh-CN" altLang="en-US" sz="2000" b="1" kern="0" dirty="0">
                <a:latin typeface="微软雅黑" panose="020B0503020204020204" pitchFamily="34" charset="-122"/>
                <a:ea typeface="微软雅黑" panose="020B0503020204020204" pitchFamily="34" charset="-122"/>
                <a:cs typeface="+mn-ea"/>
                <a:sym typeface="+mn-lt"/>
              </a:rPr>
              <a:t>具体步骤</a:t>
            </a:r>
            <a:endParaRPr kumimoji="1" lang="en-US" altLang="zh-CN" sz="2000" b="1" kern="0" dirty="0">
              <a:latin typeface="微软雅黑" panose="020B0503020204020204" pitchFamily="34" charset="-122"/>
              <a:ea typeface="微软雅黑" panose="020B0503020204020204" pitchFamily="34" charset="-122"/>
              <a:cs typeface="+mn-ea"/>
              <a:sym typeface="+mn-lt"/>
            </a:endParaRPr>
          </a:p>
          <a:p>
            <a:pPr marL="742939" lvl="1" indent="-285750">
              <a:lnSpc>
                <a:spcPct val="130000"/>
              </a:lnSpc>
              <a:spcBef>
                <a:spcPts val="600"/>
              </a:spcBef>
              <a:buFont typeface="Arial" panose="020B0604020202020204" pitchFamily="34" charset="0"/>
              <a:buChar char="•"/>
            </a:pPr>
            <a:r>
              <a:rPr lang="en-US" altLang="zh-CN" sz="1600" dirty="0"/>
              <a:t>Step1:</a:t>
            </a:r>
            <a:r>
              <a:rPr lang="zh-CN" altLang="en-US" sz="1600" dirty="0"/>
              <a:t>将 </a:t>
            </a:r>
            <a:r>
              <a:rPr lang="en-US" altLang="zh-CN" sz="1600" dirty="0"/>
              <a:t>P</a:t>
            </a:r>
            <a:r>
              <a:rPr lang="zh-CN" altLang="en-US" sz="1600" dirty="0"/>
              <a:t> </a:t>
            </a:r>
            <a:r>
              <a:rPr lang="en-US" altLang="zh-CN" sz="1600" dirty="0"/>
              <a:t>20</a:t>
            </a:r>
            <a:r>
              <a:rPr lang="zh-CN" altLang="en-US" sz="1600" dirty="0"/>
              <a:t>个模型的预测结果计算 </a:t>
            </a:r>
            <a:r>
              <a:rPr lang="en-US" altLang="zh-CN" sz="1600" dirty="0" err="1"/>
              <a:t>auc</a:t>
            </a:r>
            <a:r>
              <a:rPr lang="zh-CN" altLang="en-US" sz="1600" dirty="0"/>
              <a:t>，并从高到低排序</a:t>
            </a:r>
            <a:endParaRPr lang="en-US" altLang="zh-CN" sz="1600" dirty="0"/>
          </a:p>
          <a:p>
            <a:pPr marL="742939" lvl="1" indent="-285750">
              <a:lnSpc>
                <a:spcPct val="130000"/>
              </a:lnSpc>
              <a:spcBef>
                <a:spcPts val="600"/>
              </a:spcBef>
              <a:buFont typeface="Arial" panose="020B0604020202020204" pitchFamily="34" charset="0"/>
              <a:buChar char="•"/>
            </a:pPr>
            <a:r>
              <a:rPr lang="en-US" altLang="zh-CN" sz="1600" dirty="0"/>
              <a:t>Step2:</a:t>
            </a:r>
            <a:r>
              <a:rPr lang="zh-CN" altLang="en-US" sz="1600" dirty="0"/>
              <a:t>从 </a:t>
            </a:r>
            <a:r>
              <a:rPr lang="en-US" altLang="zh-CN" sz="1600" dirty="0"/>
              <a:t>P</a:t>
            </a:r>
            <a:r>
              <a:rPr lang="zh-CN" altLang="en-US" sz="1600" dirty="0"/>
              <a:t> 中选取第一个预测结果 </a:t>
            </a:r>
            <a:r>
              <a:rPr lang="en-US" altLang="zh-CN" sz="1600" dirty="0"/>
              <a:t>p1,</a:t>
            </a:r>
            <a:r>
              <a:rPr lang="zh-CN" altLang="en-US" sz="1600" dirty="0"/>
              <a:t>作为初始最终结果</a:t>
            </a:r>
            <a:r>
              <a:rPr lang="en-US" altLang="zh-CN" sz="1600" dirty="0"/>
              <a:t> R,</a:t>
            </a:r>
            <a:r>
              <a:rPr lang="zh-CN" altLang="en-US" sz="1600" dirty="0"/>
              <a:t>并将 </a:t>
            </a:r>
            <a:r>
              <a:rPr lang="en-US" altLang="zh-CN" sz="1600" dirty="0"/>
              <a:t>p1</a:t>
            </a:r>
            <a:r>
              <a:rPr lang="zh-CN" altLang="en-US" sz="1600" dirty="0"/>
              <a:t> 从 </a:t>
            </a:r>
            <a:r>
              <a:rPr lang="en-US" altLang="zh-CN" sz="1600" dirty="0"/>
              <a:t>P</a:t>
            </a:r>
            <a:r>
              <a:rPr lang="zh-CN" altLang="en-US" sz="1600" dirty="0"/>
              <a:t> 中移除</a:t>
            </a:r>
            <a:endParaRPr lang="en-US" altLang="zh-CN" sz="1600" dirty="0"/>
          </a:p>
          <a:p>
            <a:pPr marL="742939" lvl="1" indent="-285750">
              <a:lnSpc>
                <a:spcPct val="130000"/>
              </a:lnSpc>
              <a:spcBef>
                <a:spcPts val="600"/>
              </a:spcBef>
              <a:buFont typeface="Arial" panose="020B0604020202020204" pitchFamily="34" charset="0"/>
              <a:buChar char="•"/>
            </a:pPr>
            <a:r>
              <a:rPr lang="en-US" altLang="zh-CN" sz="1600" dirty="0"/>
              <a:t>Step3:</a:t>
            </a:r>
            <a:r>
              <a:rPr lang="zh-CN" altLang="en-US" sz="1600" dirty="0"/>
              <a:t>取 </a:t>
            </a:r>
            <a:r>
              <a:rPr lang="en-US" altLang="zh-CN" sz="1600" dirty="0"/>
              <a:t>P</a:t>
            </a:r>
            <a:r>
              <a:rPr lang="zh-CN" altLang="en-US" sz="1600" dirty="0"/>
              <a:t> 中剩下排序最高的预测结果 </a:t>
            </a:r>
            <a:r>
              <a:rPr lang="en-US" altLang="zh-CN" sz="1600" dirty="0"/>
              <a:t>p2</a:t>
            </a:r>
            <a:r>
              <a:rPr lang="zh-CN" altLang="en-US" sz="1600" dirty="0"/>
              <a:t>，遍历</a:t>
            </a:r>
            <a:r>
              <a:rPr lang="en-US" altLang="zh-CN" sz="1600" dirty="0"/>
              <a:t>0-100</a:t>
            </a:r>
            <a:r>
              <a:rPr lang="zh-CN" altLang="en-US" sz="1600" dirty="0"/>
              <a:t>之间的的权重组合，并计算每个组合的</a:t>
            </a:r>
            <a:r>
              <a:rPr lang="en-US" altLang="zh-CN" sz="1600" dirty="0" err="1"/>
              <a:t>auc</a:t>
            </a:r>
            <a:r>
              <a:rPr lang="zh-CN" altLang="en-US" sz="1600" dirty="0"/>
              <a:t>值，选取</a:t>
            </a:r>
            <a:r>
              <a:rPr lang="en-US" altLang="zh-CN" sz="1600" dirty="0" err="1"/>
              <a:t>auc</a:t>
            </a:r>
            <a:r>
              <a:rPr lang="zh-CN" altLang="en-US" sz="1600" dirty="0"/>
              <a:t>最高的权重组合将 </a:t>
            </a:r>
            <a:r>
              <a:rPr lang="en-US" altLang="zh-CN" sz="1600" dirty="0"/>
              <a:t>R</a:t>
            </a:r>
            <a:r>
              <a:rPr lang="zh-CN" altLang="en-US" sz="1600" dirty="0"/>
              <a:t> 与 </a:t>
            </a:r>
            <a:r>
              <a:rPr lang="en-US" altLang="zh-CN" sz="1600" dirty="0"/>
              <a:t>p2</a:t>
            </a:r>
            <a:r>
              <a:rPr lang="zh-CN" altLang="en-US" sz="1600" dirty="0"/>
              <a:t> 预测结果加权组合，更新 </a:t>
            </a:r>
            <a:r>
              <a:rPr lang="en-US" altLang="zh-CN" sz="1600" dirty="0"/>
              <a:t>R</a:t>
            </a:r>
          </a:p>
          <a:p>
            <a:pPr marL="742939" lvl="1" indent="-285750">
              <a:lnSpc>
                <a:spcPct val="130000"/>
              </a:lnSpc>
              <a:spcBef>
                <a:spcPts val="600"/>
              </a:spcBef>
              <a:buFont typeface="Arial" panose="020B0604020202020204" pitchFamily="34" charset="0"/>
              <a:buChar char="•"/>
            </a:pPr>
            <a:r>
              <a:rPr lang="en-US" altLang="zh-CN" sz="1600" dirty="0"/>
              <a:t>Step4:</a:t>
            </a:r>
            <a:r>
              <a:rPr lang="zh-CN" altLang="en-US" sz="1600" dirty="0"/>
              <a:t>对 </a:t>
            </a:r>
            <a:r>
              <a:rPr lang="en-US" altLang="zh-CN" sz="1600" dirty="0"/>
              <a:t>P</a:t>
            </a:r>
            <a:r>
              <a:rPr lang="zh-CN" altLang="en-US" sz="1600" dirty="0"/>
              <a:t> 中剩余的</a:t>
            </a:r>
            <a:r>
              <a:rPr lang="en-US" altLang="zh-CN" sz="1600" dirty="0"/>
              <a:t>p3-p20</a:t>
            </a:r>
            <a:r>
              <a:rPr lang="zh-CN" altLang="en-US" sz="1600" dirty="0"/>
              <a:t>，重复</a:t>
            </a:r>
            <a:r>
              <a:rPr lang="en-US" altLang="zh-CN" sz="1600" dirty="0"/>
              <a:t>Step3</a:t>
            </a:r>
            <a:r>
              <a:rPr lang="zh-CN" altLang="en-US" sz="1600" dirty="0"/>
              <a:t>，不断更新 </a:t>
            </a:r>
            <a:r>
              <a:rPr lang="en-US" altLang="zh-CN" sz="1600" dirty="0"/>
              <a:t>R</a:t>
            </a:r>
          </a:p>
          <a:p>
            <a:pPr marL="742939" lvl="1" indent="-285750">
              <a:lnSpc>
                <a:spcPct val="130000"/>
              </a:lnSpc>
              <a:spcBef>
                <a:spcPts val="600"/>
              </a:spcBef>
              <a:buFont typeface="Arial" panose="020B0604020202020204" pitchFamily="34" charset="0"/>
              <a:buChar char="•"/>
            </a:pPr>
            <a:r>
              <a:rPr lang="en-US" altLang="zh-CN" sz="1600" dirty="0"/>
              <a:t>Step5:</a:t>
            </a:r>
            <a:r>
              <a:rPr lang="zh-CN" altLang="en-US" sz="1600" dirty="0"/>
              <a:t>得到最终的预测结果 </a:t>
            </a:r>
            <a:r>
              <a:rPr lang="en-US" altLang="zh-CN" sz="1600" dirty="0"/>
              <a:t>R</a:t>
            </a:r>
            <a:r>
              <a:rPr lang="zh-CN" altLang="en-US" sz="1600" dirty="0"/>
              <a:t>，并计算</a:t>
            </a:r>
            <a:r>
              <a:rPr lang="en-US" altLang="zh-CN" sz="1600" dirty="0" err="1"/>
              <a:t>auc</a:t>
            </a:r>
            <a:endParaRPr lang="zh-CN" altLang="en-US" sz="1600" dirty="0"/>
          </a:p>
        </p:txBody>
      </p:sp>
    </p:spTree>
    <p:extLst>
      <p:ext uri="{BB962C8B-B14F-4D97-AF65-F5344CB8AC3E}">
        <p14:creationId xmlns:p14="http://schemas.microsoft.com/office/powerpoint/2010/main" val="20064639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6</a:t>
            </a:r>
            <a:endParaRPr kumimoji="1" lang="zh-CN" altLang="en-US" dirty="0"/>
          </a:p>
        </p:txBody>
      </p:sp>
      <p:sp>
        <p:nvSpPr>
          <p:cNvPr id="3" name="文本占位符 2"/>
          <p:cNvSpPr>
            <a:spLocks noGrp="1"/>
          </p:cNvSpPr>
          <p:nvPr>
            <p:ph type="body" sz="quarter" idx="12"/>
          </p:nvPr>
        </p:nvSpPr>
        <p:spPr/>
        <p:txBody>
          <a:bodyPr/>
          <a:lstStyle/>
          <a:p>
            <a:r>
              <a:rPr kumimoji="1" lang="zh-CN" altLang="en-US" dirty="0"/>
              <a:t>模型融合</a:t>
            </a:r>
          </a:p>
        </p:txBody>
      </p:sp>
      <p:sp>
        <p:nvSpPr>
          <p:cNvPr id="4" name="文本框 3">
            <a:extLst>
              <a:ext uri="{FF2B5EF4-FFF2-40B4-BE49-F238E27FC236}">
                <a16:creationId xmlns:a16="http://schemas.microsoft.com/office/drawing/2014/main" id="{706D2EC5-34F9-3845-A7F0-E6E982F9F73F}"/>
              </a:ext>
            </a:extLst>
          </p:cNvPr>
          <p:cNvSpPr txBox="1"/>
          <p:nvPr/>
        </p:nvSpPr>
        <p:spPr>
          <a:xfrm>
            <a:off x="877503" y="959881"/>
            <a:ext cx="8705768" cy="2513893"/>
          </a:xfrm>
          <a:prstGeom prst="rect">
            <a:avLst/>
          </a:prstGeom>
          <a:noFill/>
        </p:spPr>
        <p:txBody>
          <a:bodyPr wrap="square" rtlCol="0">
            <a:spAutoFit/>
          </a:bodyPr>
          <a:lstStyle/>
          <a:p>
            <a:pPr marL="285750" indent="-285750">
              <a:lnSpc>
                <a:spcPct val="130000"/>
              </a:lnSpc>
              <a:spcBef>
                <a:spcPts val="600"/>
              </a:spcBef>
              <a:buFont typeface="Arial" panose="020B0604020202020204" pitchFamily="34" charset="0"/>
              <a:buChar char="•"/>
            </a:pPr>
            <a:r>
              <a:rPr kumimoji="1" lang="zh-CN" altLang="en-US" sz="2400" b="1" kern="0" dirty="0">
                <a:latin typeface="微软雅黑" panose="020B0503020204020204" pitchFamily="34" charset="-122"/>
                <a:ea typeface="微软雅黑" panose="020B0503020204020204" pitchFamily="34" charset="-122"/>
                <a:cs typeface="+mn-ea"/>
                <a:sym typeface="+mn-lt"/>
              </a:rPr>
              <a:t>融合结果</a:t>
            </a:r>
            <a:endParaRPr kumimoji="1" lang="en-US" altLang="zh-CN" sz="2400" b="1" kern="0" dirty="0">
              <a:latin typeface="微软雅黑" panose="020B0503020204020204" pitchFamily="34" charset="-122"/>
              <a:ea typeface="微软雅黑" panose="020B0503020204020204" pitchFamily="34" charset="-122"/>
              <a:cs typeface="+mn-ea"/>
              <a:sym typeface="+mn-lt"/>
            </a:endParaRPr>
          </a:p>
          <a:p>
            <a:pPr marL="742939" lvl="1" indent="-285750">
              <a:lnSpc>
                <a:spcPct val="130000"/>
              </a:lnSpc>
              <a:spcBef>
                <a:spcPts val="600"/>
              </a:spcBef>
              <a:buFont typeface="Arial" panose="020B0604020202020204" pitchFamily="34" charset="0"/>
              <a:buChar char="•"/>
            </a:pPr>
            <a:r>
              <a:rPr kumimoji="1" lang="zh-CN" altLang="en-US" sz="2000" kern="0" dirty="0">
                <a:latin typeface="微软雅黑" panose="020B0503020204020204" pitchFamily="34" charset="-122"/>
                <a:ea typeface="微软雅黑" panose="020B0503020204020204" pitchFamily="34" charset="-122"/>
                <a:cs typeface="+mn-ea"/>
                <a:sym typeface="+mn-lt"/>
              </a:rPr>
              <a:t>经过模型融合，最终得到的</a:t>
            </a:r>
            <a:r>
              <a:rPr kumimoji="1" lang="en-US" altLang="zh-CN" sz="2000" kern="0" dirty="0" err="1">
                <a:latin typeface="微软雅黑" panose="020B0503020204020204" pitchFamily="34" charset="-122"/>
                <a:ea typeface="微软雅黑" panose="020B0503020204020204" pitchFamily="34" charset="-122"/>
                <a:cs typeface="+mn-ea"/>
                <a:sym typeface="+mn-lt"/>
              </a:rPr>
              <a:t>auc</a:t>
            </a:r>
            <a:r>
              <a:rPr kumimoji="1" lang="zh-CN" altLang="en-US" sz="2000" kern="0" dirty="0">
                <a:latin typeface="微软雅黑" panose="020B0503020204020204" pitchFamily="34" charset="-122"/>
                <a:ea typeface="微软雅黑" panose="020B0503020204020204" pitchFamily="34" charset="-122"/>
                <a:cs typeface="+mn-ea"/>
                <a:sym typeface="+mn-lt"/>
              </a:rPr>
              <a:t>为 </a:t>
            </a:r>
            <a:r>
              <a:rPr kumimoji="1" lang="en-US" altLang="zh-CN" sz="2000" kern="0" dirty="0">
                <a:latin typeface="微软雅黑" panose="020B0503020204020204" pitchFamily="34" charset="-122"/>
                <a:ea typeface="微软雅黑" panose="020B0503020204020204" pitchFamily="34" charset="-122"/>
                <a:cs typeface="+mn-ea"/>
                <a:sym typeface="+mn-lt"/>
              </a:rPr>
              <a:t>0.7559</a:t>
            </a:r>
          </a:p>
          <a:p>
            <a:pPr marL="742939" lvl="1" indent="-285750">
              <a:lnSpc>
                <a:spcPct val="130000"/>
              </a:lnSpc>
              <a:spcBef>
                <a:spcPts val="600"/>
              </a:spcBef>
              <a:buFont typeface="Arial" panose="020B0604020202020204" pitchFamily="34" charset="0"/>
              <a:buChar char="•"/>
            </a:pPr>
            <a:r>
              <a:rPr kumimoji="1" lang="zh-CN" altLang="en-US" sz="2000" kern="0" dirty="0">
                <a:latin typeface="微软雅黑" panose="020B0503020204020204" pitchFamily="34" charset="-122"/>
                <a:ea typeface="微软雅黑" panose="020B0503020204020204" pitchFamily="34" charset="-122"/>
                <a:cs typeface="+mn-ea"/>
                <a:sym typeface="+mn-lt"/>
              </a:rPr>
              <a:t>相比于</a:t>
            </a:r>
            <a:r>
              <a:rPr kumimoji="1" lang="en-US" altLang="zh-CN" sz="2000" kern="0" dirty="0">
                <a:latin typeface="微软雅黑" panose="020B0503020204020204" pitchFamily="34" charset="-122"/>
                <a:ea typeface="微软雅黑" panose="020B0503020204020204" pitchFamily="34" charset="-122"/>
                <a:cs typeface="+mn-ea"/>
                <a:sym typeface="+mn-lt"/>
              </a:rPr>
              <a:t>baseline</a:t>
            </a:r>
            <a:r>
              <a:rPr kumimoji="1" lang="zh-CN" altLang="en-US" sz="2000" kern="0" dirty="0">
                <a:latin typeface="微软雅黑" panose="020B0503020204020204" pitchFamily="34" charset="-122"/>
                <a:ea typeface="微软雅黑" panose="020B0503020204020204" pitchFamily="34" charset="-122"/>
                <a:cs typeface="+mn-ea"/>
                <a:sym typeface="+mn-lt"/>
              </a:rPr>
              <a:t>的</a:t>
            </a:r>
            <a:r>
              <a:rPr kumimoji="1" lang="en-US" altLang="zh-CN" sz="2000" kern="0" dirty="0">
                <a:latin typeface="微软雅黑" panose="020B0503020204020204" pitchFamily="34" charset="-122"/>
                <a:ea typeface="微软雅黑" panose="020B0503020204020204" pitchFamily="34" charset="-122"/>
                <a:cs typeface="+mn-ea"/>
                <a:sym typeface="+mn-lt"/>
              </a:rPr>
              <a:t>0.7331</a:t>
            </a:r>
            <a:r>
              <a:rPr kumimoji="1" lang="zh-CN" altLang="en-US" sz="2000" kern="0" dirty="0">
                <a:latin typeface="微软雅黑" panose="020B0503020204020204" pitchFamily="34" charset="-122"/>
                <a:ea typeface="微软雅黑" panose="020B0503020204020204" pitchFamily="34" charset="-122"/>
                <a:cs typeface="+mn-ea"/>
                <a:sym typeface="+mn-lt"/>
              </a:rPr>
              <a:t>，提升</a:t>
            </a:r>
            <a:r>
              <a:rPr kumimoji="1" lang="en-US" altLang="zh-CN" sz="2000" kern="0" dirty="0">
                <a:latin typeface="微软雅黑" panose="020B0503020204020204" pitchFamily="34" charset="-122"/>
                <a:ea typeface="微软雅黑" panose="020B0503020204020204" pitchFamily="34" charset="-122"/>
                <a:cs typeface="+mn-ea"/>
                <a:sym typeface="+mn-lt"/>
              </a:rPr>
              <a:t>2</a:t>
            </a:r>
            <a:r>
              <a:rPr kumimoji="1" lang="zh-CN" altLang="en-US" sz="2000" kern="0" dirty="0">
                <a:latin typeface="微软雅黑" panose="020B0503020204020204" pitchFamily="34" charset="-122"/>
                <a:ea typeface="微软雅黑" panose="020B0503020204020204" pitchFamily="34" charset="-122"/>
                <a:cs typeface="+mn-ea"/>
                <a:sym typeface="+mn-lt"/>
              </a:rPr>
              <a:t>个百分点</a:t>
            </a:r>
            <a:endParaRPr kumimoji="1" lang="en-US" altLang="zh-CN" sz="2000" kern="0" dirty="0">
              <a:latin typeface="微软雅黑" panose="020B0503020204020204" pitchFamily="34" charset="-122"/>
              <a:ea typeface="微软雅黑" panose="020B0503020204020204" pitchFamily="34" charset="-122"/>
              <a:cs typeface="+mn-ea"/>
              <a:sym typeface="+mn-lt"/>
            </a:endParaRPr>
          </a:p>
          <a:p>
            <a:pPr marL="742939" lvl="1" indent="-285750">
              <a:lnSpc>
                <a:spcPct val="130000"/>
              </a:lnSpc>
              <a:spcBef>
                <a:spcPts val="600"/>
              </a:spcBef>
              <a:buFont typeface="Arial" panose="020B0604020202020204" pitchFamily="34" charset="0"/>
              <a:buChar char="•"/>
            </a:pPr>
            <a:r>
              <a:rPr kumimoji="1" lang="zh-CN" altLang="en-US" sz="2000" kern="0" dirty="0">
                <a:latin typeface="微软雅黑" panose="020B0503020204020204" pitchFamily="34" charset="-122"/>
                <a:ea typeface="微软雅黑" panose="020B0503020204020204" pitchFamily="34" charset="-122"/>
                <a:cs typeface="+mn-ea"/>
                <a:sym typeface="+mn-lt"/>
              </a:rPr>
              <a:t>相比于单个模型的最好结果</a:t>
            </a:r>
            <a:r>
              <a:rPr kumimoji="1" lang="en-US" altLang="zh-CN" sz="2000" kern="0" dirty="0">
                <a:latin typeface="微软雅黑" panose="020B0503020204020204" pitchFamily="34" charset="-122"/>
                <a:ea typeface="微软雅黑" panose="020B0503020204020204" pitchFamily="34" charset="-122"/>
                <a:cs typeface="+mn-ea"/>
                <a:sym typeface="+mn-lt"/>
              </a:rPr>
              <a:t>0.7490</a:t>
            </a:r>
            <a:r>
              <a:rPr kumimoji="1" lang="zh-CN" altLang="en-US" sz="2000" kern="0" dirty="0">
                <a:latin typeface="微软雅黑" panose="020B0503020204020204" pitchFamily="34" charset="-122"/>
                <a:ea typeface="微软雅黑" panose="020B0503020204020204" pitchFamily="34" charset="-122"/>
                <a:cs typeface="+mn-ea"/>
                <a:sym typeface="+mn-lt"/>
              </a:rPr>
              <a:t>，提升</a:t>
            </a:r>
            <a:r>
              <a:rPr kumimoji="1" lang="en-US" altLang="zh-CN" sz="2000" kern="0" dirty="0">
                <a:latin typeface="微软雅黑" panose="020B0503020204020204" pitchFamily="34" charset="-122"/>
                <a:ea typeface="微软雅黑" panose="020B0503020204020204" pitchFamily="34" charset="-122"/>
                <a:cs typeface="+mn-ea"/>
                <a:sym typeface="+mn-lt"/>
              </a:rPr>
              <a:t>0.7</a:t>
            </a:r>
            <a:r>
              <a:rPr kumimoji="1" lang="zh-CN" altLang="en-US" sz="2000" kern="0" dirty="0">
                <a:latin typeface="微软雅黑" panose="020B0503020204020204" pitchFamily="34" charset="-122"/>
                <a:ea typeface="微软雅黑" panose="020B0503020204020204" pitchFamily="34" charset="-122"/>
                <a:cs typeface="+mn-ea"/>
                <a:sym typeface="+mn-lt"/>
              </a:rPr>
              <a:t>个百分点</a:t>
            </a:r>
            <a:endParaRPr kumimoji="1" lang="en-US" altLang="zh-CN" sz="2000" kern="0" dirty="0">
              <a:latin typeface="微软雅黑" panose="020B0503020204020204" pitchFamily="34" charset="-122"/>
              <a:ea typeface="微软雅黑" panose="020B0503020204020204" pitchFamily="34" charset="-122"/>
              <a:cs typeface="+mn-ea"/>
              <a:sym typeface="+mn-lt"/>
            </a:endParaRPr>
          </a:p>
          <a:p>
            <a:pPr marL="285750" indent="-285750">
              <a:lnSpc>
                <a:spcPct val="130000"/>
              </a:lnSpc>
              <a:spcBef>
                <a:spcPts val="600"/>
              </a:spcBef>
              <a:buFont typeface="Arial" panose="020B0604020202020204" pitchFamily="34" charset="0"/>
              <a:buChar char="•"/>
            </a:pPr>
            <a:endParaRPr kumimoji="1" lang="en-US" altLang="zh-CN" sz="2400" b="1" kern="0" dirty="0">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512788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4A48E343-8CDD-4E4A-96C9-6D832E9D2485}"/>
              </a:ext>
            </a:extLst>
          </p:cNvPr>
          <p:cNvSpPr>
            <a:spLocks noGrp="1"/>
          </p:cNvSpPr>
          <p:nvPr>
            <p:ph type="body" sz="quarter" idx="12"/>
          </p:nvPr>
        </p:nvSpPr>
        <p:spPr/>
        <p:txBody>
          <a:bodyPr/>
          <a:lstStyle/>
          <a:p>
            <a:r>
              <a:rPr kumimoji="1" lang="zh-CN" altLang="en-US" dirty="0"/>
              <a:t>第七部分</a:t>
            </a:r>
          </a:p>
        </p:txBody>
      </p:sp>
      <p:sp>
        <p:nvSpPr>
          <p:cNvPr id="3" name="文本占位符 2">
            <a:extLst>
              <a:ext uri="{FF2B5EF4-FFF2-40B4-BE49-F238E27FC236}">
                <a16:creationId xmlns:a16="http://schemas.microsoft.com/office/drawing/2014/main" id="{51BAC10B-E7E3-2E4E-8221-31ECAD680F4C}"/>
              </a:ext>
            </a:extLst>
          </p:cNvPr>
          <p:cNvSpPr>
            <a:spLocks noGrp="1"/>
          </p:cNvSpPr>
          <p:nvPr>
            <p:ph type="body" sz="quarter" idx="13"/>
          </p:nvPr>
        </p:nvSpPr>
        <p:spPr/>
        <p:txBody>
          <a:bodyPr/>
          <a:lstStyle/>
          <a:p>
            <a:r>
              <a:rPr kumimoji="1" lang="en-US" altLang="zh-CN" dirty="0"/>
              <a:t>Demo</a:t>
            </a:r>
            <a:endParaRPr kumimoji="1" lang="zh-CN" altLang="en-US" dirty="0"/>
          </a:p>
        </p:txBody>
      </p:sp>
    </p:spTree>
    <p:extLst>
      <p:ext uri="{BB962C8B-B14F-4D97-AF65-F5344CB8AC3E}">
        <p14:creationId xmlns:p14="http://schemas.microsoft.com/office/powerpoint/2010/main" val="11040270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3"/>
          </p:nvPr>
        </p:nvSpPr>
        <p:spPr>
          <a:xfrm>
            <a:off x="4405357" y="2748289"/>
            <a:ext cx="3415788" cy="715645"/>
          </a:xfrm>
        </p:spPr>
        <p:txBody>
          <a:bodyPr/>
          <a:lstStyle/>
          <a:p>
            <a:r>
              <a:rPr kumimoji="1" lang="en-US" altLang="zh-CN" dirty="0"/>
              <a:t>Thanks</a:t>
            </a:r>
            <a:endParaRPr kumimoji="1" lang="zh-CN" altLang="en-US" dirty="0"/>
          </a:p>
        </p:txBody>
      </p:sp>
      <p:sp>
        <p:nvSpPr>
          <p:cNvPr id="7" name="文本占位符 5">
            <a:extLst>
              <a:ext uri="{FF2B5EF4-FFF2-40B4-BE49-F238E27FC236}">
                <a16:creationId xmlns:a16="http://schemas.microsoft.com/office/drawing/2014/main" id="{26EE79A6-6907-024D-B17D-43EF18AE7D22}"/>
              </a:ext>
            </a:extLst>
          </p:cNvPr>
          <p:cNvSpPr txBox="1">
            <a:spLocks/>
          </p:cNvSpPr>
          <p:nvPr/>
        </p:nvSpPr>
        <p:spPr>
          <a:xfrm>
            <a:off x="2924705" y="6130137"/>
            <a:ext cx="10677524" cy="40983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latin typeface="微软雅黑" panose="020B0503020204020204" pitchFamily="34" charset="-122"/>
                <a:ea typeface="微软雅黑" panose="020B0503020204020204" pitchFamily="34" charset="-122"/>
              </a:rPr>
              <a:t>陶文慧、元奕超、刘俊涛、夏天宇、甘红楠</a:t>
            </a:r>
          </a:p>
        </p:txBody>
      </p:sp>
    </p:spTree>
    <p:extLst>
      <p:ext uri="{BB962C8B-B14F-4D97-AF65-F5344CB8AC3E}">
        <p14:creationId xmlns:p14="http://schemas.microsoft.com/office/powerpoint/2010/main" val="5694520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zh-CN" altLang="en-US" dirty="0"/>
              <a:t>第一部分</a:t>
            </a:r>
          </a:p>
        </p:txBody>
      </p:sp>
      <p:sp>
        <p:nvSpPr>
          <p:cNvPr id="3" name="文本占位符 2"/>
          <p:cNvSpPr>
            <a:spLocks noGrp="1"/>
          </p:cNvSpPr>
          <p:nvPr>
            <p:ph type="body" sz="quarter" idx="13"/>
          </p:nvPr>
        </p:nvSpPr>
        <p:spPr/>
        <p:txBody>
          <a:bodyPr/>
          <a:lstStyle/>
          <a:p>
            <a:r>
              <a:rPr kumimoji="1" lang="zh-CN" altLang="en-US" dirty="0"/>
              <a:t>模型框架</a:t>
            </a:r>
          </a:p>
        </p:txBody>
      </p:sp>
      <p:grpSp>
        <p:nvGrpSpPr>
          <p:cNvPr id="4" name="组合 22"/>
          <p:cNvGrpSpPr/>
          <p:nvPr/>
        </p:nvGrpSpPr>
        <p:grpSpPr>
          <a:xfrm>
            <a:off x="5693229" y="3872537"/>
            <a:ext cx="794889" cy="623974"/>
            <a:chOff x="3654425" y="5089525"/>
            <a:chExt cx="1860550" cy="1460500"/>
          </a:xfrm>
          <a:solidFill>
            <a:schemeClr val="accent2">
              <a:lumMod val="20000"/>
              <a:lumOff val="80000"/>
            </a:schemeClr>
          </a:solidFill>
        </p:grpSpPr>
        <p:sp>
          <p:nvSpPr>
            <p:cNvPr id="5" name="Freeform 12"/>
            <p:cNvSpPr>
              <a:spLocks noEditPoints="1"/>
            </p:cNvSpPr>
            <p:nvPr/>
          </p:nvSpPr>
          <p:spPr bwMode="auto">
            <a:xfrm>
              <a:off x="3654425" y="5089525"/>
              <a:ext cx="1860550" cy="1460500"/>
            </a:xfrm>
            <a:custGeom>
              <a:avLst/>
              <a:gdLst>
                <a:gd name="T0" fmla="*/ 2372 w 2506"/>
                <a:gd name="T1" fmla="*/ 1716 h 1970"/>
                <a:gd name="T2" fmla="*/ 2372 w 2506"/>
                <a:gd name="T3" fmla="*/ 1716 h 1970"/>
                <a:gd name="T4" fmla="*/ 1858 w 2506"/>
                <a:gd name="T5" fmla="*/ 1575 h 1970"/>
                <a:gd name="T6" fmla="*/ 1818 w 2506"/>
                <a:gd name="T7" fmla="*/ 1576 h 1970"/>
                <a:gd name="T8" fmla="*/ 1323 w 2506"/>
                <a:gd name="T9" fmla="*/ 1715 h 1970"/>
                <a:gd name="T10" fmla="*/ 1323 w 2506"/>
                <a:gd name="T11" fmla="*/ 308 h 1970"/>
                <a:gd name="T12" fmla="*/ 1847 w 2506"/>
                <a:gd name="T13" fmla="*/ 133 h 1970"/>
                <a:gd name="T14" fmla="*/ 2372 w 2506"/>
                <a:gd name="T15" fmla="*/ 310 h 1970"/>
                <a:gd name="T16" fmla="*/ 2372 w 2506"/>
                <a:gd name="T17" fmla="*/ 1716 h 1970"/>
                <a:gd name="T18" fmla="*/ 1182 w 2506"/>
                <a:gd name="T19" fmla="*/ 1715 h 1970"/>
                <a:gd name="T20" fmla="*/ 1182 w 2506"/>
                <a:gd name="T21" fmla="*/ 1715 h 1970"/>
                <a:gd name="T22" fmla="*/ 688 w 2506"/>
                <a:gd name="T23" fmla="*/ 1576 h 1970"/>
                <a:gd name="T24" fmla="*/ 647 w 2506"/>
                <a:gd name="T25" fmla="*/ 1575 h 1970"/>
                <a:gd name="T26" fmla="*/ 133 w 2506"/>
                <a:gd name="T27" fmla="*/ 1716 h 1970"/>
                <a:gd name="T28" fmla="*/ 133 w 2506"/>
                <a:gd name="T29" fmla="*/ 310 h 1970"/>
                <a:gd name="T30" fmla="*/ 659 w 2506"/>
                <a:gd name="T31" fmla="*/ 133 h 1970"/>
                <a:gd name="T32" fmla="*/ 1182 w 2506"/>
                <a:gd name="T33" fmla="*/ 308 h 1970"/>
                <a:gd name="T34" fmla="*/ 1182 w 2506"/>
                <a:gd name="T35" fmla="*/ 1715 h 1970"/>
                <a:gd name="T36" fmla="*/ 1849 w 2506"/>
                <a:gd name="T37" fmla="*/ 0 h 1970"/>
                <a:gd name="T38" fmla="*/ 1849 w 2506"/>
                <a:gd name="T39" fmla="*/ 0 h 1970"/>
                <a:gd name="T40" fmla="*/ 1823 w 2506"/>
                <a:gd name="T41" fmla="*/ 0 h 1970"/>
                <a:gd name="T42" fmla="*/ 1253 w 2506"/>
                <a:gd name="T43" fmla="*/ 184 h 1970"/>
                <a:gd name="T44" fmla="*/ 683 w 2506"/>
                <a:gd name="T45" fmla="*/ 0 h 1970"/>
                <a:gd name="T46" fmla="*/ 657 w 2506"/>
                <a:gd name="T47" fmla="*/ 0 h 1970"/>
                <a:gd name="T48" fmla="*/ 5 w 2506"/>
                <a:gd name="T49" fmla="*/ 267 h 1970"/>
                <a:gd name="T50" fmla="*/ 0 w 2506"/>
                <a:gd name="T51" fmla="*/ 279 h 1970"/>
                <a:gd name="T52" fmla="*/ 0 w 2506"/>
                <a:gd name="T53" fmla="*/ 1970 h 1970"/>
                <a:gd name="T54" fmla="*/ 107 w 2506"/>
                <a:gd name="T55" fmla="*/ 1889 h 1970"/>
                <a:gd name="T56" fmla="*/ 682 w 2506"/>
                <a:gd name="T57" fmla="*/ 1709 h 1970"/>
                <a:gd name="T58" fmla="*/ 1190 w 2506"/>
                <a:gd name="T59" fmla="*/ 1876 h 1970"/>
                <a:gd name="T60" fmla="*/ 1208 w 2506"/>
                <a:gd name="T61" fmla="*/ 1888 h 1970"/>
                <a:gd name="T62" fmla="*/ 1253 w 2506"/>
                <a:gd name="T63" fmla="*/ 1924 h 1970"/>
                <a:gd name="T64" fmla="*/ 1298 w 2506"/>
                <a:gd name="T65" fmla="*/ 1888 h 1970"/>
                <a:gd name="T66" fmla="*/ 1316 w 2506"/>
                <a:gd name="T67" fmla="*/ 1876 h 1970"/>
                <a:gd name="T68" fmla="*/ 1824 w 2506"/>
                <a:gd name="T69" fmla="*/ 1709 h 1970"/>
                <a:gd name="T70" fmla="*/ 2399 w 2506"/>
                <a:gd name="T71" fmla="*/ 1889 h 1970"/>
                <a:gd name="T72" fmla="*/ 2506 w 2506"/>
                <a:gd name="T73" fmla="*/ 1970 h 1970"/>
                <a:gd name="T74" fmla="*/ 2506 w 2506"/>
                <a:gd name="T75" fmla="*/ 279 h 1970"/>
                <a:gd name="T76" fmla="*/ 2501 w 2506"/>
                <a:gd name="T77" fmla="*/ 267 h 1970"/>
                <a:gd name="T78" fmla="*/ 1849 w 2506"/>
                <a:gd name="T79" fmla="*/ 0 h 1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06" h="1970">
                  <a:moveTo>
                    <a:pt x="2372" y="1716"/>
                  </a:moveTo>
                  <a:lnTo>
                    <a:pt x="2372" y="1716"/>
                  </a:lnTo>
                  <a:cubicBezTo>
                    <a:pt x="2261" y="1655"/>
                    <a:pt x="2075" y="1575"/>
                    <a:pt x="1858" y="1575"/>
                  </a:cubicBezTo>
                  <a:cubicBezTo>
                    <a:pt x="1845" y="1575"/>
                    <a:pt x="1831" y="1576"/>
                    <a:pt x="1818" y="1576"/>
                  </a:cubicBezTo>
                  <a:cubicBezTo>
                    <a:pt x="1599" y="1587"/>
                    <a:pt x="1427" y="1659"/>
                    <a:pt x="1323" y="1715"/>
                  </a:cubicBezTo>
                  <a:lnTo>
                    <a:pt x="1323" y="308"/>
                  </a:lnTo>
                  <a:cubicBezTo>
                    <a:pt x="1347" y="271"/>
                    <a:pt x="1462" y="127"/>
                    <a:pt x="1847" y="133"/>
                  </a:cubicBezTo>
                  <a:cubicBezTo>
                    <a:pt x="2229" y="140"/>
                    <a:pt x="2347" y="273"/>
                    <a:pt x="2372" y="310"/>
                  </a:cubicBezTo>
                  <a:lnTo>
                    <a:pt x="2372" y="1716"/>
                  </a:lnTo>
                  <a:close/>
                  <a:moveTo>
                    <a:pt x="1182" y="1715"/>
                  </a:moveTo>
                  <a:lnTo>
                    <a:pt x="1182" y="1715"/>
                  </a:lnTo>
                  <a:cubicBezTo>
                    <a:pt x="1079" y="1659"/>
                    <a:pt x="906" y="1587"/>
                    <a:pt x="688" y="1576"/>
                  </a:cubicBezTo>
                  <a:cubicBezTo>
                    <a:pt x="674" y="1576"/>
                    <a:pt x="661" y="1575"/>
                    <a:pt x="647" y="1575"/>
                  </a:cubicBezTo>
                  <a:cubicBezTo>
                    <a:pt x="431" y="1575"/>
                    <a:pt x="244" y="1655"/>
                    <a:pt x="133" y="1716"/>
                  </a:cubicBezTo>
                  <a:lnTo>
                    <a:pt x="133" y="310"/>
                  </a:lnTo>
                  <a:cubicBezTo>
                    <a:pt x="159" y="273"/>
                    <a:pt x="276" y="140"/>
                    <a:pt x="659" y="133"/>
                  </a:cubicBezTo>
                  <a:cubicBezTo>
                    <a:pt x="1044" y="127"/>
                    <a:pt x="1159" y="271"/>
                    <a:pt x="1182" y="308"/>
                  </a:cubicBezTo>
                  <a:lnTo>
                    <a:pt x="1182" y="1715"/>
                  </a:lnTo>
                  <a:close/>
                  <a:moveTo>
                    <a:pt x="1849" y="0"/>
                  </a:moveTo>
                  <a:lnTo>
                    <a:pt x="1849" y="0"/>
                  </a:lnTo>
                  <a:cubicBezTo>
                    <a:pt x="1840" y="0"/>
                    <a:pt x="1831" y="0"/>
                    <a:pt x="1823" y="0"/>
                  </a:cubicBezTo>
                  <a:cubicBezTo>
                    <a:pt x="1490" y="0"/>
                    <a:pt x="1328" y="105"/>
                    <a:pt x="1253" y="184"/>
                  </a:cubicBezTo>
                  <a:cubicBezTo>
                    <a:pt x="1178" y="105"/>
                    <a:pt x="1015" y="0"/>
                    <a:pt x="683" y="0"/>
                  </a:cubicBezTo>
                  <a:cubicBezTo>
                    <a:pt x="674" y="0"/>
                    <a:pt x="666" y="0"/>
                    <a:pt x="657" y="0"/>
                  </a:cubicBezTo>
                  <a:cubicBezTo>
                    <a:pt x="127" y="9"/>
                    <a:pt x="16" y="240"/>
                    <a:pt x="5" y="267"/>
                  </a:cubicBezTo>
                  <a:lnTo>
                    <a:pt x="0" y="279"/>
                  </a:lnTo>
                  <a:lnTo>
                    <a:pt x="0" y="1970"/>
                  </a:lnTo>
                  <a:lnTo>
                    <a:pt x="107" y="1889"/>
                  </a:lnTo>
                  <a:cubicBezTo>
                    <a:pt x="109" y="1887"/>
                    <a:pt x="369" y="1695"/>
                    <a:pt x="682" y="1709"/>
                  </a:cubicBezTo>
                  <a:cubicBezTo>
                    <a:pt x="943" y="1722"/>
                    <a:pt x="1133" y="1837"/>
                    <a:pt x="1190" y="1876"/>
                  </a:cubicBezTo>
                  <a:cubicBezTo>
                    <a:pt x="1201" y="1883"/>
                    <a:pt x="1207" y="1888"/>
                    <a:pt x="1208" y="1888"/>
                  </a:cubicBezTo>
                  <a:lnTo>
                    <a:pt x="1253" y="1924"/>
                  </a:lnTo>
                  <a:lnTo>
                    <a:pt x="1298" y="1888"/>
                  </a:lnTo>
                  <a:cubicBezTo>
                    <a:pt x="1298" y="1888"/>
                    <a:pt x="1304" y="1883"/>
                    <a:pt x="1316" y="1876"/>
                  </a:cubicBezTo>
                  <a:cubicBezTo>
                    <a:pt x="1373" y="1837"/>
                    <a:pt x="1563" y="1722"/>
                    <a:pt x="1824" y="1709"/>
                  </a:cubicBezTo>
                  <a:cubicBezTo>
                    <a:pt x="2135" y="1695"/>
                    <a:pt x="2396" y="1887"/>
                    <a:pt x="2399" y="1889"/>
                  </a:cubicBezTo>
                  <a:lnTo>
                    <a:pt x="2506" y="1970"/>
                  </a:lnTo>
                  <a:lnTo>
                    <a:pt x="2506" y="279"/>
                  </a:lnTo>
                  <a:lnTo>
                    <a:pt x="2501" y="267"/>
                  </a:lnTo>
                  <a:cubicBezTo>
                    <a:pt x="2490" y="240"/>
                    <a:pt x="2379" y="9"/>
                    <a:pt x="184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 name="Freeform 13"/>
            <p:cNvSpPr>
              <a:spLocks/>
            </p:cNvSpPr>
            <p:nvPr/>
          </p:nvSpPr>
          <p:spPr bwMode="auto">
            <a:xfrm>
              <a:off x="3829050" y="5399088"/>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0 h 206"/>
                <a:gd name="T12" fmla="*/ 68 w 844"/>
                <a:gd name="T13" fmla="*/ 193 h 206"/>
                <a:gd name="T14" fmla="*/ 437 w 844"/>
                <a:gd name="T15" fmla="*/ 89 h 206"/>
                <a:gd name="T16" fmla="*/ 775 w 844"/>
                <a:gd name="T17" fmla="*/ 193 h 206"/>
                <a:gd name="T18" fmla="*/ 831 w 844"/>
                <a:gd name="T19" fmla="*/ 183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3"/>
                    <a:pt x="667" y="19"/>
                    <a:pt x="441" y="10"/>
                  </a:cubicBezTo>
                  <a:cubicBezTo>
                    <a:pt x="213" y="0"/>
                    <a:pt x="30" y="122"/>
                    <a:pt x="23" y="127"/>
                  </a:cubicBezTo>
                  <a:cubicBezTo>
                    <a:pt x="4" y="139"/>
                    <a:pt x="0" y="164"/>
                    <a:pt x="12" y="183"/>
                  </a:cubicBezTo>
                  <a:cubicBezTo>
                    <a:pt x="20" y="194"/>
                    <a:pt x="32" y="200"/>
                    <a:pt x="45" y="200"/>
                  </a:cubicBezTo>
                  <a:cubicBezTo>
                    <a:pt x="53" y="200"/>
                    <a:pt x="61" y="198"/>
                    <a:pt x="68" y="193"/>
                  </a:cubicBezTo>
                  <a:cubicBezTo>
                    <a:pt x="69" y="192"/>
                    <a:pt x="236" y="81"/>
                    <a:pt x="437" y="89"/>
                  </a:cubicBezTo>
                  <a:cubicBezTo>
                    <a:pt x="639" y="98"/>
                    <a:pt x="774" y="192"/>
                    <a:pt x="775" y="193"/>
                  </a:cubicBezTo>
                  <a:cubicBezTo>
                    <a:pt x="793" y="206"/>
                    <a:pt x="818" y="201"/>
                    <a:pt x="831" y="183"/>
                  </a:cubicBezTo>
                  <a:cubicBezTo>
                    <a:pt x="844" y="165"/>
                    <a:pt x="840" y="140"/>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 name="Freeform 14"/>
            <p:cNvSpPr>
              <a:spLocks/>
            </p:cNvSpPr>
            <p:nvPr/>
          </p:nvSpPr>
          <p:spPr bwMode="auto">
            <a:xfrm>
              <a:off x="3829050" y="56784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4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3"/>
                    <a:pt x="23" y="128"/>
                  </a:cubicBezTo>
                  <a:cubicBezTo>
                    <a:pt x="4" y="140"/>
                    <a:pt x="0" y="165"/>
                    <a:pt x="12" y="183"/>
                  </a:cubicBezTo>
                  <a:cubicBezTo>
                    <a:pt x="20" y="195"/>
                    <a:pt x="32" y="201"/>
                    <a:pt x="45" y="201"/>
                  </a:cubicBezTo>
                  <a:cubicBezTo>
                    <a:pt x="53" y="201"/>
                    <a:pt x="61" y="199"/>
                    <a:pt x="68" y="194"/>
                  </a:cubicBezTo>
                  <a:cubicBezTo>
                    <a:pt x="69" y="193"/>
                    <a:pt x="236" y="82"/>
                    <a:pt x="437" y="90"/>
                  </a:cubicBezTo>
                  <a:cubicBezTo>
                    <a:pt x="639" y="99"/>
                    <a:pt x="774" y="193"/>
                    <a:pt x="775" y="194"/>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 name="Freeform 15"/>
            <p:cNvSpPr>
              <a:spLocks/>
            </p:cNvSpPr>
            <p:nvPr/>
          </p:nvSpPr>
          <p:spPr bwMode="auto">
            <a:xfrm>
              <a:off x="3829050" y="5957888"/>
              <a:ext cx="627063" cy="153988"/>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8"/>
                    <a:pt x="68"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 name="Freeform 16"/>
            <p:cNvSpPr>
              <a:spLocks/>
            </p:cNvSpPr>
            <p:nvPr/>
          </p:nvSpPr>
          <p:spPr bwMode="auto">
            <a:xfrm>
              <a:off x="4713288" y="5437188"/>
              <a:ext cx="627063" cy="152400"/>
            </a:xfrm>
            <a:custGeom>
              <a:avLst/>
              <a:gdLst>
                <a:gd name="T0" fmla="*/ 822 w 844"/>
                <a:gd name="T1" fmla="*/ 127 h 205"/>
                <a:gd name="T2" fmla="*/ 822 w 844"/>
                <a:gd name="T3" fmla="*/ 127 h 205"/>
                <a:gd name="T4" fmla="*/ 441 w 844"/>
                <a:gd name="T5" fmla="*/ 9 h 205"/>
                <a:gd name="T6" fmla="*/ 23 w 844"/>
                <a:gd name="T7" fmla="*/ 127 h 205"/>
                <a:gd name="T8" fmla="*/ 12 w 844"/>
                <a:gd name="T9" fmla="*/ 182 h 205"/>
                <a:gd name="T10" fmla="*/ 45 w 844"/>
                <a:gd name="T11" fmla="*/ 200 h 205"/>
                <a:gd name="T12" fmla="*/ 67 w 844"/>
                <a:gd name="T13" fmla="*/ 193 h 205"/>
                <a:gd name="T14" fmla="*/ 437 w 844"/>
                <a:gd name="T15" fmla="*/ 89 h 205"/>
                <a:gd name="T16" fmla="*/ 775 w 844"/>
                <a:gd name="T17" fmla="*/ 193 h 205"/>
                <a:gd name="T18" fmla="*/ 831 w 844"/>
                <a:gd name="T19" fmla="*/ 183 h 205"/>
                <a:gd name="T20" fmla="*/ 822 w 844"/>
                <a:gd name="T21" fmla="*/ 127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5">
                  <a:moveTo>
                    <a:pt x="822" y="127"/>
                  </a:moveTo>
                  <a:lnTo>
                    <a:pt x="822" y="127"/>
                  </a:lnTo>
                  <a:cubicBezTo>
                    <a:pt x="815" y="123"/>
                    <a:pt x="667" y="19"/>
                    <a:pt x="441" y="9"/>
                  </a:cubicBezTo>
                  <a:cubicBezTo>
                    <a:pt x="213" y="0"/>
                    <a:pt x="30" y="122"/>
                    <a:pt x="23" y="127"/>
                  </a:cubicBezTo>
                  <a:cubicBezTo>
                    <a:pt x="4" y="139"/>
                    <a:pt x="0" y="164"/>
                    <a:pt x="12" y="182"/>
                  </a:cubicBezTo>
                  <a:cubicBezTo>
                    <a:pt x="20" y="194"/>
                    <a:pt x="32" y="200"/>
                    <a:pt x="45" y="200"/>
                  </a:cubicBezTo>
                  <a:cubicBezTo>
                    <a:pt x="53" y="200"/>
                    <a:pt x="61" y="198"/>
                    <a:pt x="67" y="193"/>
                  </a:cubicBezTo>
                  <a:cubicBezTo>
                    <a:pt x="69" y="192"/>
                    <a:pt x="236" y="81"/>
                    <a:pt x="437" y="89"/>
                  </a:cubicBezTo>
                  <a:cubicBezTo>
                    <a:pt x="639" y="98"/>
                    <a:pt x="774" y="192"/>
                    <a:pt x="775" y="193"/>
                  </a:cubicBezTo>
                  <a:cubicBezTo>
                    <a:pt x="793" y="205"/>
                    <a:pt x="818" y="201"/>
                    <a:pt x="831" y="183"/>
                  </a:cubicBezTo>
                  <a:cubicBezTo>
                    <a:pt x="844" y="165"/>
                    <a:pt x="840" y="140"/>
                    <a:pt x="822" y="1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17"/>
            <p:cNvSpPr>
              <a:spLocks/>
            </p:cNvSpPr>
            <p:nvPr/>
          </p:nvSpPr>
          <p:spPr bwMode="auto">
            <a:xfrm>
              <a:off x="4713288" y="57165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9"/>
                    <a:pt x="67"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 name="Freeform 18"/>
            <p:cNvSpPr>
              <a:spLocks/>
            </p:cNvSpPr>
            <p:nvPr/>
          </p:nvSpPr>
          <p:spPr bwMode="auto">
            <a:xfrm>
              <a:off x="4713288" y="5997575"/>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7"/>
                  </a:cubicBezTo>
                  <a:cubicBezTo>
                    <a:pt x="4" y="140"/>
                    <a:pt x="0" y="165"/>
                    <a:pt x="12" y="183"/>
                  </a:cubicBezTo>
                  <a:cubicBezTo>
                    <a:pt x="20" y="194"/>
                    <a:pt x="32" y="201"/>
                    <a:pt x="45" y="201"/>
                  </a:cubicBezTo>
                  <a:cubicBezTo>
                    <a:pt x="53" y="201"/>
                    <a:pt x="61" y="198"/>
                    <a:pt x="67" y="194"/>
                  </a:cubicBezTo>
                  <a:cubicBezTo>
                    <a:pt x="69" y="193"/>
                    <a:pt x="236" y="82"/>
                    <a:pt x="437" y="90"/>
                  </a:cubicBezTo>
                  <a:cubicBezTo>
                    <a:pt x="639" y="98"/>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42800968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1</a:t>
            </a:r>
            <a:endParaRPr kumimoji="1" lang="zh-CN" altLang="en-US" dirty="0"/>
          </a:p>
        </p:txBody>
      </p:sp>
      <p:sp>
        <p:nvSpPr>
          <p:cNvPr id="3" name="文本占位符 2"/>
          <p:cNvSpPr>
            <a:spLocks noGrp="1"/>
          </p:cNvSpPr>
          <p:nvPr>
            <p:ph type="body" sz="quarter" idx="12"/>
          </p:nvPr>
        </p:nvSpPr>
        <p:spPr/>
        <p:txBody>
          <a:bodyPr/>
          <a:lstStyle/>
          <a:p>
            <a:r>
              <a:rPr kumimoji="1" lang="zh-CN" altLang="en-US" dirty="0"/>
              <a:t>模型框架</a:t>
            </a:r>
          </a:p>
        </p:txBody>
      </p:sp>
      <p:pic>
        <p:nvPicPr>
          <p:cNvPr id="7" name="图形 6" descr="文档">
            <a:extLst>
              <a:ext uri="{FF2B5EF4-FFF2-40B4-BE49-F238E27FC236}">
                <a16:creationId xmlns:a16="http://schemas.microsoft.com/office/drawing/2014/main" id="{DEFCBE15-D825-A647-9F6D-9E320D83BB1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478520" y="2392267"/>
            <a:ext cx="914400" cy="914400"/>
          </a:xfrm>
          <a:prstGeom prst="rect">
            <a:avLst/>
          </a:prstGeom>
        </p:spPr>
      </p:pic>
      <p:sp>
        <p:nvSpPr>
          <p:cNvPr id="13" name="矩形 12">
            <a:extLst>
              <a:ext uri="{FF2B5EF4-FFF2-40B4-BE49-F238E27FC236}">
                <a16:creationId xmlns:a16="http://schemas.microsoft.com/office/drawing/2014/main" id="{5DEE569B-763F-D647-B80A-EA4A89298F39}"/>
              </a:ext>
            </a:extLst>
          </p:cNvPr>
          <p:cNvSpPr/>
          <p:nvPr/>
        </p:nvSpPr>
        <p:spPr>
          <a:xfrm>
            <a:off x="2791676" y="2112721"/>
            <a:ext cx="973499" cy="316826"/>
          </a:xfrm>
          <a:prstGeom prst="rect">
            <a:avLst/>
          </a:prstGeom>
          <a:noFill/>
          <a:ln/>
        </p:spPr>
        <p:style>
          <a:lnRef idx="2">
            <a:schemeClr val="dk1"/>
          </a:lnRef>
          <a:fillRef idx="1">
            <a:schemeClr val="lt1"/>
          </a:fillRef>
          <a:effectRef idx="0">
            <a:schemeClr val="dk1"/>
          </a:effectRef>
          <a:fontRef idx="minor">
            <a:schemeClr val="dk1"/>
          </a:fontRef>
        </p:style>
        <p:txBody>
          <a:bodyPr rtlCol="0" anchor="ctr"/>
          <a:lstStyle/>
          <a:p>
            <a:pPr algn="ctr">
              <a:lnSpc>
                <a:spcPct val="130000"/>
              </a:lnSpc>
            </a:pPr>
            <a:r>
              <a:rPr kumimoji="1" lang="zh-CN" altLang="en-US" sz="1200" dirty="0">
                <a:latin typeface="微软雅黑" panose="020B0503020204020204" pitchFamily="34" charset="-122"/>
                <a:ea typeface="微软雅黑" panose="020B0503020204020204" pitchFamily="34" charset="-122"/>
              </a:rPr>
              <a:t>缺失值补全</a:t>
            </a:r>
          </a:p>
        </p:txBody>
      </p:sp>
      <p:sp>
        <p:nvSpPr>
          <p:cNvPr id="14" name="矩形 13">
            <a:extLst>
              <a:ext uri="{FF2B5EF4-FFF2-40B4-BE49-F238E27FC236}">
                <a16:creationId xmlns:a16="http://schemas.microsoft.com/office/drawing/2014/main" id="{65D9DAFA-ABFE-614B-8ABB-899BA878E9E4}"/>
              </a:ext>
            </a:extLst>
          </p:cNvPr>
          <p:cNvSpPr/>
          <p:nvPr/>
        </p:nvSpPr>
        <p:spPr>
          <a:xfrm>
            <a:off x="2713646" y="2043953"/>
            <a:ext cx="1129554" cy="1620972"/>
          </a:xfrm>
          <a:prstGeom prst="rect">
            <a:avLst/>
          </a:prstGeom>
          <a:noFill/>
          <a:ln w="15875">
            <a:prstDash val="dash"/>
          </a:ln>
        </p:spPr>
        <p:style>
          <a:lnRef idx="2">
            <a:schemeClr val="dk1"/>
          </a:lnRef>
          <a:fillRef idx="1">
            <a:schemeClr val="lt1"/>
          </a:fillRef>
          <a:effectRef idx="0">
            <a:schemeClr val="dk1"/>
          </a:effectRef>
          <a:fontRef idx="minor">
            <a:schemeClr val="dk1"/>
          </a:fontRef>
        </p:style>
        <p:txBody>
          <a:bodyPr rtlCol="0" anchor="ctr"/>
          <a:lstStyle/>
          <a:p>
            <a:pPr algn="ctr">
              <a:lnSpc>
                <a:spcPct val="130000"/>
              </a:lnSpc>
            </a:pPr>
            <a:endParaRPr kumimoji="1" lang="zh-CN" altLang="en-US" sz="1200" dirty="0">
              <a:latin typeface="微软雅黑" panose="020B0503020204020204" pitchFamily="34" charset="-122"/>
              <a:ea typeface="微软雅黑" panose="020B0503020204020204" pitchFamily="34" charset="-122"/>
            </a:endParaRPr>
          </a:p>
        </p:txBody>
      </p:sp>
      <p:sp>
        <p:nvSpPr>
          <p:cNvPr id="20" name="矩形 19">
            <a:extLst>
              <a:ext uri="{FF2B5EF4-FFF2-40B4-BE49-F238E27FC236}">
                <a16:creationId xmlns:a16="http://schemas.microsoft.com/office/drawing/2014/main" id="{C3298648-7C38-B147-880F-1AB814509FA8}"/>
              </a:ext>
            </a:extLst>
          </p:cNvPr>
          <p:cNvSpPr/>
          <p:nvPr/>
        </p:nvSpPr>
        <p:spPr>
          <a:xfrm>
            <a:off x="2791674" y="2496782"/>
            <a:ext cx="973499" cy="316826"/>
          </a:xfrm>
          <a:prstGeom prst="rect">
            <a:avLst/>
          </a:prstGeom>
          <a:noFill/>
          <a:ln/>
        </p:spPr>
        <p:style>
          <a:lnRef idx="2">
            <a:schemeClr val="dk1"/>
          </a:lnRef>
          <a:fillRef idx="1">
            <a:schemeClr val="lt1"/>
          </a:fillRef>
          <a:effectRef idx="0">
            <a:schemeClr val="dk1"/>
          </a:effectRef>
          <a:fontRef idx="minor">
            <a:schemeClr val="dk1"/>
          </a:fontRef>
        </p:style>
        <p:txBody>
          <a:bodyPr rtlCol="0" anchor="ctr"/>
          <a:lstStyle/>
          <a:p>
            <a:pPr algn="ctr">
              <a:lnSpc>
                <a:spcPct val="130000"/>
              </a:lnSpc>
            </a:pPr>
            <a:r>
              <a:rPr kumimoji="1" lang="zh-CN" altLang="en-US" sz="1200" dirty="0">
                <a:latin typeface="微软雅黑" panose="020B0503020204020204" pitchFamily="34" charset="-122"/>
                <a:ea typeface="微软雅黑" panose="020B0503020204020204" pitchFamily="34" charset="-122"/>
              </a:rPr>
              <a:t>联合分析</a:t>
            </a:r>
          </a:p>
        </p:txBody>
      </p:sp>
      <p:sp>
        <p:nvSpPr>
          <p:cNvPr id="21" name="矩形 20">
            <a:extLst>
              <a:ext uri="{FF2B5EF4-FFF2-40B4-BE49-F238E27FC236}">
                <a16:creationId xmlns:a16="http://schemas.microsoft.com/office/drawing/2014/main" id="{2D425179-9933-424B-B1FB-3AE75C337B49}"/>
              </a:ext>
            </a:extLst>
          </p:cNvPr>
          <p:cNvSpPr/>
          <p:nvPr/>
        </p:nvSpPr>
        <p:spPr>
          <a:xfrm>
            <a:off x="2791675" y="2894180"/>
            <a:ext cx="973499" cy="316826"/>
          </a:xfrm>
          <a:prstGeom prst="rect">
            <a:avLst/>
          </a:prstGeom>
          <a:noFill/>
          <a:ln/>
        </p:spPr>
        <p:style>
          <a:lnRef idx="2">
            <a:schemeClr val="dk1"/>
          </a:lnRef>
          <a:fillRef idx="1">
            <a:schemeClr val="lt1"/>
          </a:fillRef>
          <a:effectRef idx="0">
            <a:schemeClr val="dk1"/>
          </a:effectRef>
          <a:fontRef idx="minor">
            <a:schemeClr val="dk1"/>
          </a:fontRef>
        </p:style>
        <p:txBody>
          <a:bodyPr rtlCol="0" anchor="ctr"/>
          <a:lstStyle/>
          <a:p>
            <a:pPr algn="ctr">
              <a:lnSpc>
                <a:spcPct val="130000"/>
              </a:lnSpc>
            </a:pPr>
            <a:r>
              <a:rPr kumimoji="1" lang="zh-CN" altLang="en-US" sz="1200" dirty="0">
                <a:latin typeface="微软雅黑" panose="020B0503020204020204" pitchFamily="34" charset="-122"/>
                <a:ea typeface="微软雅黑" panose="020B0503020204020204" pitchFamily="34" charset="-122"/>
              </a:rPr>
              <a:t>聚类分析</a:t>
            </a:r>
          </a:p>
        </p:txBody>
      </p:sp>
      <p:sp>
        <p:nvSpPr>
          <p:cNvPr id="22" name="矩形 21">
            <a:extLst>
              <a:ext uri="{FF2B5EF4-FFF2-40B4-BE49-F238E27FC236}">
                <a16:creationId xmlns:a16="http://schemas.microsoft.com/office/drawing/2014/main" id="{F4A90445-D75A-2548-9A05-04B3A1A40968}"/>
              </a:ext>
            </a:extLst>
          </p:cNvPr>
          <p:cNvSpPr/>
          <p:nvPr/>
        </p:nvSpPr>
        <p:spPr>
          <a:xfrm>
            <a:off x="2791674" y="3278241"/>
            <a:ext cx="973499" cy="316826"/>
          </a:xfrm>
          <a:prstGeom prst="rect">
            <a:avLst/>
          </a:prstGeom>
          <a:noFill/>
          <a:ln/>
        </p:spPr>
        <p:style>
          <a:lnRef idx="2">
            <a:schemeClr val="dk1"/>
          </a:lnRef>
          <a:fillRef idx="1">
            <a:schemeClr val="lt1"/>
          </a:fillRef>
          <a:effectRef idx="0">
            <a:schemeClr val="dk1"/>
          </a:effectRef>
          <a:fontRef idx="minor">
            <a:schemeClr val="dk1"/>
          </a:fontRef>
        </p:style>
        <p:txBody>
          <a:bodyPr rtlCol="0" anchor="ctr"/>
          <a:lstStyle/>
          <a:p>
            <a:pPr algn="ctr">
              <a:lnSpc>
                <a:spcPct val="130000"/>
              </a:lnSpc>
            </a:pPr>
            <a:r>
              <a:rPr kumimoji="1" lang="zh-CN" altLang="en-US" sz="1200" dirty="0">
                <a:latin typeface="微软雅黑" panose="020B0503020204020204" pitchFamily="34" charset="-122"/>
                <a:ea typeface="微软雅黑" panose="020B0503020204020204" pitchFamily="34" charset="-122"/>
              </a:rPr>
              <a:t>异常点检测</a:t>
            </a:r>
          </a:p>
        </p:txBody>
      </p:sp>
      <p:sp>
        <p:nvSpPr>
          <p:cNvPr id="23" name="矩形 22">
            <a:extLst>
              <a:ext uri="{FF2B5EF4-FFF2-40B4-BE49-F238E27FC236}">
                <a16:creationId xmlns:a16="http://schemas.microsoft.com/office/drawing/2014/main" id="{D6D1FA40-EC16-0845-BE53-0C1C142BA544}"/>
              </a:ext>
            </a:extLst>
          </p:cNvPr>
          <p:cNvSpPr/>
          <p:nvPr/>
        </p:nvSpPr>
        <p:spPr>
          <a:xfrm>
            <a:off x="4352181" y="2034988"/>
            <a:ext cx="1259722" cy="1620972"/>
          </a:xfrm>
          <a:prstGeom prst="rect">
            <a:avLst/>
          </a:prstGeom>
          <a:noFill/>
          <a:ln w="15875">
            <a:prstDash val="dash"/>
          </a:ln>
        </p:spPr>
        <p:style>
          <a:lnRef idx="2">
            <a:schemeClr val="dk1"/>
          </a:lnRef>
          <a:fillRef idx="1">
            <a:schemeClr val="lt1"/>
          </a:fillRef>
          <a:effectRef idx="0">
            <a:schemeClr val="dk1"/>
          </a:effectRef>
          <a:fontRef idx="minor">
            <a:schemeClr val="dk1"/>
          </a:fontRef>
        </p:style>
        <p:txBody>
          <a:bodyPr rtlCol="0" anchor="ctr"/>
          <a:lstStyle/>
          <a:p>
            <a:pPr algn="ctr">
              <a:lnSpc>
                <a:spcPct val="130000"/>
              </a:lnSpc>
            </a:pPr>
            <a:endParaRPr kumimoji="1" lang="zh-CN" altLang="en-US" sz="1200" dirty="0">
              <a:latin typeface="微软雅黑" panose="020B0503020204020204" pitchFamily="34" charset="-122"/>
              <a:ea typeface="微软雅黑" panose="020B0503020204020204" pitchFamily="34" charset="-122"/>
            </a:endParaRPr>
          </a:p>
        </p:txBody>
      </p:sp>
      <p:sp>
        <p:nvSpPr>
          <p:cNvPr id="25" name="矩形 24">
            <a:extLst>
              <a:ext uri="{FF2B5EF4-FFF2-40B4-BE49-F238E27FC236}">
                <a16:creationId xmlns:a16="http://schemas.microsoft.com/office/drawing/2014/main" id="{F070961E-412C-2341-8F06-5B3E89E22480}"/>
              </a:ext>
            </a:extLst>
          </p:cNvPr>
          <p:cNvSpPr/>
          <p:nvPr/>
        </p:nvSpPr>
        <p:spPr>
          <a:xfrm>
            <a:off x="4423253" y="2400268"/>
            <a:ext cx="1116931" cy="316826"/>
          </a:xfrm>
          <a:prstGeom prst="rect">
            <a:avLst/>
          </a:prstGeom>
          <a:noFill/>
          <a:ln/>
        </p:spPr>
        <p:style>
          <a:lnRef idx="2">
            <a:schemeClr val="dk1"/>
          </a:lnRef>
          <a:fillRef idx="1">
            <a:schemeClr val="lt1"/>
          </a:fillRef>
          <a:effectRef idx="0">
            <a:schemeClr val="dk1"/>
          </a:effectRef>
          <a:fontRef idx="minor">
            <a:schemeClr val="dk1"/>
          </a:fontRef>
        </p:style>
        <p:txBody>
          <a:bodyPr rtlCol="0" anchor="ctr"/>
          <a:lstStyle/>
          <a:p>
            <a:pPr algn="ctr">
              <a:lnSpc>
                <a:spcPct val="130000"/>
              </a:lnSpc>
            </a:pPr>
            <a:r>
              <a:rPr kumimoji="1" lang="en-US" altLang="zh-CN" sz="1200" dirty="0">
                <a:latin typeface="微软雅黑" panose="020B0503020204020204" pitchFamily="34" charset="-122"/>
                <a:ea typeface="微软雅黑" panose="020B0503020204020204" pitchFamily="34" charset="-122"/>
              </a:rPr>
              <a:t>One-hot</a:t>
            </a:r>
            <a:r>
              <a:rPr kumimoji="1" lang="zh-CN" altLang="en-US" sz="1200" dirty="0">
                <a:latin typeface="微软雅黑" panose="020B0503020204020204" pitchFamily="34" charset="-122"/>
                <a:ea typeface="微软雅黑" panose="020B0503020204020204" pitchFamily="34" charset="-122"/>
              </a:rPr>
              <a:t>特征</a:t>
            </a:r>
          </a:p>
        </p:txBody>
      </p:sp>
      <p:sp>
        <p:nvSpPr>
          <p:cNvPr id="26" name="矩形 25">
            <a:extLst>
              <a:ext uri="{FF2B5EF4-FFF2-40B4-BE49-F238E27FC236}">
                <a16:creationId xmlns:a16="http://schemas.microsoft.com/office/drawing/2014/main" id="{946B0D0F-2698-0D43-A7C7-0DF80EF93CB9}"/>
              </a:ext>
            </a:extLst>
          </p:cNvPr>
          <p:cNvSpPr/>
          <p:nvPr/>
        </p:nvSpPr>
        <p:spPr>
          <a:xfrm>
            <a:off x="4423253" y="2949135"/>
            <a:ext cx="1116931" cy="316826"/>
          </a:xfrm>
          <a:prstGeom prst="rect">
            <a:avLst/>
          </a:prstGeom>
          <a:noFill/>
          <a:ln/>
        </p:spPr>
        <p:style>
          <a:lnRef idx="2">
            <a:schemeClr val="dk1"/>
          </a:lnRef>
          <a:fillRef idx="1">
            <a:schemeClr val="lt1"/>
          </a:fillRef>
          <a:effectRef idx="0">
            <a:schemeClr val="dk1"/>
          </a:effectRef>
          <a:fontRef idx="minor">
            <a:schemeClr val="dk1"/>
          </a:fontRef>
        </p:style>
        <p:txBody>
          <a:bodyPr rtlCol="0" anchor="ctr"/>
          <a:lstStyle/>
          <a:p>
            <a:pPr algn="ctr">
              <a:lnSpc>
                <a:spcPct val="130000"/>
              </a:lnSpc>
            </a:pPr>
            <a:r>
              <a:rPr kumimoji="1" lang="zh-CN" altLang="en-US" sz="1200" dirty="0">
                <a:latin typeface="微软雅黑" panose="020B0503020204020204" pitchFamily="34" charset="-122"/>
                <a:ea typeface="微软雅黑" panose="020B0503020204020204" pitchFamily="34" charset="-122"/>
              </a:rPr>
              <a:t>多值统计特征</a:t>
            </a:r>
          </a:p>
        </p:txBody>
      </p:sp>
      <p:sp>
        <p:nvSpPr>
          <p:cNvPr id="28" name="矩形 27">
            <a:extLst>
              <a:ext uri="{FF2B5EF4-FFF2-40B4-BE49-F238E27FC236}">
                <a16:creationId xmlns:a16="http://schemas.microsoft.com/office/drawing/2014/main" id="{B9B2651A-AE5E-354D-BF81-0C5371EEB1A7}"/>
              </a:ext>
            </a:extLst>
          </p:cNvPr>
          <p:cNvSpPr/>
          <p:nvPr/>
        </p:nvSpPr>
        <p:spPr>
          <a:xfrm>
            <a:off x="7163649" y="2003122"/>
            <a:ext cx="907438" cy="713972"/>
          </a:xfrm>
          <a:prstGeom prst="rect">
            <a:avLst/>
          </a:prstGeom>
          <a:noFill/>
          <a:ln/>
        </p:spPr>
        <p:style>
          <a:lnRef idx="2">
            <a:schemeClr val="dk1"/>
          </a:lnRef>
          <a:fillRef idx="1">
            <a:schemeClr val="lt1"/>
          </a:fillRef>
          <a:effectRef idx="0">
            <a:schemeClr val="dk1"/>
          </a:effectRef>
          <a:fontRef idx="minor">
            <a:schemeClr val="dk1"/>
          </a:fontRef>
        </p:style>
        <p:txBody>
          <a:bodyPr rtlCol="0" anchor="ctr"/>
          <a:lstStyle/>
          <a:p>
            <a:pPr algn="ctr">
              <a:lnSpc>
                <a:spcPct val="130000"/>
              </a:lnSpc>
            </a:pPr>
            <a:r>
              <a:rPr kumimoji="1" lang="en-US" altLang="zh-CN" sz="1200" dirty="0" err="1">
                <a:latin typeface="微软雅黑" panose="020B0503020204020204" pitchFamily="34" charset="-122"/>
                <a:ea typeface="微软雅黑" panose="020B0503020204020204" pitchFamily="34" charset="-122"/>
              </a:rPr>
              <a:t>lightGBM</a:t>
            </a:r>
            <a:r>
              <a:rPr kumimoji="1" lang="zh-CN" altLang="en-US" sz="1200" dirty="0">
                <a:latin typeface="微软雅黑" panose="020B0503020204020204" pitchFamily="34" charset="-122"/>
                <a:ea typeface="微软雅黑" panose="020B0503020204020204" pitchFamily="34" charset="-122"/>
              </a:rPr>
              <a:t>分类器</a:t>
            </a:r>
          </a:p>
        </p:txBody>
      </p:sp>
      <p:sp>
        <p:nvSpPr>
          <p:cNvPr id="33" name="矩形 32">
            <a:extLst>
              <a:ext uri="{FF2B5EF4-FFF2-40B4-BE49-F238E27FC236}">
                <a16:creationId xmlns:a16="http://schemas.microsoft.com/office/drawing/2014/main" id="{BFBB6770-E687-954F-8313-0F965149FC36}"/>
              </a:ext>
            </a:extLst>
          </p:cNvPr>
          <p:cNvSpPr/>
          <p:nvPr/>
        </p:nvSpPr>
        <p:spPr>
          <a:xfrm>
            <a:off x="7168324" y="2989586"/>
            <a:ext cx="902763" cy="713972"/>
          </a:xfrm>
          <a:prstGeom prst="rect">
            <a:avLst/>
          </a:prstGeom>
          <a:noFill/>
          <a:ln/>
        </p:spPr>
        <p:style>
          <a:lnRef idx="2">
            <a:schemeClr val="dk1"/>
          </a:lnRef>
          <a:fillRef idx="1">
            <a:schemeClr val="lt1"/>
          </a:fillRef>
          <a:effectRef idx="0">
            <a:schemeClr val="dk1"/>
          </a:effectRef>
          <a:fontRef idx="minor">
            <a:schemeClr val="dk1"/>
          </a:fontRef>
        </p:style>
        <p:txBody>
          <a:bodyPr rtlCol="0" anchor="ctr"/>
          <a:lstStyle/>
          <a:p>
            <a:pPr algn="ctr">
              <a:lnSpc>
                <a:spcPct val="130000"/>
              </a:lnSpc>
            </a:pPr>
            <a:r>
              <a:rPr kumimoji="1" lang="zh-CN" altLang="en-US" sz="1200" dirty="0">
                <a:latin typeface="微软雅黑" panose="020B0503020204020204" pitchFamily="34" charset="-122"/>
                <a:ea typeface="微软雅黑" panose="020B0503020204020204" pitchFamily="34" charset="-122"/>
              </a:rPr>
              <a:t>分类结果</a:t>
            </a:r>
            <a:r>
              <a:rPr kumimoji="1" lang="en-US" altLang="zh-CN" sz="1200" dirty="0">
                <a:latin typeface="微软雅黑" panose="020B0503020204020204" pitchFamily="34" charset="-122"/>
                <a:ea typeface="微软雅黑" panose="020B0503020204020204" pitchFamily="34" charset="-122"/>
              </a:rPr>
              <a:t>AUC</a:t>
            </a:r>
            <a:r>
              <a:rPr kumimoji="1" lang="zh-CN" altLang="en-US" sz="1200" dirty="0">
                <a:latin typeface="微软雅黑" panose="020B0503020204020204" pitchFamily="34" charset="-122"/>
                <a:ea typeface="微软雅黑" panose="020B0503020204020204" pitchFamily="34" charset="-122"/>
              </a:rPr>
              <a:t>值计算</a:t>
            </a:r>
          </a:p>
        </p:txBody>
      </p:sp>
      <p:cxnSp>
        <p:nvCxnSpPr>
          <p:cNvPr id="38" name="直线箭头连接符 37">
            <a:extLst>
              <a:ext uri="{FF2B5EF4-FFF2-40B4-BE49-F238E27FC236}">
                <a16:creationId xmlns:a16="http://schemas.microsoft.com/office/drawing/2014/main" id="{5A3F0755-26CC-014A-B506-A3FAF727AF88}"/>
              </a:ext>
            </a:extLst>
          </p:cNvPr>
          <p:cNvCxnSpPr>
            <a:stCxn id="7" idx="3"/>
            <a:endCxn id="14" idx="1"/>
          </p:cNvCxnSpPr>
          <p:nvPr/>
        </p:nvCxnSpPr>
        <p:spPr>
          <a:xfrm>
            <a:off x="2392920" y="2849467"/>
            <a:ext cx="320726" cy="4972"/>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40" name="直线箭头连接符 39">
            <a:extLst>
              <a:ext uri="{FF2B5EF4-FFF2-40B4-BE49-F238E27FC236}">
                <a16:creationId xmlns:a16="http://schemas.microsoft.com/office/drawing/2014/main" id="{33A2C63D-CCEF-DE40-A88B-6D77216A89C5}"/>
              </a:ext>
            </a:extLst>
          </p:cNvPr>
          <p:cNvCxnSpPr>
            <a:stCxn id="14" idx="3"/>
            <a:endCxn id="23" idx="1"/>
          </p:cNvCxnSpPr>
          <p:nvPr/>
        </p:nvCxnSpPr>
        <p:spPr>
          <a:xfrm flipV="1">
            <a:off x="3843200" y="2845474"/>
            <a:ext cx="508981" cy="8965"/>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pic>
        <p:nvPicPr>
          <p:cNvPr id="48" name="图形 47" descr="文档">
            <a:extLst>
              <a:ext uri="{FF2B5EF4-FFF2-40B4-BE49-F238E27FC236}">
                <a16:creationId xmlns:a16="http://schemas.microsoft.com/office/drawing/2014/main" id="{48572EED-B400-DB4B-B888-3B19AE7B305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120552" y="2079813"/>
            <a:ext cx="553714" cy="553714"/>
          </a:xfrm>
          <a:prstGeom prst="rect">
            <a:avLst/>
          </a:prstGeom>
        </p:spPr>
      </p:pic>
      <p:pic>
        <p:nvPicPr>
          <p:cNvPr id="49" name="图形 48" descr="文档">
            <a:extLst>
              <a:ext uri="{FF2B5EF4-FFF2-40B4-BE49-F238E27FC236}">
                <a16:creationId xmlns:a16="http://schemas.microsoft.com/office/drawing/2014/main" id="{B3E121E5-4F27-1F4D-8C0E-F953B4E4E05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158840" y="3066980"/>
            <a:ext cx="553714" cy="553714"/>
          </a:xfrm>
          <a:prstGeom prst="rect">
            <a:avLst/>
          </a:prstGeom>
        </p:spPr>
      </p:pic>
      <p:cxnSp>
        <p:nvCxnSpPr>
          <p:cNvPr id="51" name="直线箭头连接符 50">
            <a:extLst>
              <a:ext uri="{FF2B5EF4-FFF2-40B4-BE49-F238E27FC236}">
                <a16:creationId xmlns:a16="http://schemas.microsoft.com/office/drawing/2014/main" id="{595A21BA-127D-C347-80D8-8623D9594C98}"/>
              </a:ext>
            </a:extLst>
          </p:cNvPr>
          <p:cNvCxnSpPr>
            <a:stCxn id="23" idx="3"/>
            <a:endCxn id="48" idx="1"/>
          </p:cNvCxnSpPr>
          <p:nvPr/>
        </p:nvCxnSpPr>
        <p:spPr>
          <a:xfrm flipV="1">
            <a:off x="5611903" y="2356670"/>
            <a:ext cx="508649" cy="488804"/>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53" name="直线箭头连接符 52">
            <a:extLst>
              <a:ext uri="{FF2B5EF4-FFF2-40B4-BE49-F238E27FC236}">
                <a16:creationId xmlns:a16="http://schemas.microsoft.com/office/drawing/2014/main" id="{4725F548-8FA6-0D43-AF87-5A83F8CFB4C1}"/>
              </a:ext>
            </a:extLst>
          </p:cNvPr>
          <p:cNvCxnSpPr>
            <a:stCxn id="23" idx="3"/>
            <a:endCxn id="49" idx="1"/>
          </p:cNvCxnSpPr>
          <p:nvPr/>
        </p:nvCxnSpPr>
        <p:spPr>
          <a:xfrm>
            <a:off x="5611903" y="2845474"/>
            <a:ext cx="546937" cy="498363"/>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55" name="直线箭头连接符 54">
            <a:extLst>
              <a:ext uri="{FF2B5EF4-FFF2-40B4-BE49-F238E27FC236}">
                <a16:creationId xmlns:a16="http://schemas.microsoft.com/office/drawing/2014/main" id="{F5B48260-9218-914C-97CD-C5EB453CA6AB}"/>
              </a:ext>
            </a:extLst>
          </p:cNvPr>
          <p:cNvCxnSpPr>
            <a:stCxn id="48" idx="3"/>
            <a:endCxn id="28" idx="1"/>
          </p:cNvCxnSpPr>
          <p:nvPr/>
        </p:nvCxnSpPr>
        <p:spPr>
          <a:xfrm>
            <a:off x="6674266" y="2356670"/>
            <a:ext cx="489383" cy="3438"/>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线箭头连接符 56">
            <a:extLst>
              <a:ext uri="{FF2B5EF4-FFF2-40B4-BE49-F238E27FC236}">
                <a16:creationId xmlns:a16="http://schemas.microsoft.com/office/drawing/2014/main" id="{5E5F072D-439A-5142-9F8B-26EFE5695C13}"/>
              </a:ext>
            </a:extLst>
          </p:cNvPr>
          <p:cNvCxnSpPr>
            <a:stCxn id="49" idx="3"/>
            <a:endCxn id="33" idx="1"/>
          </p:cNvCxnSpPr>
          <p:nvPr/>
        </p:nvCxnSpPr>
        <p:spPr>
          <a:xfrm>
            <a:off x="6712554" y="3343837"/>
            <a:ext cx="455770" cy="2735"/>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59" name="直线箭头连接符 58">
            <a:extLst>
              <a:ext uri="{FF2B5EF4-FFF2-40B4-BE49-F238E27FC236}">
                <a16:creationId xmlns:a16="http://schemas.microsoft.com/office/drawing/2014/main" id="{9A109BE6-B74F-C740-84A4-65BCB24BCD0D}"/>
              </a:ext>
            </a:extLst>
          </p:cNvPr>
          <p:cNvCxnSpPr>
            <a:stCxn id="28" idx="2"/>
            <a:endCxn id="33" idx="0"/>
          </p:cNvCxnSpPr>
          <p:nvPr/>
        </p:nvCxnSpPr>
        <p:spPr>
          <a:xfrm>
            <a:off x="7617368" y="2717094"/>
            <a:ext cx="2338" cy="272492"/>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61" name="直线箭头连接符 60">
            <a:extLst>
              <a:ext uri="{FF2B5EF4-FFF2-40B4-BE49-F238E27FC236}">
                <a16:creationId xmlns:a16="http://schemas.microsoft.com/office/drawing/2014/main" id="{BFABAB6D-6C2A-494B-A19F-8DE47716B059}"/>
              </a:ext>
            </a:extLst>
          </p:cNvPr>
          <p:cNvCxnSpPr>
            <a:stCxn id="33" idx="3"/>
          </p:cNvCxnSpPr>
          <p:nvPr/>
        </p:nvCxnSpPr>
        <p:spPr>
          <a:xfrm flipV="1">
            <a:off x="8071087" y="3343837"/>
            <a:ext cx="310913" cy="2735"/>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62" name="文本框 61">
            <a:extLst>
              <a:ext uri="{FF2B5EF4-FFF2-40B4-BE49-F238E27FC236}">
                <a16:creationId xmlns:a16="http://schemas.microsoft.com/office/drawing/2014/main" id="{71AA4E05-F59F-074B-8FAF-934AC41E3541}"/>
              </a:ext>
            </a:extLst>
          </p:cNvPr>
          <p:cNvSpPr txBox="1"/>
          <p:nvPr/>
        </p:nvSpPr>
        <p:spPr>
          <a:xfrm>
            <a:off x="1574963" y="3311699"/>
            <a:ext cx="800219" cy="308995"/>
          </a:xfrm>
          <a:prstGeom prst="rect">
            <a:avLst/>
          </a:prstGeom>
          <a:noFill/>
        </p:spPr>
        <p:txBody>
          <a:bodyPr wrap="none" rtlCol="0">
            <a:spAutoFit/>
          </a:bodyPr>
          <a:lstStyle/>
          <a:p>
            <a:pPr>
              <a:lnSpc>
                <a:spcPct val="130000"/>
              </a:lnSpc>
              <a:spcBef>
                <a:spcPts val="600"/>
              </a:spcBef>
            </a:pPr>
            <a:r>
              <a:rPr kumimoji="1" lang="zh-CN" altLang="en-US" sz="1200" kern="0" dirty="0">
                <a:latin typeface="微软雅黑" panose="020B0503020204020204" pitchFamily="34" charset="-122"/>
                <a:ea typeface="微软雅黑" panose="020B0503020204020204" pitchFamily="34" charset="-122"/>
                <a:cs typeface="+mn-ea"/>
                <a:sym typeface="+mn-lt"/>
              </a:rPr>
              <a:t>原始数据</a:t>
            </a:r>
            <a:endParaRPr kumimoji="1" lang="en-US" altLang="zh-CN" sz="1200" kern="0" dirty="0">
              <a:latin typeface="微软雅黑" panose="020B0503020204020204" pitchFamily="34" charset="-122"/>
              <a:ea typeface="微软雅黑" panose="020B0503020204020204" pitchFamily="34" charset="-122"/>
              <a:cs typeface="+mn-ea"/>
              <a:sym typeface="+mn-lt"/>
            </a:endParaRPr>
          </a:p>
        </p:txBody>
      </p:sp>
      <p:sp>
        <p:nvSpPr>
          <p:cNvPr id="63" name="文本框 62">
            <a:extLst>
              <a:ext uri="{FF2B5EF4-FFF2-40B4-BE49-F238E27FC236}">
                <a16:creationId xmlns:a16="http://schemas.microsoft.com/office/drawing/2014/main" id="{BC4CEDAE-82ED-7645-98AA-A07E786AE87D}"/>
              </a:ext>
            </a:extLst>
          </p:cNvPr>
          <p:cNvSpPr txBox="1"/>
          <p:nvPr/>
        </p:nvSpPr>
        <p:spPr>
          <a:xfrm>
            <a:off x="2952605" y="3675639"/>
            <a:ext cx="646331" cy="308995"/>
          </a:xfrm>
          <a:prstGeom prst="rect">
            <a:avLst/>
          </a:prstGeom>
          <a:noFill/>
        </p:spPr>
        <p:txBody>
          <a:bodyPr wrap="none" rtlCol="0">
            <a:spAutoFit/>
          </a:bodyPr>
          <a:lstStyle/>
          <a:p>
            <a:pPr>
              <a:lnSpc>
                <a:spcPct val="130000"/>
              </a:lnSpc>
              <a:spcBef>
                <a:spcPts val="600"/>
              </a:spcBef>
            </a:pPr>
            <a:r>
              <a:rPr kumimoji="1" lang="zh-CN" altLang="en-US" sz="1200" kern="0" dirty="0">
                <a:latin typeface="微软雅黑" panose="020B0503020204020204" pitchFamily="34" charset="-122"/>
                <a:ea typeface="微软雅黑" panose="020B0503020204020204" pitchFamily="34" charset="-122"/>
                <a:cs typeface="+mn-ea"/>
                <a:sym typeface="+mn-lt"/>
              </a:rPr>
              <a:t>预处理</a:t>
            </a:r>
          </a:p>
        </p:txBody>
      </p:sp>
      <p:sp>
        <p:nvSpPr>
          <p:cNvPr id="64" name="文本框 63">
            <a:extLst>
              <a:ext uri="{FF2B5EF4-FFF2-40B4-BE49-F238E27FC236}">
                <a16:creationId xmlns:a16="http://schemas.microsoft.com/office/drawing/2014/main" id="{3A060594-8D01-5749-9753-004599E7C077}"/>
              </a:ext>
            </a:extLst>
          </p:cNvPr>
          <p:cNvSpPr txBox="1"/>
          <p:nvPr/>
        </p:nvSpPr>
        <p:spPr>
          <a:xfrm>
            <a:off x="4570937" y="3667131"/>
            <a:ext cx="800219" cy="308995"/>
          </a:xfrm>
          <a:prstGeom prst="rect">
            <a:avLst/>
          </a:prstGeom>
          <a:noFill/>
        </p:spPr>
        <p:txBody>
          <a:bodyPr wrap="none" rtlCol="0">
            <a:spAutoFit/>
          </a:bodyPr>
          <a:lstStyle/>
          <a:p>
            <a:pPr>
              <a:lnSpc>
                <a:spcPct val="130000"/>
              </a:lnSpc>
              <a:spcBef>
                <a:spcPts val="600"/>
              </a:spcBef>
            </a:pPr>
            <a:r>
              <a:rPr kumimoji="1" lang="zh-CN" altLang="en-US" sz="1200" kern="0" dirty="0">
                <a:latin typeface="微软雅黑" panose="020B0503020204020204" pitchFamily="34" charset="-122"/>
                <a:ea typeface="微软雅黑" panose="020B0503020204020204" pitchFamily="34" charset="-122"/>
                <a:cs typeface="+mn-ea"/>
                <a:sym typeface="+mn-lt"/>
              </a:rPr>
              <a:t>数据编码</a:t>
            </a:r>
          </a:p>
        </p:txBody>
      </p:sp>
      <p:sp>
        <p:nvSpPr>
          <p:cNvPr id="65" name="文本框 64">
            <a:extLst>
              <a:ext uri="{FF2B5EF4-FFF2-40B4-BE49-F238E27FC236}">
                <a16:creationId xmlns:a16="http://schemas.microsoft.com/office/drawing/2014/main" id="{FC08C795-8A9A-EF49-9497-5F39E126B239}"/>
              </a:ext>
            </a:extLst>
          </p:cNvPr>
          <p:cNvSpPr txBox="1"/>
          <p:nvPr/>
        </p:nvSpPr>
        <p:spPr>
          <a:xfrm>
            <a:off x="6098687" y="2600233"/>
            <a:ext cx="646331" cy="308995"/>
          </a:xfrm>
          <a:prstGeom prst="rect">
            <a:avLst/>
          </a:prstGeom>
          <a:noFill/>
        </p:spPr>
        <p:txBody>
          <a:bodyPr wrap="none" rtlCol="0">
            <a:spAutoFit/>
          </a:bodyPr>
          <a:lstStyle/>
          <a:p>
            <a:pPr>
              <a:lnSpc>
                <a:spcPct val="130000"/>
              </a:lnSpc>
              <a:spcBef>
                <a:spcPts val="600"/>
              </a:spcBef>
            </a:pPr>
            <a:r>
              <a:rPr kumimoji="1" lang="zh-CN" altLang="en-US" sz="1200" kern="0" dirty="0">
                <a:latin typeface="微软雅黑" panose="020B0503020204020204" pitchFamily="34" charset="-122"/>
                <a:ea typeface="微软雅黑" panose="020B0503020204020204" pitchFamily="34" charset="-122"/>
                <a:cs typeface="+mn-ea"/>
                <a:sym typeface="+mn-lt"/>
              </a:rPr>
              <a:t>训练集</a:t>
            </a:r>
          </a:p>
        </p:txBody>
      </p:sp>
      <p:sp>
        <p:nvSpPr>
          <p:cNvPr id="66" name="文本框 65">
            <a:extLst>
              <a:ext uri="{FF2B5EF4-FFF2-40B4-BE49-F238E27FC236}">
                <a16:creationId xmlns:a16="http://schemas.microsoft.com/office/drawing/2014/main" id="{0339D1F6-A309-3C46-98D1-B2361389AC31}"/>
              </a:ext>
            </a:extLst>
          </p:cNvPr>
          <p:cNvSpPr txBox="1"/>
          <p:nvPr/>
        </p:nvSpPr>
        <p:spPr>
          <a:xfrm>
            <a:off x="6074243" y="3575785"/>
            <a:ext cx="646331" cy="308995"/>
          </a:xfrm>
          <a:prstGeom prst="rect">
            <a:avLst/>
          </a:prstGeom>
          <a:noFill/>
        </p:spPr>
        <p:txBody>
          <a:bodyPr wrap="none" rtlCol="0">
            <a:spAutoFit/>
          </a:bodyPr>
          <a:lstStyle/>
          <a:p>
            <a:pPr>
              <a:lnSpc>
                <a:spcPct val="130000"/>
              </a:lnSpc>
              <a:spcBef>
                <a:spcPts val="600"/>
              </a:spcBef>
            </a:pPr>
            <a:r>
              <a:rPr kumimoji="1" lang="zh-CN" altLang="en-US" sz="1200" kern="0" dirty="0">
                <a:latin typeface="微软雅黑" panose="020B0503020204020204" pitchFamily="34" charset="-122"/>
                <a:ea typeface="微软雅黑" panose="020B0503020204020204" pitchFamily="34" charset="-122"/>
                <a:cs typeface="+mn-ea"/>
                <a:sym typeface="+mn-lt"/>
              </a:rPr>
              <a:t>测试集</a:t>
            </a:r>
          </a:p>
        </p:txBody>
      </p:sp>
      <p:sp>
        <p:nvSpPr>
          <p:cNvPr id="67" name="文本框 66">
            <a:extLst>
              <a:ext uri="{FF2B5EF4-FFF2-40B4-BE49-F238E27FC236}">
                <a16:creationId xmlns:a16="http://schemas.microsoft.com/office/drawing/2014/main" id="{E886A528-2C54-2A4A-866B-5ABDC2E66D30}"/>
              </a:ext>
            </a:extLst>
          </p:cNvPr>
          <p:cNvSpPr txBox="1"/>
          <p:nvPr/>
        </p:nvSpPr>
        <p:spPr>
          <a:xfrm>
            <a:off x="8382000" y="3189339"/>
            <a:ext cx="819455" cy="308995"/>
          </a:xfrm>
          <a:prstGeom prst="rect">
            <a:avLst/>
          </a:prstGeom>
          <a:noFill/>
        </p:spPr>
        <p:txBody>
          <a:bodyPr wrap="none" rtlCol="0">
            <a:spAutoFit/>
          </a:bodyPr>
          <a:lstStyle/>
          <a:p>
            <a:pPr>
              <a:lnSpc>
                <a:spcPct val="130000"/>
              </a:lnSpc>
              <a:spcBef>
                <a:spcPts val="600"/>
              </a:spcBef>
            </a:pPr>
            <a:r>
              <a:rPr kumimoji="1" lang="zh-CN" altLang="en-US" sz="1200" kern="0" dirty="0">
                <a:latin typeface="微软雅黑" panose="020B0503020204020204" pitchFamily="34" charset="-122"/>
                <a:ea typeface="微软雅黑" panose="020B0503020204020204" pitchFamily="34" charset="-122"/>
                <a:cs typeface="+mn-ea"/>
                <a:sym typeface="+mn-lt"/>
              </a:rPr>
              <a:t>最终</a:t>
            </a:r>
            <a:r>
              <a:rPr kumimoji="1" lang="en-US" altLang="zh-CN" sz="1200" kern="0" dirty="0">
                <a:latin typeface="微软雅黑" panose="020B0503020204020204" pitchFamily="34" charset="-122"/>
                <a:ea typeface="微软雅黑" panose="020B0503020204020204" pitchFamily="34" charset="-122"/>
                <a:cs typeface="+mn-ea"/>
                <a:sym typeface="+mn-lt"/>
              </a:rPr>
              <a:t>AUC</a:t>
            </a:r>
            <a:endParaRPr kumimoji="1" lang="zh-CN" altLang="en-US" sz="1200" kern="0" dirty="0">
              <a:latin typeface="微软雅黑" panose="020B0503020204020204" pitchFamily="34" charset="-122"/>
              <a:ea typeface="微软雅黑" panose="020B0503020204020204" pitchFamily="34" charset="-122"/>
              <a:cs typeface="+mn-ea"/>
              <a:sym typeface="+mn-lt"/>
            </a:endParaRPr>
          </a:p>
        </p:txBody>
      </p:sp>
      <p:sp>
        <p:nvSpPr>
          <p:cNvPr id="4" name="文本框 3">
            <a:extLst>
              <a:ext uri="{FF2B5EF4-FFF2-40B4-BE49-F238E27FC236}">
                <a16:creationId xmlns:a16="http://schemas.microsoft.com/office/drawing/2014/main" id="{15ED697C-BA02-9B4A-871C-C23438613586}"/>
              </a:ext>
            </a:extLst>
          </p:cNvPr>
          <p:cNvSpPr txBox="1"/>
          <p:nvPr/>
        </p:nvSpPr>
        <p:spPr>
          <a:xfrm>
            <a:off x="3765173" y="4040237"/>
            <a:ext cx="4144537" cy="308995"/>
          </a:xfrm>
          <a:prstGeom prst="rect">
            <a:avLst/>
          </a:prstGeom>
          <a:noFill/>
        </p:spPr>
        <p:txBody>
          <a:bodyPr wrap="square" rtlCol="0">
            <a:spAutoFit/>
          </a:bodyPr>
          <a:lstStyle/>
          <a:p>
            <a:pPr>
              <a:lnSpc>
                <a:spcPct val="130000"/>
              </a:lnSpc>
              <a:spcBef>
                <a:spcPts val="600"/>
              </a:spcBef>
            </a:pPr>
            <a:r>
              <a:rPr kumimoji="1" lang="zh-CN" altLang="en-US" sz="1200" kern="0" dirty="0">
                <a:latin typeface="微软雅黑" panose="020B0503020204020204" pitchFamily="34" charset="-122"/>
                <a:ea typeface="微软雅黑" panose="020B0503020204020204" pitchFamily="34" charset="-122"/>
                <a:cs typeface="+mn-ea"/>
                <a:sym typeface="+mn-lt"/>
              </a:rPr>
              <a:t>图</a:t>
            </a:r>
            <a:r>
              <a:rPr kumimoji="1" lang="en-US" altLang="zh-CN" sz="1200" kern="0" dirty="0">
                <a:latin typeface="微软雅黑" panose="020B0503020204020204" pitchFamily="34" charset="-122"/>
                <a:ea typeface="微软雅黑" panose="020B0503020204020204" pitchFamily="34" charset="-122"/>
                <a:cs typeface="+mn-ea"/>
                <a:sym typeface="+mn-lt"/>
              </a:rPr>
              <a:t>1:</a:t>
            </a:r>
            <a:r>
              <a:rPr kumimoji="1" lang="zh-CN" altLang="en-US" sz="1200" kern="0" dirty="0">
                <a:latin typeface="微软雅黑" panose="020B0503020204020204" pitchFamily="34" charset="-122"/>
                <a:ea typeface="微软雅黑" panose="020B0503020204020204" pitchFamily="34" charset="-122"/>
                <a:cs typeface="+mn-ea"/>
                <a:sym typeface="+mn-lt"/>
              </a:rPr>
              <a:t> 模型框架图</a:t>
            </a:r>
          </a:p>
        </p:txBody>
      </p:sp>
      <p:sp>
        <p:nvSpPr>
          <p:cNvPr id="5" name="文本框 4">
            <a:extLst>
              <a:ext uri="{FF2B5EF4-FFF2-40B4-BE49-F238E27FC236}">
                <a16:creationId xmlns:a16="http://schemas.microsoft.com/office/drawing/2014/main" id="{B0A6CACB-2432-D049-8A3F-6B5BBE8B02B4}"/>
              </a:ext>
            </a:extLst>
          </p:cNvPr>
          <p:cNvSpPr txBox="1"/>
          <p:nvPr/>
        </p:nvSpPr>
        <p:spPr>
          <a:xfrm>
            <a:off x="983623" y="1135272"/>
            <a:ext cx="2031325" cy="381195"/>
          </a:xfrm>
          <a:prstGeom prst="rect">
            <a:avLst/>
          </a:prstGeom>
          <a:noFill/>
        </p:spPr>
        <p:txBody>
          <a:bodyPr wrap="none" rtlCol="0">
            <a:spAutoFit/>
          </a:bodyPr>
          <a:lstStyle/>
          <a:p>
            <a:pPr>
              <a:lnSpc>
                <a:spcPct val="130000"/>
              </a:lnSpc>
              <a:spcBef>
                <a:spcPts val="600"/>
              </a:spcBef>
            </a:pPr>
            <a:r>
              <a:rPr kumimoji="1" lang="zh-CN" altLang="en-US" sz="1600" kern="0" dirty="0">
                <a:latin typeface="微软雅黑" panose="020B0503020204020204" pitchFamily="34" charset="-122"/>
                <a:ea typeface="微软雅黑" panose="020B0503020204020204" pitchFamily="34" charset="-122"/>
                <a:cs typeface="+mn-ea"/>
                <a:sym typeface="+mn-lt"/>
              </a:rPr>
              <a:t>模型整体框架如下：</a:t>
            </a:r>
          </a:p>
        </p:txBody>
      </p:sp>
    </p:spTree>
    <p:extLst>
      <p:ext uri="{BB962C8B-B14F-4D97-AF65-F5344CB8AC3E}">
        <p14:creationId xmlns:p14="http://schemas.microsoft.com/office/powerpoint/2010/main" val="2442840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zh-CN" altLang="en-US" dirty="0"/>
              <a:t>第二部分</a:t>
            </a:r>
          </a:p>
        </p:txBody>
      </p:sp>
      <p:sp>
        <p:nvSpPr>
          <p:cNvPr id="3" name="文本占位符 2"/>
          <p:cNvSpPr>
            <a:spLocks noGrp="1"/>
          </p:cNvSpPr>
          <p:nvPr>
            <p:ph type="body" sz="quarter" idx="13"/>
          </p:nvPr>
        </p:nvSpPr>
        <p:spPr/>
        <p:txBody>
          <a:bodyPr/>
          <a:lstStyle/>
          <a:p>
            <a:r>
              <a:rPr kumimoji="1" lang="zh-CN" altLang="en-US" dirty="0"/>
              <a:t>模型细节</a:t>
            </a:r>
          </a:p>
        </p:txBody>
      </p:sp>
      <p:grpSp>
        <p:nvGrpSpPr>
          <p:cNvPr id="4" name="组合 22"/>
          <p:cNvGrpSpPr/>
          <p:nvPr/>
        </p:nvGrpSpPr>
        <p:grpSpPr>
          <a:xfrm>
            <a:off x="5693229" y="3872537"/>
            <a:ext cx="794889" cy="623974"/>
            <a:chOff x="3654425" y="5089525"/>
            <a:chExt cx="1860550" cy="1460500"/>
          </a:xfrm>
          <a:solidFill>
            <a:schemeClr val="accent2">
              <a:lumMod val="20000"/>
              <a:lumOff val="80000"/>
            </a:schemeClr>
          </a:solidFill>
        </p:grpSpPr>
        <p:sp>
          <p:nvSpPr>
            <p:cNvPr id="5" name="Freeform 12"/>
            <p:cNvSpPr>
              <a:spLocks noEditPoints="1"/>
            </p:cNvSpPr>
            <p:nvPr/>
          </p:nvSpPr>
          <p:spPr bwMode="auto">
            <a:xfrm>
              <a:off x="3654425" y="5089525"/>
              <a:ext cx="1860550" cy="1460500"/>
            </a:xfrm>
            <a:custGeom>
              <a:avLst/>
              <a:gdLst>
                <a:gd name="T0" fmla="*/ 2372 w 2506"/>
                <a:gd name="T1" fmla="*/ 1716 h 1970"/>
                <a:gd name="T2" fmla="*/ 2372 w 2506"/>
                <a:gd name="T3" fmla="*/ 1716 h 1970"/>
                <a:gd name="T4" fmla="*/ 1858 w 2506"/>
                <a:gd name="T5" fmla="*/ 1575 h 1970"/>
                <a:gd name="T6" fmla="*/ 1818 w 2506"/>
                <a:gd name="T7" fmla="*/ 1576 h 1970"/>
                <a:gd name="T8" fmla="*/ 1323 w 2506"/>
                <a:gd name="T9" fmla="*/ 1715 h 1970"/>
                <a:gd name="T10" fmla="*/ 1323 w 2506"/>
                <a:gd name="T11" fmla="*/ 308 h 1970"/>
                <a:gd name="T12" fmla="*/ 1847 w 2506"/>
                <a:gd name="T13" fmla="*/ 133 h 1970"/>
                <a:gd name="T14" fmla="*/ 2372 w 2506"/>
                <a:gd name="T15" fmla="*/ 310 h 1970"/>
                <a:gd name="T16" fmla="*/ 2372 w 2506"/>
                <a:gd name="T17" fmla="*/ 1716 h 1970"/>
                <a:gd name="T18" fmla="*/ 1182 w 2506"/>
                <a:gd name="T19" fmla="*/ 1715 h 1970"/>
                <a:gd name="T20" fmla="*/ 1182 w 2506"/>
                <a:gd name="T21" fmla="*/ 1715 h 1970"/>
                <a:gd name="T22" fmla="*/ 688 w 2506"/>
                <a:gd name="T23" fmla="*/ 1576 h 1970"/>
                <a:gd name="T24" fmla="*/ 647 w 2506"/>
                <a:gd name="T25" fmla="*/ 1575 h 1970"/>
                <a:gd name="T26" fmla="*/ 133 w 2506"/>
                <a:gd name="T27" fmla="*/ 1716 h 1970"/>
                <a:gd name="T28" fmla="*/ 133 w 2506"/>
                <a:gd name="T29" fmla="*/ 310 h 1970"/>
                <a:gd name="T30" fmla="*/ 659 w 2506"/>
                <a:gd name="T31" fmla="*/ 133 h 1970"/>
                <a:gd name="T32" fmla="*/ 1182 w 2506"/>
                <a:gd name="T33" fmla="*/ 308 h 1970"/>
                <a:gd name="T34" fmla="*/ 1182 w 2506"/>
                <a:gd name="T35" fmla="*/ 1715 h 1970"/>
                <a:gd name="T36" fmla="*/ 1849 w 2506"/>
                <a:gd name="T37" fmla="*/ 0 h 1970"/>
                <a:gd name="T38" fmla="*/ 1849 w 2506"/>
                <a:gd name="T39" fmla="*/ 0 h 1970"/>
                <a:gd name="T40" fmla="*/ 1823 w 2506"/>
                <a:gd name="T41" fmla="*/ 0 h 1970"/>
                <a:gd name="T42" fmla="*/ 1253 w 2506"/>
                <a:gd name="T43" fmla="*/ 184 h 1970"/>
                <a:gd name="T44" fmla="*/ 683 w 2506"/>
                <a:gd name="T45" fmla="*/ 0 h 1970"/>
                <a:gd name="T46" fmla="*/ 657 w 2506"/>
                <a:gd name="T47" fmla="*/ 0 h 1970"/>
                <a:gd name="T48" fmla="*/ 5 w 2506"/>
                <a:gd name="T49" fmla="*/ 267 h 1970"/>
                <a:gd name="T50" fmla="*/ 0 w 2506"/>
                <a:gd name="T51" fmla="*/ 279 h 1970"/>
                <a:gd name="T52" fmla="*/ 0 w 2506"/>
                <a:gd name="T53" fmla="*/ 1970 h 1970"/>
                <a:gd name="T54" fmla="*/ 107 w 2506"/>
                <a:gd name="T55" fmla="*/ 1889 h 1970"/>
                <a:gd name="T56" fmla="*/ 682 w 2506"/>
                <a:gd name="T57" fmla="*/ 1709 h 1970"/>
                <a:gd name="T58" fmla="*/ 1190 w 2506"/>
                <a:gd name="T59" fmla="*/ 1876 h 1970"/>
                <a:gd name="T60" fmla="*/ 1208 w 2506"/>
                <a:gd name="T61" fmla="*/ 1888 h 1970"/>
                <a:gd name="T62" fmla="*/ 1253 w 2506"/>
                <a:gd name="T63" fmla="*/ 1924 h 1970"/>
                <a:gd name="T64" fmla="*/ 1298 w 2506"/>
                <a:gd name="T65" fmla="*/ 1888 h 1970"/>
                <a:gd name="T66" fmla="*/ 1316 w 2506"/>
                <a:gd name="T67" fmla="*/ 1876 h 1970"/>
                <a:gd name="T68" fmla="*/ 1824 w 2506"/>
                <a:gd name="T69" fmla="*/ 1709 h 1970"/>
                <a:gd name="T70" fmla="*/ 2399 w 2506"/>
                <a:gd name="T71" fmla="*/ 1889 h 1970"/>
                <a:gd name="T72" fmla="*/ 2506 w 2506"/>
                <a:gd name="T73" fmla="*/ 1970 h 1970"/>
                <a:gd name="T74" fmla="*/ 2506 w 2506"/>
                <a:gd name="T75" fmla="*/ 279 h 1970"/>
                <a:gd name="T76" fmla="*/ 2501 w 2506"/>
                <a:gd name="T77" fmla="*/ 267 h 1970"/>
                <a:gd name="T78" fmla="*/ 1849 w 2506"/>
                <a:gd name="T79" fmla="*/ 0 h 1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06" h="1970">
                  <a:moveTo>
                    <a:pt x="2372" y="1716"/>
                  </a:moveTo>
                  <a:lnTo>
                    <a:pt x="2372" y="1716"/>
                  </a:lnTo>
                  <a:cubicBezTo>
                    <a:pt x="2261" y="1655"/>
                    <a:pt x="2075" y="1575"/>
                    <a:pt x="1858" y="1575"/>
                  </a:cubicBezTo>
                  <a:cubicBezTo>
                    <a:pt x="1845" y="1575"/>
                    <a:pt x="1831" y="1576"/>
                    <a:pt x="1818" y="1576"/>
                  </a:cubicBezTo>
                  <a:cubicBezTo>
                    <a:pt x="1599" y="1587"/>
                    <a:pt x="1427" y="1659"/>
                    <a:pt x="1323" y="1715"/>
                  </a:cubicBezTo>
                  <a:lnTo>
                    <a:pt x="1323" y="308"/>
                  </a:lnTo>
                  <a:cubicBezTo>
                    <a:pt x="1347" y="271"/>
                    <a:pt x="1462" y="127"/>
                    <a:pt x="1847" y="133"/>
                  </a:cubicBezTo>
                  <a:cubicBezTo>
                    <a:pt x="2229" y="140"/>
                    <a:pt x="2347" y="273"/>
                    <a:pt x="2372" y="310"/>
                  </a:cubicBezTo>
                  <a:lnTo>
                    <a:pt x="2372" y="1716"/>
                  </a:lnTo>
                  <a:close/>
                  <a:moveTo>
                    <a:pt x="1182" y="1715"/>
                  </a:moveTo>
                  <a:lnTo>
                    <a:pt x="1182" y="1715"/>
                  </a:lnTo>
                  <a:cubicBezTo>
                    <a:pt x="1079" y="1659"/>
                    <a:pt x="906" y="1587"/>
                    <a:pt x="688" y="1576"/>
                  </a:cubicBezTo>
                  <a:cubicBezTo>
                    <a:pt x="674" y="1576"/>
                    <a:pt x="661" y="1575"/>
                    <a:pt x="647" y="1575"/>
                  </a:cubicBezTo>
                  <a:cubicBezTo>
                    <a:pt x="431" y="1575"/>
                    <a:pt x="244" y="1655"/>
                    <a:pt x="133" y="1716"/>
                  </a:cubicBezTo>
                  <a:lnTo>
                    <a:pt x="133" y="310"/>
                  </a:lnTo>
                  <a:cubicBezTo>
                    <a:pt x="159" y="273"/>
                    <a:pt x="276" y="140"/>
                    <a:pt x="659" y="133"/>
                  </a:cubicBezTo>
                  <a:cubicBezTo>
                    <a:pt x="1044" y="127"/>
                    <a:pt x="1159" y="271"/>
                    <a:pt x="1182" y="308"/>
                  </a:cubicBezTo>
                  <a:lnTo>
                    <a:pt x="1182" y="1715"/>
                  </a:lnTo>
                  <a:close/>
                  <a:moveTo>
                    <a:pt x="1849" y="0"/>
                  </a:moveTo>
                  <a:lnTo>
                    <a:pt x="1849" y="0"/>
                  </a:lnTo>
                  <a:cubicBezTo>
                    <a:pt x="1840" y="0"/>
                    <a:pt x="1831" y="0"/>
                    <a:pt x="1823" y="0"/>
                  </a:cubicBezTo>
                  <a:cubicBezTo>
                    <a:pt x="1490" y="0"/>
                    <a:pt x="1328" y="105"/>
                    <a:pt x="1253" y="184"/>
                  </a:cubicBezTo>
                  <a:cubicBezTo>
                    <a:pt x="1178" y="105"/>
                    <a:pt x="1015" y="0"/>
                    <a:pt x="683" y="0"/>
                  </a:cubicBezTo>
                  <a:cubicBezTo>
                    <a:pt x="674" y="0"/>
                    <a:pt x="666" y="0"/>
                    <a:pt x="657" y="0"/>
                  </a:cubicBezTo>
                  <a:cubicBezTo>
                    <a:pt x="127" y="9"/>
                    <a:pt x="16" y="240"/>
                    <a:pt x="5" y="267"/>
                  </a:cubicBezTo>
                  <a:lnTo>
                    <a:pt x="0" y="279"/>
                  </a:lnTo>
                  <a:lnTo>
                    <a:pt x="0" y="1970"/>
                  </a:lnTo>
                  <a:lnTo>
                    <a:pt x="107" y="1889"/>
                  </a:lnTo>
                  <a:cubicBezTo>
                    <a:pt x="109" y="1887"/>
                    <a:pt x="369" y="1695"/>
                    <a:pt x="682" y="1709"/>
                  </a:cubicBezTo>
                  <a:cubicBezTo>
                    <a:pt x="943" y="1722"/>
                    <a:pt x="1133" y="1837"/>
                    <a:pt x="1190" y="1876"/>
                  </a:cubicBezTo>
                  <a:cubicBezTo>
                    <a:pt x="1201" y="1883"/>
                    <a:pt x="1207" y="1888"/>
                    <a:pt x="1208" y="1888"/>
                  </a:cubicBezTo>
                  <a:lnTo>
                    <a:pt x="1253" y="1924"/>
                  </a:lnTo>
                  <a:lnTo>
                    <a:pt x="1298" y="1888"/>
                  </a:lnTo>
                  <a:cubicBezTo>
                    <a:pt x="1298" y="1888"/>
                    <a:pt x="1304" y="1883"/>
                    <a:pt x="1316" y="1876"/>
                  </a:cubicBezTo>
                  <a:cubicBezTo>
                    <a:pt x="1373" y="1837"/>
                    <a:pt x="1563" y="1722"/>
                    <a:pt x="1824" y="1709"/>
                  </a:cubicBezTo>
                  <a:cubicBezTo>
                    <a:pt x="2135" y="1695"/>
                    <a:pt x="2396" y="1887"/>
                    <a:pt x="2399" y="1889"/>
                  </a:cubicBezTo>
                  <a:lnTo>
                    <a:pt x="2506" y="1970"/>
                  </a:lnTo>
                  <a:lnTo>
                    <a:pt x="2506" y="279"/>
                  </a:lnTo>
                  <a:lnTo>
                    <a:pt x="2501" y="267"/>
                  </a:lnTo>
                  <a:cubicBezTo>
                    <a:pt x="2490" y="240"/>
                    <a:pt x="2379" y="9"/>
                    <a:pt x="184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 name="Freeform 13"/>
            <p:cNvSpPr>
              <a:spLocks/>
            </p:cNvSpPr>
            <p:nvPr/>
          </p:nvSpPr>
          <p:spPr bwMode="auto">
            <a:xfrm>
              <a:off x="3829050" y="5399088"/>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0 h 206"/>
                <a:gd name="T12" fmla="*/ 68 w 844"/>
                <a:gd name="T13" fmla="*/ 193 h 206"/>
                <a:gd name="T14" fmla="*/ 437 w 844"/>
                <a:gd name="T15" fmla="*/ 89 h 206"/>
                <a:gd name="T16" fmla="*/ 775 w 844"/>
                <a:gd name="T17" fmla="*/ 193 h 206"/>
                <a:gd name="T18" fmla="*/ 831 w 844"/>
                <a:gd name="T19" fmla="*/ 183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3"/>
                    <a:pt x="667" y="19"/>
                    <a:pt x="441" y="10"/>
                  </a:cubicBezTo>
                  <a:cubicBezTo>
                    <a:pt x="213" y="0"/>
                    <a:pt x="30" y="122"/>
                    <a:pt x="23" y="127"/>
                  </a:cubicBezTo>
                  <a:cubicBezTo>
                    <a:pt x="4" y="139"/>
                    <a:pt x="0" y="164"/>
                    <a:pt x="12" y="183"/>
                  </a:cubicBezTo>
                  <a:cubicBezTo>
                    <a:pt x="20" y="194"/>
                    <a:pt x="32" y="200"/>
                    <a:pt x="45" y="200"/>
                  </a:cubicBezTo>
                  <a:cubicBezTo>
                    <a:pt x="53" y="200"/>
                    <a:pt x="61" y="198"/>
                    <a:pt x="68" y="193"/>
                  </a:cubicBezTo>
                  <a:cubicBezTo>
                    <a:pt x="69" y="192"/>
                    <a:pt x="236" y="81"/>
                    <a:pt x="437" y="89"/>
                  </a:cubicBezTo>
                  <a:cubicBezTo>
                    <a:pt x="639" y="98"/>
                    <a:pt x="774" y="192"/>
                    <a:pt x="775" y="193"/>
                  </a:cubicBezTo>
                  <a:cubicBezTo>
                    <a:pt x="793" y="206"/>
                    <a:pt x="818" y="201"/>
                    <a:pt x="831" y="183"/>
                  </a:cubicBezTo>
                  <a:cubicBezTo>
                    <a:pt x="844" y="165"/>
                    <a:pt x="840" y="140"/>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 name="Freeform 14"/>
            <p:cNvSpPr>
              <a:spLocks/>
            </p:cNvSpPr>
            <p:nvPr/>
          </p:nvSpPr>
          <p:spPr bwMode="auto">
            <a:xfrm>
              <a:off x="3829050" y="56784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4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3"/>
                    <a:pt x="23" y="128"/>
                  </a:cubicBezTo>
                  <a:cubicBezTo>
                    <a:pt x="4" y="140"/>
                    <a:pt x="0" y="165"/>
                    <a:pt x="12" y="183"/>
                  </a:cubicBezTo>
                  <a:cubicBezTo>
                    <a:pt x="20" y="195"/>
                    <a:pt x="32" y="201"/>
                    <a:pt x="45" y="201"/>
                  </a:cubicBezTo>
                  <a:cubicBezTo>
                    <a:pt x="53" y="201"/>
                    <a:pt x="61" y="199"/>
                    <a:pt x="68" y="194"/>
                  </a:cubicBezTo>
                  <a:cubicBezTo>
                    <a:pt x="69" y="193"/>
                    <a:pt x="236" y="82"/>
                    <a:pt x="437" y="90"/>
                  </a:cubicBezTo>
                  <a:cubicBezTo>
                    <a:pt x="639" y="99"/>
                    <a:pt x="774" y="193"/>
                    <a:pt x="775" y="194"/>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 name="Freeform 15"/>
            <p:cNvSpPr>
              <a:spLocks/>
            </p:cNvSpPr>
            <p:nvPr/>
          </p:nvSpPr>
          <p:spPr bwMode="auto">
            <a:xfrm>
              <a:off x="3829050" y="5957888"/>
              <a:ext cx="627063" cy="153988"/>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8"/>
                    <a:pt x="68"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 name="Freeform 16"/>
            <p:cNvSpPr>
              <a:spLocks/>
            </p:cNvSpPr>
            <p:nvPr/>
          </p:nvSpPr>
          <p:spPr bwMode="auto">
            <a:xfrm>
              <a:off x="4713288" y="5437188"/>
              <a:ext cx="627063" cy="152400"/>
            </a:xfrm>
            <a:custGeom>
              <a:avLst/>
              <a:gdLst>
                <a:gd name="T0" fmla="*/ 822 w 844"/>
                <a:gd name="T1" fmla="*/ 127 h 205"/>
                <a:gd name="T2" fmla="*/ 822 w 844"/>
                <a:gd name="T3" fmla="*/ 127 h 205"/>
                <a:gd name="T4" fmla="*/ 441 w 844"/>
                <a:gd name="T5" fmla="*/ 9 h 205"/>
                <a:gd name="T6" fmla="*/ 23 w 844"/>
                <a:gd name="T7" fmla="*/ 127 h 205"/>
                <a:gd name="T8" fmla="*/ 12 w 844"/>
                <a:gd name="T9" fmla="*/ 182 h 205"/>
                <a:gd name="T10" fmla="*/ 45 w 844"/>
                <a:gd name="T11" fmla="*/ 200 h 205"/>
                <a:gd name="T12" fmla="*/ 67 w 844"/>
                <a:gd name="T13" fmla="*/ 193 h 205"/>
                <a:gd name="T14" fmla="*/ 437 w 844"/>
                <a:gd name="T15" fmla="*/ 89 h 205"/>
                <a:gd name="T16" fmla="*/ 775 w 844"/>
                <a:gd name="T17" fmla="*/ 193 h 205"/>
                <a:gd name="T18" fmla="*/ 831 w 844"/>
                <a:gd name="T19" fmla="*/ 183 h 205"/>
                <a:gd name="T20" fmla="*/ 822 w 844"/>
                <a:gd name="T21" fmla="*/ 127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5">
                  <a:moveTo>
                    <a:pt x="822" y="127"/>
                  </a:moveTo>
                  <a:lnTo>
                    <a:pt x="822" y="127"/>
                  </a:lnTo>
                  <a:cubicBezTo>
                    <a:pt x="815" y="123"/>
                    <a:pt x="667" y="19"/>
                    <a:pt x="441" y="9"/>
                  </a:cubicBezTo>
                  <a:cubicBezTo>
                    <a:pt x="213" y="0"/>
                    <a:pt x="30" y="122"/>
                    <a:pt x="23" y="127"/>
                  </a:cubicBezTo>
                  <a:cubicBezTo>
                    <a:pt x="4" y="139"/>
                    <a:pt x="0" y="164"/>
                    <a:pt x="12" y="182"/>
                  </a:cubicBezTo>
                  <a:cubicBezTo>
                    <a:pt x="20" y="194"/>
                    <a:pt x="32" y="200"/>
                    <a:pt x="45" y="200"/>
                  </a:cubicBezTo>
                  <a:cubicBezTo>
                    <a:pt x="53" y="200"/>
                    <a:pt x="61" y="198"/>
                    <a:pt x="67" y="193"/>
                  </a:cubicBezTo>
                  <a:cubicBezTo>
                    <a:pt x="69" y="192"/>
                    <a:pt x="236" y="81"/>
                    <a:pt x="437" y="89"/>
                  </a:cubicBezTo>
                  <a:cubicBezTo>
                    <a:pt x="639" y="98"/>
                    <a:pt x="774" y="192"/>
                    <a:pt x="775" y="193"/>
                  </a:cubicBezTo>
                  <a:cubicBezTo>
                    <a:pt x="793" y="205"/>
                    <a:pt x="818" y="201"/>
                    <a:pt x="831" y="183"/>
                  </a:cubicBezTo>
                  <a:cubicBezTo>
                    <a:pt x="844" y="165"/>
                    <a:pt x="840" y="140"/>
                    <a:pt x="822" y="1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17"/>
            <p:cNvSpPr>
              <a:spLocks/>
            </p:cNvSpPr>
            <p:nvPr/>
          </p:nvSpPr>
          <p:spPr bwMode="auto">
            <a:xfrm>
              <a:off x="4713288" y="57165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9"/>
                    <a:pt x="67"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 name="Freeform 18"/>
            <p:cNvSpPr>
              <a:spLocks/>
            </p:cNvSpPr>
            <p:nvPr/>
          </p:nvSpPr>
          <p:spPr bwMode="auto">
            <a:xfrm>
              <a:off x="4713288" y="5997575"/>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7"/>
                  </a:cubicBezTo>
                  <a:cubicBezTo>
                    <a:pt x="4" y="140"/>
                    <a:pt x="0" y="165"/>
                    <a:pt x="12" y="183"/>
                  </a:cubicBezTo>
                  <a:cubicBezTo>
                    <a:pt x="20" y="194"/>
                    <a:pt x="32" y="201"/>
                    <a:pt x="45" y="201"/>
                  </a:cubicBezTo>
                  <a:cubicBezTo>
                    <a:pt x="53" y="201"/>
                    <a:pt x="61" y="198"/>
                    <a:pt x="67" y="194"/>
                  </a:cubicBezTo>
                  <a:cubicBezTo>
                    <a:pt x="69" y="193"/>
                    <a:pt x="236" y="82"/>
                    <a:pt x="437" y="90"/>
                  </a:cubicBezTo>
                  <a:cubicBezTo>
                    <a:pt x="639" y="98"/>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211893919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2</a:t>
            </a:r>
            <a:endParaRPr kumimoji="1" lang="zh-CN" altLang="en-US" dirty="0"/>
          </a:p>
        </p:txBody>
      </p:sp>
      <p:sp>
        <p:nvSpPr>
          <p:cNvPr id="3" name="文本占位符 2"/>
          <p:cNvSpPr>
            <a:spLocks noGrp="1"/>
          </p:cNvSpPr>
          <p:nvPr>
            <p:ph type="body" sz="quarter" idx="12"/>
          </p:nvPr>
        </p:nvSpPr>
        <p:spPr/>
        <p:txBody>
          <a:bodyPr/>
          <a:lstStyle/>
          <a:p>
            <a:r>
              <a:rPr kumimoji="1" lang="zh-CN" altLang="en-US" dirty="0"/>
              <a:t>模型细节</a:t>
            </a:r>
          </a:p>
        </p:txBody>
      </p:sp>
      <p:sp>
        <p:nvSpPr>
          <p:cNvPr id="5" name="文本框 4">
            <a:extLst>
              <a:ext uri="{FF2B5EF4-FFF2-40B4-BE49-F238E27FC236}">
                <a16:creationId xmlns:a16="http://schemas.microsoft.com/office/drawing/2014/main" id="{6B6596E2-6E0A-5A40-8A85-B5F3B9B13EA5}"/>
              </a:ext>
            </a:extLst>
          </p:cNvPr>
          <p:cNvSpPr txBox="1"/>
          <p:nvPr/>
        </p:nvSpPr>
        <p:spPr>
          <a:xfrm>
            <a:off x="877503" y="959881"/>
            <a:ext cx="7612073" cy="5311775"/>
          </a:xfrm>
          <a:prstGeom prst="rect">
            <a:avLst/>
          </a:prstGeom>
          <a:noFill/>
        </p:spPr>
        <p:txBody>
          <a:bodyPr wrap="square" rtlCol="0">
            <a:spAutoFit/>
          </a:bodyPr>
          <a:lstStyle/>
          <a:p>
            <a:pPr>
              <a:lnSpc>
                <a:spcPct val="130000"/>
              </a:lnSpc>
              <a:spcBef>
                <a:spcPts val="600"/>
              </a:spcBef>
            </a:pPr>
            <a:r>
              <a:rPr kumimoji="1" lang="zh-CN" altLang="en-US" sz="1600" b="1" kern="0" dirty="0">
                <a:latin typeface="微软雅黑" panose="020B0503020204020204" pitchFamily="34" charset="-122"/>
                <a:ea typeface="微软雅黑" panose="020B0503020204020204" pitchFamily="34" charset="-122"/>
                <a:cs typeface="+mn-ea"/>
                <a:sym typeface="+mn-lt"/>
              </a:rPr>
              <a:t>数据编码</a:t>
            </a:r>
            <a:endParaRPr kumimoji="1" lang="en-US" altLang="zh-CN" sz="1600" b="1" kern="0" dirty="0">
              <a:latin typeface="微软雅黑" panose="020B0503020204020204" pitchFamily="34" charset="-122"/>
              <a:ea typeface="微软雅黑" panose="020B0503020204020204" pitchFamily="34" charset="-122"/>
              <a:cs typeface="+mn-ea"/>
              <a:sym typeface="+mn-lt"/>
            </a:endParaRPr>
          </a:p>
          <a:p>
            <a:pPr marL="628639" lvl="1" indent="-171450">
              <a:lnSpc>
                <a:spcPct val="130000"/>
              </a:lnSpc>
              <a:spcBef>
                <a:spcPts val="600"/>
              </a:spcBef>
              <a:buFont typeface="Arial" panose="020B0604020202020204" pitchFamily="34" charset="0"/>
              <a:buChar char="•"/>
            </a:pPr>
            <a:r>
              <a:rPr kumimoji="1" lang="en-US" altLang="zh-CN" sz="1600" b="1" kern="0" dirty="0">
                <a:latin typeface="微软雅黑" panose="020B0503020204020204" pitchFamily="34" charset="-122"/>
                <a:ea typeface="微软雅黑" panose="020B0503020204020204" pitchFamily="34" charset="-122"/>
                <a:cs typeface="+mn-ea"/>
                <a:sym typeface="+mn-lt"/>
              </a:rPr>
              <a:t>One-hot</a:t>
            </a:r>
            <a:r>
              <a:rPr kumimoji="1" lang="zh-CN" altLang="en-US" sz="1600" b="1" kern="0" dirty="0">
                <a:latin typeface="微软雅黑" panose="020B0503020204020204" pitchFamily="34" charset="-122"/>
                <a:ea typeface="微软雅黑" panose="020B0503020204020204" pitchFamily="34" charset="-122"/>
                <a:cs typeface="+mn-ea"/>
                <a:sym typeface="+mn-lt"/>
              </a:rPr>
              <a:t> 编码</a:t>
            </a:r>
            <a:endParaRPr kumimoji="1" lang="en-US" altLang="zh-CN" sz="1600" b="1" kern="0" dirty="0">
              <a:latin typeface="微软雅黑" panose="020B0503020204020204" pitchFamily="34" charset="-122"/>
              <a:ea typeface="微软雅黑" panose="020B0503020204020204" pitchFamily="34" charset="-122"/>
              <a:cs typeface="+mn-ea"/>
              <a:sym typeface="+mn-lt"/>
            </a:endParaRPr>
          </a:p>
          <a:p>
            <a:pPr marL="1085827" lvl="2" indent="-171450">
              <a:lnSpc>
                <a:spcPct val="130000"/>
              </a:lnSpc>
              <a:spcBef>
                <a:spcPts val="600"/>
              </a:spcBef>
              <a:buFont typeface="Arial" panose="020B0604020202020204" pitchFamily="34" charset="0"/>
              <a:buChar char="•"/>
            </a:pPr>
            <a:r>
              <a:rPr kumimoji="1" lang="zh-CN" altLang="en-US" sz="1600" kern="0" dirty="0">
                <a:latin typeface="微软雅黑" panose="020B0503020204020204" pitchFamily="34" charset="-122"/>
                <a:ea typeface="微软雅黑" panose="020B0503020204020204" pitchFamily="34" charset="-122"/>
                <a:cs typeface="+mn-ea"/>
                <a:sym typeface="+mn-lt"/>
              </a:rPr>
              <a:t>针对</a:t>
            </a:r>
            <a:r>
              <a:rPr kumimoji="1" lang="en-US" altLang="zh-CN" sz="1600" kern="0" dirty="0" err="1">
                <a:latin typeface="微软雅黑" panose="020B0503020204020204" pitchFamily="34" charset="-122"/>
                <a:ea typeface="微软雅黑" panose="020B0503020204020204" pitchFamily="34" charset="-122"/>
                <a:cs typeface="+mn-ea"/>
                <a:sym typeface="+mn-lt"/>
              </a:rPr>
              <a:t>user_feature</a:t>
            </a:r>
            <a:r>
              <a:rPr kumimoji="1" lang="en-US" altLang="zh-CN" sz="1600" kern="0" dirty="0">
                <a:latin typeface="微软雅黑" panose="020B0503020204020204" pitchFamily="34" charset="-122"/>
                <a:ea typeface="微软雅黑" panose="020B0503020204020204" pitchFamily="34" charset="-122"/>
                <a:cs typeface="+mn-ea"/>
                <a:sym typeface="+mn-lt"/>
              </a:rPr>
              <a:t> </a:t>
            </a:r>
            <a:r>
              <a:rPr kumimoji="1" lang="zh-CN" altLang="en-US" sz="1600" kern="0" dirty="0">
                <a:latin typeface="微软雅黑" panose="020B0503020204020204" pitchFamily="34" charset="-122"/>
                <a:ea typeface="微软雅黑" panose="020B0503020204020204" pitchFamily="34" charset="-122"/>
                <a:cs typeface="+mn-ea"/>
                <a:sym typeface="+mn-lt"/>
              </a:rPr>
              <a:t>中单个取值的离散特征，如：</a:t>
            </a:r>
            <a:r>
              <a:rPr lang="en" altLang="zh-CN" sz="1600" dirty="0"/>
              <a:t>"age","</a:t>
            </a:r>
            <a:r>
              <a:rPr lang="en" altLang="zh-CN" sz="1600" dirty="0" err="1"/>
              <a:t>consumptionAbility</a:t>
            </a:r>
            <a:r>
              <a:rPr lang="en" altLang="zh-CN" sz="1600" dirty="0"/>
              <a:t>","education"</a:t>
            </a:r>
          </a:p>
          <a:p>
            <a:pPr marL="1085827" lvl="2" indent="-171450">
              <a:lnSpc>
                <a:spcPct val="130000"/>
              </a:lnSpc>
              <a:spcBef>
                <a:spcPts val="600"/>
              </a:spcBef>
              <a:buFont typeface="Arial" panose="020B0604020202020204" pitchFamily="34" charset="0"/>
              <a:buChar char="•"/>
            </a:pPr>
            <a:r>
              <a:rPr kumimoji="1" lang="zh-CN" altLang="en-US" sz="1600" kern="0" dirty="0">
                <a:latin typeface="微软雅黑" panose="020B0503020204020204" pitchFamily="34" charset="-122"/>
                <a:ea typeface="微软雅黑" panose="020B0503020204020204" pitchFamily="34" charset="-122"/>
                <a:cs typeface="+mn-ea"/>
                <a:sym typeface="+mn-lt"/>
              </a:rPr>
              <a:t>针对</a:t>
            </a:r>
            <a:r>
              <a:rPr kumimoji="1" lang="en-US" altLang="zh-CN" sz="1600" kern="0" dirty="0" err="1">
                <a:latin typeface="微软雅黑" panose="020B0503020204020204" pitchFamily="34" charset="-122"/>
                <a:ea typeface="微软雅黑" panose="020B0503020204020204" pitchFamily="34" charset="-122"/>
                <a:cs typeface="+mn-ea"/>
                <a:sym typeface="+mn-lt"/>
              </a:rPr>
              <a:t>ad_feature</a:t>
            </a:r>
            <a:r>
              <a:rPr kumimoji="1" lang="en-US" altLang="zh-CN" sz="1600" kern="0" dirty="0">
                <a:latin typeface="微软雅黑" panose="020B0503020204020204" pitchFamily="34" charset="-122"/>
                <a:ea typeface="微软雅黑" panose="020B0503020204020204" pitchFamily="34" charset="-122"/>
                <a:cs typeface="+mn-ea"/>
                <a:sym typeface="+mn-lt"/>
              </a:rPr>
              <a:t> </a:t>
            </a:r>
            <a:r>
              <a:rPr kumimoji="1" lang="zh-CN" altLang="en-US" sz="1600" kern="0" dirty="0">
                <a:latin typeface="微软雅黑" panose="020B0503020204020204" pitchFamily="34" charset="-122"/>
                <a:ea typeface="微软雅黑" panose="020B0503020204020204" pitchFamily="34" charset="-122"/>
                <a:cs typeface="+mn-ea"/>
                <a:sym typeface="+mn-lt"/>
              </a:rPr>
              <a:t>中单个取值的离散特征，如：</a:t>
            </a:r>
            <a:r>
              <a:rPr lang="en" altLang="zh-CN" sz="1600" dirty="0"/>
              <a:t>"</a:t>
            </a:r>
            <a:r>
              <a:rPr lang="en" altLang="zh-CN" sz="1600" dirty="0" err="1"/>
              <a:t>adCategoryId</a:t>
            </a:r>
            <a:r>
              <a:rPr lang="en" altLang="zh-CN" sz="1600" dirty="0"/>
              <a:t>", "</a:t>
            </a:r>
            <a:r>
              <a:rPr lang="en" altLang="zh-CN" sz="1600" dirty="0" err="1"/>
              <a:t>productId</a:t>
            </a:r>
            <a:r>
              <a:rPr lang="en" altLang="zh-CN" sz="1600" dirty="0"/>
              <a:t>", "</a:t>
            </a:r>
            <a:r>
              <a:rPr lang="en" altLang="zh-CN" sz="1600" dirty="0" err="1"/>
              <a:t>productType</a:t>
            </a:r>
            <a:r>
              <a:rPr lang="en" altLang="zh-CN" sz="1600" dirty="0"/>
              <a:t>"</a:t>
            </a:r>
            <a:endParaRPr kumimoji="1" lang="en-US" altLang="zh-CN" sz="1600" kern="0" dirty="0">
              <a:latin typeface="微软雅黑" panose="020B0503020204020204" pitchFamily="34" charset="-122"/>
              <a:ea typeface="微软雅黑" panose="020B0503020204020204" pitchFamily="34" charset="-122"/>
              <a:cs typeface="+mn-ea"/>
              <a:sym typeface="+mn-lt"/>
            </a:endParaRPr>
          </a:p>
          <a:p>
            <a:pPr marL="628639" lvl="1" indent="-171450">
              <a:lnSpc>
                <a:spcPct val="130000"/>
              </a:lnSpc>
              <a:spcBef>
                <a:spcPts val="600"/>
              </a:spcBef>
              <a:buFont typeface="Arial" panose="020B0604020202020204" pitchFamily="34" charset="0"/>
              <a:buChar char="•"/>
            </a:pPr>
            <a:r>
              <a:rPr kumimoji="1" lang="zh-CN" altLang="en-US" sz="1600" b="1" kern="0" dirty="0">
                <a:latin typeface="微软雅黑" panose="020B0503020204020204" pitchFamily="34" charset="-122"/>
                <a:ea typeface="微软雅黑" panose="020B0503020204020204" pitchFamily="34" charset="-122"/>
                <a:cs typeface="+mn-ea"/>
                <a:sym typeface="+mn-lt"/>
              </a:rPr>
              <a:t>多值统计编码</a:t>
            </a:r>
            <a:endParaRPr kumimoji="1" lang="en-US" altLang="zh-CN" sz="1600" b="1" kern="0" dirty="0">
              <a:latin typeface="微软雅黑" panose="020B0503020204020204" pitchFamily="34" charset="-122"/>
              <a:ea typeface="微软雅黑" panose="020B0503020204020204" pitchFamily="34" charset="-122"/>
              <a:cs typeface="+mn-ea"/>
              <a:sym typeface="+mn-lt"/>
            </a:endParaRPr>
          </a:p>
          <a:p>
            <a:pPr marL="1085827" lvl="2" indent="-171450">
              <a:lnSpc>
                <a:spcPct val="130000"/>
              </a:lnSpc>
              <a:spcBef>
                <a:spcPts val="600"/>
              </a:spcBef>
              <a:buFont typeface="Arial" panose="020B0604020202020204" pitchFamily="34" charset="0"/>
              <a:buChar char="•"/>
            </a:pPr>
            <a:r>
              <a:rPr kumimoji="1" lang="en-US" altLang="zh-CN" sz="1600" kern="0" dirty="0" err="1">
                <a:latin typeface="微软雅黑" panose="020B0503020204020204" pitchFamily="34" charset="-122"/>
                <a:ea typeface="微软雅黑" panose="020B0503020204020204" pitchFamily="34" charset="-122"/>
                <a:cs typeface="+mn-ea"/>
                <a:sym typeface="+mn-lt"/>
              </a:rPr>
              <a:t>user_feature</a:t>
            </a:r>
            <a:r>
              <a:rPr kumimoji="1" lang="en-US" altLang="zh-CN" sz="1600" kern="0" dirty="0">
                <a:latin typeface="微软雅黑" panose="020B0503020204020204" pitchFamily="34" charset="-122"/>
                <a:ea typeface="微软雅黑" panose="020B0503020204020204" pitchFamily="34" charset="-122"/>
                <a:cs typeface="+mn-ea"/>
                <a:sym typeface="+mn-lt"/>
              </a:rPr>
              <a:t> </a:t>
            </a:r>
            <a:r>
              <a:rPr kumimoji="1" lang="zh-CN" altLang="en-US" sz="1600" kern="0" dirty="0">
                <a:latin typeface="微软雅黑" panose="020B0503020204020204" pitchFamily="34" charset="-122"/>
                <a:ea typeface="微软雅黑" panose="020B0503020204020204" pitchFamily="34" charset="-122"/>
                <a:cs typeface="+mn-ea"/>
                <a:sym typeface="+mn-lt"/>
              </a:rPr>
              <a:t>中的多取值的离散特征：如：</a:t>
            </a:r>
            <a:r>
              <a:rPr lang="en" altLang="zh-CN" sz="1600" dirty="0"/>
              <a:t>"</a:t>
            </a:r>
            <a:r>
              <a:rPr lang="en" altLang="zh-CN" sz="1600" dirty="0" err="1"/>
              <a:t>interest","topic","kw</a:t>
            </a:r>
            <a:r>
              <a:rPr lang="en" altLang="zh-CN" sz="1600" dirty="0"/>
              <a:t>”</a:t>
            </a:r>
          </a:p>
          <a:p>
            <a:pPr marL="1085827" lvl="2" indent="-171450">
              <a:lnSpc>
                <a:spcPct val="130000"/>
              </a:lnSpc>
              <a:spcBef>
                <a:spcPts val="600"/>
              </a:spcBef>
              <a:buFont typeface="Arial" panose="020B0604020202020204" pitchFamily="34" charset="0"/>
              <a:buChar char="•"/>
            </a:pPr>
            <a:r>
              <a:rPr lang="zh-CN" altLang="en" sz="1600" dirty="0"/>
              <a:t>举例</a:t>
            </a:r>
            <a:r>
              <a:rPr lang="zh-CN" altLang="en-US" sz="1600" dirty="0"/>
              <a:t>：</a:t>
            </a:r>
            <a:r>
              <a:rPr lang="en-US" altLang="zh-CN" sz="1600" dirty="0"/>
              <a:t>interest</a:t>
            </a:r>
            <a:r>
              <a:rPr lang="zh-CN" altLang="en-US" sz="1600" dirty="0"/>
              <a:t>集合共有 </a:t>
            </a:r>
            <a:r>
              <a:rPr lang="en-US" altLang="zh-CN" sz="1600" dirty="0"/>
              <a:t>I</a:t>
            </a:r>
            <a:r>
              <a:rPr lang="en-US" altLang="zh-CN" sz="1600" baseline="-25000" dirty="0"/>
              <a:t>1</a:t>
            </a:r>
            <a:r>
              <a:rPr lang="en-US" altLang="zh-CN" sz="1600" dirty="0"/>
              <a:t>,I</a:t>
            </a:r>
            <a:r>
              <a:rPr lang="en-US" altLang="zh-CN" sz="1600" baseline="-25000" dirty="0"/>
              <a:t>2</a:t>
            </a:r>
            <a:r>
              <a:rPr lang="en-US" altLang="zh-CN" sz="1600" dirty="0"/>
              <a:t>…I</a:t>
            </a:r>
            <a:r>
              <a:rPr lang="en-US" altLang="zh-CN" sz="1600" baseline="-25000" dirty="0"/>
              <a:t>8</a:t>
            </a:r>
            <a:r>
              <a:rPr lang="zh-CN" altLang="en-US" sz="1600" dirty="0"/>
              <a:t>这些不同的值，用户</a:t>
            </a:r>
            <a:r>
              <a:rPr lang="en-US" altLang="zh-CN" sz="1600" dirty="0"/>
              <a:t>A interest</a:t>
            </a:r>
            <a:r>
              <a:rPr lang="zh-CN" altLang="en-US" sz="1600" dirty="0"/>
              <a:t> 特征为：</a:t>
            </a:r>
            <a:r>
              <a:rPr lang="en-US" altLang="zh-CN" sz="1600" dirty="0"/>
              <a:t>I</a:t>
            </a:r>
            <a:r>
              <a:rPr lang="en-US" altLang="zh-CN" sz="1600" baseline="-25000" dirty="0"/>
              <a:t>1</a:t>
            </a:r>
            <a:r>
              <a:rPr lang="en-US" altLang="zh-CN" sz="1600" dirty="0"/>
              <a:t>,I</a:t>
            </a:r>
            <a:r>
              <a:rPr lang="en-US" altLang="zh-CN" sz="1600" baseline="-25000" dirty="0"/>
              <a:t>3</a:t>
            </a:r>
            <a:r>
              <a:rPr lang="en-US" altLang="zh-CN" sz="1600" dirty="0"/>
              <a:t>,I</a:t>
            </a:r>
            <a:r>
              <a:rPr lang="en-US" altLang="zh-CN" sz="1600" baseline="-25000" dirty="0"/>
              <a:t>6 </a:t>
            </a:r>
            <a:r>
              <a:rPr lang="en-US" altLang="zh-CN" sz="1600" dirty="0"/>
              <a:t>, </a:t>
            </a:r>
            <a:r>
              <a:rPr lang="zh-CN" altLang="en-US" sz="1600" dirty="0"/>
              <a:t>那么编码得到的向量为：</a:t>
            </a:r>
            <a:r>
              <a:rPr lang="en-US" altLang="zh-CN" sz="1600" dirty="0"/>
              <a:t>[1,0,1,0,0,1,0,0]</a:t>
            </a:r>
            <a:endParaRPr kumimoji="1" lang="en-US" altLang="zh-CN" sz="1600" b="1" kern="0" dirty="0">
              <a:latin typeface="微软雅黑" panose="020B0503020204020204" pitchFamily="34" charset="-122"/>
              <a:ea typeface="微软雅黑" panose="020B0503020204020204" pitchFamily="34" charset="-122"/>
              <a:cs typeface="+mn-ea"/>
              <a:sym typeface="+mn-lt"/>
            </a:endParaRPr>
          </a:p>
          <a:p>
            <a:pPr>
              <a:lnSpc>
                <a:spcPct val="130000"/>
              </a:lnSpc>
              <a:spcBef>
                <a:spcPts val="600"/>
              </a:spcBef>
            </a:pPr>
            <a:r>
              <a:rPr kumimoji="1" lang="zh-CN" altLang="en-US" sz="1600" b="1" kern="0" dirty="0">
                <a:latin typeface="微软雅黑" panose="020B0503020204020204" pitchFamily="34" charset="-122"/>
                <a:ea typeface="微软雅黑" panose="020B0503020204020204" pitchFamily="34" charset="-122"/>
                <a:cs typeface="+mn-ea"/>
                <a:sym typeface="+mn-lt"/>
              </a:rPr>
              <a:t>稀疏处理</a:t>
            </a:r>
            <a:endParaRPr kumimoji="1" lang="en-US" altLang="zh-CN" sz="1600" b="1" kern="0" dirty="0">
              <a:latin typeface="微软雅黑" panose="020B0503020204020204" pitchFamily="34" charset="-122"/>
              <a:ea typeface="微软雅黑" panose="020B0503020204020204" pitchFamily="34" charset="-122"/>
              <a:cs typeface="+mn-ea"/>
              <a:sym typeface="+mn-lt"/>
            </a:endParaRPr>
          </a:p>
          <a:p>
            <a:pPr marL="628639" lvl="1" indent="-171450">
              <a:lnSpc>
                <a:spcPct val="130000"/>
              </a:lnSpc>
              <a:spcBef>
                <a:spcPts val="600"/>
              </a:spcBef>
              <a:buFont typeface="Arial" panose="020B0604020202020204" pitchFamily="34" charset="0"/>
              <a:buChar char="•"/>
            </a:pPr>
            <a:r>
              <a:rPr kumimoji="1" lang="zh-CN" altLang="en-US" sz="1600" kern="0" dirty="0">
                <a:latin typeface="微软雅黑" panose="020B0503020204020204" pitchFamily="34" charset="-122"/>
                <a:ea typeface="微软雅黑" panose="020B0503020204020204" pitchFamily="34" charset="-122"/>
                <a:cs typeface="+mn-ea"/>
                <a:sym typeface="+mn-lt"/>
              </a:rPr>
              <a:t>上述编码得到的特征矩阵，包含较多的零值，为稀疏矩阵</a:t>
            </a:r>
            <a:endParaRPr kumimoji="1" lang="en-US" altLang="zh-CN" sz="1600" kern="0" dirty="0">
              <a:latin typeface="微软雅黑" panose="020B0503020204020204" pitchFamily="34" charset="-122"/>
              <a:ea typeface="微软雅黑" panose="020B0503020204020204" pitchFamily="34" charset="-122"/>
              <a:cs typeface="+mn-ea"/>
              <a:sym typeface="+mn-lt"/>
            </a:endParaRPr>
          </a:p>
          <a:p>
            <a:pPr marL="628639" lvl="1" indent="-171450">
              <a:lnSpc>
                <a:spcPct val="130000"/>
              </a:lnSpc>
              <a:spcBef>
                <a:spcPts val="600"/>
              </a:spcBef>
              <a:buFont typeface="Arial" panose="020B0604020202020204" pitchFamily="34" charset="0"/>
              <a:buChar char="•"/>
            </a:pPr>
            <a:r>
              <a:rPr kumimoji="1" lang="zh-CN" altLang="en-US" sz="1600" kern="0" dirty="0">
                <a:latin typeface="微软雅黑" panose="020B0503020204020204" pitchFamily="34" charset="-122"/>
                <a:ea typeface="微软雅黑" panose="020B0503020204020204" pitchFamily="34" charset="-122"/>
                <a:cs typeface="+mn-ea"/>
                <a:sym typeface="+mn-lt"/>
              </a:rPr>
              <a:t>直接处理稀疏矩阵会有较高的空间复杂度与时间复杂度</a:t>
            </a:r>
            <a:endParaRPr kumimoji="1" lang="en-US" altLang="zh-CN" sz="1600" kern="0" dirty="0">
              <a:latin typeface="微软雅黑" panose="020B0503020204020204" pitchFamily="34" charset="-122"/>
              <a:ea typeface="微软雅黑" panose="020B0503020204020204" pitchFamily="34" charset="-122"/>
              <a:cs typeface="+mn-ea"/>
              <a:sym typeface="+mn-lt"/>
            </a:endParaRPr>
          </a:p>
          <a:p>
            <a:pPr marL="628639" lvl="1" indent="-171450">
              <a:lnSpc>
                <a:spcPct val="130000"/>
              </a:lnSpc>
              <a:spcBef>
                <a:spcPts val="600"/>
              </a:spcBef>
              <a:buFont typeface="Arial" panose="020B0604020202020204" pitchFamily="34" charset="0"/>
              <a:buChar char="•"/>
            </a:pPr>
            <a:r>
              <a:rPr kumimoji="1" lang="zh-CN" altLang="en-US" sz="1600" kern="0" dirty="0">
                <a:latin typeface="微软雅黑" panose="020B0503020204020204" pitchFamily="34" charset="-122"/>
                <a:ea typeface="微软雅黑" panose="020B0503020204020204" pitchFamily="34" charset="-122"/>
                <a:cs typeface="+mn-ea"/>
                <a:sym typeface="+mn-lt"/>
              </a:rPr>
              <a:t>特征矩阵压缩存储、稀疏化处理</a:t>
            </a:r>
            <a:endParaRPr kumimoji="1" lang="en-US" altLang="zh-CN" sz="1600" kern="0" dirty="0">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2020999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2</a:t>
            </a:r>
            <a:endParaRPr kumimoji="1" lang="zh-CN" altLang="en-US" dirty="0"/>
          </a:p>
        </p:txBody>
      </p:sp>
      <p:sp>
        <p:nvSpPr>
          <p:cNvPr id="3" name="文本占位符 2"/>
          <p:cNvSpPr>
            <a:spLocks noGrp="1"/>
          </p:cNvSpPr>
          <p:nvPr>
            <p:ph type="body" sz="quarter" idx="12"/>
          </p:nvPr>
        </p:nvSpPr>
        <p:spPr/>
        <p:txBody>
          <a:bodyPr/>
          <a:lstStyle/>
          <a:p>
            <a:r>
              <a:rPr kumimoji="1" lang="zh-CN" altLang="en-US" dirty="0"/>
              <a:t>模型细节</a:t>
            </a:r>
          </a:p>
        </p:txBody>
      </p:sp>
      <p:sp>
        <p:nvSpPr>
          <p:cNvPr id="5" name="文本框 4">
            <a:extLst>
              <a:ext uri="{FF2B5EF4-FFF2-40B4-BE49-F238E27FC236}">
                <a16:creationId xmlns:a16="http://schemas.microsoft.com/office/drawing/2014/main" id="{896ACA1B-ACCB-0847-98F4-C23739DFB656}"/>
              </a:ext>
            </a:extLst>
          </p:cNvPr>
          <p:cNvSpPr txBox="1"/>
          <p:nvPr/>
        </p:nvSpPr>
        <p:spPr>
          <a:xfrm>
            <a:off x="877503" y="959881"/>
            <a:ext cx="8753194" cy="3399072"/>
          </a:xfrm>
          <a:prstGeom prst="rect">
            <a:avLst/>
          </a:prstGeom>
          <a:noFill/>
        </p:spPr>
        <p:txBody>
          <a:bodyPr wrap="square" rtlCol="0">
            <a:spAutoFit/>
          </a:bodyPr>
          <a:lstStyle/>
          <a:p>
            <a:pPr>
              <a:lnSpc>
                <a:spcPct val="130000"/>
              </a:lnSpc>
              <a:spcBef>
                <a:spcPts val="600"/>
              </a:spcBef>
            </a:pPr>
            <a:r>
              <a:rPr kumimoji="1" lang="en-US" altLang="zh-CN" sz="1600" b="1" kern="0" dirty="0" err="1">
                <a:latin typeface="微软雅黑" panose="020B0503020204020204" pitchFamily="34" charset="-122"/>
                <a:ea typeface="微软雅黑" panose="020B0503020204020204" pitchFamily="34" charset="-122"/>
                <a:cs typeface="+mn-ea"/>
                <a:sym typeface="+mn-lt"/>
              </a:rPr>
              <a:t>LightGBM</a:t>
            </a:r>
            <a:endParaRPr kumimoji="1" lang="en-US" altLang="zh-CN" sz="1600" b="1" kern="0" dirty="0">
              <a:latin typeface="微软雅黑" panose="020B0503020204020204" pitchFamily="34" charset="-122"/>
              <a:ea typeface="微软雅黑" panose="020B0503020204020204" pitchFamily="34" charset="-122"/>
              <a:cs typeface="+mn-ea"/>
              <a:sym typeface="+mn-lt"/>
            </a:endParaRPr>
          </a:p>
          <a:p>
            <a:pPr marL="628639" lvl="1" indent="-171450">
              <a:lnSpc>
                <a:spcPct val="125000"/>
              </a:lnSpc>
              <a:spcBef>
                <a:spcPts val="600"/>
              </a:spcBef>
              <a:buFont typeface="Arial" panose="020B0604020202020204" pitchFamily="34" charset="0"/>
              <a:buChar char="•"/>
            </a:pPr>
            <a:r>
              <a:rPr lang="en" altLang="zh-CN" sz="1600" dirty="0"/>
              <a:t>GBDT (Gradient Boosting Decision Tree)</a:t>
            </a:r>
            <a:r>
              <a:rPr lang="zh-CN" altLang="en-US" sz="1600" dirty="0"/>
              <a:t>：利用弱分类器（决策树）迭代训练以得到最优模型，该模型具有训练效果好、不易过拟合等优点</a:t>
            </a:r>
            <a:endParaRPr kumimoji="1" lang="en-US" altLang="zh-CN" sz="1600" b="1" kern="0" dirty="0">
              <a:latin typeface="微软雅黑" panose="020B0503020204020204" pitchFamily="34" charset="-122"/>
              <a:ea typeface="微软雅黑" panose="020B0503020204020204" pitchFamily="34" charset="-122"/>
              <a:cs typeface="+mn-ea"/>
              <a:sym typeface="+mn-lt"/>
            </a:endParaRPr>
          </a:p>
          <a:p>
            <a:pPr marL="628639" lvl="1" indent="-171450">
              <a:lnSpc>
                <a:spcPct val="125000"/>
              </a:lnSpc>
              <a:spcBef>
                <a:spcPts val="600"/>
              </a:spcBef>
              <a:buFont typeface="Arial" panose="020B0604020202020204" pitchFamily="34" charset="0"/>
              <a:buChar char="•"/>
            </a:pPr>
            <a:r>
              <a:rPr lang="en" altLang="zh-CN" sz="1600" dirty="0" err="1"/>
              <a:t>LightGBM</a:t>
            </a:r>
            <a:r>
              <a:rPr lang="en" altLang="zh-CN" sz="1600" dirty="0"/>
              <a:t> </a:t>
            </a:r>
            <a:r>
              <a:rPr lang="zh-CN" altLang="en" sz="1600" dirty="0"/>
              <a:t>（</a:t>
            </a:r>
            <a:r>
              <a:rPr lang="en" altLang="zh-CN" sz="1600" dirty="0"/>
              <a:t>Light Gradient Boosting Machine</a:t>
            </a:r>
            <a:r>
              <a:rPr lang="zh-CN" altLang="en" sz="1600" dirty="0"/>
              <a:t>）</a:t>
            </a:r>
            <a:r>
              <a:rPr lang="zh-CN" altLang="en-US" sz="1600" dirty="0"/>
              <a:t>是一个实现</a:t>
            </a:r>
            <a:r>
              <a:rPr lang="en" altLang="zh-CN" sz="1600" dirty="0"/>
              <a:t>GBDT</a:t>
            </a:r>
            <a:r>
              <a:rPr lang="zh-CN" altLang="en-US" sz="1600" dirty="0"/>
              <a:t>算法的框架，支持高效率的并行训练</a:t>
            </a:r>
            <a:endParaRPr lang="en-US" altLang="zh-CN" sz="1600" dirty="0"/>
          </a:p>
          <a:p>
            <a:pPr marL="628639" lvl="1" indent="-171450">
              <a:lnSpc>
                <a:spcPct val="125000"/>
              </a:lnSpc>
              <a:spcBef>
                <a:spcPts val="600"/>
              </a:spcBef>
              <a:buFont typeface="Arial" panose="020B0604020202020204" pitchFamily="34" charset="0"/>
              <a:buChar char="•"/>
            </a:pPr>
            <a:r>
              <a:rPr kumimoji="1" lang="en-US" altLang="zh-CN" sz="1600" kern="0" dirty="0" err="1">
                <a:latin typeface="微软雅黑" panose="020B0503020204020204" pitchFamily="34" charset="-122"/>
                <a:ea typeface="微软雅黑" panose="020B0503020204020204" pitchFamily="34" charset="-122"/>
                <a:cs typeface="+mn-ea"/>
                <a:sym typeface="+mn-lt"/>
              </a:rPr>
              <a:t>LightGBM</a:t>
            </a:r>
            <a:r>
              <a:rPr kumimoji="1" lang="zh-CN" altLang="en-US" sz="1600" kern="0" dirty="0">
                <a:latin typeface="微软雅黑" panose="020B0503020204020204" pitchFamily="34" charset="-122"/>
                <a:ea typeface="微软雅黑" panose="020B0503020204020204" pitchFamily="34" charset="-122"/>
                <a:cs typeface="+mn-ea"/>
                <a:sym typeface="+mn-lt"/>
              </a:rPr>
              <a:t>使用</a:t>
            </a:r>
            <a:r>
              <a:rPr lang="en" altLang="zh-CN" sz="1600" dirty="0"/>
              <a:t>Histogram</a:t>
            </a:r>
            <a:r>
              <a:rPr lang="zh-CN" altLang="en-US" sz="1600" dirty="0"/>
              <a:t>算法进行数据切分并且支持类别特征，此外在并行计算上也做了一些改进</a:t>
            </a:r>
            <a:endParaRPr lang="en-US" altLang="zh-CN" sz="1600" dirty="0"/>
          </a:p>
          <a:p>
            <a:pPr marL="628639" lvl="1" indent="-171450" fontAlgn="base">
              <a:lnSpc>
                <a:spcPct val="125000"/>
              </a:lnSpc>
              <a:buFont typeface="Arial" panose="020B0604020202020204" pitchFamily="34" charset="0"/>
              <a:buChar char="•"/>
            </a:pPr>
            <a:r>
              <a:rPr kumimoji="1" lang="zh-CN" altLang="en-US" sz="1600" kern="0" dirty="0">
                <a:latin typeface="微软雅黑" panose="020B0503020204020204" pitchFamily="34" charset="-122"/>
                <a:ea typeface="微软雅黑" panose="020B0503020204020204" pitchFamily="34" charset="-122"/>
                <a:cs typeface="+mn-ea"/>
                <a:sym typeface="+mn-lt"/>
              </a:rPr>
              <a:t>相比于其他集成学习框架（</a:t>
            </a:r>
            <a:r>
              <a:rPr kumimoji="1" lang="en-US" altLang="zh-CN" sz="1600" kern="0" dirty="0" err="1">
                <a:latin typeface="微软雅黑" panose="020B0503020204020204" pitchFamily="34" charset="-122"/>
                <a:ea typeface="微软雅黑" panose="020B0503020204020204" pitchFamily="34" charset="-122"/>
                <a:cs typeface="+mn-ea"/>
                <a:sym typeface="+mn-lt"/>
              </a:rPr>
              <a:t>XGBoost</a:t>
            </a:r>
            <a:r>
              <a:rPr kumimoji="1" lang="zh-CN" altLang="en-US" sz="1600" kern="0" dirty="0">
                <a:latin typeface="微软雅黑" panose="020B0503020204020204" pitchFamily="34" charset="-122"/>
                <a:ea typeface="微软雅黑" panose="020B0503020204020204" pitchFamily="34" charset="-122"/>
                <a:cs typeface="+mn-ea"/>
                <a:sym typeface="+mn-lt"/>
              </a:rPr>
              <a:t>），</a:t>
            </a:r>
            <a:r>
              <a:rPr kumimoji="1" lang="en-US" altLang="zh-CN" sz="1600" kern="0" dirty="0" err="1">
                <a:latin typeface="微软雅黑" panose="020B0503020204020204" pitchFamily="34" charset="-122"/>
                <a:ea typeface="微软雅黑" panose="020B0503020204020204" pitchFamily="34" charset="-122"/>
                <a:cs typeface="+mn-ea"/>
                <a:sym typeface="+mn-lt"/>
              </a:rPr>
              <a:t>lightGBM</a:t>
            </a:r>
            <a:r>
              <a:rPr kumimoji="1" lang="zh-CN" altLang="en-US" sz="1600" kern="0" dirty="0">
                <a:latin typeface="微软雅黑" panose="020B0503020204020204" pitchFamily="34" charset="-122"/>
                <a:ea typeface="微软雅黑" panose="020B0503020204020204" pitchFamily="34" charset="-122"/>
                <a:cs typeface="+mn-ea"/>
                <a:sym typeface="+mn-lt"/>
              </a:rPr>
              <a:t>具有</a:t>
            </a:r>
            <a:r>
              <a:rPr lang="zh-CN" altLang="en-US" sz="1600" dirty="0"/>
              <a:t>更快的训练速度、更低的内存消耗、更好的准确率</a:t>
            </a:r>
          </a:p>
          <a:p>
            <a:pPr>
              <a:lnSpc>
                <a:spcPct val="130000"/>
              </a:lnSpc>
              <a:spcBef>
                <a:spcPts val="600"/>
              </a:spcBef>
            </a:pPr>
            <a:endParaRPr kumimoji="1" lang="zh-CN" altLang="en-US" sz="1200" kern="0" dirty="0">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3904001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zh-CN" altLang="en-US" dirty="0"/>
              <a:t>第三部分</a:t>
            </a:r>
          </a:p>
        </p:txBody>
      </p:sp>
      <p:sp>
        <p:nvSpPr>
          <p:cNvPr id="3" name="文本占位符 2"/>
          <p:cNvSpPr>
            <a:spLocks noGrp="1"/>
          </p:cNvSpPr>
          <p:nvPr>
            <p:ph type="body" sz="quarter" idx="13"/>
          </p:nvPr>
        </p:nvSpPr>
        <p:spPr/>
        <p:txBody>
          <a:bodyPr/>
          <a:lstStyle/>
          <a:p>
            <a:r>
              <a:rPr kumimoji="1" lang="zh-CN" altLang="en-US" dirty="0"/>
              <a:t>实验分析</a:t>
            </a:r>
          </a:p>
        </p:txBody>
      </p:sp>
      <p:grpSp>
        <p:nvGrpSpPr>
          <p:cNvPr id="4" name="组合 22"/>
          <p:cNvGrpSpPr/>
          <p:nvPr/>
        </p:nvGrpSpPr>
        <p:grpSpPr>
          <a:xfrm>
            <a:off x="5698556" y="3477426"/>
            <a:ext cx="794889" cy="623974"/>
            <a:chOff x="3654425" y="5089525"/>
            <a:chExt cx="1860550" cy="1460500"/>
          </a:xfrm>
          <a:solidFill>
            <a:schemeClr val="accent2">
              <a:lumMod val="20000"/>
              <a:lumOff val="80000"/>
            </a:schemeClr>
          </a:solidFill>
        </p:grpSpPr>
        <p:sp>
          <p:nvSpPr>
            <p:cNvPr id="5" name="Freeform 12"/>
            <p:cNvSpPr>
              <a:spLocks noEditPoints="1"/>
            </p:cNvSpPr>
            <p:nvPr/>
          </p:nvSpPr>
          <p:spPr bwMode="auto">
            <a:xfrm>
              <a:off x="3654425" y="5089525"/>
              <a:ext cx="1860550" cy="1460500"/>
            </a:xfrm>
            <a:custGeom>
              <a:avLst/>
              <a:gdLst>
                <a:gd name="T0" fmla="*/ 2372 w 2506"/>
                <a:gd name="T1" fmla="*/ 1716 h 1970"/>
                <a:gd name="T2" fmla="*/ 2372 w 2506"/>
                <a:gd name="T3" fmla="*/ 1716 h 1970"/>
                <a:gd name="T4" fmla="*/ 1858 w 2506"/>
                <a:gd name="T5" fmla="*/ 1575 h 1970"/>
                <a:gd name="T6" fmla="*/ 1818 w 2506"/>
                <a:gd name="T7" fmla="*/ 1576 h 1970"/>
                <a:gd name="T8" fmla="*/ 1323 w 2506"/>
                <a:gd name="T9" fmla="*/ 1715 h 1970"/>
                <a:gd name="T10" fmla="*/ 1323 w 2506"/>
                <a:gd name="T11" fmla="*/ 308 h 1970"/>
                <a:gd name="T12" fmla="*/ 1847 w 2506"/>
                <a:gd name="T13" fmla="*/ 133 h 1970"/>
                <a:gd name="T14" fmla="*/ 2372 w 2506"/>
                <a:gd name="T15" fmla="*/ 310 h 1970"/>
                <a:gd name="T16" fmla="*/ 2372 w 2506"/>
                <a:gd name="T17" fmla="*/ 1716 h 1970"/>
                <a:gd name="T18" fmla="*/ 1182 w 2506"/>
                <a:gd name="T19" fmla="*/ 1715 h 1970"/>
                <a:gd name="T20" fmla="*/ 1182 w 2506"/>
                <a:gd name="T21" fmla="*/ 1715 h 1970"/>
                <a:gd name="T22" fmla="*/ 688 w 2506"/>
                <a:gd name="T23" fmla="*/ 1576 h 1970"/>
                <a:gd name="T24" fmla="*/ 647 w 2506"/>
                <a:gd name="T25" fmla="*/ 1575 h 1970"/>
                <a:gd name="T26" fmla="*/ 133 w 2506"/>
                <a:gd name="T27" fmla="*/ 1716 h 1970"/>
                <a:gd name="T28" fmla="*/ 133 w 2506"/>
                <a:gd name="T29" fmla="*/ 310 h 1970"/>
                <a:gd name="T30" fmla="*/ 659 w 2506"/>
                <a:gd name="T31" fmla="*/ 133 h 1970"/>
                <a:gd name="T32" fmla="*/ 1182 w 2506"/>
                <a:gd name="T33" fmla="*/ 308 h 1970"/>
                <a:gd name="T34" fmla="*/ 1182 w 2506"/>
                <a:gd name="T35" fmla="*/ 1715 h 1970"/>
                <a:gd name="T36" fmla="*/ 1849 w 2506"/>
                <a:gd name="T37" fmla="*/ 0 h 1970"/>
                <a:gd name="T38" fmla="*/ 1849 w 2506"/>
                <a:gd name="T39" fmla="*/ 0 h 1970"/>
                <a:gd name="T40" fmla="*/ 1823 w 2506"/>
                <a:gd name="T41" fmla="*/ 0 h 1970"/>
                <a:gd name="T42" fmla="*/ 1253 w 2506"/>
                <a:gd name="T43" fmla="*/ 184 h 1970"/>
                <a:gd name="T44" fmla="*/ 683 w 2506"/>
                <a:gd name="T45" fmla="*/ 0 h 1970"/>
                <a:gd name="T46" fmla="*/ 657 w 2506"/>
                <a:gd name="T47" fmla="*/ 0 h 1970"/>
                <a:gd name="T48" fmla="*/ 5 w 2506"/>
                <a:gd name="T49" fmla="*/ 267 h 1970"/>
                <a:gd name="T50" fmla="*/ 0 w 2506"/>
                <a:gd name="T51" fmla="*/ 279 h 1970"/>
                <a:gd name="T52" fmla="*/ 0 w 2506"/>
                <a:gd name="T53" fmla="*/ 1970 h 1970"/>
                <a:gd name="T54" fmla="*/ 107 w 2506"/>
                <a:gd name="T55" fmla="*/ 1889 h 1970"/>
                <a:gd name="T56" fmla="*/ 682 w 2506"/>
                <a:gd name="T57" fmla="*/ 1709 h 1970"/>
                <a:gd name="T58" fmla="*/ 1190 w 2506"/>
                <a:gd name="T59" fmla="*/ 1876 h 1970"/>
                <a:gd name="T60" fmla="*/ 1208 w 2506"/>
                <a:gd name="T61" fmla="*/ 1888 h 1970"/>
                <a:gd name="T62" fmla="*/ 1253 w 2506"/>
                <a:gd name="T63" fmla="*/ 1924 h 1970"/>
                <a:gd name="T64" fmla="*/ 1298 w 2506"/>
                <a:gd name="T65" fmla="*/ 1888 h 1970"/>
                <a:gd name="T66" fmla="*/ 1316 w 2506"/>
                <a:gd name="T67" fmla="*/ 1876 h 1970"/>
                <a:gd name="T68" fmla="*/ 1824 w 2506"/>
                <a:gd name="T69" fmla="*/ 1709 h 1970"/>
                <a:gd name="T70" fmla="*/ 2399 w 2506"/>
                <a:gd name="T71" fmla="*/ 1889 h 1970"/>
                <a:gd name="T72" fmla="*/ 2506 w 2506"/>
                <a:gd name="T73" fmla="*/ 1970 h 1970"/>
                <a:gd name="T74" fmla="*/ 2506 w 2506"/>
                <a:gd name="T75" fmla="*/ 279 h 1970"/>
                <a:gd name="T76" fmla="*/ 2501 w 2506"/>
                <a:gd name="T77" fmla="*/ 267 h 1970"/>
                <a:gd name="T78" fmla="*/ 1849 w 2506"/>
                <a:gd name="T79" fmla="*/ 0 h 1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06" h="1970">
                  <a:moveTo>
                    <a:pt x="2372" y="1716"/>
                  </a:moveTo>
                  <a:lnTo>
                    <a:pt x="2372" y="1716"/>
                  </a:lnTo>
                  <a:cubicBezTo>
                    <a:pt x="2261" y="1655"/>
                    <a:pt x="2075" y="1575"/>
                    <a:pt x="1858" y="1575"/>
                  </a:cubicBezTo>
                  <a:cubicBezTo>
                    <a:pt x="1845" y="1575"/>
                    <a:pt x="1831" y="1576"/>
                    <a:pt x="1818" y="1576"/>
                  </a:cubicBezTo>
                  <a:cubicBezTo>
                    <a:pt x="1599" y="1587"/>
                    <a:pt x="1427" y="1659"/>
                    <a:pt x="1323" y="1715"/>
                  </a:cubicBezTo>
                  <a:lnTo>
                    <a:pt x="1323" y="308"/>
                  </a:lnTo>
                  <a:cubicBezTo>
                    <a:pt x="1347" y="271"/>
                    <a:pt x="1462" y="127"/>
                    <a:pt x="1847" y="133"/>
                  </a:cubicBezTo>
                  <a:cubicBezTo>
                    <a:pt x="2229" y="140"/>
                    <a:pt x="2347" y="273"/>
                    <a:pt x="2372" y="310"/>
                  </a:cubicBezTo>
                  <a:lnTo>
                    <a:pt x="2372" y="1716"/>
                  </a:lnTo>
                  <a:close/>
                  <a:moveTo>
                    <a:pt x="1182" y="1715"/>
                  </a:moveTo>
                  <a:lnTo>
                    <a:pt x="1182" y="1715"/>
                  </a:lnTo>
                  <a:cubicBezTo>
                    <a:pt x="1079" y="1659"/>
                    <a:pt x="906" y="1587"/>
                    <a:pt x="688" y="1576"/>
                  </a:cubicBezTo>
                  <a:cubicBezTo>
                    <a:pt x="674" y="1576"/>
                    <a:pt x="661" y="1575"/>
                    <a:pt x="647" y="1575"/>
                  </a:cubicBezTo>
                  <a:cubicBezTo>
                    <a:pt x="431" y="1575"/>
                    <a:pt x="244" y="1655"/>
                    <a:pt x="133" y="1716"/>
                  </a:cubicBezTo>
                  <a:lnTo>
                    <a:pt x="133" y="310"/>
                  </a:lnTo>
                  <a:cubicBezTo>
                    <a:pt x="159" y="273"/>
                    <a:pt x="276" y="140"/>
                    <a:pt x="659" y="133"/>
                  </a:cubicBezTo>
                  <a:cubicBezTo>
                    <a:pt x="1044" y="127"/>
                    <a:pt x="1159" y="271"/>
                    <a:pt x="1182" y="308"/>
                  </a:cubicBezTo>
                  <a:lnTo>
                    <a:pt x="1182" y="1715"/>
                  </a:lnTo>
                  <a:close/>
                  <a:moveTo>
                    <a:pt x="1849" y="0"/>
                  </a:moveTo>
                  <a:lnTo>
                    <a:pt x="1849" y="0"/>
                  </a:lnTo>
                  <a:cubicBezTo>
                    <a:pt x="1840" y="0"/>
                    <a:pt x="1831" y="0"/>
                    <a:pt x="1823" y="0"/>
                  </a:cubicBezTo>
                  <a:cubicBezTo>
                    <a:pt x="1490" y="0"/>
                    <a:pt x="1328" y="105"/>
                    <a:pt x="1253" y="184"/>
                  </a:cubicBezTo>
                  <a:cubicBezTo>
                    <a:pt x="1178" y="105"/>
                    <a:pt x="1015" y="0"/>
                    <a:pt x="683" y="0"/>
                  </a:cubicBezTo>
                  <a:cubicBezTo>
                    <a:pt x="674" y="0"/>
                    <a:pt x="666" y="0"/>
                    <a:pt x="657" y="0"/>
                  </a:cubicBezTo>
                  <a:cubicBezTo>
                    <a:pt x="127" y="9"/>
                    <a:pt x="16" y="240"/>
                    <a:pt x="5" y="267"/>
                  </a:cubicBezTo>
                  <a:lnTo>
                    <a:pt x="0" y="279"/>
                  </a:lnTo>
                  <a:lnTo>
                    <a:pt x="0" y="1970"/>
                  </a:lnTo>
                  <a:lnTo>
                    <a:pt x="107" y="1889"/>
                  </a:lnTo>
                  <a:cubicBezTo>
                    <a:pt x="109" y="1887"/>
                    <a:pt x="369" y="1695"/>
                    <a:pt x="682" y="1709"/>
                  </a:cubicBezTo>
                  <a:cubicBezTo>
                    <a:pt x="943" y="1722"/>
                    <a:pt x="1133" y="1837"/>
                    <a:pt x="1190" y="1876"/>
                  </a:cubicBezTo>
                  <a:cubicBezTo>
                    <a:pt x="1201" y="1883"/>
                    <a:pt x="1207" y="1888"/>
                    <a:pt x="1208" y="1888"/>
                  </a:cubicBezTo>
                  <a:lnTo>
                    <a:pt x="1253" y="1924"/>
                  </a:lnTo>
                  <a:lnTo>
                    <a:pt x="1298" y="1888"/>
                  </a:lnTo>
                  <a:cubicBezTo>
                    <a:pt x="1298" y="1888"/>
                    <a:pt x="1304" y="1883"/>
                    <a:pt x="1316" y="1876"/>
                  </a:cubicBezTo>
                  <a:cubicBezTo>
                    <a:pt x="1373" y="1837"/>
                    <a:pt x="1563" y="1722"/>
                    <a:pt x="1824" y="1709"/>
                  </a:cubicBezTo>
                  <a:cubicBezTo>
                    <a:pt x="2135" y="1695"/>
                    <a:pt x="2396" y="1887"/>
                    <a:pt x="2399" y="1889"/>
                  </a:cubicBezTo>
                  <a:lnTo>
                    <a:pt x="2506" y="1970"/>
                  </a:lnTo>
                  <a:lnTo>
                    <a:pt x="2506" y="279"/>
                  </a:lnTo>
                  <a:lnTo>
                    <a:pt x="2501" y="267"/>
                  </a:lnTo>
                  <a:cubicBezTo>
                    <a:pt x="2490" y="240"/>
                    <a:pt x="2379" y="9"/>
                    <a:pt x="184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 name="Freeform 13"/>
            <p:cNvSpPr>
              <a:spLocks/>
            </p:cNvSpPr>
            <p:nvPr/>
          </p:nvSpPr>
          <p:spPr bwMode="auto">
            <a:xfrm>
              <a:off x="3829050" y="5399088"/>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0 h 206"/>
                <a:gd name="T12" fmla="*/ 68 w 844"/>
                <a:gd name="T13" fmla="*/ 193 h 206"/>
                <a:gd name="T14" fmla="*/ 437 w 844"/>
                <a:gd name="T15" fmla="*/ 89 h 206"/>
                <a:gd name="T16" fmla="*/ 775 w 844"/>
                <a:gd name="T17" fmla="*/ 193 h 206"/>
                <a:gd name="T18" fmla="*/ 831 w 844"/>
                <a:gd name="T19" fmla="*/ 183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3"/>
                    <a:pt x="667" y="19"/>
                    <a:pt x="441" y="10"/>
                  </a:cubicBezTo>
                  <a:cubicBezTo>
                    <a:pt x="213" y="0"/>
                    <a:pt x="30" y="122"/>
                    <a:pt x="23" y="127"/>
                  </a:cubicBezTo>
                  <a:cubicBezTo>
                    <a:pt x="4" y="139"/>
                    <a:pt x="0" y="164"/>
                    <a:pt x="12" y="183"/>
                  </a:cubicBezTo>
                  <a:cubicBezTo>
                    <a:pt x="20" y="194"/>
                    <a:pt x="32" y="200"/>
                    <a:pt x="45" y="200"/>
                  </a:cubicBezTo>
                  <a:cubicBezTo>
                    <a:pt x="53" y="200"/>
                    <a:pt x="61" y="198"/>
                    <a:pt x="68" y="193"/>
                  </a:cubicBezTo>
                  <a:cubicBezTo>
                    <a:pt x="69" y="192"/>
                    <a:pt x="236" y="81"/>
                    <a:pt x="437" y="89"/>
                  </a:cubicBezTo>
                  <a:cubicBezTo>
                    <a:pt x="639" y="98"/>
                    <a:pt x="774" y="192"/>
                    <a:pt x="775" y="193"/>
                  </a:cubicBezTo>
                  <a:cubicBezTo>
                    <a:pt x="793" y="206"/>
                    <a:pt x="818" y="201"/>
                    <a:pt x="831" y="183"/>
                  </a:cubicBezTo>
                  <a:cubicBezTo>
                    <a:pt x="844" y="165"/>
                    <a:pt x="840" y="140"/>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 name="Freeform 14"/>
            <p:cNvSpPr>
              <a:spLocks/>
            </p:cNvSpPr>
            <p:nvPr/>
          </p:nvSpPr>
          <p:spPr bwMode="auto">
            <a:xfrm>
              <a:off x="3829050" y="56784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4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3"/>
                    <a:pt x="23" y="128"/>
                  </a:cubicBezTo>
                  <a:cubicBezTo>
                    <a:pt x="4" y="140"/>
                    <a:pt x="0" y="165"/>
                    <a:pt x="12" y="183"/>
                  </a:cubicBezTo>
                  <a:cubicBezTo>
                    <a:pt x="20" y="195"/>
                    <a:pt x="32" y="201"/>
                    <a:pt x="45" y="201"/>
                  </a:cubicBezTo>
                  <a:cubicBezTo>
                    <a:pt x="53" y="201"/>
                    <a:pt x="61" y="199"/>
                    <a:pt x="68" y="194"/>
                  </a:cubicBezTo>
                  <a:cubicBezTo>
                    <a:pt x="69" y="193"/>
                    <a:pt x="236" y="82"/>
                    <a:pt x="437" y="90"/>
                  </a:cubicBezTo>
                  <a:cubicBezTo>
                    <a:pt x="639" y="99"/>
                    <a:pt x="774" y="193"/>
                    <a:pt x="775" y="194"/>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 name="Freeform 15"/>
            <p:cNvSpPr>
              <a:spLocks/>
            </p:cNvSpPr>
            <p:nvPr/>
          </p:nvSpPr>
          <p:spPr bwMode="auto">
            <a:xfrm>
              <a:off x="3829050" y="5957888"/>
              <a:ext cx="627063" cy="153988"/>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8"/>
                    <a:pt x="68"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 name="Freeform 16"/>
            <p:cNvSpPr>
              <a:spLocks/>
            </p:cNvSpPr>
            <p:nvPr/>
          </p:nvSpPr>
          <p:spPr bwMode="auto">
            <a:xfrm>
              <a:off x="4713288" y="5437188"/>
              <a:ext cx="627063" cy="152400"/>
            </a:xfrm>
            <a:custGeom>
              <a:avLst/>
              <a:gdLst>
                <a:gd name="T0" fmla="*/ 822 w 844"/>
                <a:gd name="T1" fmla="*/ 127 h 205"/>
                <a:gd name="T2" fmla="*/ 822 w 844"/>
                <a:gd name="T3" fmla="*/ 127 h 205"/>
                <a:gd name="T4" fmla="*/ 441 w 844"/>
                <a:gd name="T5" fmla="*/ 9 h 205"/>
                <a:gd name="T6" fmla="*/ 23 w 844"/>
                <a:gd name="T7" fmla="*/ 127 h 205"/>
                <a:gd name="T8" fmla="*/ 12 w 844"/>
                <a:gd name="T9" fmla="*/ 182 h 205"/>
                <a:gd name="T10" fmla="*/ 45 w 844"/>
                <a:gd name="T11" fmla="*/ 200 h 205"/>
                <a:gd name="T12" fmla="*/ 67 w 844"/>
                <a:gd name="T13" fmla="*/ 193 h 205"/>
                <a:gd name="T14" fmla="*/ 437 w 844"/>
                <a:gd name="T15" fmla="*/ 89 h 205"/>
                <a:gd name="T16" fmla="*/ 775 w 844"/>
                <a:gd name="T17" fmla="*/ 193 h 205"/>
                <a:gd name="T18" fmla="*/ 831 w 844"/>
                <a:gd name="T19" fmla="*/ 183 h 205"/>
                <a:gd name="T20" fmla="*/ 822 w 844"/>
                <a:gd name="T21" fmla="*/ 127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5">
                  <a:moveTo>
                    <a:pt x="822" y="127"/>
                  </a:moveTo>
                  <a:lnTo>
                    <a:pt x="822" y="127"/>
                  </a:lnTo>
                  <a:cubicBezTo>
                    <a:pt x="815" y="123"/>
                    <a:pt x="667" y="19"/>
                    <a:pt x="441" y="9"/>
                  </a:cubicBezTo>
                  <a:cubicBezTo>
                    <a:pt x="213" y="0"/>
                    <a:pt x="30" y="122"/>
                    <a:pt x="23" y="127"/>
                  </a:cubicBezTo>
                  <a:cubicBezTo>
                    <a:pt x="4" y="139"/>
                    <a:pt x="0" y="164"/>
                    <a:pt x="12" y="182"/>
                  </a:cubicBezTo>
                  <a:cubicBezTo>
                    <a:pt x="20" y="194"/>
                    <a:pt x="32" y="200"/>
                    <a:pt x="45" y="200"/>
                  </a:cubicBezTo>
                  <a:cubicBezTo>
                    <a:pt x="53" y="200"/>
                    <a:pt x="61" y="198"/>
                    <a:pt x="67" y="193"/>
                  </a:cubicBezTo>
                  <a:cubicBezTo>
                    <a:pt x="69" y="192"/>
                    <a:pt x="236" y="81"/>
                    <a:pt x="437" y="89"/>
                  </a:cubicBezTo>
                  <a:cubicBezTo>
                    <a:pt x="639" y="98"/>
                    <a:pt x="774" y="192"/>
                    <a:pt x="775" y="193"/>
                  </a:cubicBezTo>
                  <a:cubicBezTo>
                    <a:pt x="793" y="205"/>
                    <a:pt x="818" y="201"/>
                    <a:pt x="831" y="183"/>
                  </a:cubicBezTo>
                  <a:cubicBezTo>
                    <a:pt x="844" y="165"/>
                    <a:pt x="840" y="140"/>
                    <a:pt x="822" y="1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17"/>
            <p:cNvSpPr>
              <a:spLocks/>
            </p:cNvSpPr>
            <p:nvPr/>
          </p:nvSpPr>
          <p:spPr bwMode="auto">
            <a:xfrm>
              <a:off x="4713288" y="57165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9"/>
                    <a:pt x="67"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 name="Freeform 18"/>
            <p:cNvSpPr>
              <a:spLocks/>
            </p:cNvSpPr>
            <p:nvPr/>
          </p:nvSpPr>
          <p:spPr bwMode="auto">
            <a:xfrm>
              <a:off x="4713288" y="5997575"/>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7"/>
                  </a:cubicBezTo>
                  <a:cubicBezTo>
                    <a:pt x="4" y="140"/>
                    <a:pt x="0" y="165"/>
                    <a:pt x="12" y="183"/>
                  </a:cubicBezTo>
                  <a:cubicBezTo>
                    <a:pt x="20" y="194"/>
                    <a:pt x="32" y="201"/>
                    <a:pt x="45" y="201"/>
                  </a:cubicBezTo>
                  <a:cubicBezTo>
                    <a:pt x="53" y="201"/>
                    <a:pt x="61" y="198"/>
                    <a:pt x="67" y="194"/>
                  </a:cubicBezTo>
                  <a:cubicBezTo>
                    <a:pt x="69" y="193"/>
                    <a:pt x="236" y="82"/>
                    <a:pt x="437" y="90"/>
                  </a:cubicBezTo>
                  <a:cubicBezTo>
                    <a:pt x="639" y="98"/>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4303641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3</a:t>
            </a:r>
            <a:endParaRPr kumimoji="1" lang="zh-CN" altLang="en-US" dirty="0"/>
          </a:p>
        </p:txBody>
      </p:sp>
      <p:sp>
        <p:nvSpPr>
          <p:cNvPr id="3" name="文本占位符 2"/>
          <p:cNvSpPr>
            <a:spLocks noGrp="1"/>
          </p:cNvSpPr>
          <p:nvPr>
            <p:ph type="body" sz="quarter" idx="12"/>
          </p:nvPr>
        </p:nvSpPr>
        <p:spPr/>
        <p:txBody>
          <a:bodyPr/>
          <a:lstStyle/>
          <a:p>
            <a:r>
              <a:rPr kumimoji="1" lang="zh-CN" altLang="en-US" dirty="0"/>
              <a:t>实验分析</a:t>
            </a:r>
          </a:p>
        </p:txBody>
      </p:sp>
      <p:sp>
        <p:nvSpPr>
          <p:cNvPr id="4" name="文本框 3">
            <a:extLst>
              <a:ext uri="{FF2B5EF4-FFF2-40B4-BE49-F238E27FC236}">
                <a16:creationId xmlns:a16="http://schemas.microsoft.com/office/drawing/2014/main" id="{5F5FA472-1C79-8847-ADA1-15270C840BF5}"/>
              </a:ext>
            </a:extLst>
          </p:cNvPr>
          <p:cNvSpPr txBox="1"/>
          <p:nvPr/>
        </p:nvSpPr>
        <p:spPr>
          <a:xfrm>
            <a:off x="877503" y="959881"/>
            <a:ext cx="7912536" cy="4842544"/>
          </a:xfrm>
          <a:prstGeom prst="rect">
            <a:avLst/>
          </a:prstGeom>
          <a:noFill/>
        </p:spPr>
        <p:txBody>
          <a:bodyPr wrap="square" rtlCol="0">
            <a:spAutoFit/>
          </a:bodyPr>
          <a:lstStyle/>
          <a:p>
            <a:pPr>
              <a:lnSpc>
                <a:spcPct val="130000"/>
              </a:lnSpc>
              <a:spcBef>
                <a:spcPts val="600"/>
              </a:spcBef>
            </a:pPr>
            <a:r>
              <a:rPr kumimoji="1" lang="zh-CN" altLang="en-US" sz="1600" b="1" kern="0" dirty="0">
                <a:latin typeface="微软雅黑" panose="020B0503020204020204" pitchFamily="34" charset="-122"/>
                <a:ea typeface="微软雅黑" panose="020B0503020204020204" pitchFamily="34" charset="-122"/>
                <a:cs typeface="+mn-ea"/>
                <a:sym typeface="+mn-lt"/>
              </a:rPr>
              <a:t>评价指标</a:t>
            </a:r>
            <a:endParaRPr kumimoji="1" lang="en-US" altLang="zh-CN" sz="1600" b="1" kern="0" dirty="0">
              <a:latin typeface="微软雅黑" panose="020B0503020204020204" pitchFamily="34" charset="-122"/>
              <a:ea typeface="微软雅黑" panose="020B0503020204020204" pitchFamily="34" charset="-122"/>
              <a:cs typeface="+mn-ea"/>
              <a:sym typeface="+mn-lt"/>
            </a:endParaRPr>
          </a:p>
          <a:p>
            <a:pPr marL="628639" lvl="1" indent="-171450">
              <a:lnSpc>
                <a:spcPct val="130000"/>
              </a:lnSpc>
              <a:spcBef>
                <a:spcPts val="600"/>
              </a:spcBef>
              <a:buFont typeface="Arial" panose="020B0604020202020204" pitchFamily="34" charset="0"/>
              <a:buChar char="•"/>
            </a:pPr>
            <a:r>
              <a:rPr lang="zh-CN" altLang="en-US" sz="1600" dirty="0"/>
              <a:t>对于测试集的用户，如果在广告投放上有相关的效果行为， 则认为是正例；如果不产生效果行为，则认为是负例</a:t>
            </a:r>
            <a:endParaRPr lang="en-US" altLang="zh-CN" sz="1600" dirty="0"/>
          </a:p>
          <a:p>
            <a:pPr marL="628639" lvl="1" indent="-171450">
              <a:lnSpc>
                <a:spcPct val="130000"/>
              </a:lnSpc>
              <a:spcBef>
                <a:spcPts val="600"/>
              </a:spcBef>
              <a:buFont typeface="Arial" panose="020B0604020202020204" pitchFamily="34" charset="0"/>
              <a:buChar char="•"/>
            </a:pPr>
            <a:r>
              <a:rPr lang="zh-CN" altLang="en-US" sz="1600" dirty="0"/>
              <a:t>为每个广告计算测试集中用户的得分，据此计算每个广告的</a:t>
            </a:r>
            <a:r>
              <a:rPr lang="en" altLang="zh-CN" sz="1600" dirty="0"/>
              <a:t>AUC</a:t>
            </a:r>
            <a:r>
              <a:rPr lang="zh-CN" altLang="en-US" sz="1600" dirty="0"/>
              <a:t>指标，</a:t>
            </a:r>
            <a:r>
              <a:rPr lang="en" altLang="zh-CN" sz="1600" dirty="0" err="1"/>
              <a:t>AUC</a:t>
            </a:r>
            <a:r>
              <a:rPr lang="en" altLang="zh-CN" sz="1600" baseline="-25000" dirty="0" err="1"/>
              <a:t>i</a:t>
            </a:r>
            <a:r>
              <a:rPr lang="zh-CN" altLang="en-US" sz="1600" dirty="0"/>
              <a:t>表示第 </a:t>
            </a:r>
            <a:r>
              <a:rPr lang="en" altLang="zh-CN" sz="1600" dirty="0"/>
              <a:t>I</a:t>
            </a:r>
            <a:r>
              <a:rPr lang="zh-CN" altLang="en-US" sz="1600" dirty="0"/>
              <a:t> 个包的</a:t>
            </a:r>
            <a:r>
              <a:rPr lang="en" altLang="zh-CN" sz="1600" dirty="0"/>
              <a:t>AUC</a:t>
            </a:r>
            <a:r>
              <a:rPr lang="zh-CN" altLang="en-US" sz="1600" dirty="0"/>
              <a:t>值， 并以所有待评估的 </a:t>
            </a:r>
            <a:r>
              <a:rPr lang="en" altLang="zh-CN" sz="1600" dirty="0"/>
              <a:t>m</a:t>
            </a:r>
            <a:r>
              <a:rPr lang="zh-CN" altLang="en-US" sz="1600" dirty="0"/>
              <a:t> 个广告的平均</a:t>
            </a:r>
            <a:r>
              <a:rPr lang="en" altLang="zh-CN" sz="1600" dirty="0"/>
              <a:t>AUC</a:t>
            </a:r>
            <a:r>
              <a:rPr lang="zh-CN" altLang="en-US" sz="1600" dirty="0"/>
              <a:t>作为最终的评估指标：</a:t>
            </a:r>
            <a:endParaRPr lang="en-US" altLang="zh-CN" sz="1600" dirty="0"/>
          </a:p>
          <a:p>
            <a:pPr>
              <a:lnSpc>
                <a:spcPct val="130000"/>
              </a:lnSpc>
              <a:spcBef>
                <a:spcPts val="600"/>
              </a:spcBef>
            </a:pPr>
            <a:endParaRPr kumimoji="1" lang="en-US" altLang="zh-CN" sz="1600" b="1" kern="0" dirty="0">
              <a:latin typeface="微软雅黑" panose="020B0503020204020204" pitchFamily="34" charset="-122"/>
              <a:ea typeface="微软雅黑" panose="020B0503020204020204" pitchFamily="34" charset="-122"/>
              <a:cs typeface="+mn-ea"/>
              <a:sym typeface="+mn-lt"/>
            </a:endParaRPr>
          </a:p>
          <a:p>
            <a:pPr>
              <a:lnSpc>
                <a:spcPct val="130000"/>
              </a:lnSpc>
              <a:spcBef>
                <a:spcPts val="600"/>
              </a:spcBef>
            </a:pPr>
            <a:endParaRPr kumimoji="1" lang="en-US" altLang="zh-CN" sz="1600" b="1" kern="0" dirty="0">
              <a:latin typeface="微软雅黑" panose="020B0503020204020204" pitchFamily="34" charset="-122"/>
              <a:ea typeface="微软雅黑" panose="020B0503020204020204" pitchFamily="34" charset="-122"/>
              <a:cs typeface="+mn-ea"/>
              <a:sym typeface="+mn-lt"/>
            </a:endParaRPr>
          </a:p>
          <a:p>
            <a:pPr>
              <a:lnSpc>
                <a:spcPct val="130000"/>
              </a:lnSpc>
              <a:spcBef>
                <a:spcPts val="600"/>
              </a:spcBef>
            </a:pPr>
            <a:endParaRPr kumimoji="1" lang="en-US" altLang="zh-CN" sz="1600" b="1" kern="0" dirty="0">
              <a:latin typeface="微软雅黑" panose="020B0503020204020204" pitchFamily="34" charset="-122"/>
              <a:ea typeface="微软雅黑" panose="020B0503020204020204" pitchFamily="34" charset="-122"/>
              <a:cs typeface="+mn-ea"/>
              <a:sym typeface="+mn-lt"/>
            </a:endParaRPr>
          </a:p>
          <a:p>
            <a:pPr>
              <a:lnSpc>
                <a:spcPct val="130000"/>
              </a:lnSpc>
              <a:spcBef>
                <a:spcPts val="600"/>
              </a:spcBef>
            </a:pPr>
            <a:r>
              <a:rPr kumimoji="1" lang="en-US" altLang="zh-CN" sz="1600" b="1" kern="0" dirty="0">
                <a:latin typeface="微软雅黑" panose="020B0503020204020204" pitchFamily="34" charset="-122"/>
                <a:ea typeface="微软雅黑" panose="020B0503020204020204" pitchFamily="34" charset="-122"/>
                <a:cs typeface="+mn-ea"/>
                <a:sym typeface="+mn-lt"/>
              </a:rPr>
              <a:t>Baseline</a:t>
            </a:r>
            <a:r>
              <a:rPr kumimoji="1" lang="zh-CN" altLang="en-US" sz="1600" b="1" kern="0" dirty="0">
                <a:latin typeface="微软雅黑" panose="020B0503020204020204" pitchFamily="34" charset="-122"/>
                <a:ea typeface="微软雅黑" panose="020B0503020204020204" pitchFamily="34" charset="-122"/>
                <a:cs typeface="+mn-ea"/>
                <a:sym typeface="+mn-lt"/>
              </a:rPr>
              <a:t>结果</a:t>
            </a:r>
            <a:endParaRPr kumimoji="1" lang="en-US" altLang="zh-CN" sz="1600" b="1" kern="0" dirty="0">
              <a:latin typeface="微软雅黑" panose="020B0503020204020204" pitchFamily="34" charset="-122"/>
              <a:ea typeface="微软雅黑" panose="020B0503020204020204" pitchFamily="34" charset="-122"/>
              <a:cs typeface="+mn-ea"/>
              <a:sym typeface="+mn-lt"/>
            </a:endParaRPr>
          </a:p>
          <a:p>
            <a:pPr marL="628639" lvl="1" indent="-171450">
              <a:lnSpc>
                <a:spcPct val="130000"/>
              </a:lnSpc>
              <a:spcBef>
                <a:spcPts val="600"/>
              </a:spcBef>
              <a:buFont typeface="Arial" panose="020B0604020202020204" pitchFamily="34" charset="0"/>
              <a:buChar char="•"/>
            </a:pPr>
            <a:r>
              <a:rPr kumimoji="1" lang="en-US" altLang="zh-CN" sz="1600" kern="0" dirty="0">
                <a:latin typeface="微软雅黑" panose="020B0503020204020204" pitchFamily="34" charset="-122"/>
                <a:ea typeface="微软雅黑" panose="020B0503020204020204" pitchFamily="34" charset="-122"/>
                <a:cs typeface="+mn-ea"/>
                <a:sym typeface="+mn-lt"/>
              </a:rPr>
              <a:t>Baseline</a:t>
            </a:r>
            <a:r>
              <a:rPr kumimoji="1" lang="zh-CN" altLang="en-US" sz="1600" kern="0" dirty="0">
                <a:latin typeface="微软雅黑" panose="020B0503020204020204" pitchFamily="34" charset="-122"/>
                <a:ea typeface="微软雅黑" panose="020B0503020204020204" pitchFamily="34" charset="-122"/>
                <a:cs typeface="+mn-ea"/>
                <a:sym typeface="+mn-lt"/>
              </a:rPr>
              <a:t>模型最终得到的</a:t>
            </a:r>
            <a:r>
              <a:rPr kumimoji="1" lang="en-US" altLang="zh-CN" sz="1600" kern="0" dirty="0">
                <a:latin typeface="微软雅黑" panose="020B0503020204020204" pitchFamily="34" charset="-122"/>
                <a:ea typeface="微软雅黑" panose="020B0503020204020204" pitchFamily="34" charset="-122"/>
                <a:cs typeface="+mn-ea"/>
                <a:sym typeface="+mn-lt"/>
              </a:rPr>
              <a:t>AUC</a:t>
            </a:r>
            <a:r>
              <a:rPr kumimoji="1" lang="zh-CN" altLang="en-US" sz="1600" kern="0" dirty="0">
                <a:latin typeface="微软雅黑" panose="020B0503020204020204" pitchFamily="34" charset="-122"/>
                <a:ea typeface="微软雅黑" panose="020B0503020204020204" pitchFamily="34" charset="-122"/>
                <a:cs typeface="+mn-ea"/>
                <a:sym typeface="+mn-lt"/>
              </a:rPr>
              <a:t>平均值为</a:t>
            </a:r>
            <a:r>
              <a:rPr kumimoji="1" lang="en-US" altLang="zh-CN" sz="1600" kern="0" dirty="0">
                <a:latin typeface="微软雅黑" panose="020B0503020204020204" pitchFamily="34" charset="-122"/>
                <a:ea typeface="微软雅黑" panose="020B0503020204020204" pitchFamily="34" charset="-122"/>
                <a:cs typeface="+mn-ea"/>
                <a:sym typeface="+mn-lt"/>
              </a:rPr>
              <a:t>0.733</a:t>
            </a:r>
          </a:p>
          <a:p>
            <a:pPr marL="628639" lvl="1" indent="-171450">
              <a:lnSpc>
                <a:spcPct val="130000"/>
              </a:lnSpc>
              <a:spcBef>
                <a:spcPts val="600"/>
              </a:spcBef>
              <a:buFont typeface="Arial" panose="020B0604020202020204" pitchFamily="34" charset="0"/>
              <a:buChar char="•"/>
            </a:pPr>
            <a:r>
              <a:rPr kumimoji="1" lang="zh-CN" altLang="en-US" sz="1600" kern="0" dirty="0">
                <a:latin typeface="微软雅黑" panose="020B0503020204020204" pitchFamily="34" charset="-122"/>
                <a:ea typeface="微软雅黑" panose="020B0503020204020204" pitchFamily="34" charset="-122"/>
                <a:cs typeface="+mn-ea"/>
                <a:sym typeface="+mn-lt"/>
              </a:rPr>
              <a:t>迭代</a:t>
            </a:r>
            <a:r>
              <a:rPr kumimoji="1" lang="en-US" altLang="zh-CN" sz="1600" kern="0" dirty="0">
                <a:latin typeface="微软雅黑" panose="020B0503020204020204" pitchFamily="34" charset="-122"/>
                <a:ea typeface="微软雅黑" panose="020B0503020204020204" pitchFamily="34" charset="-122"/>
                <a:cs typeface="+mn-ea"/>
                <a:sym typeface="+mn-lt"/>
              </a:rPr>
              <a:t>1500</a:t>
            </a:r>
            <a:r>
              <a:rPr kumimoji="1" lang="zh-CN" altLang="en-US" sz="1600" kern="0" dirty="0">
                <a:latin typeface="微软雅黑" panose="020B0503020204020204" pitchFamily="34" charset="-122"/>
                <a:ea typeface="微软雅黑" panose="020B0503020204020204" pitchFamily="34" charset="-122"/>
                <a:cs typeface="+mn-ea"/>
                <a:sym typeface="+mn-lt"/>
              </a:rPr>
              <a:t>次，数据整体</a:t>
            </a:r>
            <a:r>
              <a:rPr kumimoji="1" lang="en-US" altLang="zh-CN" sz="1600" kern="0" dirty="0">
                <a:latin typeface="微软雅黑" panose="020B0503020204020204" pitchFamily="34" charset="-122"/>
                <a:ea typeface="微软雅黑" panose="020B0503020204020204" pitchFamily="34" charset="-122"/>
                <a:cs typeface="+mn-ea"/>
                <a:sym typeface="+mn-lt"/>
              </a:rPr>
              <a:t>AUC</a:t>
            </a:r>
            <a:r>
              <a:rPr kumimoji="1" lang="zh-CN" altLang="en-US" sz="1600" kern="0" dirty="0">
                <a:latin typeface="微软雅黑" panose="020B0503020204020204" pitchFamily="34" charset="-122"/>
                <a:ea typeface="微软雅黑" panose="020B0503020204020204" pitchFamily="34" charset="-122"/>
                <a:cs typeface="+mn-ea"/>
                <a:sym typeface="+mn-lt"/>
              </a:rPr>
              <a:t>变化如右图所示：</a:t>
            </a:r>
            <a:endParaRPr kumimoji="1" lang="en-US" altLang="zh-CN" sz="1600" kern="0" dirty="0">
              <a:latin typeface="微软雅黑" panose="020B0503020204020204" pitchFamily="34" charset="-122"/>
              <a:ea typeface="微软雅黑" panose="020B0503020204020204" pitchFamily="34" charset="-122"/>
              <a:cs typeface="+mn-ea"/>
              <a:sym typeface="+mn-lt"/>
            </a:endParaRPr>
          </a:p>
          <a:p>
            <a:pPr>
              <a:lnSpc>
                <a:spcPct val="130000"/>
              </a:lnSpc>
              <a:spcBef>
                <a:spcPts val="600"/>
              </a:spcBef>
            </a:pPr>
            <a:endParaRPr kumimoji="1" lang="zh-CN" altLang="en-US" sz="1200" b="1" kern="0" dirty="0">
              <a:latin typeface="微软雅黑" panose="020B0503020204020204" pitchFamily="34" charset="-122"/>
              <a:ea typeface="微软雅黑" panose="020B0503020204020204" pitchFamily="34" charset="-122"/>
              <a:cs typeface="+mn-ea"/>
              <a:sym typeface="+mn-lt"/>
            </a:endParaRPr>
          </a:p>
        </p:txBody>
      </p:sp>
      <p:pic>
        <p:nvPicPr>
          <p:cNvPr id="5" name="图片 4">
            <a:extLst>
              <a:ext uri="{FF2B5EF4-FFF2-40B4-BE49-F238E27FC236}">
                <a16:creationId xmlns:a16="http://schemas.microsoft.com/office/drawing/2014/main" id="{24392714-33D3-DF45-BBE8-C805EE903468}"/>
              </a:ext>
            </a:extLst>
          </p:cNvPr>
          <p:cNvPicPr>
            <a:picLocks noChangeAspect="1"/>
          </p:cNvPicPr>
          <p:nvPr/>
        </p:nvPicPr>
        <p:blipFill>
          <a:blip r:embed="rId3"/>
          <a:stretch>
            <a:fillRect/>
          </a:stretch>
        </p:blipFill>
        <p:spPr>
          <a:xfrm>
            <a:off x="3661445" y="3048000"/>
            <a:ext cx="1422400" cy="762000"/>
          </a:xfrm>
          <a:prstGeom prst="rect">
            <a:avLst/>
          </a:prstGeom>
        </p:spPr>
      </p:pic>
      <p:pic>
        <p:nvPicPr>
          <p:cNvPr id="7" name="图片 6">
            <a:extLst>
              <a:ext uri="{FF2B5EF4-FFF2-40B4-BE49-F238E27FC236}">
                <a16:creationId xmlns:a16="http://schemas.microsoft.com/office/drawing/2014/main" id="{78982719-22F0-E04E-A6BB-2A854CB65B7A}"/>
              </a:ext>
            </a:extLst>
          </p:cNvPr>
          <p:cNvPicPr>
            <a:picLocks noChangeAspect="1"/>
          </p:cNvPicPr>
          <p:nvPr/>
        </p:nvPicPr>
        <p:blipFill>
          <a:blip r:embed="rId4"/>
          <a:stretch>
            <a:fillRect/>
          </a:stretch>
        </p:blipFill>
        <p:spPr>
          <a:xfrm>
            <a:off x="6550619" y="2895762"/>
            <a:ext cx="4550226" cy="3412670"/>
          </a:xfrm>
          <a:prstGeom prst="rect">
            <a:avLst/>
          </a:prstGeom>
        </p:spPr>
      </p:pic>
      <p:sp>
        <p:nvSpPr>
          <p:cNvPr id="8" name="文本框 7">
            <a:extLst>
              <a:ext uri="{FF2B5EF4-FFF2-40B4-BE49-F238E27FC236}">
                <a16:creationId xmlns:a16="http://schemas.microsoft.com/office/drawing/2014/main" id="{320EAD70-CEA4-1D45-A44A-604B1B8DC9FF}"/>
              </a:ext>
            </a:extLst>
          </p:cNvPr>
          <p:cNvSpPr txBox="1"/>
          <p:nvPr/>
        </p:nvSpPr>
        <p:spPr>
          <a:xfrm>
            <a:off x="7909933" y="6308432"/>
            <a:ext cx="4282067" cy="308995"/>
          </a:xfrm>
          <a:prstGeom prst="rect">
            <a:avLst/>
          </a:prstGeom>
          <a:noFill/>
        </p:spPr>
        <p:txBody>
          <a:bodyPr wrap="square" rtlCol="0">
            <a:spAutoFit/>
          </a:bodyPr>
          <a:lstStyle/>
          <a:p>
            <a:pPr>
              <a:lnSpc>
                <a:spcPct val="130000"/>
              </a:lnSpc>
              <a:spcBef>
                <a:spcPts val="600"/>
              </a:spcBef>
            </a:pPr>
            <a:r>
              <a:rPr kumimoji="1" lang="zh-CN" altLang="en-US" sz="1200" kern="0" dirty="0">
                <a:latin typeface="微软雅黑" panose="020B0503020204020204" pitchFamily="34" charset="-122"/>
                <a:ea typeface="微软雅黑" panose="020B0503020204020204" pitchFamily="34" charset="-122"/>
                <a:cs typeface="+mn-ea"/>
                <a:sym typeface="+mn-lt"/>
              </a:rPr>
              <a:t>图 </a:t>
            </a:r>
            <a:r>
              <a:rPr kumimoji="1" lang="en-US" altLang="zh-CN" sz="1200" kern="0" dirty="0">
                <a:latin typeface="微软雅黑" panose="020B0503020204020204" pitchFamily="34" charset="-122"/>
                <a:ea typeface="微软雅黑" panose="020B0503020204020204" pitchFamily="34" charset="-122"/>
                <a:cs typeface="+mn-ea"/>
                <a:sym typeface="+mn-lt"/>
              </a:rPr>
              <a:t>2:</a:t>
            </a:r>
            <a:r>
              <a:rPr kumimoji="1" lang="zh-CN" altLang="en-US" sz="1200" kern="0" dirty="0">
                <a:latin typeface="微软雅黑" panose="020B0503020204020204" pitchFamily="34" charset="-122"/>
                <a:ea typeface="微软雅黑" panose="020B0503020204020204" pitchFamily="34" charset="-122"/>
                <a:cs typeface="+mn-ea"/>
                <a:sym typeface="+mn-lt"/>
              </a:rPr>
              <a:t> 训练过程</a:t>
            </a:r>
            <a:r>
              <a:rPr kumimoji="1" lang="en-US" altLang="zh-CN" sz="1200" kern="0" dirty="0">
                <a:latin typeface="微软雅黑" panose="020B0503020204020204" pitchFamily="34" charset="-122"/>
                <a:ea typeface="微软雅黑" panose="020B0503020204020204" pitchFamily="34" charset="-122"/>
                <a:cs typeface="+mn-ea"/>
                <a:sym typeface="+mn-lt"/>
              </a:rPr>
              <a:t>AUC</a:t>
            </a:r>
            <a:endParaRPr kumimoji="1" lang="zh-CN" altLang="en-US" sz="1200" kern="0" dirty="0">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3175811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模板页面">
  <a:themeElements>
    <a:clrScheme name="自定义 99">
      <a:dk1>
        <a:srgbClr val="000000"/>
      </a:dk1>
      <a:lt1>
        <a:srgbClr val="FFFFFF"/>
      </a:lt1>
      <a:dk2>
        <a:srgbClr val="000000"/>
      </a:dk2>
      <a:lt2>
        <a:srgbClr val="FFFDFD"/>
      </a:lt2>
      <a:accent1>
        <a:srgbClr val="78A4B1"/>
      </a:accent1>
      <a:accent2>
        <a:srgbClr val="CDCAC2"/>
      </a:accent2>
      <a:accent3>
        <a:srgbClr val="456D79"/>
      </a:accent3>
      <a:accent4>
        <a:srgbClr val="F4EFE9"/>
      </a:accent4>
      <a:accent5>
        <a:srgbClr val="5C91A1"/>
      </a:accent5>
      <a:accent6>
        <a:srgbClr val="666560"/>
      </a:accent6>
      <a:hlink>
        <a:srgbClr val="0563C1"/>
      </a:hlink>
      <a:folHlink>
        <a:srgbClr val="954F72"/>
      </a:folHlink>
    </a:clrScheme>
    <a:fontScheme name="自定义 46">
      <a:majorFont>
        <a:latin typeface="微软雅黑"/>
        <a:ea typeface="微软雅黑"/>
        <a:cs typeface=""/>
      </a:majorFont>
      <a:minorFont>
        <a:latin typeface="微软雅黑"/>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lnSpc>
            <a:spcPct val="130000"/>
          </a:lnSpc>
          <a:defRPr sz="1200" dirty="0">
            <a:latin typeface="微软雅黑" panose="020B0503020204020204" pitchFamily="34" charset="-122"/>
            <a:ea typeface="微软雅黑" panose="020B0503020204020204" pitchFamily="34" charset="-122"/>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nSpc>
            <a:spcPct val="130000"/>
          </a:lnSpc>
          <a:spcBef>
            <a:spcPts val="600"/>
          </a:spcBef>
          <a:defRPr sz="1200" kern="0" dirty="0">
            <a:latin typeface="微软雅黑" panose="020B0503020204020204" pitchFamily="34" charset="-122"/>
            <a:ea typeface="微软雅黑" panose="020B0503020204020204" pitchFamily="34" charset="-122"/>
            <a:cs typeface="+mn-ea"/>
            <a:sym typeface="+mn-lt"/>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PLUS">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定义 99">
    <a:dk1>
      <a:srgbClr val="000000"/>
    </a:dk1>
    <a:lt1>
      <a:srgbClr val="FFFFFF"/>
    </a:lt1>
    <a:dk2>
      <a:srgbClr val="000000"/>
    </a:dk2>
    <a:lt2>
      <a:srgbClr val="FFFDFD"/>
    </a:lt2>
    <a:accent1>
      <a:srgbClr val="78A4B1"/>
    </a:accent1>
    <a:accent2>
      <a:srgbClr val="CDCAC2"/>
    </a:accent2>
    <a:accent3>
      <a:srgbClr val="456D79"/>
    </a:accent3>
    <a:accent4>
      <a:srgbClr val="F4EFE9"/>
    </a:accent4>
    <a:accent5>
      <a:srgbClr val="5C91A1"/>
    </a:accent5>
    <a:accent6>
      <a:srgbClr val="666560"/>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Office Theme</Template>
  <TotalTime>5906</TotalTime>
  <Words>2314</Words>
  <Application>Microsoft Macintosh PowerPoint</Application>
  <PresentationFormat>宽屏</PresentationFormat>
  <Paragraphs>309</Paragraphs>
  <Slides>29</Slides>
  <Notes>26</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29</vt:i4>
      </vt:variant>
    </vt:vector>
  </HeadingPairs>
  <TitlesOfParts>
    <vt:vector size="38" baseType="lpstr">
      <vt:lpstr>等线</vt:lpstr>
      <vt:lpstr>Microsoft YaHei</vt:lpstr>
      <vt:lpstr>Microsoft YaHei</vt:lpstr>
      <vt:lpstr>Segoe UI Light</vt:lpstr>
      <vt:lpstr>Arial</vt:lpstr>
      <vt:lpstr>Cambria Math</vt:lpstr>
      <vt:lpstr>Century Gothic</vt:lpstr>
      <vt:lpstr>模板页面</vt:lpstr>
      <vt:lpstr>OfficePLUS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OfficePLUS</dc:creator>
  <cp:keywords/>
  <dc:description/>
  <cp:lastModifiedBy>juntao_ liu</cp:lastModifiedBy>
  <cp:revision>404</cp:revision>
  <dcterms:created xsi:type="dcterms:W3CDTF">2015-08-18T02:51:41Z</dcterms:created>
  <dcterms:modified xsi:type="dcterms:W3CDTF">2020-02-05T02:25:08Z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v-yunxl@microsoft.com</vt:lpwstr>
  </property>
  <property fmtid="{D5CDD505-2E9C-101B-9397-08002B2CF9AE}" pid="5" name="MSIP_Label_f42aa342-8706-4288-bd11-ebb85995028c_SetDate">
    <vt:lpwstr>2017-12-21T08:41:08.7999367Z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