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83" r:id="rId7"/>
    <p:sldId id="262" r:id="rId8"/>
    <p:sldId id="303" r:id="rId9"/>
    <p:sldId id="305" r:id="rId10"/>
    <p:sldId id="264" r:id="rId11"/>
    <p:sldId id="284" r:id="rId12"/>
    <p:sldId id="308" r:id="rId13"/>
    <p:sldId id="265" r:id="rId14"/>
    <p:sldId id="306" r:id="rId15"/>
    <p:sldId id="307" r:id="rId16"/>
    <p:sldId id="311" r:id="rId17"/>
    <p:sldId id="310" r:id="rId18"/>
    <p:sldId id="312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8252" autoAdjust="0"/>
  </p:normalViewPr>
  <p:slideViewPr>
    <p:cSldViewPr snapToGrid="0" snapToObjects="1">
      <p:cViewPr>
        <p:scale>
          <a:sx n="75" d="100"/>
          <a:sy n="75" d="100"/>
        </p:scale>
        <p:origin x="3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45408-ED27-4CAF-B7C3-B7AF6EFD131E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8744-D4C5-4C88-AD48-C21601B7D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2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4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3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13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4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00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3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6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3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56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8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07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96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17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6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0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20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53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0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0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9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7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5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8744-D4C5-4C88-AD48-C21601B7DC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0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674054"/>
            <a:ext cx="10677524" cy="690382"/>
          </a:xfrm>
        </p:spPr>
        <p:txBody>
          <a:bodyPr/>
          <a:lstStyle/>
          <a:p>
            <a:r>
              <a:rPr lang="zh-CN" altLang="en-US" sz="6000" dirty="0" smtClean="0">
                <a:solidFill>
                  <a:srgbClr val="777671"/>
                </a:solidFill>
              </a:rPr>
              <a:t>腾讯广告算法大赛</a:t>
            </a:r>
            <a:r>
              <a:rPr lang="en-US" altLang="zh-CN" sz="6000" dirty="0" smtClean="0">
                <a:solidFill>
                  <a:srgbClr val="777671"/>
                </a:solidFill>
              </a:rPr>
              <a:t>2018</a:t>
            </a:r>
            <a:endParaRPr lang="zh-CN" altLang="en-US" sz="6000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大数据挖掘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455905" y="4576278"/>
            <a:ext cx="3280190" cy="585787"/>
          </a:xfrm>
        </p:spPr>
        <p:txBody>
          <a:bodyPr/>
          <a:lstStyle/>
          <a:p>
            <a:r>
              <a:rPr kumimoji="1" lang="zh-CN" altLang="en-US" sz="2400" dirty="0" smtClean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软件学院</a:t>
            </a:r>
            <a:endParaRPr kumimoji="1" lang="en-US" altLang="zh-CN" sz="2400" dirty="0" smtClean="0">
              <a:solidFill>
                <a:schemeClr val="bg1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小组成员：甘红楠、刘俊涛、夏天宇、元奕超、陶文慧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pSp>
        <p:nvGrpSpPr>
          <p:cNvPr id="40" name="组合 14"/>
          <p:cNvGrpSpPr/>
          <p:nvPr/>
        </p:nvGrpSpPr>
        <p:grpSpPr>
          <a:xfrm>
            <a:off x="503367" y="1046887"/>
            <a:ext cx="5833286" cy="2625954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969816" y="168801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2">
                    <a:lumMod val="50000"/>
                  </a:schemeClr>
                </a:solidFill>
              </a:rPr>
              <a:t>训练集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6830" y="23355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测试集</a:t>
            </a:r>
            <a:endParaRPr lang="zh-CN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7" y="2658693"/>
            <a:ext cx="5442989" cy="390999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 flipV="1">
            <a:off x="7199554" y="1558687"/>
            <a:ext cx="1611621" cy="11901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99238" y="4710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每个用户ID进行1到N的随机化编号，生成一个不重复的加密uid， N为用户总</a:t>
            </a:r>
            <a:r>
              <a:rPr lang="zh-CN" altLang="en-US" sz="2400" dirty="0" smtClean="0"/>
              <a:t>数目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933502" y="3079266"/>
            <a:ext cx="1788013" cy="9449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78782" y="4135984"/>
            <a:ext cx="4748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对每个广告ID</a:t>
            </a:r>
            <a:r>
              <a:rPr lang="zh-CN" altLang="en-US" sz="2400" dirty="0"/>
              <a:t>进行1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随机化编号，生成一个不重复的</a:t>
            </a:r>
            <a:r>
              <a:rPr lang="zh-CN" altLang="en-US" sz="2400" dirty="0" smtClean="0"/>
              <a:t>加密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id</a:t>
            </a:r>
            <a:r>
              <a:rPr lang="zh-CN" altLang="en-US" sz="2400" dirty="0"/>
              <a:t>， 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广告</a:t>
            </a:r>
            <a:r>
              <a:rPr lang="zh-CN" altLang="en-US" sz="2400" dirty="0" smtClean="0"/>
              <a:t>总数目</a:t>
            </a:r>
            <a:endParaRPr lang="zh-CN" altLang="en-US" sz="2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0702159" y="1688019"/>
            <a:ext cx="2" cy="10047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78774" y="342629"/>
            <a:ext cx="287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+1</a:t>
            </a:r>
            <a:r>
              <a:rPr lang="zh-CN" altLang="en-US" sz="2400" dirty="0"/>
              <a:t>表示种子用户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-1</a:t>
            </a:r>
            <a:r>
              <a:rPr lang="zh-CN" altLang="en-US" sz="2400" dirty="0"/>
              <a:t>表示非种子用户</a:t>
            </a:r>
          </a:p>
        </p:txBody>
      </p:sp>
    </p:spTree>
    <p:extLst>
      <p:ext uri="{BB962C8B-B14F-4D97-AF65-F5344CB8AC3E}">
        <p14:creationId xmlns:p14="http://schemas.microsoft.com/office/powerpoint/2010/main" val="37102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1" grpId="0"/>
      <p:bldP spid="21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7869" y="2557676"/>
            <a:ext cx="86509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广告ID（aid）：广告是指广告主创建的广告创意（或称广告素材）及广告</a:t>
            </a:r>
            <a:r>
              <a:rPr lang="zh-CN" altLang="en-US" sz="2800" dirty="0" smtClean="0">
                <a:latin typeface="+mn-ea"/>
              </a:rPr>
              <a:t>展示</a:t>
            </a:r>
            <a:r>
              <a:rPr lang="zh-CN" altLang="en-US" sz="2800" dirty="0">
                <a:latin typeface="+mn-ea"/>
              </a:rPr>
              <a:t>相关设置，包含广告的基本信息（广告名称、投放时间等）、广告的推广目标、 投放平台、投放的广告规格、所投放的广告创意、广告的受众（即广告的</a:t>
            </a:r>
            <a:r>
              <a:rPr lang="zh-CN" altLang="en-US" sz="2800" dirty="0" smtClean="0">
                <a:latin typeface="+mn-ea"/>
              </a:rPr>
              <a:t>定向设置</a:t>
            </a:r>
            <a:r>
              <a:rPr lang="zh-CN" altLang="en-US" sz="2800" dirty="0">
                <a:latin typeface="+mn-ea"/>
              </a:rPr>
              <a:t>）以及广告出价等信息 </a:t>
            </a:r>
          </a:p>
        </p:txBody>
      </p:sp>
      <p:grpSp>
        <p:nvGrpSpPr>
          <p:cNvPr id="10" name="组合 14"/>
          <p:cNvGrpSpPr/>
          <p:nvPr/>
        </p:nvGrpSpPr>
        <p:grpSpPr>
          <a:xfrm>
            <a:off x="350169" y="891719"/>
            <a:ext cx="4622494" cy="1611806"/>
            <a:chOff x="2079183" y="1879600"/>
            <a:chExt cx="7874000" cy="3028695"/>
          </a:xfrm>
        </p:grpSpPr>
        <p:sp>
          <p:nvSpPr>
            <p:cNvPr id="11" name="左箭头 1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左箭头 1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左箭头 17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828245" y="1577858"/>
            <a:ext cx="528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zh-CN" altLang="en-US" sz="36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36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特征文件</a:t>
            </a:r>
            <a:endParaRPr lang="zh-CN" altLang="en-US" sz="36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2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467984" y="2326796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639" y="273004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40" y="1904814"/>
            <a:ext cx="9301162" cy="3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467984" y="2326796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639" y="273004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23" y="2928942"/>
            <a:ext cx="18632554" cy="6635682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3086653" y="2036843"/>
            <a:ext cx="363541" cy="8806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8436" y="1547345"/>
            <a:ext cx="128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广告</a:t>
            </a:r>
            <a:r>
              <a:rPr lang="en-US" altLang="zh-CN" sz="2800" dirty="0"/>
              <a:t>ID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61723" y="2036843"/>
            <a:ext cx="210964" cy="8469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76598" y="1592480"/>
            <a:ext cx="1956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广告</a:t>
            </a:r>
            <a:r>
              <a:rPr lang="zh-CN" altLang="en-US" sz="2800" dirty="0"/>
              <a:t>主</a:t>
            </a:r>
            <a:r>
              <a:rPr lang="en-US" altLang="zh-CN" sz="2800" dirty="0" smtClean="0"/>
              <a:t>ID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3661159" y="1672702"/>
            <a:ext cx="1315439" cy="18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555677" y="1808955"/>
            <a:ext cx="1315439" cy="18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438054">
            <a:off x="3875991" y="1426041"/>
            <a:ext cx="1526404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一一对应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266453" y="2098839"/>
            <a:ext cx="0" cy="8599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19025" y="576376"/>
            <a:ext cx="8180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推广计划</a:t>
            </a:r>
            <a:r>
              <a:rPr lang="en-US" altLang="zh-CN" sz="2400" b="1" dirty="0" smtClean="0"/>
              <a:t>ID</a:t>
            </a:r>
            <a:r>
              <a:rPr lang="zh-CN" altLang="en-US" sz="2400" b="1" dirty="0"/>
              <a:t>：</a:t>
            </a:r>
            <a:r>
              <a:rPr lang="zh-CN" altLang="en-US" sz="2400" dirty="0"/>
              <a:t>推广计划是广告的集合（类似电脑文件夹功能）， 广告主可以将推广平台、预算限额、是否匀速投放等条件相同的广告放在同一 个推广计划中，方便管理 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9639759" y="1990344"/>
            <a:ext cx="1149482" cy="9684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53839" y="884153"/>
            <a:ext cx="62888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/>
              <a:t>素材</a:t>
            </a:r>
            <a:r>
              <a:rPr lang="en-US" altLang="zh-CN" sz="2800" b="1" dirty="0" smtClean="0"/>
              <a:t>ID</a:t>
            </a:r>
            <a:r>
              <a:rPr lang="zh-CN" altLang="en-US" sz="2800" b="1" dirty="0"/>
              <a:t>：</a:t>
            </a:r>
            <a:r>
              <a:rPr lang="zh-CN" altLang="en-US" sz="2800" dirty="0"/>
              <a:t>展示给用户直接看到的广告内容，一条广告下可以有 多组素材 </a:t>
            </a:r>
          </a:p>
        </p:txBody>
      </p:sp>
    </p:spTree>
    <p:extLst>
      <p:ext uri="{BB962C8B-B14F-4D97-AF65-F5344CB8AC3E}">
        <p14:creationId xmlns:p14="http://schemas.microsoft.com/office/powerpoint/2010/main" val="965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8" grpId="0"/>
      <p:bldP spid="8" grpId="1"/>
      <p:bldP spid="8" grpId="2"/>
      <p:bldP spid="12" grpId="0"/>
      <p:bldP spid="12" grpId="1"/>
      <p:bldP spid="12" grpId="2"/>
      <p:bldP spid="20" grpId="0"/>
      <p:bldP spid="20" grpId="1"/>
      <p:bldP spid="20" grpId="2"/>
      <p:bldP spid="28" grpId="0"/>
      <p:bldP spid="28" grpId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2734" y="2645575"/>
            <a:ext cx="15192004" cy="5410386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467984" y="165521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8639" y="205846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652682" y="1766529"/>
            <a:ext cx="423791" cy="8851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51061" y="1198425"/>
            <a:ext cx="2600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素材</a:t>
            </a:r>
            <a:r>
              <a:rPr lang="zh-CN" altLang="en-US" sz="2800" dirty="0" smtClean="0"/>
              <a:t>大小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6858000" y="1766529"/>
            <a:ext cx="320352" cy="88512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82840" y="1343131"/>
            <a:ext cx="2600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广告类目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8908154" y="1655217"/>
            <a:ext cx="225243" cy="9712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23775" y="1230461"/>
            <a:ext cx="2600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商品</a:t>
            </a:r>
            <a:r>
              <a:rPr lang="en-US" altLang="zh-CN" sz="2800" dirty="0"/>
              <a:t>ID</a:t>
            </a:r>
            <a:endParaRPr lang="zh-CN" altLang="en-US" sz="2800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780443" y="1343131"/>
            <a:ext cx="2103475" cy="12564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40281" y="438935"/>
            <a:ext cx="65609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商品</a:t>
            </a:r>
            <a:r>
              <a:rPr lang="zh-CN" altLang="en-US" sz="2800" b="1" dirty="0" smtClean="0"/>
              <a:t>类型：</a:t>
            </a:r>
            <a:r>
              <a:rPr lang="zh-CN" altLang="en-US" sz="2800" dirty="0"/>
              <a:t>广告投放目标对应的商品类型（如京东</a:t>
            </a:r>
            <a:r>
              <a:rPr lang="en-US" altLang="zh-CN" sz="2800" dirty="0"/>
              <a:t>--</a:t>
            </a:r>
            <a:r>
              <a:rPr lang="zh-CN" altLang="en-US" sz="2800" dirty="0"/>
              <a:t>商品、 </a:t>
            </a:r>
            <a:r>
              <a:rPr lang="en-US" altLang="zh-CN" sz="2800" dirty="0"/>
              <a:t>app--</a:t>
            </a:r>
            <a:r>
              <a:rPr lang="zh-CN" altLang="en-US" sz="2800" dirty="0"/>
              <a:t>下载）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7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1418" y="3089169"/>
            <a:ext cx="11148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</a:rPr>
              <a:t>用户特征包含以下特征组（</a:t>
            </a:r>
            <a:r>
              <a:rPr lang="en-US" altLang="zh-CN" sz="3600" dirty="0" err="1">
                <a:latin typeface="+mn-ea"/>
              </a:rPr>
              <a:t>feature_group_name</a:t>
            </a:r>
            <a:r>
              <a:rPr lang="zh-CN" altLang="en-US" sz="3600" dirty="0">
                <a:latin typeface="+mn-ea"/>
              </a:rPr>
              <a:t>），如果具体特征取值未知，</a:t>
            </a:r>
            <a:r>
              <a:rPr lang="zh-CN" altLang="en-US" sz="3600" dirty="0" smtClean="0">
                <a:latin typeface="+mn-ea"/>
              </a:rPr>
              <a:t>均以</a:t>
            </a:r>
            <a:r>
              <a:rPr lang="en-US" altLang="zh-CN" sz="3600" dirty="0">
                <a:latin typeface="+mn-ea"/>
              </a:rPr>
              <a:t>0</a:t>
            </a:r>
            <a:r>
              <a:rPr lang="zh-CN" altLang="en-US" sz="3600" dirty="0" smtClean="0">
                <a:latin typeface="+mn-ea"/>
              </a:rPr>
              <a:t>表示</a:t>
            </a:r>
            <a:r>
              <a:rPr lang="zh-CN" altLang="en-US" sz="3600" dirty="0">
                <a:latin typeface="+mn-ea"/>
              </a:rPr>
              <a:t>。</a:t>
            </a:r>
          </a:p>
        </p:txBody>
      </p:sp>
      <p:grpSp>
        <p:nvGrpSpPr>
          <p:cNvPr id="10" name="组合 14"/>
          <p:cNvGrpSpPr/>
          <p:nvPr/>
        </p:nvGrpSpPr>
        <p:grpSpPr>
          <a:xfrm>
            <a:off x="350169" y="891719"/>
            <a:ext cx="4622494" cy="1611806"/>
            <a:chOff x="2079183" y="1879600"/>
            <a:chExt cx="7874000" cy="3028695"/>
          </a:xfrm>
        </p:grpSpPr>
        <p:sp>
          <p:nvSpPr>
            <p:cNvPr id="11" name="左箭头 1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左箭头 1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左箭头 17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828245" y="1577858"/>
            <a:ext cx="528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zh-CN" altLang="en-US" sz="36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用户特征文件</a:t>
            </a:r>
            <a:endParaRPr lang="zh-CN" altLang="en-US" sz="36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7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1171418" y="2388857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2073" y="279210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/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80236"/>
              </p:ext>
            </p:extLst>
          </p:nvPr>
        </p:nvGraphicFramePr>
        <p:xfrm>
          <a:off x="4582190" y="878675"/>
          <a:ext cx="5093438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67466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3125972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97872"/>
              </p:ext>
            </p:extLst>
          </p:nvPr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72922"/>
              </p:ext>
            </p:extLst>
          </p:nvPr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1168400"/>
            <a:ext cx="855626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56384" y="947640"/>
            <a:ext cx="47818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分段表示，每个序号表示一个年龄分段 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1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1587500"/>
            <a:ext cx="855626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42084" y="1406207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单身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已婚等状态（多个状态可共存）</a:t>
            </a:r>
          </a:p>
        </p:txBody>
      </p:sp>
    </p:spTree>
    <p:extLst>
      <p:ext uri="{BB962C8B-B14F-4D97-AF65-F5344CB8AC3E}">
        <p14:creationId xmlns:p14="http://schemas.microsoft.com/office/powerpoint/2010/main" val="6840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4804"/>
              </p:ext>
            </p:extLst>
          </p:nvPr>
        </p:nvGraphicFramePr>
        <p:xfrm>
          <a:off x="583588" y="1076865"/>
          <a:ext cx="3499314" cy="58522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967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1854200"/>
            <a:ext cx="855626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27784" y="1607978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博士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硕士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本科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高中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初中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小学 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70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832522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任务需求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5092376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dirty="0" smtClean="0">
                <a:solidFill>
                  <a:srgbClr val="676661"/>
                </a:solidFill>
              </a:rPr>
              <a:t>数据集选择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41049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数据集分析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41049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dirty="0" smtClean="0">
                <a:solidFill>
                  <a:srgbClr val="676661"/>
                </a:solidFill>
              </a:rPr>
              <a:t>数据预处理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449766" y="5329241"/>
            <a:ext cx="532690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dirty="0" smtClean="0">
                <a:solidFill>
                  <a:srgbClr val="676661"/>
                </a:solidFill>
              </a:rPr>
              <a:t>进一步</a:t>
            </a:r>
            <a:r>
              <a:rPr lang="zh-CN" altLang="en-US" dirty="0">
                <a:solidFill>
                  <a:srgbClr val="676661"/>
                </a:solidFill>
              </a:rPr>
              <a:t>优化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110738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5400000">
            <a:off x="6074702" y="551434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2" y="220912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74702" y="331086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2" y="44126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2095500"/>
            <a:ext cx="85562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16684" y="1849278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69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2311400"/>
            <a:ext cx="855626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39381" y="2065178"/>
            <a:ext cx="478180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每个序号代表一个地理位置 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119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2664983"/>
            <a:ext cx="808813" cy="8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37291" y="835344"/>
            <a:ext cx="4781807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由不同数据源挖掘得到的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个特征组，分别以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interest1, interest2, interest3, interest4, interest5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表示，每个兴趣特征组包 含若干个兴趣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 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082902" y="2959100"/>
            <a:ext cx="855626" cy="56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01804" y="3510401"/>
            <a:ext cx="836724" cy="135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01804" y="3509763"/>
            <a:ext cx="836724" cy="158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082902" y="3525545"/>
            <a:ext cx="855626" cy="178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902" y="3217837"/>
            <a:ext cx="836724" cy="6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99636" y="3487188"/>
            <a:ext cx="35198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较兴趣类目更细粒度地表示用户喜好，由不同数据源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挖掘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得到的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个特征组，分别以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kw1, kw2, kw3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表示，每个关键词特征组包含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若干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用户感兴趣的关键词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082902" y="3509763"/>
            <a:ext cx="836724" cy="3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82902" y="3846845"/>
            <a:ext cx="836724" cy="171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>
          <a:xfrm flipV="1">
            <a:off x="4092353" y="3681888"/>
            <a:ext cx="846175" cy="42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99636" y="3593497"/>
            <a:ext cx="351983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LDA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挖掘的用户喜好主题，由不同数据源挖掘得到的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特征组，分别以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topic1, topic2, topic3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092353" y="3893051"/>
            <a:ext cx="855626" cy="2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82902" y="4104214"/>
            <a:ext cx="836724" cy="165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655" y="4119795"/>
            <a:ext cx="846175" cy="42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9568" y="3949700"/>
            <a:ext cx="35198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WIFI/2G/3G/4G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7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82655" y="4416128"/>
            <a:ext cx="846175" cy="42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72434" y="4174197"/>
            <a:ext cx="35198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Android/IOS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，不区分版本号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9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92353" y="4631267"/>
            <a:ext cx="846175" cy="53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68897" y="4444743"/>
            <a:ext cx="35198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联通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电信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18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82902" y="5437348"/>
            <a:ext cx="846175" cy="54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31830" y="5707407"/>
            <a:ext cx="3519832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63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天内安装的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，每个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表示为一 个唯一的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 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82902" y="5786722"/>
            <a:ext cx="846175" cy="41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99563" y="6034237"/>
            <a:ext cx="35198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使用的活跃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2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任务需求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588" y="1076865"/>
          <a:ext cx="3499314" cy="5210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0514">
                  <a:extLst>
                    <a:ext uri="{9D8B030D-6E8A-4147-A177-3AD203B41FA5}">
                      <a16:colId xmlns:a16="http://schemas.microsoft.com/office/drawing/2014/main" val="3993533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2106038"/>
                    </a:ext>
                  </a:extLst>
                </a:gridCol>
              </a:tblGrid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</a:t>
                      </a:r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9041300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年龄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53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46259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marriageStatus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婚姻状况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653559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学历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3303059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consumptionAbility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消费能力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50222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地理位置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627726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interest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兴趣类目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8598137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28032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主题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921272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上网连接类型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274532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操作系统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2794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carrier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移动运营商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1430205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appIdInstall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近期安装行为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9834773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appIdAction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活跃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779414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有房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59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38528" y="801889"/>
          <a:ext cx="6980570" cy="57599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3537">
                  <a:extLst>
                    <a:ext uri="{9D8B030D-6E8A-4147-A177-3AD203B41FA5}">
                      <a16:colId xmlns:a16="http://schemas.microsoft.com/office/drawing/2014/main" val="2459994082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476069480"/>
                    </a:ext>
                  </a:extLst>
                </a:gridCol>
              </a:tblGrid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44661871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38066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148173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5267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marriageStatus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58248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763139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consumptionAbility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311169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3274966"/>
                  </a:ext>
                </a:extLst>
              </a:tr>
              <a:tr h="444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93 70 4 75 29 49 27 6 42 73 19 46 56 36 66 11 28 106 67 59 41 122 18 60 22 71 57 17 116 87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592059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77 52 100 72 131 37 116 4 79 71 109 8 69 41 6 46 62 121 74 59 25 129 21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728728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324391 665516 624687 68812 317814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269292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15571 92783 34154 33457 31671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4642781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3941 1584 9826 1859 7082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04531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9108 9968 5831 1881 5760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7825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1 3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2559854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60893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757830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123657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093804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interest4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20482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kw3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571906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topic3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2401127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appIdInstall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3425987"/>
                  </a:ext>
                </a:extLst>
              </a:tr>
              <a:tr h="22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appIdAction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907845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888478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16341" y="258696"/>
            <a:ext cx="190322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Example1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82902" y="6081474"/>
            <a:ext cx="855626" cy="33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499563" y="6248484"/>
            <a:ext cx="35198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是否有房</a:t>
            </a:r>
          </a:p>
        </p:txBody>
      </p:sp>
    </p:spTree>
    <p:extLst>
      <p:ext uri="{BB962C8B-B14F-4D97-AF65-F5344CB8AC3E}">
        <p14:creationId xmlns:p14="http://schemas.microsoft.com/office/powerpoint/2010/main" val="29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  <a:r>
              <a:rPr kumimoji="1" lang="zh-CN" altLang="en-US" dirty="0" smtClean="0"/>
              <a:t>集分析</a:t>
            </a:r>
            <a:endParaRPr kumimoji="1" lang="zh-CN" altLang="en-US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4298113" y="3451023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0" dirty="0" smtClean="0"/>
              <a:t>亟待更新</a:t>
            </a:r>
            <a:r>
              <a:rPr kumimoji="1" lang="en-US" altLang="zh-CN" sz="2800" b="0" dirty="0" smtClean="0"/>
              <a:t>……</a:t>
            </a:r>
            <a:endParaRPr kumimoji="1"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63098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任务需求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9083" y="1123882"/>
            <a:ext cx="1806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研究背景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1418" y="1850422"/>
            <a:ext cx="10384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基于社交关系的广告（即社交广告）已成为互联网广告行业中发展最为迅速的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广告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种类之一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如何在复杂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的社交场景，多样的广告形态，以及庞大的用户数据等诸多因素干扰下，提供精准高效的广告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解决方案成了业界亟待解决的问题。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200000"/>
              </a:lnSpc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腾讯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社交广告业务推出一种真实的广告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产品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相似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人群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拓展（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Lookalike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）。该产品的目的是基于广告主提供的目标人群，从海量的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人群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中找出和目标人群相似的其他人群。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9"/>
          <p:cNvCxnSpPr/>
          <p:nvPr/>
        </p:nvCxnSpPr>
        <p:spPr>
          <a:xfrm>
            <a:off x="3057447" y="1402269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任务需求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9084" y="1123882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研究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1143130" y="1824297"/>
            <a:ext cx="915107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基于广告主提供的一个种子人群（又称为种子包）， 自动计算出与之相似的人群（称为扩展人群）</a:t>
            </a:r>
          </a:p>
        </p:txBody>
      </p:sp>
      <p:cxnSp>
        <p:nvCxnSpPr>
          <p:cNvPr id="6" name="直接连接符 9"/>
          <p:cNvCxnSpPr/>
          <p:nvPr/>
        </p:nvCxnSpPr>
        <p:spPr>
          <a:xfrm>
            <a:off x="3057447" y="1402269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  <a:r>
              <a:rPr kumimoji="1" lang="zh-CN" altLang="en-US" dirty="0" smtClean="0"/>
              <a:t>集选择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9085" y="1123882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赛题数据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130" y="1824297"/>
            <a:ext cx="9151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几百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个种子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人群、海量候选人群对应的用户特征，以及种子人群对应的广告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特征（出于业务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数据安全保证的考虑，所有数据均为脱敏处理后的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数据）。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9"/>
          <p:cNvCxnSpPr/>
          <p:nvPr/>
        </p:nvCxnSpPr>
        <p:spPr>
          <a:xfrm>
            <a:off x="3057447" y="1402269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3197183" y="3644279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7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9085" y="1123882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赛题数据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cxnSp>
        <p:nvCxnSpPr>
          <p:cNvPr id="6" name="直接连接符 9"/>
          <p:cNvCxnSpPr/>
          <p:nvPr/>
        </p:nvCxnSpPr>
        <p:spPr>
          <a:xfrm>
            <a:off x="3057447" y="1402269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1008213" y="3266350"/>
            <a:ext cx="2533021" cy="988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261" name="文本框 260"/>
          <p:cNvSpPr txBox="1"/>
          <p:nvPr/>
        </p:nvSpPr>
        <p:spPr>
          <a:xfrm>
            <a:off x="1149256" y="346837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整个数据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333859" y="2061555"/>
            <a:ext cx="2377553" cy="3398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263" name="任意多边形 11"/>
          <p:cNvSpPr/>
          <p:nvPr/>
        </p:nvSpPr>
        <p:spPr>
          <a:xfrm rot="20686617">
            <a:off x="3663622" y="2691587"/>
            <a:ext cx="1439639" cy="1329393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64" name="矩形 263"/>
          <p:cNvSpPr/>
          <p:nvPr/>
        </p:nvSpPr>
        <p:spPr>
          <a:xfrm>
            <a:off x="5579246" y="2684323"/>
            <a:ext cx="1981294" cy="626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训练集</a:t>
            </a:r>
            <a:endParaRPr lang="zh-CN" altLang="en-US" sz="2800" b="1" dirty="0">
              <a:solidFill>
                <a:schemeClr val="accent2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sp>
        <p:nvSpPr>
          <p:cNvPr id="267" name="任意多边形 11"/>
          <p:cNvSpPr/>
          <p:nvPr/>
        </p:nvSpPr>
        <p:spPr>
          <a:xfrm rot="1019908">
            <a:off x="3660571" y="3513644"/>
            <a:ext cx="1496236" cy="1329393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68" name="矩形 267"/>
          <p:cNvSpPr/>
          <p:nvPr/>
        </p:nvSpPr>
        <p:spPr>
          <a:xfrm>
            <a:off x="5579246" y="4311511"/>
            <a:ext cx="1981294" cy="626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测试集</a:t>
            </a:r>
            <a:endParaRPr lang="zh-CN" altLang="en-US" sz="2800" b="1" dirty="0">
              <a:solidFill>
                <a:schemeClr val="accent2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sp>
        <p:nvSpPr>
          <p:cNvPr id="269" name="任意多边形 11"/>
          <p:cNvSpPr/>
          <p:nvPr/>
        </p:nvSpPr>
        <p:spPr>
          <a:xfrm>
            <a:off x="7629159" y="2333094"/>
            <a:ext cx="1191441" cy="1329393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70" name="文本框 269"/>
          <p:cNvSpPr txBox="1"/>
          <p:nvPr/>
        </p:nvSpPr>
        <p:spPr>
          <a:xfrm>
            <a:off x="8820600" y="27419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标定正负样本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1" name="任意多边形 11"/>
          <p:cNvSpPr/>
          <p:nvPr/>
        </p:nvSpPr>
        <p:spPr>
          <a:xfrm>
            <a:off x="7629159" y="3896534"/>
            <a:ext cx="1191441" cy="1329393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72" name="文本框 271"/>
          <p:cNvSpPr txBox="1"/>
          <p:nvPr/>
        </p:nvSpPr>
        <p:spPr>
          <a:xfrm>
            <a:off x="8820600" y="430541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检测算法性能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64" grpId="0" animBg="1"/>
      <p:bldP spid="267" grpId="0" animBg="1"/>
      <p:bldP spid="268" grpId="0" animBg="1"/>
      <p:bldP spid="269" grpId="0" animBg="1"/>
      <p:bldP spid="270" grpId="0"/>
      <p:bldP spid="271" grpId="0" animBg="1"/>
      <p:bldP spid="2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数据集选择</a:t>
            </a:r>
            <a:endParaRPr kumimoji="1" lang="zh-CN" altLang="en-US" dirty="0"/>
          </a:p>
        </p:txBody>
      </p:sp>
      <p:grpSp>
        <p:nvGrpSpPr>
          <p:cNvPr id="62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6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65" name="平行四边形 64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74974" y="2190296"/>
            <a:ext cx="1823728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训练集数据文件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74" name="等腰三角形 18"/>
          <p:cNvSpPr/>
          <p:nvPr/>
        </p:nvSpPr>
        <p:spPr>
          <a:xfrm flipH="1">
            <a:off x="1742046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169184" y="3325482"/>
            <a:ext cx="15578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train.csv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707643" y="3971893"/>
            <a:ext cx="2160000" cy="161214"/>
            <a:chOff x="2186940" y="5110307"/>
            <a:chExt cx="1981835" cy="161214"/>
          </a:xfrm>
        </p:grpSpPr>
        <p:cxnSp>
          <p:nvCxnSpPr>
            <p:cNvPr id="8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4218135" y="2209454"/>
            <a:ext cx="1823728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测试集数据文件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48" name="等腰三角形 18"/>
          <p:cNvSpPr/>
          <p:nvPr/>
        </p:nvSpPr>
        <p:spPr>
          <a:xfrm flipH="1">
            <a:off x="4085207" y="2228611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512345" y="3344640"/>
            <a:ext cx="155781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test.csv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0" name="组 3"/>
          <p:cNvGrpSpPr/>
          <p:nvPr/>
        </p:nvGrpSpPr>
        <p:grpSpPr>
          <a:xfrm>
            <a:off x="4050804" y="3991051"/>
            <a:ext cx="2160000" cy="161214"/>
            <a:chOff x="2186940" y="5110307"/>
            <a:chExt cx="1981835" cy="161214"/>
          </a:xfrm>
        </p:grpSpPr>
        <p:cxnSp>
          <p:nvCxnSpPr>
            <p:cNvPr id="5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平行四边形 5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564803" y="2228611"/>
            <a:ext cx="1823728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用户特征文件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57" name="等腰三角形 18"/>
          <p:cNvSpPr/>
          <p:nvPr/>
        </p:nvSpPr>
        <p:spPr>
          <a:xfrm flipH="1">
            <a:off x="6431875" y="2247768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36206" y="3314156"/>
            <a:ext cx="22809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userFeature.data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9" name="组 3"/>
          <p:cNvGrpSpPr/>
          <p:nvPr/>
        </p:nvGrpSpPr>
        <p:grpSpPr>
          <a:xfrm>
            <a:off x="6397472" y="4010208"/>
            <a:ext cx="2160000" cy="161214"/>
            <a:chOff x="2186940" y="5110307"/>
            <a:chExt cx="1981835" cy="161214"/>
          </a:xfrm>
        </p:grpSpPr>
        <p:cxnSp>
          <p:nvCxnSpPr>
            <p:cNvPr id="60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平行四边形 78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平行四边形 79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8911471" y="2265355"/>
            <a:ext cx="1823728" cy="937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广告特征文件</a:t>
            </a:r>
            <a:endParaRPr lang="zh-CN" altLang="en-US" b="1" dirty="0">
              <a:solidFill>
                <a:srgbClr val="F5F0EA"/>
              </a:solidFill>
              <a:ea typeface="微软雅黑" charset="0"/>
            </a:endParaRPr>
          </a:p>
        </p:txBody>
      </p:sp>
      <p:sp>
        <p:nvSpPr>
          <p:cNvPr id="102" name="等腰三角形 18"/>
          <p:cNvSpPr/>
          <p:nvPr/>
        </p:nvSpPr>
        <p:spPr>
          <a:xfrm flipH="1">
            <a:off x="8778542" y="2255967"/>
            <a:ext cx="142114" cy="16944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930611" y="3294494"/>
            <a:ext cx="20206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adFeature.csv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4" name="组 3"/>
          <p:cNvGrpSpPr/>
          <p:nvPr/>
        </p:nvGrpSpPr>
        <p:grpSpPr>
          <a:xfrm>
            <a:off x="8744140" y="4012112"/>
            <a:ext cx="2160000" cy="161214"/>
            <a:chOff x="2186940" y="5110307"/>
            <a:chExt cx="1981835" cy="161214"/>
          </a:xfrm>
        </p:grpSpPr>
        <p:cxnSp>
          <p:nvCxnSpPr>
            <p:cNvPr id="105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平行四边形 106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平行四边形 107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平行四边形 108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71" y="4440862"/>
            <a:ext cx="22288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3107</Words>
  <Application>Microsoft Office PowerPoint</Application>
  <PresentationFormat>宽屏</PresentationFormat>
  <Paragraphs>1219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MS PGothic</vt:lpstr>
      <vt:lpstr>等线</vt:lpstr>
      <vt:lpstr>宋体</vt:lpstr>
      <vt:lpstr>微软雅黑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tao wenhui</cp:lastModifiedBy>
  <cp:revision>133</cp:revision>
  <dcterms:created xsi:type="dcterms:W3CDTF">2015-08-18T02:51:41Z</dcterms:created>
  <dcterms:modified xsi:type="dcterms:W3CDTF">2019-10-13T03:10:28Z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2017-12-21T08:41:08.7999367Z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