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9"/>
  </p:notesMasterIdLst>
  <p:sldIdLst>
    <p:sldId id="256" r:id="rId3"/>
    <p:sldId id="257" r:id="rId4"/>
    <p:sldId id="376" r:id="rId5"/>
    <p:sldId id="377" r:id="rId6"/>
    <p:sldId id="342" r:id="rId7"/>
    <p:sldId id="346" r:id="rId8"/>
    <p:sldId id="344" r:id="rId9"/>
    <p:sldId id="356" r:id="rId10"/>
    <p:sldId id="345" r:id="rId11"/>
    <p:sldId id="357" r:id="rId12"/>
    <p:sldId id="358" r:id="rId13"/>
    <p:sldId id="360" r:id="rId14"/>
    <p:sldId id="332" r:id="rId15"/>
    <p:sldId id="333" r:id="rId16"/>
    <p:sldId id="334" r:id="rId17"/>
    <p:sldId id="335" r:id="rId18"/>
    <p:sldId id="336" r:id="rId19"/>
    <p:sldId id="337" r:id="rId20"/>
    <p:sldId id="379" r:id="rId21"/>
    <p:sldId id="339" r:id="rId22"/>
    <p:sldId id="262" r:id="rId23"/>
    <p:sldId id="363" r:id="rId24"/>
    <p:sldId id="375" r:id="rId25"/>
    <p:sldId id="361" r:id="rId26"/>
    <p:sldId id="378" r:id="rId27"/>
    <p:sldId id="341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tao_ liu" initials="jl" lastIdx="5" clrIdx="0">
    <p:extLst>
      <p:ext uri="{19B8F6BF-5375-455C-9EA6-DF929625EA0E}">
        <p15:presenceInfo xmlns:p15="http://schemas.microsoft.com/office/powerpoint/2012/main" userId="7ef152a8b237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4" autoAdjust="0"/>
    <p:restoredTop sz="88326" autoAdjust="0"/>
  </p:normalViewPr>
  <p:slideViewPr>
    <p:cSldViewPr snapToGrid="0" snapToObjects="1">
      <p:cViewPr varScale="1">
        <p:scale>
          <a:sx n="96" d="100"/>
          <a:sy n="96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21:44:47.33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46440-B6C1-0344-91EB-099F1CD0D6D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0F63283-27C2-9940-82A3-E8CEB626A367}">
      <dgm:prSet phldrT="[文本]"/>
      <dgm:spPr/>
      <dgm:t>
        <a:bodyPr/>
        <a:lstStyle/>
        <a:p>
          <a:r>
            <a:rPr lang="zh-CN" altLang="en-US" dirty="0"/>
            <a:t>数据切分为训练集与验证集</a:t>
          </a:r>
        </a:p>
      </dgm:t>
    </dgm:pt>
    <dgm:pt modelId="{71F5C54C-47C8-BA44-BC45-63628967A64C}" type="parTrans" cxnId="{D52E48E2-E631-CF4E-AE3B-24CA97208E46}">
      <dgm:prSet/>
      <dgm:spPr/>
      <dgm:t>
        <a:bodyPr/>
        <a:lstStyle/>
        <a:p>
          <a:endParaRPr lang="zh-CN" altLang="en-US"/>
        </a:p>
      </dgm:t>
    </dgm:pt>
    <dgm:pt modelId="{F1889744-273A-3B46-9A35-AD818139915A}" type="sibTrans" cxnId="{D52E48E2-E631-CF4E-AE3B-24CA97208E46}">
      <dgm:prSet/>
      <dgm:spPr/>
      <dgm:t>
        <a:bodyPr/>
        <a:lstStyle/>
        <a:p>
          <a:endParaRPr lang="zh-CN" altLang="en-US"/>
        </a:p>
      </dgm:t>
    </dgm:pt>
    <dgm:pt modelId="{5876E5BC-49BB-5F4E-B1EE-6FDCC6D79055}">
      <dgm:prSet phldrT="[文本]"/>
      <dgm:spPr/>
      <dgm:t>
        <a:bodyPr/>
        <a:lstStyle/>
        <a:p>
          <a:r>
            <a:rPr lang="zh-CN" altLang="en-US" dirty="0"/>
            <a:t>尝试逻辑回归与</a:t>
          </a:r>
          <a:r>
            <a:rPr lang="en-US" altLang="zh-CN" dirty="0"/>
            <a:t>SVM</a:t>
          </a:r>
          <a:r>
            <a:rPr lang="zh-CN" altLang="en-US" dirty="0"/>
            <a:t>算法</a:t>
          </a:r>
        </a:p>
      </dgm:t>
    </dgm:pt>
    <dgm:pt modelId="{A415D049-E075-7946-9D38-BBBEE2DD5199}" type="parTrans" cxnId="{9AFCAFA1-5FDD-F844-8DA0-973CD92EB9E5}">
      <dgm:prSet/>
      <dgm:spPr/>
      <dgm:t>
        <a:bodyPr/>
        <a:lstStyle/>
        <a:p>
          <a:endParaRPr lang="zh-CN" altLang="en-US"/>
        </a:p>
      </dgm:t>
    </dgm:pt>
    <dgm:pt modelId="{9D223C2C-ED3B-F94B-8924-7353CD5163A7}" type="sibTrans" cxnId="{9AFCAFA1-5FDD-F844-8DA0-973CD92EB9E5}">
      <dgm:prSet/>
      <dgm:spPr/>
      <dgm:t>
        <a:bodyPr/>
        <a:lstStyle/>
        <a:p>
          <a:endParaRPr lang="zh-CN" altLang="en-US"/>
        </a:p>
      </dgm:t>
    </dgm:pt>
    <dgm:pt modelId="{A070BEFA-A53C-B246-933C-67A6FB3B4184}">
      <dgm:prSet phldrT="[文本]"/>
      <dgm:spPr/>
      <dgm:t>
        <a:bodyPr/>
        <a:lstStyle/>
        <a:p>
          <a:r>
            <a:rPr lang="zh-CN" altLang="en-US" dirty="0"/>
            <a:t>得到验证集上准确率并分析</a:t>
          </a:r>
        </a:p>
      </dgm:t>
    </dgm:pt>
    <dgm:pt modelId="{0A4615EE-05AD-D945-9A07-21A6A173BD8E}" type="parTrans" cxnId="{820BD118-5D72-7445-902A-1B4A757EDE64}">
      <dgm:prSet/>
      <dgm:spPr/>
      <dgm:t>
        <a:bodyPr/>
        <a:lstStyle/>
        <a:p>
          <a:endParaRPr lang="zh-CN" altLang="en-US"/>
        </a:p>
      </dgm:t>
    </dgm:pt>
    <dgm:pt modelId="{3BE20220-01EB-F043-96B8-1F2B2EBCA777}" type="sibTrans" cxnId="{820BD118-5D72-7445-902A-1B4A757EDE64}">
      <dgm:prSet/>
      <dgm:spPr/>
      <dgm:t>
        <a:bodyPr/>
        <a:lstStyle/>
        <a:p>
          <a:endParaRPr lang="zh-CN" altLang="en-US"/>
        </a:p>
      </dgm:t>
    </dgm:pt>
    <dgm:pt modelId="{BD15373A-85C2-DE40-AADD-FB74A83AC683}" type="pres">
      <dgm:prSet presAssocID="{5C246440-B6C1-0344-91EB-099F1CD0D6DD}" presName="Name0" presStyleCnt="0">
        <dgm:presLayoutVars>
          <dgm:dir/>
          <dgm:resizeHandles val="exact"/>
        </dgm:presLayoutVars>
      </dgm:prSet>
      <dgm:spPr/>
    </dgm:pt>
    <dgm:pt modelId="{903F97F1-3184-DE4A-8AAC-FC67B8B11AB2}" type="pres">
      <dgm:prSet presAssocID="{30F63283-27C2-9940-82A3-E8CEB626A367}" presName="node" presStyleLbl="node1" presStyleIdx="0" presStyleCnt="3">
        <dgm:presLayoutVars>
          <dgm:bulletEnabled val="1"/>
        </dgm:presLayoutVars>
      </dgm:prSet>
      <dgm:spPr/>
    </dgm:pt>
    <dgm:pt modelId="{0224903E-0EF4-6F4A-8D9C-5754B4605BC0}" type="pres">
      <dgm:prSet presAssocID="{F1889744-273A-3B46-9A35-AD818139915A}" presName="sibTrans" presStyleLbl="sibTrans2D1" presStyleIdx="0" presStyleCnt="2"/>
      <dgm:spPr/>
    </dgm:pt>
    <dgm:pt modelId="{20AC4837-F302-4649-84FB-B1F87F419160}" type="pres">
      <dgm:prSet presAssocID="{F1889744-273A-3B46-9A35-AD818139915A}" presName="connectorText" presStyleLbl="sibTrans2D1" presStyleIdx="0" presStyleCnt="2"/>
      <dgm:spPr/>
    </dgm:pt>
    <dgm:pt modelId="{0946E00B-9041-FF47-B502-A22E75A2EAF8}" type="pres">
      <dgm:prSet presAssocID="{5876E5BC-49BB-5F4E-B1EE-6FDCC6D79055}" presName="node" presStyleLbl="node1" presStyleIdx="1" presStyleCnt="3">
        <dgm:presLayoutVars>
          <dgm:bulletEnabled val="1"/>
        </dgm:presLayoutVars>
      </dgm:prSet>
      <dgm:spPr/>
    </dgm:pt>
    <dgm:pt modelId="{8042D4C2-0F5E-0F42-ABB2-0C31C2C262C0}" type="pres">
      <dgm:prSet presAssocID="{9D223C2C-ED3B-F94B-8924-7353CD5163A7}" presName="sibTrans" presStyleLbl="sibTrans2D1" presStyleIdx="1" presStyleCnt="2"/>
      <dgm:spPr/>
    </dgm:pt>
    <dgm:pt modelId="{128E2020-E8CF-104C-897D-B24B8CFEBF31}" type="pres">
      <dgm:prSet presAssocID="{9D223C2C-ED3B-F94B-8924-7353CD5163A7}" presName="connectorText" presStyleLbl="sibTrans2D1" presStyleIdx="1" presStyleCnt="2"/>
      <dgm:spPr/>
    </dgm:pt>
    <dgm:pt modelId="{BBD37EC0-5785-6249-8F40-DEAF0EB1E1A3}" type="pres">
      <dgm:prSet presAssocID="{A070BEFA-A53C-B246-933C-67A6FB3B4184}" presName="node" presStyleLbl="node1" presStyleIdx="2" presStyleCnt="3">
        <dgm:presLayoutVars>
          <dgm:bulletEnabled val="1"/>
        </dgm:presLayoutVars>
      </dgm:prSet>
      <dgm:spPr/>
    </dgm:pt>
  </dgm:ptLst>
  <dgm:cxnLst>
    <dgm:cxn modelId="{6E052F11-C8E9-8B4D-937D-7510017ECC44}" type="presOf" srcId="{F1889744-273A-3B46-9A35-AD818139915A}" destId="{20AC4837-F302-4649-84FB-B1F87F419160}" srcOrd="1" destOrd="0" presId="urn:microsoft.com/office/officeart/2005/8/layout/process1"/>
    <dgm:cxn modelId="{820BD118-5D72-7445-902A-1B4A757EDE64}" srcId="{5C246440-B6C1-0344-91EB-099F1CD0D6DD}" destId="{A070BEFA-A53C-B246-933C-67A6FB3B4184}" srcOrd="2" destOrd="0" parTransId="{0A4615EE-05AD-D945-9A07-21A6A173BD8E}" sibTransId="{3BE20220-01EB-F043-96B8-1F2B2EBCA777}"/>
    <dgm:cxn modelId="{BD41901F-690B-8E4D-ACE2-82BAF38E88BF}" type="presOf" srcId="{5C246440-B6C1-0344-91EB-099F1CD0D6DD}" destId="{BD15373A-85C2-DE40-AADD-FB74A83AC683}" srcOrd="0" destOrd="0" presId="urn:microsoft.com/office/officeart/2005/8/layout/process1"/>
    <dgm:cxn modelId="{3FAD6C28-2FCF-7F47-AC7B-15836E7E2E3A}" type="presOf" srcId="{30F63283-27C2-9940-82A3-E8CEB626A367}" destId="{903F97F1-3184-DE4A-8AAC-FC67B8B11AB2}" srcOrd="0" destOrd="0" presId="urn:microsoft.com/office/officeart/2005/8/layout/process1"/>
    <dgm:cxn modelId="{66B89F32-8A12-B448-9474-357634E76006}" type="presOf" srcId="{5876E5BC-49BB-5F4E-B1EE-6FDCC6D79055}" destId="{0946E00B-9041-FF47-B502-A22E75A2EAF8}" srcOrd="0" destOrd="0" presId="urn:microsoft.com/office/officeart/2005/8/layout/process1"/>
    <dgm:cxn modelId="{F37EBB35-4DA9-9D48-ABC8-B5F2CE7C8E8B}" type="presOf" srcId="{A070BEFA-A53C-B246-933C-67A6FB3B4184}" destId="{BBD37EC0-5785-6249-8F40-DEAF0EB1E1A3}" srcOrd="0" destOrd="0" presId="urn:microsoft.com/office/officeart/2005/8/layout/process1"/>
    <dgm:cxn modelId="{B876283E-6D83-A841-8F23-10173808366F}" type="presOf" srcId="{9D223C2C-ED3B-F94B-8924-7353CD5163A7}" destId="{128E2020-E8CF-104C-897D-B24B8CFEBF31}" srcOrd="1" destOrd="0" presId="urn:microsoft.com/office/officeart/2005/8/layout/process1"/>
    <dgm:cxn modelId="{7D5B9949-2120-6849-BF4A-3D19D62E0FFA}" type="presOf" srcId="{9D223C2C-ED3B-F94B-8924-7353CD5163A7}" destId="{8042D4C2-0F5E-0F42-ABB2-0C31C2C262C0}" srcOrd="0" destOrd="0" presId="urn:microsoft.com/office/officeart/2005/8/layout/process1"/>
    <dgm:cxn modelId="{9AFCAFA1-5FDD-F844-8DA0-973CD92EB9E5}" srcId="{5C246440-B6C1-0344-91EB-099F1CD0D6DD}" destId="{5876E5BC-49BB-5F4E-B1EE-6FDCC6D79055}" srcOrd="1" destOrd="0" parTransId="{A415D049-E075-7946-9D38-BBBEE2DD5199}" sibTransId="{9D223C2C-ED3B-F94B-8924-7353CD5163A7}"/>
    <dgm:cxn modelId="{D52E48E2-E631-CF4E-AE3B-24CA97208E46}" srcId="{5C246440-B6C1-0344-91EB-099F1CD0D6DD}" destId="{30F63283-27C2-9940-82A3-E8CEB626A367}" srcOrd="0" destOrd="0" parTransId="{71F5C54C-47C8-BA44-BC45-63628967A64C}" sibTransId="{F1889744-273A-3B46-9A35-AD818139915A}"/>
    <dgm:cxn modelId="{7BF50CF9-36F2-DF4C-85F3-AF735C274BD4}" type="presOf" srcId="{F1889744-273A-3B46-9A35-AD818139915A}" destId="{0224903E-0EF4-6F4A-8D9C-5754B4605BC0}" srcOrd="0" destOrd="0" presId="urn:microsoft.com/office/officeart/2005/8/layout/process1"/>
    <dgm:cxn modelId="{17B995CC-5217-324A-BA75-2A161ED32AAE}" type="presParOf" srcId="{BD15373A-85C2-DE40-AADD-FB74A83AC683}" destId="{903F97F1-3184-DE4A-8AAC-FC67B8B11AB2}" srcOrd="0" destOrd="0" presId="urn:microsoft.com/office/officeart/2005/8/layout/process1"/>
    <dgm:cxn modelId="{EC4FDE8E-0FA4-D448-9946-0037440B5119}" type="presParOf" srcId="{BD15373A-85C2-DE40-AADD-FB74A83AC683}" destId="{0224903E-0EF4-6F4A-8D9C-5754B4605BC0}" srcOrd="1" destOrd="0" presId="urn:microsoft.com/office/officeart/2005/8/layout/process1"/>
    <dgm:cxn modelId="{65C1E0DC-0120-874D-90D9-E08BD1309C7F}" type="presParOf" srcId="{0224903E-0EF4-6F4A-8D9C-5754B4605BC0}" destId="{20AC4837-F302-4649-84FB-B1F87F419160}" srcOrd="0" destOrd="0" presId="urn:microsoft.com/office/officeart/2005/8/layout/process1"/>
    <dgm:cxn modelId="{3616D1B4-4E31-444A-B745-995B7CDA9167}" type="presParOf" srcId="{BD15373A-85C2-DE40-AADD-FB74A83AC683}" destId="{0946E00B-9041-FF47-B502-A22E75A2EAF8}" srcOrd="2" destOrd="0" presId="urn:microsoft.com/office/officeart/2005/8/layout/process1"/>
    <dgm:cxn modelId="{B6856054-84AB-094F-A85D-887B1E8B0046}" type="presParOf" srcId="{BD15373A-85C2-DE40-AADD-FB74A83AC683}" destId="{8042D4C2-0F5E-0F42-ABB2-0C31C2C262C0}" srcOrd="3" destOrd="0" presId="urn:microsoft.com/office/officeart/2005/8/layout/process1"/>
    <dgm:cxn modelId="{ACAFFB5E-B5A3-224C-903E-22CDDC81E5B2}" type="presParOf" srcId="{8042D4C2-0F5E-0F42-ABB2-0C31C2C262C0}" destId="{128E2020-E8CF-104C-897D-B24B8CFEBF31}" srcOrd="0" destOrd="0" presId="urn:microsoft.com/office/officeart/2005/8/layout/process1"/>
    <dgm:cxn modelId="{2E959D6B-B2B5-8046-BB1E-A0EA0435974F}" type="presParOf" srcId="{BD15373A-85C2-DE40-AADD-FB74A83AC683}" destId="{BBD37EC0-5785-6249-8F40-DEAF0EB1E1A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F97F1-3184-DE4A-8AAC-FC67B8B11AB2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数据切分为训练集与验证集</a:t>
          </a:r>
        </a:p>
      </dsp:txBody>
      <dsp:txXfrm>
        <a:off x="44665" y="2106299"/>
        <a:ext cx="2060143" cy="1206068"/>
      </dsp:txXfrm>
    </dsp:sp>
    <dsp:sp modelId="{0224903E-0EF4-6F4A-8D9C-5754B4605BC0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355850" y="2550475"/>
        <a:ext cx="316861" cy="317716"/>
      </dsp:txXfrm>
    </dsp:sp>
    <dsp:sp modelId="{0946E00B-9041-FF47-B502-A22E75A2EAF8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尝试逻辑回归与</a:t>
          </a:r>
          <a:r>
            <a:rPr lang="en-US" altLang="zh-CN" sz="2400" kern="1200" dirty="0"/>
            <a:t>SVM</a:t>
          </a:r>
          <a:r>
            <a:rPr lang="zh-CN" altLang="en-US" sz="2400" kern="1200" dirty="0"/>
            <a:t>算法</a:t>
          </a:r>
        </a:p>
      </dsp:txBody>
      <dsp:txXfrm>
        <a:off x="3033928" y="2106299"/>
        <a:ext cx="2060143" cy="1206068"/>
      </dsp:txXfrm>
    </dsp:sp>
    <dsp:sp modelId="{8042D4C2-0F5E-0F42-ABB2-0C31C2C262C0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5345112" y="2550475"/>
        <a:ext cx="316861" cy="317716"/>
      </dsp:txXfrm>
    </dsp:sp>
    <dsp:sp modelId="{BBD37EC0-5785-6249-8F40-DEAF0EB1E1A3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得到验证集上准确率并分析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45408-ED27-4CAF-B7C3-B7AF6EFD131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8744-D4C5-4C88-AD48-C21601B7D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6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5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2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35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3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6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68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9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0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7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7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3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76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30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47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03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42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03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7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个用户特征，原数据</a:t>
            </a:r>
            <a:r>
              <a:rPr lang="en-US" altLang="zh-CN" dirty="0"/>
              <a:t>1000W</a:t>
            </a:r>
            <a:r>
              <a:rPr lang="zh-CN" altLang="en-US" dirty="0"/>
              <a:t>，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做预处理，对数据有大致了解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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从而选择合适的特征与算法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0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3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明确有房的有</a:t>
            </a:r>
            <a:r>
              <a:rPr lang="en-US" altLang="zh-CN" dirty="0"/>
              <a:t>17W</a:t>
            </a:r>
            <a:r>
              <a:rPr lang="zh-CN" altLang="en-US" dirty="0"/>
              <a:t>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1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8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3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3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0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1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57238" y="2674054"/>
            <a:ext cx="10677524" cy="690382"/>
          </a:xfrm>
        </p:spPr>
        <p:txBody>
          <a:bodyPr/>
          <a:lstStyle/>
          <a:p>
            <a:r>
              <a:rPr lang="zh-CN" altLang="en-US" sz="6000" dirty="0">
                <a:solidFill>
                  <a:srgbClr val="777671"/>
                </a:solidFill>
              </a:rPr>
              <a:t>腾讯广告算法大赛</a:t>
            </a:r>
            <a:r>
              <a:rPr lang="en-US" altLang="zh-CN" sz="6000" dirty="0">
                <a:solidFill>
                  <a:srgbClr val="777671"/>
                </a:solidFill>
              </a:rPr>
              <a:t>2018</a:t>
            </a:r>
          </a:p>
          <a:p>
            <a:r>
              <a:rPr lang="en-US" altLang="zh-CN" sz="6000" dirty="0">
                <a:solidFill>
                  <a:srgbClr val="777671"/>
                </a:solidFill>
              </a:rPr>
              <a:t>——</a:t>
            </a:r>
            <a:r>
              <a:rPr lang="zh-CN" altLang="en-US" sz="6000" dirty="0">
                <a:solidFill>
                  <a:srgbClr val="777671"/>
                </a:solidFill>
              </a:rPr>
              <a:t>预处理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大数据挖掘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55905" y="4576278"/>
            <a:ext cx="3280190" cy="585787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软件学院</a:t>
            </a:r>
            <a:endParaRPr kumimoji="1" lang="en-US" altLang="zh-CN" sz="2400" dirty="0">
              <a:solidFill>
                <a:schemeClr val="bg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705063" y="5780181"/>
            <a:ext cx="8172715" cy="993152"/>
          </a:xfrm>
        </p:spPr>
        <p:txBody>
          <a:bodyPr/>
          <a:lstStyle/>
          <a:p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小组成员：陶文慧 </a:t>
            </a:r>
            <a:r>
              <a:rPr lang="en-US" altLang="zh-CN" sz="2000" dirty="0"/>
              <a:t>19212010043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元奕超 </a:t>
            </a:r>
            <a:r>
              <a:rPr lang="en-US" altLang="zh-CN" sz="2000" dirty="0"/>
              <a:t>19212010049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刘俊涛 </a:t>
            </a:r>
            <a:r>
              <a:rPr lang="en-US" altLang="zh-CN" sz="2000" dirty="0"/>
              <a:t>19212010050 </a:t>
            </a:r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、夏天宇 </a:t>
            </a:r>
            <a:r>
              <a:rPr lang="en-US" altLang="zh-CN" sz="2000" dirty="0"/>
              <a:t>19212010056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甘红楠 </a:t>
            </a:r>
            <a:r>
              <a:rPr lang="en-US" altLang="zh-CN" sz="2000" dirty="0"/>
              <a:t>19212010031</a:t>
            </a:r>
            <a:r>
              <a:rPr lang="zh-CN" altLang="en-US" sz="2000" dirty="0"/>
              <a:t>（组长）</a:t>
            </a:r>
            <a:endParaRPr lang="zh-CN" altLang="en-US" sz="2000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用户离群点检测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3229" y="3872537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939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用户离群点检测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63989" y="1841288"/>
            <a:ext cx="2577053" cy="1344849"/>
            <a:chOff x="685800" y="1841500"/>
            <a:chExt cx="2044700" cy="1052739"/>
          </a:xfrm>
        </p:grpSpPr>
        <p:sp>
          <p:nvSpPr>
            <p:cNvPr id="6" name="矩形 5"/>
            <p:cNvSpPr/>
            <p:nvPr/>
          </p:nvSpPr>
          <p:spPr>
            <a:xfrm>
              <a:off x="685800" y="1841500"/>
              <a:ext cx="2044700" cy="5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1200" y="1858762"/>
              <a:ext cx="1785462" cy="103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" altLang="zh-CN" dirty="0"/>
                <a:t>TSNE</a:t>
              </a:r>
              <a:r>
                <a:rPr lang="zh-CN" altLang="en-US" dirty="0"/>
                <a:t>算法数据降维，用于可视化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3080999" y="2185306"/>
            <a:ext cx="1431040" cy="7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EF2DF31-97F1-1540-8B71-FC75B7E2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31" y="1929601"/>
            <a:ext cx="4629497" cy="44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用户离群点检测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A1BF2D-B521-574B-A6F9-03CAF92FBF19}"/>
              </a:ext>
            </a:extLst>
          </p:cNvPr>
          <p:cNvGrpSpPr/>
          <p:nvPr/>
        </p:nvGrpSpPr>
        <p:grpSpPr>
          <a:xfrm>
            <a:off x="6443772" y="1031710"/>
            <a:ext cx="2577053" cy="789592"/>
            <a:chOff x="685800" y="1841500"/>
            <a:chExt cx="2044700" cy="61808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1712349-0926-4C46-BC46-A7E471799585}"/>
                </a:ext>
              </a:extLst>
            </p:cNvPr>
            <p:cNvSpPr/>
            <p:nvPr/>
          </p:nvSpPr>
          <p:spPr>
            <a:xfrm>
              <a:off x="685800" y="1841500"/>
              <a:ext cx="2044700" cy="5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1869873-3E55-1F4E-B194-27CD3491CD9D}"/>
                </a:ext>
              </a:extLst>
            </p:cNvPr>
            <p:cNvSpPr txBox="1"/>
            <p:nvPr/>
          </p:nvSpPr>
          <p:spPr>
            <a:xfrm>
              <a:off x="851200" y="1910629"/>
              <a:ext cx="1600622" cy="5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" altLang="zh-CN" sz="1600" dirty="0" err="1"/>
                <a:t>OneClassSVM</a:t>
              </a:r>
              <a:r>
                <a:rPr lang="en" altLang="zh-CN" sz="1600" dirty="0"/>
                <a:t> </a:t>
              </a:r>
              <a:r>
                <a:rPr lang="zh-CN" altLang="en-US" sz="1600" dirty="0"/>
                <a:t>异常点检测</a:t>
              </a:r>
              <a:endPara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1DAE62B7-B4EE-7840-AB51-BAC25515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35" y="1866322"/>
            <a:ext cx="3665358" cy="332351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DCB194-6052-8D45-B7E5-EE8618D63D23}"/>
              </a:ext>
            </a:extLst>
          </p:cNvPr>
          <p:cNvGrpSpPr/>
          <p:nvPr/>
        </p:nvGrpSpPr>
        <p:grpSpPr>
          <a:xfrm>
            <a:off x="1623035" y="1031710"/>
            <a:ext cx="2653655" cy="1375120"/>
            <a:chOff x="685800" y="1841500"/>
            <a:chExt cx="2044700" cy="104196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B5B3B7E-AF54-8544-AB6E-DA4A97589B2E}"/>
                </a:ext>
              </a:extLst>
            </p:cNvPr>
            <p:cNvSpPr/>
            <p:nvPr/>
          </p:nvSpPr>
          <p:spPr>
            <a:xfrm>
              <a:off x="685800" y="1841500"/>
              <a:ext cx="2044700" cy="5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C5A1D45-DA37-F842-BFCE-F1F562FC2EA2}"/>
                </a:ext>
              </a:extLst>
            </p:cNvPr>
            <p:cNvSpPr txBox="1"/>
            <p:nvPr/>
          </p:nvSpPr>
          <p:spPr>
            <a:xfrm>
              <a:off x="851200" y="1910629"/>
              <a:ext cx="1600622" cy="97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" altLang="zh-CN" sz="1600" dirty="0"/>
                <a:t>Isolation Forest</a:t>
              </a:r>
              <a:r>
                <a:rPr lang="zh-CN" altLang="en-US" sz="1600" dirty="0"/>
                <a:t>异常点检测算法</a:t>
              </a:r>
              <a:endPara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EC3F6BD1-2935-474C-87F4-93D46E7C1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95" y="1802700"/>
            <a:ext cx="3491297" cy="32604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E992C55-8324-3546-8085-89FF369C6AED}"/>
              </a:ext>
            </a:extLst>
          </p:cNvPr>
          <p:cNvSpPr/>
          <p:nvPr/>
        </p:nvSpPr>
        <p:spPr>
          <a:xfrm>
            <a:off x="1564913" y="5541461"/>
            <a:ext cx="6096000" cy="75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数据中还是有一些异常点，但占比较少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异常点检测算法面对高维数据效果并不理想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0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聚类分析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36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广告聚类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63989" y="1841290"/>
            <a:ext cx="2577053" cy="746302"/>
            <a:chOff x="685800" y="1841500"/>
            <a:chExt cx="2044700" cy="584200"/>
          </a:xfrm>
        </p:grpSpPr>
        <p:sp>
          <p:nvSpPr>
            <p:cNvPr id="6" name="矩形 5"/>
            <p:cNvSpPr/>
            <p:nvPr/>
          </p:nvSpPr>
          <p:spPr>
            <a:xfrm>
              <a:off x="685800" y="1841500"/>
              <a:ext cx="2044700" cy="5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1200" y="1910629"/>
              <a:ext cx="1600622" cy="4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手肘法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3041042" y="2750863"/>
            <a:ext cx="8639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核心指标：</a:t>
            </a:r>
            <a:r>
              <a:rPr lang="en-US" altLang="zh-CN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SSE(sum of the squared errors</a:t>
            </a: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>
              <a:lnSpc>
                <a:spcPct val="150000"/>
              </a:lnSpc>
            </a:pP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误差平方和</a:t>
            </a:r>
            <a:r>
              <a:rPr lang="en-US" altLang="zh-CN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080999" y="2185306"/>
            <a:ext cx="1431040" cy="7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96007" y="3793217"/>
                <a:ext cx="3215880" cy="1422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𝑆𝑆𝐸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i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𝑝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ea"/>
                                          <a:sym typeface="+mn-lt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ea"/>
                                          <a:sym typeface="+mn-lt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07" y="3793217"/>
                <a:ext cx="3215880" cy="1422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182155" y="1850494"/>
            <a:ext cx="349647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 </a:t>
            </a:r>
            <a:r>
              <a:rPr lang="en-US" altLang="zh-CN" sz="2400" b="1" kern="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最优 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值</a:t>
            </a:r>
          </a:p>
        </p:txBody>
      </p:sp>
    </p:spTree>
    <p:extLst>
      <p:ext uri="{BB962C8B-B14F-4D97-AF65-F5344CB8AC3E}">
        <p14:creationId xmlns:p14="http://schemas.microsoft.com/office/powerpoint/2010/main" val="31758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广告聚类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63989" y="1841290"/>
            <a:ext cx="2577053" cy="746302"/>
            <a:chOff x="685800" y="1841500"/>
            <a:chExt cx="2044700" cy="584200"/>
          </a:xfrm>
        </p:grpSpPr>
        <p:sp>
          <p:nvSpPr>
            <p:cNvPr id="6" name="矩形 5"/>
            <p:cNvSpPr/>
            <p:nvPr/>
          </p:nvSpPr>
          <p:spPr>
            <a:xfrm>
              <a:off x="685800" y="1841500"/>
              <a:ext cx="2044700" cy="5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1200" y="1910629"/>
              <a:ext cx="1600622" cy="4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手肘法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72" y="1232942"/>
            <a:ext cx="6453771" cy="484032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11387" y="2309208"/>
            <a:ext cx="5605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随着聚类数</a:t>
            </a:r>
            <a:r>
              <a:rPr lang="en-US" altLang="zh-CN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的增大，样本划分会更加精细，每个簇的聚合程度会逐渐提高，那么误差平方和</a:t>
            </a:r>
            <a:r>
              <a:rPr lang="en-US" altLang="zh-CN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自然会逐渐变小。</a:t>
            </a:r>
          </a:p>
        </p:txBody>
      </p:sp>
    </p:spTree>
    <p:extLst>
      <p:ext uri="{BB962C8B-B14F-4D97-AF65-F5344CB8AC3E}">
        <p14:creationId xmlns:p14="http://schemas.microsoft.com/office/powerpoint/2010/main" val="24527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广告聚类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63989" y="1841290"/>
            <a:ext cx="2577053" cy="746302"/>
            <a:chOff x="685800" y="1841500"/>
            <a:chExt cx="2044700" cy="584200"/>
          </a:xfrm>
        </p:grpSpPr>
        <p:sp>
          <p:nvSpPr>
            <p:cNvPr id="6" name="矩形 5"/>
            <p:cNvSpPr/>
            <p:nvPr/>
          </p:nvSpPr>
          <p:spPr>
            <a:xfrm>
              <a:off x="685800" y="1841500"/>
              <a:ext cx="2044700" cy="5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1200" y="1910629"/>
              <a:ext cx="1600622" cy="4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手肘法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72" y="1232942"/>
            <a:ext cx="6453771" cy="484032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3588" y="3934365"/>
            <a:ext cx="4138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小于真实聚类数时，由于</a:t>
            </a: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的增大会大幅增加每个簇的聚合程度，故</a:t>
            </a: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的下降幅度会很大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587252" y="3309569"/>
            <a:ext cx="1418894" cy="566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677319" y="2389578"/>
            <a:ext cx="4138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而当</a:t>
            </a: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到达真实聚类数时，再增加</a:t>
            </a: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所得到的聚合程度回报会迅速变小，所以</a:t>
            </a: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的下降幅度会骤减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239127" y="3875938"/>
            <a:ext cx="321520" cy="92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25068" y="6131064"/>
            <a:ext cx="413810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然后随着</a:t>
            </a: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值的继续增大而趋于平缓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368852" y="5496601"/>
            <a:ext cx="225266" cy="634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广告聚类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63989" y="1841290"/>
            <a:ext cx="2577053" cy="746302"/>
            <a:chOff x="685800" y="1841500"/>
            <a:chExt cx="2044700" cy="584200"/>
          </a:xfrm>
        </p:grpSpPr>
        <p:sp>
          <p:nvSpPr>
            <p:cNvPr id="6" name="矩形 5"/>
            <p:cNvSpPr/>
            <p:nvPr/>
          </p:nvSpPr>
          <p:spPr>
            <a:xfrm>
              <a:off x="685800" y="1841500"/>
              <a:ext cx="2044700" cy="58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1200" y="1910629"/>
              <a:ext cx="1600622" cy="4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手肘法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72" y="1232942"/>
            <a:ext cx="6453771" cy="4840328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 flipV="1">
            <a:off x="7051089" y="3820984"/>
            <a:ext cx="905595" cy="863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51623" y="3253021"/>
            <a:ext cx="560579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</a:t>
            </a:r>
            <a:r>
              <a:rPr lang="en-US" altLang="zh-CN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8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广告聚类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25" y="678072"/>
            <a:ext cx="2879999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94" y="678072"/>
            <a:ext cx="2880000" cy="216000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83588" y="2898120"/>
            <a:ext cx="413810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  <a:endParaRPr lang="zh-CN" altLang="en-US" sz="20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99643" y="2903138"/>
            <a:ext cx="413810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20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53899" y="2898120"/>
            <a:ext cx="413810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endParaRPr lang="zh-CN" altLang="en-US" sz="20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48771" y="4387302"/>
            <a:ext cx="34676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聚类结果都不理想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49" y="738120"/>
            <a:ext cx="2880000" cy="2160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94" y="3689598"/>
            <a:ext cx="2880000" cy="21600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399642" y="5963062"/>
            <a:ext cx="413810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K=10</a:t>
            </a:r>
            <a:endParaRPr lang="zh-CN" altLang="en-US" sz="20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25" y="3722800"/>
            <a:ext cx="2880000" cy="21600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97073" y="5958044"/>
            <a:ext cx="413810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en-US" altLang="zh-CN" sz="20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K=8</a:t>
            </a:r>
            <a:endParaRPr lang="zh-CN" altLang="en-US" sz="20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6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  <p:bldP spid="3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广告聚类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95FD41-74F5-664C-AA22-1518EDD1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3" y="472107"/>
            <a:ext cx="5420139" cy="40651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D89575-FCCB-7D4A-99F0-D5F72ED22A4A}"/>
              </a:ext>
            </a:extLst>
          </p:cNvPr>
          <p:cNvSpPr txBox="1"/>
          <p:nvPr/>
        </p:nvSpPr>
        <p:spPr>
          <a:xfrm>
            <a:off x="3573380" y="4537211"/>
            <a:ext cx="3613490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时广告样本聚类效果可视化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29E4DD-AFA9-3548-A8BD-0CC2D0754C92}"/>
              </a:ext>
            </a:extLst>
          </p:cNvPr>
          <p:cNvSpPr txBox="1"/>
          <p:nvPr/>
        </p:nvSpPr>
        <p:spPr>
          <a:xfrm>
            <a:off x="1404731" y="5208104"/>
            <a:ext cx="6244017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原始广告数据较为分散，因此聚类结果没有很明显的簇</a:t>
            </a:r>
          </a:p>
        </p:txBody>
      </p:sp>
    </p:spTree>
    <p:extLst>
      <p:ext uri="{BB962C8B-B14F-4D97-AF65-F5344CB8AC3E}">
        <p14:creationId xmlns:p14="http://schemas.microsoft.com/office/powerpoint/2010/main" val="38560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971546" y="1577623"/>
            <a:ext cx="5786568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用户特征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信息统计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5596482" y="1762729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B53158-90D4-6340-A193-53211A93D210}"/>
              </a:ext>
            </a:extLst>
          </p:cNvPr>
          <p:cNvGrpSpPr/>
          <p:nvPr/>
        </p:nvGrpSpPr>
        <p:grpSpPr>
          <a:xfrm>
            <a:off x="5614109" y="2362467"/>
            <a:ext cx="6250022" cy="590549"/>
            <a:chOff x="5557664" y="2048089"/>
            <a:chExt cx="6250022" cy="590549"/>
          </a:xfrm>
        </p:grpSpPr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B0057D67-518A-D942-9B79-338A2AFC11B2}"/>
                </a:ext>
              </a:extLst>
            </p:cNvPr>
            <p:cNvSpPr txBox="1">
              <a:spLocks/>
            </p:cNvSpPr>
            <p:nvPr/>
          </p:nvSpPr>
          <p:spPr>
            <a:xfrm>
              <a:off x="5915101" y="2048089"/>
              <a:ext cx="5892585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用户</a:t>
              </a:r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离群点检测测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38CF15F-3B34-AB48-A222-FB8E1F25D58D}"/>
                </a:ext>
              </a:extLst>
            </p:cNvPr>
            <p:cNvSpPr/>
            <p:nvPr/>
          </p:nvSpPr>
          <p:spPr>
            <a:xfrm rot="5400000">
              <a:off x="5540037" y="2233195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768C95-EB7A-1042-AFED-3EEE5E7EF72B}"/>
              </a:ext>
            </a:extLst>
          </p:cNvPr>
          <p:cNvGrpSpPr/>
          <p:nvPr/>
        </p:nvGrpSpPr>
        <p:grpSpPr>
          <a:xfrm>
            <a:off x="5614109" y="3147311"/>
            <a:ext cx="5189960" cy="590549"/>
            <a:chOff x="5557663" y="3146792"/>
            <a:chExt cx="5189960" cy="590549"/>
          </a:xfrm>
        </p:grpSpPr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A2ECFF5B-E72F-2E4C-8450-9D0F3E3F2577}"/>
                </a:ext>
              </a:extLst>
            </p:cNvPr>
            <p:cNvSpPr txBox="1">
              <a:spLocks/>
            </p:cNvSpPr>
            <p:nvPr/>
          </p:nvSpPr>
          <p:spPr>
            <a:xfrm>
              <a:off x="5915101" y="3146792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广告聚类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EA76E200-DE2A-9241-B7B1-847163B4A5BD}"/>
                </a:ext>
              </a:extLst>
            </p:cNvPr>
            <p:cNvSpPr/>
            <p:nvPr/>
          </p:nvSpPr>
          <p:spPr>
            <a:xfrm rot="5400000">
              <a:off x="5540036" y="3306437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A202DF-BC55-6B4A-96CB-DCFB3EF63752}"/>
              </a:ext>
            </a:extLst>
          </p:cNvPr>
          <p:cNvGrpSpPr/>
          <p:nvPr/>
        </p:nvGrpSpPr>
        <p:grpSpPr>
          <a:xfrm>
            <a:off x="5614109" y="3932155"/>
            <a:ext cx="5189960" cy="590549"/>
            <a:chOff x="5557664" y="4049573"/>
            <a:chExt cx="5189960" cy="590549"/>
          </a:xfrm>
        </p:grpSpPr>
        <p:sp>
          <p:nvSpPr>
            <p:cNvPr id="17" name="文本占位符 3">
              <a:extLst>
                <a:ext uri="{FF2B5EF4-FFF2-40B4-BE49-F238E27FC236}">
                  <a16:creationId xmlns:a16="http://schemas.microsoft.com/office/drawing/2014/main" id="{BF92EA90-9D4D-7F40-A817-7A98D256B14D}"/>
                </a:ext>
              </a:extLst>
            </p:cNvPr>
            <p:cNvSpPr txBox="1">
              <a:spLocks/>
            </p:cNvSpPr>
            <p:nvPr/>
          </p:nvSpPr>
          <p:spPr>
            <a:xfrm>
              <a:off x="5915102" y="4049573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广告关联分析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三角形 17">
              <a:extLst>
                <a:ext uri="{FF2B5EF4-FFF2-40B4-BE49-F238E27FC236}">
                  <a16:creationId xmlns:a16="http://schemas.microsoft.com/office/drawing/2014/main" id="{55080C32-1777-7B4B-87A3-B684B54C30C3}"/>
                </a:ext>
              </a:extLst>
            </p:cNvPr>
            <p:cNvSpPr/>
            <p:nvPr/>
          </p:nvSpPr>
          <p:spPr>
            <a:xfrm rot="5400000">
              <a:off x="5540037" y="4209218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80E6AD-4F30-AB4C-AF40-72A960CC7A3F}"/>
              </a:ext>
            </a:extLst>
          </p:cNvPr>
          <p:cNvGrpSpPr/>
          <p:nvPr/>
        </p:nvGrpSpPr>
        <p:grpSpPr>
          <a:xfrm>
            <a:off x="5614109" y="4716999"/>
            <a:ext cx="5189960" cy="590549"/>
            <a:chOff x="5557664" y="4980797"/>
            <a:chExt cx="5189960" cy="590549"/>
          </a:xfrm>
        </p:grpSpPr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EDF2B64F-40B1-9445-90D8-080CDB885592}"/>
                </a:ext>
              </a:extLst>
            </p:cNvPr>
            <p:cNvSpPr txBox="1">
              <a:spLocks/>
            </p:cNvSpPr>
            <p:nvPr/>
          </p:nvSpPr>
          <p:spPr>
            <a:xfrm>
              <a:off x="5915102" y="4980797"/>
              <a:ext cx="4832522" cy="59054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kern="0" dirty="0">
                  <a:solidFill>
                    <a:srgbClr val="6766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第五部分 </a:t>
              </a:r>
              <a:r>
                <a:rPr lang="en-US" altLang="zh-CN" dirty="0">
                  <a:solidFill>
                    <a:srgbClr val="676661"/>
                  </a:solidFill>
                </a:rPr>
                <a:t>『</a:t>
              </a:r>
              <a:r>
                <a:rPr lang="zh-CN" altLang="en-US" dirty="0">
                  <a:solidFill>
                    <a:srgbClr val="676661"/>
                  </a:solidFill>
                </a:rPr>
                <a:t>未来计划</a:t>
              </a:r>
              <a:r>
                <a:rPr lang="en-US" altLang="zh-CN" dirty="0">
                  <a:solidFill>
                    <a:srgbClr val="676661"/>
                  </a:solidFill>
                </a:rPr>
                <a:t>』</a:t>
              </a:r>
              <a:endPara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511B04F8-75FF-2545-8163-769A94DC4951}"/>
                </a:ext>
              </a:extLst>
            </p:cNvPr>
            <p:cNvSpPr/>
            <p:nvPr/>
          </p:nvSpPr>
          <p:spPr>
            <a:xfrm rot="5400000">
              <a:off x="5540037" y="5140442"/>
              <a:ext cx="255592" cy="220338"/>
            </a:xfrm>
            <a:prstGeom prst="triangl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用户聚类</a:t>
            </a:r>
          </a:p>
        </p:txBody>
      </p:sp>
      <p:sp>
        <p:nvSpPr>
          <p:cNvPr id="19" name="矩形 18"/>
          <p:cNvSpPr/>
          <p:nvPr/>
        </p:nvSpPr>
        <p:spPr>
          <a:xfrm>
            <a:off x="3041571" y="4908222"/>
            <a:ext cx="560579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50000"/>
              </a:lnSpc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时，用户样本聚类效果可视化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85" y="746234"/>
            <a:ext cx="5464966" cy="4098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DC3F44-B63E-0F47-86C6-3DE60F277B4A}"/>
              </a:ext>
            </a:extLst>
          </p:cNvPr>
          <p:cNvSpPr txBox="1"/>
          <p:nvPr/>
        </p:nvSpPr>
        <p:spPr>
          <a:xfrm>
            <a:off x="1171418" y="5562915"/>
            <a:ext cx="8966495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原始用户数据并无明显类别区分，聚类结果类别间隔较小。通过聚类分析用户类别特征效果并不明显</a:t>
            </a:r>
          </a:p>
        </p:txBody>
      </p:sp>
    </p:spTree>
    <p:extLst>
      <p:ext uri="{BB962C8B-B14F-4D97-AF65-F5344CB8AC3E}">
        <p14:creationId xmlns:p14="http://schemas.microsoft.com/office/powerpoint/2010/main" val="40667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关联分析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关联分析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467984" y="1655217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513" y="2058467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000" b="1" kern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关联分析</a:t>
            </a:r>
            <a:endParaRPr lang="en-US" altLang="zh-CN" sz="2000" b="1" kern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defTabSz="914400"/>
            <a:r>
              <a:rPr lang="zh-CN" altLang="en-US" sz="2000" b="1" kern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结果（支持度）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42351" y="4228764"/>
            <a:ext cx="7542266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FP-Growth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算法，由计算结果可见，类目集合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[‘36’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‘11’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‘76’]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interest1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中的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100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万条数据支持度为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47.53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万。类目集合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[‘36’,‘49’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‘11’]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的支持度达到了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51.59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万。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AA3CFC-9D09-6646-957F-34DF11E39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54346"/>
              </p:ext>
            </p:extLst>
          </p:nvPr>
        </p:nvGraphicFramePr>
        <p:xfrm>
          <a:off x="2742351" y="1762538"/>
          <a:ext cx="825302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009">
                  <a:extLst>
                    <a:ext uri="{9D8B030D-6E8A-4147-A177-3AD203B41FA5}">
                      <a16:colId xmlns:a16="http://schemas.microsoft.com/office/drawing/2014/main" val="2775476517"/>
                    </a:ext>
                  </a:extLst>
                </a:gridCol>
                <a:gridCol w="2751009">
                  <a:extLst>
                    <a:ext uri="{9D8B030D-6E8A-4147-A177-3AD203B41FA5}">
                      <a16:colId xmlns:a16="http://schemas.microsoft.com/office/drawing/2014/main" val="3176618453"/>
                    </a:ext>
                  </a:extLst>
                </a:gridCol>
                <a:gridCol w="2751009">
                  <a:extLst>
                    <a:ext uri="{9D8B030D-6E8A-4147-A177-3AD203B41FA5}">
                      <a16:colId xmlns:a16="http://schemas.microsoft.com/office/drawing/2014/main" val="978634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感兴趣项集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置信度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dirty="0">
                          <a:latin typeface="微软雅黑" pitchFamily="34" charset="-122"/>
                          <a:ea typeface="微软雅黑" pitchFamily="34" charset="-122"/>
                          <a:cs typeface="+mn-ea"/>
                          <a:sym typeface="+mn-lt"/>
                        </a:rPr>
                        <a:t>[‘36’</a:t>
                      </a:r>
                      <a:r>
                        <a:rPr lang="zh-CN" altLang="en-US" kern="0" dirty="0">
                          <a:latin typeface="微软雅黑" pitchFamily="34" charset="-122"/>
                          <a:ea typeface="微软雅黑" pitchFamily="34" charset="-122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kern="0" dirty="0">
                          <a:latin typeface="微软雅黑" pitchFamily="34" charset="-122"/>
                          <a:ea typeface="微软雅黑" pitchFamily="34" charset="-122"/>
                          <a:cs typeface="+mn-ea"/>
                          <a:sym typeface="+mn-lt"/>
                        </a:rPr>
                        <a:t>‘11’</a:t>
                      </a:r>
                      <a:r>
                        <a:rPr lang="zh-CN" altLang="en-US" kern="0" dirty="0">
                          <a:latin typeface="微软雅黑" pitchFamily="34" charset="-122"/>
                          <a:ea typeface="微软雅黑" pitchFamily="34" charset="-122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kern="0" dirty="0">
                          <a:latin typeface="微软雅黑" pitchFamily="34" charset="-122"/>
                          <a:ea typeface="微软雅黑" pitchFamily="34" charset="-122"/>
                          <a:cs typeface="+mn-ea"/>
                          <a:sym typeface="+mn-lt"/>
                        </a:rPr>
                        <a:t>‘76’,’79’]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47.53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1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kern="0" dirty="0">
                          <a:latin typeface="微软雅黑" pitchFamily="34" charset="-122"/>
                          <a:ea typeface="微软雅黑" pitchFamily="34" charset="-122"/>
                          <a:cs typeface="+mn-ea"/>
                          <a:sym typeface="+mn-lt"/>
                        </a:rPr>
                        <a:t>[‘36’,‘49’</a:t>
                      </a:r>
                      <a:r>
                        <a:rPr lang="zh-CN" altLang="en-US" kern="0" dirty="0">
                          <a:latin typeface="微软雅黑" pitchFamily="34" charset="-122"/>
                          <a:ea typeface="微软雅黑" pitchFamily="34" charset="-122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kern="0" dirty="0">
                          <a:latin typeface="微软雅黑" pitchFamily="34" charset="-122"/>
                          <a:ea typeface="微软雅黑" pitchFamily="34" charset="-122"/>
                          <a:cs typeface="+mn-ea"/>
                          <a:sym typeface="+mn-lt"/>
                        </a:rPr>
                        <a:t>‘11’]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51.59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2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9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关联分析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467984" y="1655217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513" y="2058467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000" b="1" kern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关联分析</a:t>
            </a:r>
            <a:endParaRPr lang="en-US" altLang="zh-CN" sz="2000" b="1" kern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defTabSz="914400"/>
            <a:r>
              <a:rPr lang="zh-CN" altLang="en-US" sz="2000" b="1" kern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结果（置信度）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55445" y="4228764"/>
            <a:ext cx="7542266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由计算结果可见，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[36]-&gt;[36,11]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的置信度为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，喜爱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36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号类目的人一定会喜欢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号，并且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[11]-&gt;[36]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的置信度也为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，因此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号与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36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号为强关联。分析结果包含了很多类似的有趣信息，有待一一挖掘。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31F6F4-9833-0943-8309-CEB909F3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09215"/>
              </p:ext>
            </p:extLst>
          </p:nvPr>
        </p:nvGraphicFramePr>
        <p:xfrm>
          <a:off x="2752813" y="134089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68858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03160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9304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关联规则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置信度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[70]</a:t>
                      </a:r>
                      <a:r>
                        <a:rPr lang="en-US" altLang="zh-CN" dirty="0">
                          <a:sym typeface="Wingdings" pitchFamily="2" charset="2"/>
                        </a:rPr>
                        <a:t>[11,70]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4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[76]</a:t>
                      </a:r>
                      <a:r>
                        <a:rPr lang="en-US" altLang="zh-CN" dirty="0">
                          <a:sym typeface="Wingdings" pitchFamily="2" charset="2"/>
                        </a:rPr>
                        <a:t>[11,76]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9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[36]</a:t>
                      </a:r>
                      <a:r>
                        <a:rPr lang="en-US" altLang="zh-CN" dirty="0">
                          <a:sym typeface="Wingdings" pitchFamily="2" charset="2"/>
                        </a:rPr>
                        <a:t>[36,11]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[11]</a:t>
                      </a:r>
                      <a:r>
                        <a:rPr lang="en-US" altLang="zh-CN" dirty="0">
                          <a:sym typeface="Wingdings" pitchFamily="2" charset="2"/>
                        </a:rPr>
                        <a:t>[36,11]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6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0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未来计划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102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未来计划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6C61CB4-8DD8-814A-8461-00D4F73BC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861308"/>
              </p:ext>
            </p:extLst>
          </p:nvPr>
        </p:nvGraphicFramePr>
        <p:xfrm>
          <a:off x="2494276" y="11638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任意多边形 15">
            <a:extLst>
              <a:ext uri="{FF2B5EF4-FFF2-40B4-BE49-F238E27FC236}">
                <a16:creationId xmlns:a16="http://schemas.microsoft.com/office/drawing/2014/main" id="{C0C68F93-B039-454F-96AD-51CDBAC9633A}"/>
              </a:ext>
            </a:extLst>
          </p:cNvPr>
          <p:cNvSpPr/>
          <p:nvPr/>
        </p:nvSpPr>
        <p:spPr>
          <a:xfrm>
            <a:off x="1171418" y="1140076"/>
            <a:ext cx="1445089" cy="1320902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1D9E2A-541A-2542-90FB-4D83F33FEFAB}"/>
              </a:ext>
            </a:extLst>
          </p:cNvPr>
          <p:cNvSpPr/>
          <p:nvPr/>
        </p:nvSpPr>
        <p:spPr>
          <a:xfrm>
            <a:off x="1389332" y="1522779"/>
            <a:ext cx="110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  <a:endParaRPr lang="en-US" altLang="zh-CN" sz="24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4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05357" y="2748289"/>
            <a:ext cx="3415788" cy="715645"/>
          </a:xfrm>
        </p:spPr>
        <p:txBody>
          <a:bodyPr/>
          <a:lstStyle/>
          <a:p>
            <a:r>
              <a:rPr kumimoji="1" lang="zh-CN" altLang="en-US" dirty="0"/>
              <a:t>感谢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6EE79A6-6907-024D-B17D-43EF18AE7D22}"/>
              </a:ext>
            </a:extLst>
          </p:cNvPr>
          <p:cNvSpPr txBox="1">
            <a:spLocks/>
          </p:cNvSpPr>
          <p:nvPr/>
        </p:nvSpPr>
        <p:spPr>
          <a:xfrm>
            <a:off x="2924705" y="6130137"/>
            <a:ext cx="10677524" cy="409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陶文慧、元奕超、刘俊涛、夏天宇、甘红楠</a:t>
            </a:r>
          </a:p>
        </p:txBody>
      </p:sp>
    </p:spTree>
    <p:extLst>
      <p:ext uri="{BB962C8B-B14F-4D97-AF65-F5344CB8AC3E}">
        <p14:creationId xmlns:p14="http://schemas.microsoft.com/office/powerpoint/2010/main" val="569452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用户特征信息统计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3229" y="3872537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09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用户特征统计信息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1171418" y="2388857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89332" y="2771559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/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en-US" altLang="zh-CN" sz="24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82190" y="878675"/>
          <a:ext cx="5093438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67466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3125972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596C426-39CA-1940-8D8A-68538FA6FD0A}"/>
              </a:ext>
            </a:extLst>
          </p:cNvPr>
          <p:cNvSpPr txBox="1"/>
          <p:nvPr/>
        </p:nvSpPr>
        <p:spPr>
          <a:xfrm>
            <a:off x="1171418" y="4367962"/>
            <a:ext cx="1879415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随机抽取原始数据中的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100W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4428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用户特征统计信息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consumptionAbility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keyword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topic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carrier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appIdInstall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>
            <a:cxnSpLocks/>
            <a:endCxn id="13" idx="1"/>
          </p:cNvCxnSpPr>
          <p:nvPr/>
        </p:nvCxnSpPr>
        <p:spPr>
          <a:xfrm flipV="1">
            <a:off x="4082902" y="391707"/>
            <a:ext cx="587829" cy="122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70731" y="145485"/>
            <a:ext cx="47818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分段表示，每个序号表示一个年龄分段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62B326-6ECB-424E-B929-5B90DAE6384B}"/>
              </a:ext>
            </a:extLst>
          </p:cNvPr>
          <p:cNvSpPr txBox="1"/>
          <p:nvPr/>
        </p:nvSpPr>
        <p:spPr>
          <a:xfrm>
            <a:off x="4670731" y="3261130"/>
            <a:ext cx="3519832" cy="453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Android/IOS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不区分版本号 </a:t>
            </a:r>
          </a:p>
        </p:txBody>
      </p:sp>
      <p:cxnSp>
        <p:nvCxnSpPr>
          <p:cNvPr id="14" name="直接箭头连接符 9">
            <a:extLst>
              <a:ext uri="{FF2B5EF4-FFF2-40B4-BE49-F238E27FC236}">
                <a16:creationId xmlns:a16="http://schemas.microsoft.com/office/drawing/2014/main" id="{85611068-C09E-0C4F-81D5-59CFF5172479}"/>
              </a:ext>
            </a:extLst>
          </p:cNvPr>
          <p:cNvCxnSpPr>
            <a:cxnSpLocks/>
          </p:cNvCxnSpPr>
          <p:nvPr/>
        </p:nvCxnSpPr>
        <p:spPr>
          <a:xfrm flipV="1">
            <a:off x="4082902" y="3451759"/>
            <a:ext cx="587829" cy="145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C8D7029-301F-CE40-8CD8-8F896D56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38" y="575016"/>
            <a:ext cx="4686300" cy="259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72E7D4-7611-9042-A5BC-96E94AEA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238" y="3809838"/>
            <a:ext cx="4686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用户特征统计信息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>
            <a:cxnSpLocks/>
            <a:endCxn id="13" idx="1"/>
          </p:cNvCxnSpPr>
          <p:nvPr/>
        </p:nvCxnSpPr>
        <p:spPr>
          <a:xfrm flipV="1">
            <a:off x="4082902" y="949850"/>
            <a:ext cx="933439" cy="223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16341" y="723121"/>
            <a:ext cx="47818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每个序号代表一个地理位置 </a:t>
            </a:r>
          </a:p>
        </p:txBody>
      </p:sp>
      <p:cxnSp>
        <p:nvCxnSpPr>
          <p:cNvPr id="9" name="直接箭头连接符 9">
            <a:extLst>
              <a:ext uri="{FF2B5EF4-FFF2-40B4-BE49-F238E27FC236}">
                <a16:creationId xmlns:a16="http://schemas.microsoft.com/office/drawing/2014/main" id="{804C3AD7-F06F-784B-8A58-D7E821C60505}"/>
              </a:ext>
            </a:extLst>
          </p:cNvPr>
          <p:cNvCxnSpPr>
            <a:cxnSpLocks/>
          </p:cNvCxnSpPr>
          <p:nvPr/>
        </p:nvCxnSpPr>
        <p:spPr>
          <a:xfrm flipV="1">
            <a:off x="4082902" y="4100026"/>
            <a:ext cx="1020439" cy="198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E8EDA59-C5A9-374B-B133-AC0C38F5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06" y="1187547"/>
            <a:ext cx="3909993" cy="2289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D9F183-079B-B84E-A324-BF6857D50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06" y="4452223"/>
            <a:ext cx="3909993" cy="21586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37BFAB8-4F93-8F47-88EC-4C438EC62736}"/>
              </a:ext>
            </a:extLst>
          </p:cNvPr>
          <p:cNvSpPr txBox="1"/>
          <p:nvPr/>
        </p:nvSpPr>
        <p:spPr>
          <a:xfrm>
            <a:off x="5103341" y="3783059"/>
            <a:ext cx="3519832" cy="453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是否有房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C44EAD-3042-514D-A1D7-27B6B4478818}"/>
              </a:ext>
            </a:extLst>
          </p:cNvPr>
          <p:cNvSpPr txBox="1"/>
          <p:nvPr/>
        </p:nvSpPr>
        <p:spPr>
          <a:xfrm>
            <a:off x="9489989" y="949849"/>
            <a:ext cx="2113006" cy="536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只有</a:t>
            </a:r>
            <a:r>
              <a:rPr lang="en-US" altLang="zh-CN" dirty="0"/>
              <a:t>5</a:t>
            </a:r>
            <a:r>
              <a:rPr lang="zh-CN" altLang="en-US" dirty="0"/>
              <a:t>个缺失值，相对于整个数据集来说影响很小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选取地理位置的</a:t>
            </a:r>
            <a:r>
              <a:rPr lang="zh-CN" altLang="en-US" dirty="0">
                <a:highlight>
                  <a:srgbClr val="FFFF00"/>
                </a:highlight>
              </a:rPr>
              <a:t>众数</a:t>
            </a:r>
            <a:r>
              <a:rPr lang="zh-CN" altLang="en-US" dirty="0"/>
              <a:t>对缺失值进行补全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80%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的缺失值，以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0.0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（表示没有）填充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92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用户特征统计信息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55703"/>
              </p:ext>
            </p:extLst>
          </p:nvPr>
        </p:nvGraphicFramePr>
        <p:xfrm>
          <a:off x="583588" y="1076865"/>
          <a:ext cx="3499314" cy="525204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67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410193" y="3371010"/>
            <a:ext cx="4781807" cy="453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博士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硕士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本科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高中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初中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小学，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未知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82F21-2712-3B47-8F41-955320D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12" y="3843185"/>
            <a:ext cx="3876555" cy="23698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118F984-033C-4747-A92F-CD25901B9485}"/>
              </a:ext>
            </a:extLst>
          </p:cNvPr>
          <p:cNvSpPr txBox="1"/>
          <p:nvPr/>
        </p:nvSpPr>
        <p:spPr>
          <a:xfrm>
            <a:off x="4432982" y="371367"/>
            <a:ext cx="47818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性别：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1/2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表示未知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45B64B-BE90-5440-91DD-6E9C737E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48" y="814060"/>
            <a:ext cx="3876555" cy="218214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F2ED8E8-FA4F-A34F-91F9-45FBB1057B8B}"/>
              </a:ext>
            </a:extLst>
          </p:cNvPr>
          <p:cNvSpPr txBox="1"/>
          <p:nvPr/>
        </p:nvSpPr>
        <p:spPr>
          <a:xfrm>
            <a:off x="4409503" y="4217991"/>
            <a:ext cx="47818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低，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表示未知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75F1F4B-2AE5-4144-B51C-48764E382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982" y="4689727"/>
            <a:ext cx="3597330" cy="1953389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91260D5-C33B-9E49-8C37-2BB2417ABB21}"/>
              </a:ext>
            </a:extLst>
          </p:cNvPr>
          <p:cNvCxnSpPr>
            <a:endCxn id="14" idx="1"/>
          </p:cNvCxnSpPr>
          <p:nvPr/>
        </p:nvCxnSpPr>
        <p:spPr>
          <a:xfrm flipV="1">
            <a:off x="4082902" y="598096"/>
            <a:ext cx="350080" cy="131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16A5E1B-177B-FC46-8976-C6678C25864B}"/>
              </a:ext>
            </a:extLst>
          </p:cNvPr>
          <p:cNvCxnSpPr>
            <a:endCxn id="13" idx="1"/>
          </p:cNvCxnSpPr>
          <p:nvPr/>
        </p:nvCxnSpPr>
        <p:spPr>
          <a:xfrm>
            <a:off x="3462783" y="2621291"/>
            <a:ext cx="3947410" cy="97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08E9C49-3D99-8548-96EC-2C8F11F1DC02}"/>
              </a:ext>
            </a:extLst>
          </p:cNvPr>
          <p:cNvCxnSpPr>
            <a:cxnSpLocks/>
          </p:cNvCxnSpPr>
          <p:nvPr/>
        </p:nvCxnSpPr>
        <p:spPr>
          <a:xfrm>
            <a:off x="4082902" y="2996204"/>
            <a:ext cx="1297223" cy="122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F850943-9C68-0942-B735-245490173A1E}"/>
              </a:ext>
            </a:extLst>
          </p:cNvPr>
          <p:cNvSpPr txBox="1"/>
          <p:nvPr/>
        </p:nvSpPr>
        <p:spPr>
          <a:xfrm>
            <a:off x="8614285" y="976255"/>
            <a:ext cx="3201743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未知取值问题：尝试通过联合分析判断取值为零的样本特征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12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418" y="287084"/>
            <a:ext cx="4208707" cy="464425"/>
          </a:xfrm>
        </p:spPr>
        <p:txBody>
          <a:bodyPr/>
          <a:lstStyle/>
          <a:p>
            <a:r>
              <a:rPr kumimoji="1" lang="zh-CN" altLang="en-US" dirty="0"/>
              <a:t>用户特征统计信息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56347"/>
              </p:ext>
            </p:extLst>
          </p:nvPr>
        </p:nvGraphicFramePr>
        <p:xfrm>
          <a:off x="583588" y="1037109"/>
          <a:ext cx="3499314" cy="52785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9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appIdAction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house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9E4B4D5-C321-434B-BCEE-84CF07F997AA}"/>
              </a:ext>
            </a:extLst>
          </p:cNvPr>
          <p:cNvSpPr txBox="1"/>
          <p:nvPr/>
        </p:nvSpPr>
        <p:spPr>
          <a:xfrm>
            <a:off x="8557207" y="945390"/>
            <a:ext cx="3383002" cy="556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性别与受教育程度：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性别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和 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的样本，受教育程度分布几乎一致，但性别为 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的样本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教育程度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主要集中在低层次阶段或者教育程度未知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性别与消费能力：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性别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和 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的样本，消费能力分布几乎一致，但性别为 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的样本消费能力主要集中在低层次阶段，消费能力未知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一个可能的原因：系统性别选项非必填项，未填写的用户系统取零处理，这部分用户也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Helvetica Neue" panose="02000503000000020004" pitchFamily="2" charset="0"/>
              </a:rPr>
              <a:t>并非活跃用户</a:t>
            </a:r>
            <a:endParaRPr lang="en-US" altLang="zh-CN" dirty="0">
              <a:solidFill>
                <a:srgbClr val="000000"/>
              </a:solidFill>
              <a:highlight>
                <a:srgbClr val="FFFF00"/>
              </a:highlight>
              <a:latin typeface="Helvetica Neue" panose="02000503000000020004" pitchFamily="2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C3D70E-CA88-A04E-8EC2-9A812EEE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40" y="4002992"/>
            <a:ext cx="3728765" cy="24767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BB10D8-AB11-E843-A688-B668865A8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440" y="945390"/>
            <a:ext cx="3711565" cy="24836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581AE6-B539-3543-A54C-BDDC91A289E6}"/>
              </a:ext>
            </a:extLst>
          </p:cNvPr>
          <p:cNvSpPr txBox="1"/>
          <p:nvPr/>
        </p:nvSpPr>
        <p:spPr>
          <a:xfrm>
            <a:off x="5404159" y="560195"/>
            <a:ext cx="203132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性别与受教育程度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071C0A-344A-F443-82CB-FA39C8CD37E8}"/>
              </a:ext>
            </a:extLst>
          </p:cNvPr>
          <p:cNvSpPr txBox="1"/>
          <p:nvPr/>
        </p:nvSpPr>
        <p:spPr>
          <a:xfrm>
            <a:off x="5419808" y="3605516"/>
            <a:ext cx="1800493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性别与消费能力</a:t>
            </a:r>
          </a:p>
        </p:txBody>
      </p:sp>
    </p:spTree>
    <p:extLst>
      <p:ext uri="{BB962C8B-B14F-4D97-AF65-F5344CB8AC3E}">
        <p14:creationId xmlns:p14="http://schemas.microsoft.com/office/powerpoint/2010/main" val="39057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用户特征统计信息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E8C8C71-5A2D-0348-A92D-23D992513805}"/>
              </a:ext>
            </a:extLst>
          </p:cNvPr>
          <p:cNvSpPr/>
          <p:nvPr/>
        </p:nvSpPr>
        <p:spPr>
          <a:xfrm>
            <a:off x="5061100" y="231948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对于 </a:t>
            </a:r>
            <a:r>
              <a:rPr lang="en" altLang="zh-CN" dirty="0" err="1">
                <a:solidFill>
                  <a:srgbClr val="000000"/>
                </a:solidFill>
                <a:latin typeface="Helvetica Neue" panose="02000503000000020004" pitchFamily="2" charset="0"/>
              </a:rPr>
              <a:t>consumptionAbility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、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carrier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没有空值，且都是标准的离散数据类型，不做额外处理</a:t>
            </a: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OS</a:t>
            </a:r>
            <a:r>
              <a:rPr lang="zh-CN" altLang="en-US" dirty="0"/>
              <a:t>：可以有多个取值，可以理解为用户在该属性上的不同的选择，且顺序是有一定意义的，即代表每种取值的偏好，</a:t>
            </a:r>
            <a:r>
              <a:rPr lang="zh-CN" altLang="en" dirty="0"/>
              <a:t>比如</a:t>
            </a:r>
            <a:r>
              <a:rPr lang="zh-CN" altLang="en-US" dirty="0"/>
              <a:t> </a:t>
            </a:r>
            <a:r>
              <a:rPr lang="en" altLang="zh-CN" dirty="0"/>
              <a:t>2 1</a:t>
            </a:r>
            <a:r>
              <a:rPr lang="zh-CN" altLang="en-US" dirty="0"/>
              <a:t> 代表用户相比于 </a:t>
            </a:r>
            <a:r>
              <a:rPr lang="en-US" altLang="zh-CN" dirty="0"/>
              <a:t>1</a:t>
            </a:r>
            <a:r>
              <a:rPr lang="zh-CN" altLang="en-US" dirty="0"/>
              <a:t> 更偏向用 </a:t>
            </a:r>
            <a:r>
              <a:rPr lang="en-US" altLang="zh-CN" dirty="0"/>
              <a:t>2</a:t>
            </a:r>
            <a:r>
              <a:rPr lang="zh-CN" altLang="en-US" dirty="0"/>
              <a:t> 类型的操作系统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079AE7-BC59-2C40-84A0-888BE28591E1}"/>
              </a:ext>
            </a:extLst>
          </p:cNvPr>
          <p:cNvSpPr txBox="1"/>
          <p:nvPr/>
        </p:nvSpPr>
        <p:spPr>
          <a:xfrm>
            <a:off x="5061100" y="1866086"/>
            <a:ext cx="4781807" cy="453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其他特征</a:t>
            </a:r>
          </a:p>
        </p:txBody>
      </p:sp>
    </p:spTree>
    <p:extLst>
      <p:ext uri="{BB962C8B-B14F-4D97-AF65-F5344CB8AC3E}">
        <p14:creationId xmlns:p14="http://schemas.microsoft.com/office/powerpoint/2010/main" val="33889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</TotalTime>
  <Words>1356</Words>
  <Application>Microsoft Macintosh PowerPoint</Application>
  <PresentationFormat>宽屏</PresentationFormat>
  <Paragraphs>373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Microsoft YaHei</vt:lpstr>
      <vt:lpstr>Microsoft YaHei</vt:lpstr>
      <vt:lpstr>Segoe UI Light</vt:lpstr>
      <vt:lpstr>Arial</vt:lpstr>
      <vt:lpstr>Cambria Math</vt:lpstr>
      <vt:lpstr>Century Gothic</vt:lpstr>
      <vt:lpstr>Helvetica Neue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juntao_ liu</cp:lastModifiedBy>
  <cp:revision>195</cp:revision>
  <dcterms:created xsi:type="dcterms:W3CDTF">2015-08-18T02:51:41Z</dcterms:created>
  <dcterms:modified xsi:type="dcterms:W3CDTF">2019-10-29T01:25:39Z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2017-12-21T08:41:08.7999367Z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