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6"/>
  </p:notesMasterIdLst>
  <p:sldIdLst>
    <p:sldId id="256" r:id="rId3"/>
    <p:sldId id="257" r:id="rId4"/>
    <p:sldId id="376" r:id="rId5"/>
    <p:sldId id="377" r:id="rId6"/>
    <p:sldId id="357" r:id="rId7"/>
    <p:sldId id="358" r:id="rId8"/>
    <p:sldId id="360" r:id="rId9"/>
    <p:sldId id="332" r:id="rId10"/>
    <p:sldId id="333" r:id="rId11"/>
    <p:sldId id="378" r:id="rId12"/>
    <p:sldId id="262" r:id="rId13"/>
    <p:sldId id="363" r:id="rId14"/>
    <p:sldId id="341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tao_ liu" initials="jl" lastIdx="5" clrIdx="0">
    <p:extLst>
      <p:ext uri="{19B8F6BF-5375-455C-9EA6-DF929625EA0E}">
        <p15:presenceInfo xmlns:p15="http://schemas.microsoft.com/office/powerpoint/2012/main" userId="7ef152a8b237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43" autoAdjust="0"/>
    <p:restoredTop sz="88235" autoAdjust="0"/>
  </p:normalViewPr>
  <p:slideViewPr>
    <p:cSldViewPr snapToGrid="0" snapToObjects="1">
      <p:cViewPr varScale="1">
        <p:scale>
          <a:sx n="142" d="100"/>
          <a:sy n="142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45408-ED27-4CAF-B7C3-B7AF6EFD131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8744-D4C5-4C88-AD48-C21601B7D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2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6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30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47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7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0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5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2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3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6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0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1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57238" y="2674054"/>
            <a:ext cx="10677524" cy="690382"/>
          </a:xfrm>
        </p:spPr>
        <p:txBody>
          <a:bodyPr/>
          <a:lstStyle/>
          <a:p>
            <a:r>
              <a:rPr lang="zh-CN" altLang="en-US" sz="6000" dirty="0">
                <a:solidFill>
                  <a:srgbClr val="777671"/>
                </a:solidFill>
              </a:rPr>
              <a:t>腾讯广告算法大赛</a:t>
            </a:r>
            <a:r>
              <a:rPr lang="en-US" altLang="zh-CN" sz="6000" dirty="0">
                <a:solidFill>
                  <a:srgbClr val="777671"/>
                </a:solidFill>
              </a:rPr>
              <a:t>2018</a:t>
            </a:r>
          </a:p>
          <a:p>
            <a:r>
              <a:rPr lang="en-US" altLang="zh-CN" sz="6000" dirty="0">
                <a:solidFill>
                  <a:srgbClr val="777671"/>
                </a:solidFill>
              </a:rPr>
              <a:t>——</a:t>
            </a:r>
            <a:r>
              <a:rPr lang="zh-CN" altLang="en-US" sz="6000" dirty="0">
                <a:solidFill>
                  <a:srgbClr val="777671"/>
                </a:solidFill>
              </a:rPr>
              <a:t>模型构建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大数据挖掘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455905" y="4576278"/>
            <a:ext cx="3280190" cy="585787"/>
          </a:xfrm>
        </p:spPr>
        <p:txBody>
          <a:bodyPr/>
          <a:lstStyle/>
          <a:p>
            <a:r>
              <a:rPr kumimoji="1" lang="zh-CN" altLang="en-US" sz="2400" dirty="0">
                <a:solidFill>
                  <a:schemeClr val="bg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软件学院</a:t>
            </a:r>
            <a:endParaRPr kumimoji="1" lang="en-US" altLang="zh-CN" sz="2400" dirty="0">
              <a:solidFill>
                <a:schemeClr val="bg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705063" y="5780181"/>
            <a:ext cx="8172715" cy="993152"/>
          </a:xfrm>
        </p:spPr>
        <p:txBody>
          <a:bodyPr/>
          <a:lstStyle/>
          <a:p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小组成员：陶文慧 </a:t>
            </a:r>
            <a:r>
              <a:rPr lang="en-US" altLang="zh-CN" sz="2000" dirty="0"/>
              <a:t>19212010043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元奕超 </a:t>
            </a:r>
            <a:r>
              <a:rPr lang="en-US" altLang="zh-CN" sz="2000" dirty="0"/>
              <a:t>19212010049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刘俊涛 </a:t>
            </a:r>
            <a:r>
              <a:rPr lang="en-US" altLang="zh-CN" sz="2000" dirty="0"/>
              <a:t>19212010050 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、夏天宇 </a:t>
            </a:r>
            <a:r>
              <a:rPr lang="en-US" altLang="zh-CN" sz="2000" dirty="0"/>
              <a:t>19212010056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甘红楠 </a:t>
            </a:r>
            <a:r>
              <a:rPr lang="en-US" altLang="zh-CN" sz="2000" dirty="0"/>
              <a:t>19212010031</a:t>
            </a:r>
            <a:r>
              <a:rPr lang="zh-CN" altLang="en-US" sz="2000" dirty="0"/>
              <a:t>（组长）</a:t>
            </a:r>
            <a:endParaRPr lang="zh-CN" altLang="en-US" sz="2000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FA472-1C79-8847-ADA1-15270C840BF5}"/>
              </a:ext>
            </a:extLst>
          </p:cNvPr>
          <p:cNvSpPr txBox="1"/>
          <p:nvPr/>
        </p:nvSpPr>
        <p:spPr>
          <a:xfrm>
            <a:off x="877503" y="959881"/>
            <a:ext cx="7334168" cy="15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结果分析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特征重要性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参数调整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模型缺点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41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改进方案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改进方案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6D2EC5-34F9-3845-A7F0-E6E982F9F73F}"/>
              </a:ext>
            </a:extLst>
          </p:cNvPr>
          <p:cNvSpPr txBox="1"/>
          <p:nvPr/>
        </p:nvSpPr>
        <p:spPr>
          <a:xfrm>
            <a:off x="877503" y="959881"/>
            <a:ext cx="6821098" cy="252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特征构建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多值长度特征：基于多个取值的离散特征，取值越多可能代表用户感兴趣的广告更为广泛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转化率特征：统计每个原始特征取值上对广告感兴趣的用户比例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投放量特征：统计每个原始特征取值的分布概率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模型框架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DeepFFM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Neural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Network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9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05357" y="2748289"/>
            <a:ext cx="3415788" cy="715645"/>
          </a:xfrm>
        </p:spPr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26EE79A6-6907-024D-B17D-43EF18AE7D22}"/>
              </a:ext>
            </a:extLst>
          </p:cNvPr>
          <p:cNvSpPr txBox="1">
            <a:spLocks/>
          </p:cNvSpPr>
          <p:nvPr/>
        </p:nvSpPr>
        <p:spPr>
          <a:xfrm>
            <a:off x="2924705" y="6130137"/>
            <a:ext cx="10677524" cy="409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陶文慧、元奕超、刘俊涛、夏天宇、甘红楠</a:t>
            </a:r>
          </a:p>
        </p:txBody>
      </p:sp>
    </p:spTree>
    <p:extLst>
      <p:ext uri="{BB962C8B-B14F-4D97-AF65-F5344CB8AC3E}">
        <p14:creationId xmlns:p14="http://schemas.microsoft.com/office/powerpoint/2010/main" val="569452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971546" y="1577623"/>
            <a:ext cx="5786568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dirty="0">
                <a:solidFill>
                  <a:srgbClr val="676661"/>
                </a:solidFill>
              </a:rPr>
              <a:t>模型框架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5596482" y="1762729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B53158-90D4-6340-A193-53211A93D210}"/>
              </a:ext>
            </a:extLst>
          </p:cNvPr>
          <p:cNvGrpSpPr/>
          <p:nvPr/>
        </p:nvGrpSpPr>
        <p:grpSpPr>
          <a:xfrm>
            <a:off x="5614109" y="2362467"/>
            <a:ext cx="6250022" cy="590549"/>
            <a:chOff x="5557664" y="2048089"/>
            <a:chExt cx="6250022" cy="590549"/>
          </a:xfrm>
        </p:grpSpPr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B0057D67-518A-D942-9B79-338A2AFC11B2}"/>
                </a:ext>
              </a:extLst>
            </p:cNvPr>
            <p:cNvSpPr txBox="1">
              <a:spLocks/>
            </p:cNvSpPr>
            <p:nvPr/>
          </p:nvSpPr>
          <p:spPr>
            <a:xfrm>
              <a:off x="5915101" y="2048089"/>
              <a:ext cx="5892585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模型细节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38CF15F-3B34-AB48-A222-FB8E1F25D58D}"/>
                </a:ext>
              </a:extLst>
            </p:cNvPr>
            <p:cNvSpPr/>
            <p:nvPr/>
          </p:nvSpPr>
          <p:spPr>
            <a:xfrm rot="5400000">
              <a:off x="5540037" y="2233195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6768C95-EB7A-1042-AFED-3EEE5E7EF72B}"/>
              </a:ext>
            </a:extLst>
          </p:cNvPr>
          <p:cNvGrpSpPr/>
          <p:nvPr/>
        </p:nvGrpSpPr>
        <p:grpSpPr>
          <a:xfrm>
            <a:off x="5614109" y="3147311"/>
            <a:ext cx="5189960" cy="590549"/>
            <a:chOff x="5557663" y="3146792"/>
            <a:chExt cx="5189960" cy="590549"/>
          </a:xfrm>
        </p:grpSpPr>
        <p:sp>
          <p:nvSpPr>
            <p:cNvPr id="15" name="文本占位符 3">
              <a:extLst>
                <a:ext uri="{FF2B5EF4-FFF2-40B4-BE49-F238E27FC236}">
                  <a16:creationId xmlns:a16="http://schemas.microsoft.com/office/drawing/2014/main" id="{A2ECFF5B-E72F-2E4C-8450-9D0F3E3F2577}"/>
                </a:ext>
              </a:extLst>
            </p:cNvPr>
            <p:cNvSpPr txBox="1">
              <a:spLocks/>
            </p:cNvSpPr>
            <p:nvPr/>
          </p:nvSpPr>
          <p:spPr>
            <a:xfrm>
              <a:off x="5915101" y="3146792"/>
              <a:ext cx="4832522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实验分析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EA76E200-DE2A-9241-B7B1-847163B4A5BD}"/>
                </a:ext>
              </a:extLst>
            </p:cNvPr>
            <p:cNvSpPr/>
            <p:nvPr/>
          </p:nvSpPr>
          <p:spPr>
            <a:xfrm rot="5400000">
              <a:off x="5540036" y="3306437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A202DF-BC55-6B4A-96CB-DCFB3EF63752}"/>
              </a:ext>
            </a:extLst>
          </p:cNvPr>
          <p:cNvGrpSpPr/>
          <p:nvPr/>
        </p:nvGrpSpPr>
        <p:grpSpPr>
          <a:xfrm>
            <a:off x="5614109" y="3932155"/>
            <a:ext cx="5189960" cy="590549"/>
            <a:chOff x="5557664" y="4049573"/>
            <a:chExt cx="5189960" cy="590549"/>
          </a:xfrm>
        </p:grpSpPr>
        <p:sp>
          <p:nvSpPr>
            <p:cNvPr id="17" name="文本占位符 3">
              <a:extLst>
                <a:ext uri="{FF2B5EF4-FFF2-40B4-BE49-F238E27FC236}">
                  <a16:creationId xmlns:a16="http://schemas.microsoft.com/office/drawing/2014/main" id="{BF92EA90-9D4D-7F40-A817-7A98D256B14D}"/>
                </a:ext>
              </a:extLst>
            </p:cNvPr>
            <p:cNvSpPr txBox="1">
              <a:spLocks/>
            </p:cNvSpPr>
            <p:nvPr/>
          </p:nvSpPr>
          <p:spPr>
            <a:xfrm>
              <a:off x="5915102" y="4049573"/>
              <a:ext cx="4832522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改进方案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三角形 17">
              <a:extLst>
                <a:ext uri="{FF2B5EF4-FFF2-40B4-BE49-F238E27FC236}">
                  <a16:creationId xmlns:a16="http://schemas.microsoft.com/office/drawing/2014/main" id="{55080C32-1777-7B4B-87A3-B684B54C30C3}"/>
                </a:ext>
              </a:extLst>
            </p:cNvPr>
            <p:cNvSpPr/>
            <p:nvPr/>
          </p:nvSpPr>
          <p:spPr>
            <a:xfrm rot="5400000">
              <a:off x="5540037" y="4209218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模型框架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3229" y="3872537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09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模型框架</a:t>
            </a:r>
          </a:p>
        </p:txBody>
      </p:sp>
      <p:pic>
        <p:nvPicPr>
          <p:cNvPr id="7" name="图形 6" descr="文档">
            <a:extLst>
              <a:ext uri="{FF2B5EF4-FFF2-40B4-BE49-F238E27FC236}">
                <a16:creationId xmlns:a16="http://schemas.microsoft.com/office/drawing/2014/main" id="{DEFCBE15-D825-A647-9F6D-9E320D83B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8520" y="2392267"/>
            <a:ext cx="914400" cy="9144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DEE569B-763F-D647-B80A-EA4A89298F39}"/>
              </a:ext>
            </a:extLst>
          </p:cNvPr>
          <p:cNvSpPr/>
          <p:nvPr/>
        </p:nvSpPr>
        <p:spPr>
          <a:xfrm>
            <a:off x="2791676" y="2112721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缺失值补全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D9DAFA-ABFE-614B-8ABB-899BA878E9E4}"/>
              </a:ext>
            </a:extLst>
          </p:cNvPr>
          <p:cNvSpPr/>
          <p:nvPr/>
        </p:nvSpPr>
        <p:spPr>
          <a:xfrm>
            <a:off x="2713646" y="2043953"/>
            <a:ext cx="1129554" cy="1620972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298648-7C38-B147-880F-1AB814509FA8}"/>
              </a:ext>
            </a:extLst>
          </p:cNvPr>
          <p:cNvSpPr/>
          <p:nvPr/>
        </p:nvSpPr>
        <p:spPr>
          <a:xfrm>
            <a:off x="2791674" y="2496782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425179-9933-424B-B1FB-3AE75C337B49}"/>
              </a:ext>
            </a:extLst>
          </p:cNvPr>
          <p:cNvSpPr/>
          <p:nvPr/>
        </p:nvSpPr>
        <p:spPr>
          <a:xfrm>
            <a:off x="2791675" y="2894180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聚类分析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A90445-D75A-2548-9A05-04B3A1A40968}"/>
              </a:ext>
            </a:extLst>
          </p:cNvPr>
          <p:cNvSpPr/>
          <p:nvPr/>
        </p:nvSpPr>
        <p:spPr>
          <a:xfrm>
            <a:off x="2791674" y="3278241"/>
            <a:ext cx="973499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异常点检测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D1FA40-EC16-0845-BE53-0C1C142BA544}"/>
              </a:ext>
            </a:extLst>
          </p:cNvPr>
          <p:cNvSpPr/>
          <p:nvPr/>
        </p:nvSpPr>
        <p:spPr>
          <a:xfrm>
            <a:off x="4352181" y="2034988"/>
            <a:ext cx="1259722" cy="1620972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0961E-412C-2341-8F06-5B3E89E22480}"/>
              </a:ext>
            </a:extLst>
          </p:cNvPr>
          <p:cNvSpPr/>
          <p:nvPr/>
        </p:nvSpPr>
        <p:spPr>
          <a:xfrm>
            <a:off x="4423253" y="2400268"/>
            <a:ext cx="1116931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6B0D0F-2698-0D43-A7C7-0DF80EF93CB9}"/>
              </a:ext>
            </a:extLst>
          </p:cNvPr>
          <p:cNvSpPr/>
          <p:nvPr/>
        </p:nvSpPr>
        <p:spPr>
          <a:xfrm>
            <a:off x="4423253" y="2949135"/>
            <a:ext cx="1116931" cy="31682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多值统计特征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B2651A-AE5E-354D-BF81-0C5371EEB1A7}"/>
              </a:ext>
            </a:extLst>
          </p:cNvPr>
          <p:cNvSpPr/>
          <p:nvPr/>
        </p:nvSpPr>
        <p:spPr>
          <a:xfrm>
            <a:off x="7163649" y="2003122"/>
            <a:ext cx="907438" cy="7139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FBB6770-E687-954F-8313-0F965149FC36}"/>
              </a:ext>
            </a:extLst>
          </p:cNvPr>
          <p:cNvSpPr/>
          <p:nvPr/>
        </p:nvSpPr>
        <p:spPr>
          <a:xfrm>
            <a:off x="7168324" y="2989586"/>
            <a:ext cx="902763" cy="7139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分类结果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值计算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5A3F0755-26CC-014A-B506-A3FAF727AF8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392920" y="2849467"/>
            <a:ext cx="320726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3A2C63D-CCEF-DE40-A88B-6D77216A89C5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3843200" y="2845474"/>
            <a:ext cx="508981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8" name="图形 47" descr="文档">
            <a:extLst>
              <a:ext uri="{FF2B5EF4-FFF2-40B4-BE49-F238E27FC236}">
                <a16:creationId xmlns:a16="http://schemas.microsoft.com/office/drawing/2014/main" id="{48572EED-B400-DB4B-B888-3B19AE7B3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0552" y="2079813"/>
            <a:ext cx="553714" cy="553714"/>
          </a:xfrm>
          <a:prstGeom prst="rect">
            <a:avLst/>
          </a:prstGeom>
        </p:spPr>
      </p:pic>
      <p:pic>
        <p:nvPicPr>
          <p:cNvPr id="49" name="图形 48" descr="文档">
            <a:extLst>
              <a:ext uri="{FF2B5EF4-FFF2-40B4-BE49-F238E27FC236}">
                <a16:creationId xmlns:a16="http://schemas.microsoft.com/office/drawing/2014/main" id="{B3E121E5-4F27-1F4D-8C0E-F953B4E4E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8840" y="3066980"/>
            <a:ext cx="553714" cy="553714"/>
          </a:xfrm>
          <a:prstGeom prst="rect">
            <a:avLst/>
          </a:prstGeom>
        </p:spPr>
      </p:pic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595A21BA-127D-C347-80D8-8623D9594C98}"/>
              </a:ext>
            </a:extLst>
          </p:cNvPr>
          <p:cNvCxnSpPr>
            <a:stCxn id="23" idx="3"/>
            <a:endCxn id="48" idx="1"/>
          </p:cNvCxnSpPr>
          <p:nvPr/>
        </p:nvCxnSpPr>
        <p:spPr>
          <a:xfrm flipV="1">
            <a:off x="5611903" y="2356670"/>
            <a:ext cx="508649" cy="48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4725F548-8FA6-0D43-AF87-5A83F8CFB4C1}"/>
              </a:ext>
            </a:extLst>
          </p:cNvPr>
          <p:cNvCxnSpPr>
            <a:stCxn id="23" idx="3"/>
            <a:endCxn id="49" idx="1"/>
          </p:cNvCxnSpPr>
          <p:nvPr/>
        </p:nvCxnSpPr>
        <p:spPr>
          <a:xfrm>
            <a:off x="5611903" y="2845474"/>
            <a:ext cx="546937" cy="49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F5B48260-9218-914C-97CD-C5EB453CA6AB}"/>
              </a:ext>
            </a:extLst>
          </p:cNvPr>
          <p:cNvCxnSpPr>
            <a:stCxn id="48" idx="3"/>
            <a:endCxn id="28" idx="1"/>
          </p:cNvCxnSpPr>
          <p:nvPr/>
        </p:nvCxnSpPr>
        <p:spPr>
          <a:xfrm>
            <a:off x="6674266" y="2356670"/>
            <a:ext cx="489383" cy="34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5F072D-439A-5142-9F8B-26EFE5695C13}"/>
              </a:ext>
            </a:extLst>
          </p:cNvPr>
          <p:cNvCxnSpPr>
            <a:stCxn id="49" idx="3"/>
            <a:endCxn id="33" idx="1"/>
          </p:cNvCxnSpPr>
          <p:nvPr/>
        </p:nvCxnSpPr>
        <p:spPr>
          <a:xfrm>
            <a:off x="6712554" y="3343837"/>
            <a:ext cx="455770" cy="273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A109BE6-B74F-C740-84A4-65BCB24BCD0D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>
            <a:off x="7617368" y="2717094"/>
            <a:ext cx="2338" cy="27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FABAB6D-6C2A-494B-A19F-8DE47716B059}"/>
              </a:ext>
            </a:extLst>
          </p:cNvPr>
          <p:cNvCxnSpPr>
            <a:stCxn id="33" idx="3"/>
          </p:cNvCxnSpPr>
          <p:nvPr/>
        </p:nvCxnSpPr>
        <p:spPr>
          <a:xfrm flipV="1">
            <a:off x="8071087" y="3343837"/>
            <a:ext cx="310913" cy="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1AA4E05-F59F-074B-8FAF-934AC41E3541}"/>
              </a:ext>
            </a:extLst>
          </p:cNvPr>
          <p:cNvSpPr txBox="1"/>
          <p:nvPr/>
        </p:nvSpPr>
        <p:spPr>
          <a:xfrm>
            <a:off x="1574963" y="3311699"/>
            <a:ext cx="800219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原始数据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C4CEDAE-82ED-7645-98AA-A07E786AE87D}"/>
              </a:ext>
            </a:extLst>
          </p:cNvPr>
          <p:cNvSpPr txBox="1"/>
          <p:nvPr/>
        </p:nvSpPr>
        <p:spPr>
          <a:xfrm>
            <a:off x="2952605" y="3675639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060594-8D01-5749-9753-004599E7C077}"/>
              </a:ext>
            </a:extLst>
          </p:cNvPr>
          <p:cNvSpPr txBox="1"/>
          <p:nvPr/>
        </p:nvSpPr>
        <p:spPr>
          <a:xfrm>
            <a:off x="4570937" y="3667131"/>
            <a:ext cx="800219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数据编码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08C795-8A9A-EF49-9497-5F39E126B239}"/>
              </a:ext>
            </a:extLst>
          </p:cNvPr>
          <p:cNvSpPr txBox="1"/>
          <p:nvPr/>
        </p:nvSpPr>
        <p:spPr>
          <a:xfrm>
            <a:off x="6098687" y="2600233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训练集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339D1F6-A309-3C46-98D1-B2361389AC31}"/>
              </a:ext>
            </a:extLst>
          </p:cNvPr>
          <p:cNvSpPr txBox="1"/>
          <p:nvPr/>
        </p:nvSpPr>
        <p:spPr>
          <a:xfrm>
            <a:off x="6074243" y="3575785"/>
            <a:ext cx="646331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测试集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86A528-2C54-2A4A-866B-5ABDC2E66D30}"/>
              </a:ext>
            </a:extLst>
          </p:cNvPr>
          <p:cNvSpPr txBox="1"/>
          <p:nvPr/>
        </p:nvSpPr>
        <p:spPr>
          <a:xfrm>
            <a:off x="8382000" y="3189339"/>
            <a:ext cx="819455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最终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AUC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8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模型细节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3229" y="3872537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939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模型细节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6596E2-6E0A-5A40-8A85-B5F3B9B13EA5}"/>
              </a:ext>
            </a:extLst>
          </p:cNvPr>
          <p:cNvSpPr txBox="1"/>
          <p:nvPr/>
        </p:nvSpPr>
        <p:spPr>
          <a:xfrm>
            <a:off x="877503" y="959881"/>
            <a:ext cx="7612073" cy="371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数据编码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One-hot</a:t>
            </a: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编码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user_feature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中单个取值的离散特征，如：</a:t>
            </a:r>
            <a:r>
              <a:rPr lang="en" altLang="zh-CN" sz="1200" dirty="0"/>
              <a:t>"age","</a:t>
            </a:r>
            <a:r>
              <a:rPr lang="en" altLang="zh-CN" sz="1200" dirty="0" err="1"/>
              <a:t>consumptionAbility</a:t>
            </a:r>
            <a:r>
              <a:rPr lang="en" altLang="zh-CN" sz="1200" dirty="0"/>
              <a:t>","education"</a:t>
            </a: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ad_feature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中单个取值的离散特征，如：</a:t>
            </a:r>
            <a:r>
              <a:rPr lang="en" altLang="zh-CN" sz="1200" dirty="0"/>
              <a:t>"</a:t>
            </a:r>
            <a:r>
              <a:rPr lang="en" altLang="zh-CN" sz="1200" dirty="0" err="1"/>
              <a:t>adCategoryId</a:t>
            </a:r>
            <a:r>
              <a:rPr lang="en" altLang="zh-CN" sz="1200" dirty="0"/>
              <a:t>", "</a:t>
            </a:r>
            <a:r>
              <a:rPr lang="en" altLang="zh-CN" sz="1200" dirty="0" err="1"/>
              <a:t>productId</a:t>
            </a:r>
            <a:r>
              <a:rPr lang="en" altLang="zh-CN" sz="1200" dirty="0"/>
              <a:t>", "</a:t>
            </a:r>
            <a:r>
              <a:rPr lang="en" altLang="zh-CN" sz="1200" dirty="0" err="1"/>
              <a:t>productType</a:t>
            </a:r>
            <a:r>
              <a:rPr lang="en" altLang="zh-CN" sz="1200" dirty="0"/>
              <a:t>"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多值统计编码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user_feature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中的多取值的离散特征：如：</a:t>
            </a:r>
            <a:r>
              <a:rPr lang="en" altLang="zh-CN" sz="1200" dirty="0"/>
              <a:t>"</a:t>
            </a:r>
            <a:r>
              <a:rPr lang="en" altLang="zh-CN" sz="1200" dirty="0" err="1"/>
              <a:t>interest","topic","kw</a:t>
            </a:r>
            <a:r>
              <a:rPr lang="en" altLang="zh-CN" sz="1200" dirty="0"/>
              <a:t>”</a:t>
            </a:r>
          </a:p>
          <a:p>
            <a:pPr marL="1085827" lvl="2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" sz="1200" dirty="0"/>
              <a:t>举例</a:t>
            </a:r>
            <a:r>
              <a:rPr lang="zh-CN" altLang="en-US" sz="1200" dirty="0"/>
              <a:t>：</a:t>
            </a:r>
            <a:r>
              <a:rPr lang="en-US" altLang="zh-CN" sz="1200" dirty="0"/>
              <a:t>interest</a:t>
            </a:r>
            <a:r>
              <a:rPr lang="zh-CN" altLang="en-US" sz="1200" dirty="0"/>
              <a:t>集合共有 </a:t>
            </a:r>
            <a:r>
              <a:rPr lang="en-US" altLang="zh-CN" sz="1200" dirty="0"/>
              <a:t>I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,I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…I</a:t>
            </a:r>
            <a:r>
              <a:rPr lang="en-US" altLang="zh-CN" sz="1200" baseline="-25000" dirty="0"/>
              <a:t>8</a:t>
            </a:r>
            <a:r>
              <a:rPr lang="zh-CN" altLang="en-US" sz="1200" dirty="0"/>
              <a:t>这些不同的值，用户</a:t>
            </a:r>
            <a:r>
              <a:rPr lang="en-US" altLang="zh-CN" sz="1200" dirty="0"/>
              <a:t>A interest</a:t>
            </a:r>
            <a:r>
              <a:rPr lang="zh-CN" altLang="en-US" sz="1200" dirty="0"/>
              <a:t> 特征为：</a:t>
            </a:r>
            <a:r>
              <a:rPr lang="en-US" altLang="zh-CN" sz="1200" dirty="0"/>
              <a:t>I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,I</a:t>
            </a:r>
            <a:r>
              <a:rPr lang="en-US" altLang="zh-CN" sz="1200" baseline="-25000" dirty="0"/>
              <a:t>3</a:t>
            </a:r>
            <a:r>
              <a:rPr lang="en-US" altLang="zh-CN" sz="1200" dirty="0"/>
              <a:t>,I</a:t>
            </a:r>
            <a:r>
              <a:rPr lang="en-US" altLang="zh-CN" sz="1200" baseline="-25000" dirty="0"/>
              <a:t>6 </a:t>
            </a:r>
            <a:r>
              <a:rPr lang="en-US" altLang="zh-CN" sz="1200" dirty="0"/>
              <a:t>, </a:t>
            </a:r>
            <a:r>
              <a:rPr lang="zh-CN" altLang="en-US" sz="1200" dirty="0"/>
              <a:t>那么编码得到的向量为：</a:t>
            </a:r>
            <a:r>
              <a:rPr lang="en-US" altLang="zh-CN" sz="1200" dirty="0"/>
              <a:t>[1,0,1,0,0,1,0,0]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稀疏处理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上述编码得到的特征矩阵，包含较多的零值，为稀疏矩阵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直接处理稀疏矩阵会有较高的空间复杂度与时间复杂度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特征矩阵压缩存储、稀疏化处理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9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模型细节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6ACA1B-ACCB-0847-98F4-C23739DFB656}"/>
              </a:ext>
            </a:extLst>
          </p:cNvPr>
          <p:cNvSpPr txBox="1"/>
          <p:nvPr/>
        </p:nvSpPr>
        <p:spPr>
          <a:xfrm>
            <a:off x="877503" y="959881"/>
            <a:ext cx="7343132" cy="2703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LightGBM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zh-CN" sz="1200" dirty="0"/>
              <a:t>GBDT (Gradient Boosting Decision Tree)</a:t>
            </a:r>
            <a:r>
              <a:rPr lang="zh-CN" altLang="en-US" sz="1200" dirty="0"/>
              <a:t>：利用弱分类器（决策树）迭代训练以得到最优模型，该模型具有训练效果好、不易过拟合等优点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zh-CN" sz="1200" dirty="0" err="1"/>
              <a:t>LightGBM</a:t>
            </a:r>
            <a:r>
              <a:rPr lang="en" altLang="zh-CN" sz="1200" dirty="0"/>
              <a:t> </a:t>
            </a:r>
            <a:r>
              <a:rPr lang="zh-CN" altLang="en" sz="1200" dirty="0"/>
              <a:t>（</a:t>
            </a:r>
            <a:r>
              <a:rPr lang="en" altLang="zh-CN" sz="1200" dirty="0"/>
              <a:t>Light Gradient Boosting Machine</a:t>
            </a:r>
            <a:r>
              <a:rPr lang="zh-CN" altLang="en" sz="1200" dirty="0"/>
              <a:t>）</a:t>
            </a:r>
            <a:r>
              <a:rPr lang="zh-CN" altLang="en-US" sz="1200" dirty="0"/>
              <a:t>是一个实现</a:t>
            </a:r>
            <a:r>
              <a:rPr lang="en" altLang="zh-CN" sz="1200" dirty="0"/>
              <a:t>GBDT</a:t>
            </a:r>
            <a:r>
              <a:rPr lang="zh-CN" altLang="en-US" sz="1200" dirty="0"/>
              <a:t>算法的框架，支持高效率的并行训练</a:t>
            </a:r>
            <a:endParaRPr lang="en-US" altLang="zh-CN" sz="1200" dirty="0"/>
          </a:p>
          <a:p>
            <a:pPr marL="628639" lvl="1" indent="-1714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LightGBM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" altLang="zh-CN" sz="1200" dirty="0"/>
              <a:t>Histogram</a:t>
            </a:r>
            <a:r>
              <a:rPr lang="zh-CN" altLang="en-US" sz="1200" dirty="0"/>
              <a:t>算法进行数据切分并且支持类别特征，此外在并行计算上也做了一些改进</a:t>
            </a:r>
            <a:endParaRPr lang="en-US" altLang="zh-CN" sz="1200" dirty="0"/>
          </a:p>
          <a:p>
            <a:pPr marL="628639" lvl="1" indent="-1714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相比于其他继承学习框架（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XGBoost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</a:t>
            </a: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lightGBM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具有</a:t>
            </a:r>
            <a:r>
              <a:rPr lang="zh-CN" altLang="en-US" sz="1200" dirty="0"/>
              <a:t>更快的训练速度、更低的内存消耗、更好的准确率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0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36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5FA472-1C79-8847-ADA1-15270C840BF5}"/>
              </a:ext>
            </a:extLst>
          </p:cNvPr>
          <p:cNvSpPr txBox="1"/>
          <p:nvPr/>
        </p:nvSpPr>
        <p:spPr>
          <a:xfrm>
            <a:off x="877503" y="959881"/>
            <a:ext cx="7334168" cy="3325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评价指标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/>
              <a:t>对于测试集的用户，如果在广告投放上有相关的效果行为， 则认为是正例；如果不产生效果行为，则认为是负例</a:t>
            </a:r>
            <a:endParaRPr lang="en-US" altLang="zh-CN" sz="1200" dirty="0"/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/>
              <a:t>为每个广告计算测试集中用户的得分，据此计算每个广告的</a:t>
            </a:r>
            <a:r>
              <a:rPr lang="en" altLang="zh-CN" sz="1200" dirty="0"/>
              <a:t>AUC</a:t>
            </a:r>
            <a:r>
              <a:rPr lang="zh-CN" altLang="en-US" sz="1200" dirty="0"/>
              <a:t>指标，</a:t>
            </a:r>
            <a:r>
              <a:rPr lang="en" altLang="zh-CN" sz="1200" dirty="0" err="1"/>
              <a:t>AUC</a:t>
            </a:r>
            <a:r>
              <a:rPr lang="en" altLang="zh-CN" sz="1200" baseline="-25000" dirty="0" err="1"/>
              <a:t>i</a:t>
            </a:r>
            <a:r>
              <a:rPr lang="zh-CN" altLang="en-US" sz="1200" dirty="0"/>
              <a:t>表示第 </a:t>
            </a:r>
            <a:r>
              <a:rPr lang="en" altLang="zh-CN" sz="1200" dirty="0"/>
              <a:t>I</a:t>
            </a:r>
            <a:r>
              <a:rPr lang="zh-CN" altLang="en-US" sz="1200" dirty="0"/>
              <a:t> 个包的</a:t>
            </a:r>
            <a:r>
              <a:rPr lang="en" altLang="zh-CN" sz="1200" dirty="0"/>
              <a:t>AUC</a:t>
            </a:r>
            <a:r>
              <a:rPr lang="zh-CN" altLang="en-US" sz="1200" dirty="0"/>
              <a:t>值， 并以所有待评估的 </a:t>
            </a:r>
            <a:r>
              <a:rPr lang="en" altLang="zh-CN" sz="1200" dirty="0"/>
              <a:t>m</a:t>
            </a:r>
            <a:r>
              <a:rPr lang="zh-CN" altLang="en-US" sz="1200" dirty="0"/>
              <a:t> 个广告的平均</a:t>
            </a:r>
            <a:r>
              <a:rPr lang="en" altLang="zh-CN" sz="1200" dirty="0"/>
              <a:t>AUC</a:t>
            </a:r>
            <a:r>
              <a:rPr lang="zh-CN" altLang="en-US" sz="1200" dirty="0"/>
              <a:t>作为最终的评估指标：</a:t>
            </a:r>
            <a:endParaRPr lang="en-US" altLang="zh-CN" sz="12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Baseline</a:t>
            </a:r>
            <a:r>
              <a:rPr kumimoji="1"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</a:t>
            </a:r>
            <a:endParaRPr kumimoji="1" lang="en-US" altLang="zh-CN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39" lvl="1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Baseline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模型最终得到的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AUC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平均值为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0.733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92714-33D3-DF45-BBE8-C805EE90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53" y="2384611"/>
            <a:ext cx="1422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1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2805</TotalTime>
  <Words>594</Words>
  <Application>Microsoft Macintosh PowerPoint</Application>
  <PresentationFormat>宽屏</PresentationFormat>
  <Paragraphs>97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Microsoft YaHei</vt:lpstr>
      <vt:lpstr>Microsoft YaHei</vt:lpstr>
      <vt:lpstr>Segoe UI Light</vt:lpstr>
      <vt:lpstr>Arial</vt:lpstr>
      <vt:lpstr>Century Gothic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juntao_ liu</cp:lastModifiedBy>
  <cp:revision>214</cp:revision>
  <dcterms:created xsi:type="dcterms:W3CDTF">2015-08-18T02:51:41Z</dcterms:created>
  <dcterms:modified xsi:type="dcterms:W3CDTF">2019-11-21T11:12:33Z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2017-12-21T08:41:08.7999367Z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