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8"/>
  </p:notesMasterIdLst>
  <p:sldIdLst>
    <p:sldId id="256" r:id="rId3"/>
    <p:sldId id="257" r:id="rId4"/>
    <p:sldId id="376" r:id="rId5"/>
    <p:sldId id="377" r:id="rId6"/>
    <p:sldId id="357" r:id="rId7"/>
    <p:sldId id="358" r:id="rId8"/>
    <p:sldId id="360" r:id="rId9"/>
    <p:sldId id="332" r:id="rId10"/>
    <p:sldId id="333" r:id="rId11"/>
    <p:sldId id="378" r:id="rId12"/>
    <p:sldId id="379" r:id="rId13"/>
    <p:sldId id="380" r:id="rId14"/>
    <p:sldId id="262" r:id="rId15"/>
    <p:sldId id="363" r:id="rId16"/>
    <p:sldId id="341" r:id="rId1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tao_ liu" initials="jl" lastIdx="5" clrIdx="0">
    <p:extLst>
      <p:ext uri="{19B8F6BF-5375-455C-9EA6-DF929625EA0E}">
        <p15:presenceInfo xmlns:p15="http://schemas.microsoft.com/office/powerpoint/2012/main" userId="7ef152a8b237c7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9" autoAdjust="0"/>
    <p:restoredTop sz="88326" autoAdjust="0"/>
  </p:normalViewPr>
  <p:slideViewPr>
    <p:cSldViewPr snapToGrid="0" snapToObjects="1">
      <p:cViewPr>
        <p:scale>
          <a:sx n="84" d="100"/>
          <a:sy n="84" d="100"/>
        </p:scale>
        <p:origin x="153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45408-ED27-4CAF-B7C3-B7AF6EFD131E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B8744-D4C5-4C88-AD48-C21601B7D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62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462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976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18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60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130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747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8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73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606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65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22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35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83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96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Relationship Id="rId5" Type="http://schemas.microsoft.com/office/2007/relationships/hdphoto" Target="../media/hdphoto6.wdp"/><Relationship Id="rId4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7238" y="2328863"/>
            <a:ext cx="10677524" cy="985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16931" y="910683"/>
            <a:ext cx="7958138" cy="7609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57238" y="3314701"/>
            <a:ext cx="10677524" cy="585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57725" y="4530394"/>
            <a:ext cx="2876550" cy="39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9" name="直接连接符 79"/>
          <p:cNvCxnSpPr/>
          <p:nvPr/>
        </p:nvCxnSpPr>
        <p:spPr>
          <a:xfrm>
            <a:off x="1764181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0"/>
          <p:cNvCxnSpPr/>
          <p:nvPr/>
        </p:nvCxnSpPr>
        <p:spPr>
          <a:xfrm>
            <a:off x="7637986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sp>
        <p:nvSpPr>
          <p:cNvPr id="13" name="任意多边形 29"/>
          <p:cNvSpPr/>
          <p:nvPr userDrawn="1"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57238" y="6062403"/>
            <a:ext cx="10677524" cy="4098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08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66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3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60972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940846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427196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1049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43602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37671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8" y="50982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94774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20431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313849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423386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532924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76200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16973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263271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356806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450342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449767" y="543878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72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  <a:ln>
            <a:noFill/>
          </a:ln>
        </p:spPr>
      </p:pic>
      <p:sp>
        <p:nvSpPr>
          <p:cNvPr id="3" name="任意多边形 5"/>
          <p:cNvSpPr/>
          <p:nvPr userDrawn="1"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1" name="组 70"/>
          <p:cNvGrpSpPr/>
          <p:nvPr userDrawn="1"/>
        </p:nvGrpSpPr>
        <p:grpSpPr>
          <a:xfrm>
            <a:off x="3685541" y="345797"/>
            <a:ext cx="4820918" cy="4822970"/>
            <a:chOff x="3683902" y="345797"/>
            <a:chExt cx="4820918" cy="4822970"/>
          </a:xfrm>
        </p:grpSpPr>
        <p:grpSp>
          <p:nvGrpSpPr>
            <p:cNvPr id="17" name="组合 11"/>
            <p:cNvGrpSpPr/>
            <p:nvPr/>
          </p:nvGrpSpPr>
          <p:grpSpPr>
            <a:xfrm>
              <a:off x="3812098" y="462897"/>
              <a:ext cx="4568634" cy="4568633"/>
              <a:chOff x="3651549" y="975481"/>
              <a:chExt cx="2929467" cy="292946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856282" y="1186757"/>
                <a:ext cx="2520000" cy="25198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连接符 30"/>
            <p:cNvCxnSpPr/>
            <p:nvPr/>
          </p:nvCxnSpPr>
          <p:spPr>
            <a:xfrm rot="16200000" flipH="1">
              <a:off x="3751182" y="250933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31"/>
            <p:cNvCxnSpPr/>
            <p:nvPr/>
          </p:nvCxnSpPr>
          <p:spPr>
            <a:xfrm rot="16623529" flipH="1">
              <a:off x="3767588" y="2243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32"/>
            <p:cNvCxnSpPr/>
            <p:nvPr/>
          </p:nvCxnSpPr>
          <p:spPr>
            <a:xfrm rot="17047059" flipH="1">
              <a:off x="3816559" y="1981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3"/>
            <p:cNvCxnSpPr/>
            <p:nvPr/>
          </p:nvCxnSpPr>
          <p:spPr>
            <a:xfrm rot="17470588" flipH="1">
              <a:off x="3897350" y="172740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34"/>
            <p:cNvCxnSpPr/>
            <p:nvPr/>
          </p:nvCxnSpPr>
          <p:spPr>
            <a:xfrm rot="17894118" flipH="1">
              <a:off x="4008739" y="148529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35"/>
            <p:cNvCxnSpPr/>
            <p:nvPr/>
          </p:nvCxnSpPr>
          <p:spPr>
            <a:xfrm rot="18317647" flipH="1">
              <a:off x="4149036" y="12587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36"/>
            <p:cNvCxnSpPr/>
            <p:nvPr/>
          </p:nvCxnSpPr>
          <p:spPr>
            <a:xfrm rot="18741177" flipH="1">
              <a:off x="4316115" y="105107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37"/>
            <p:cNvCxnSpPr/>
            <p:nvPr/>
          </p:nvCxnSpPr>
          <p:spPr>
            <a:xfrm rot="19164706" flipH="1">
              <a:off x="4507442" y="86555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38"/>
            <p:cNvCxnSpPr/>
            <p:nvPr/>
          </p:nvCxnSpPr>
          <p:spPr>
            <a:xfrm rot="19588235" flipH="1">
              <a:off x="4720118" y="70495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9"/>
            <p:cNvCxnSpPr/>
            <p:nvPr/>
          </p:nvCxnSpPr>
          <p:spPr>
            <a:xfrm rot="20011765" flipH="1">
              <a:off x="4950919" y="5716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40"/>
            <p:cNvCxnSpPr/>
            <p:nvPr/>
          </p:nvCxnSpPr>
          <p:spPr>
            <a:xfrm rot="20435294" flipH="1">
              <a:off x="5196345" y="46781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41"/>
            <p:cNvCxnSpPr/>
            <p:nvPr/>
          </p:nvCxnSpPr>
          <p:spPr>
            <a:xfrm rot="20858823" flipH="1">
              <a:off x="5452677" y="39488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42"/>
            <p:cNvCxnSpPr/>
            <p:nvPr/>
          </p:nvCxnSpPr>
          <p:spPr>
            <a:xfrm rot="21282353" flipH="1">
              <a:off x="5716029" y="35400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43"/>
            <p:cNvCxnSpPr/>
            <p:nvPr/>
          </p:nvCxnSpPr>
          <p:spPr>
            <a:xfrm rot="105883" flipH="1">
              <a:off x="5982408" y="3457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44"/>
            <p:cNvCxnSpPr/>
            <p:nvPr/>
          </p:nvCxnSpPr>
          <p:spPr>
            <a:xfrm rot="529412" flipH="1">
              <a:off x="6247777" y="37038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5"/>
            <p:cNvCxnSpPr/>
            <p:nvPr/>
          </p:nvCxnSpPr>
          <p:spPr>
            <a:xfrm rot="952941" flipH="1">
              <a:off x="6508112" y="42740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46"/>
            <p:cNvCxnSpPr/>
            <p:nvPr/>
          </p:nvCxnSpPr>
          <p:spPr>
            <a:xfrm rot="1376471" flipH="1">
              <a:off x="6759468" y="515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7"/>
            <p:cNvCxnSpPr/>
            <p:nvPr/>
          </p:nvCxnSpPr>
          <p:spPr>
            <a:xfrm rot="1800000" flipH="1">
              <a:off x="6998034" y="63476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48"/>
            <p:cNvCxnSpPr/>
            <p:nvPr/>
          </p:nvCxnSpPr>
          <p:spPr>
            <a:xfrm rot="2223529" flipH="1">
              <a:off x="7220194" y="781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49"/>
            <p:cNvCxnSpPr/>
            <p:nvPr/>
          </p:nvCxnSpPr>
          <p:spPr>
            <a:xfrm rot="2647059" flipH="1">
              <a:off x="7422579" y="955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0"/>
            <p:cNvCxnSpPr/>
            <p:nvPr/>
          </p:nvCxnSpPr>
          <p:spPr>
            <a:xfrm rot="3070588" flipH="1">
              <a:off x="7602123" y="115231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51"/>
            <p:cNvCxnSpPr/>
            <p:nvPr/>
          </p:nvCxnSpPr>
          <p:spPr>
            <a:xfrm rot="3494117" flipH="1">
              <a:off x="7756103" y="136984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52"/>
            <p:cNvCxnSpPr/>
            <p:nvPr/>
          </p:nvCxnSpPr>
          <p:spPr>
            <a:xfrm rot="3917647" flipH="1">
              <a:off x="7882185" y="160463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53"/>
            <p:cNvCxnSpPr/>
            <p:nvPr/>
          </p:nvCxnSpPr>
          <p:spPr>
            <a:xfrm rot="4341176" flipH="1">
              <a:off x="7978457" y="185314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54"/>
            <p:cNvCxnSpPr/>
            <p:nvPr/>
          </p:nvCxnSpPr>
          <p:spPr>
            <a:xfrm rot="4764706" flipH="1">
              <a:off x="8043462" y="211160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55"/>
            <p:cNvCxnSpPr/>
            <p:nvPr/>
          </p:nvCxnSpPr>
          <p:spPr>
            <a:xfrm rot="5188236" flipH="1">
              <a:off x="8076213" y="237608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56"/>
            <p:cNvCxnSpPr/>
            <p:nvPr/>
          </p:nvCxnSpPr>
          <p:spPr>
            <a:xfrm rot="5611765" flipH="1">
              <a:off x="8076213" y="26425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57"/>
            <p:cNvCxnSpPr/>
            <p:nvPr/>
          </p:nvCxnSpPr>
          <p:spPr>
            <a:xfrm rot="6035294" flipH="1">
              <a:off x="8043462" y="290707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58"/>
            <p:cNvCxnSpPr/>
            <p:nvPr/>
          </p:nvCxnSpPr>
          <p:spPr>
            <a:xfrm rot="6458824" flipH="1">
              <a:off x="7978457" y="316553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59"/>
            <p:cNvCxnSpPr/>
            <p:nvPr/>
          </p:nvCxnSpPr>
          <p:spPr>
            <a:xfrm rot="6882353" flipH="1">
              <a:off x="7882185" y="341404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60"/>
            <p:cNvCxnSpPr/>
            <p:nvPr/>
          </p:nvCxnSpPr>
          <p:spPr>
            <a:xfrm rot="7305883" flipH="1">
              <a:off x="7756103" y="364883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61"/>
            <p:cNvCxnSpPr/>
            <p:nvPr/>
          </p:nvCxnSpPr>
          <p:spPr>
            <a:xfrm rot="7729412" flipH="1">
              <a:off x="7602123" y="386635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62"/>
            <p:cNvCxnSpPr/>
            <p:nvPr/>
          </p:nvCxnSpPr>
          <p:spPr>
            <a:xfrm rot="8152941" flipH="1">
              <a:off x="7422579" y="40633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63"/>
            <p:cNvCxnSpPr/>
            <p:nvPr/>
          </p:nvCxnSpPr>
          <p:spPr>
            <a:xfrm rot="8576471" flipH="1">
              <a:off x="7220194" y="4236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64"/>
            <p:cNvCxnSpPr/>
            <p:nvPr/>
          </p:nvCxnSpPr>
          <p:spPr>
            <a:xfrm rot="9000000" flipH="1">
              <a:off x="6998034" y="438390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65"/>
            <p:cNvCxnSpPr/>
            <p:nvPr/>
          </p:nvCxnSpPr>
          <p:spPr>
            <a:xfrm rot="9423529" flipH="1">
              <a:off x="6759468" y="4502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66"/>
            <p:cNvCxnSpPr/>
            <p:nvPr/>
          </p:nvCxnSpPr>
          <p:spPr>
            <a:xfrm rot="9847059" flipH="1">
              <a:off x="6508111" y="459127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67"/>
            <p:cNvCxnSpPr/>
            <p:nvPr/>
          </p:nvCxnSpPr>
          <p:spPr>
            <a:xfrm rot="10270589" flipH="1">
              <a:off x="6247777" y="46482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68"/>
            <p:cNvCxnSpPr/>
            <p:nvPr/>
          </p:nvCxnSpPr>
          <p:spPr>
            <a:xfrm rot="10694117" flipH="1">
              <a:off x="5982408" y="46728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9"/>
            <p:cNvCxnSpPr/>
            <p:nvPr/>
          </p:nvCxnSpPr>
          <p:spPr>
            <a:xfrm rot="11117648" flipH="1">
              <a:off x="5716029" y="466467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70"/>
            <p:cNvCxnSpPr/>
            <p:nvPr/>
          </p:nvCxnSpPr>
          <p:spPr>
            <a:xfrm rot="11541176" flipH="1">
              <a:off x="5452677" y="462379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71"/>
            <p:cNvCxnSpPr/>
            <p:nvPr/>
          </p:nvCxnSpPr>
          <p:spPr>
            <a:xfrm rot="11964706" flipH="1">
              <a:off x="5196345" y="455086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72"/>
            <p:cNvCxnSpPr/>
            <p:nvPr/>
          </p:nvCxnSpPr>
          <p:spPr>
            <a:xfrm rot="12388235" flipH="1">
              <a:off x="4950919" y="44469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73"/>
            <p:cNvCxnSpPr/>
            <p:nvPr/>
          </p:nvCxnSpPr>
          <p:spPr>
            <a:xfrm rot="12811765" flipH="1">
              <a:off x="4720118" y="431372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74"/>
            <p:cNvCxnSpPr/>
            <p:nvPr/>
          </p:nvCxnSpPr>
          <p:spPr>
            <a:xfrm rot="13235294" flipH="1">
              <a:off x="4507443" y="415312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75"/>
            <p:cNvCxnSpPr/>
            <p:nvPr/>
          </p:nvCxnSpPr>
          <p:spPr>
            <a:xfrm rot="13658824" flipH="1">
              <a:off x="4316115" y="396759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76"/>
            <p:cNvCxnSpPr/>
            <p:nvPr/>
          </p:nvCxnSpPr>
          <p:spPr>
            <a:xfrm rot="14082352" flipH="1">
              <a:off x="4149036" y="375997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77"/>
            <p:cNvCxnSpPr/>
            <p:nvPr/>
          </p:nvCxnSpPr>
          <p:spPr>
            <a:xfrm rot="14505883" flipH="1">
              <a:off x="4008739" y="353338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78"/>
            <p:cNvCxnSpPr/>
            <p:nvPr/>
          </p:nvCxnSpPr>
          <p:spPr>
            <a:xfrm rot="14929413" flipH="1">
              <a:off x="3897350" y="32912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79"/>
            <p:cNvCxnSpPr/>
            <p:nvPr/>
          </p:nvCxnSpPr>
          <p:spPr>
            <a:xfrm rot="15352941" flipH="1">
              <a:off x="3816559" y="303730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80"/>
            <p:cNvCxnSpPr/>
            <p:nvPr/>
          </p:nvCxnSpPr>
          <p:spPr>
            <a:xfrm rot="15776472" flipH="1">
              <a:off x="3767588" y="2775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132"/>
          <p:cNvCxnSpPr/>
          <p:nvPr userDrawn="1"/>
        </p:nvCxnSpPr>
        <p:spPr>
          <a:xfrm>
            <a:off x="4840431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134"/>
          <p:cNvCxnSpPr/>
          <p:nvPr userDrawn="1"/>
        </p:nvCxnSpPr>
        <p:spPr>
          <a:xfrm>
            <a:off x="6218348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 userDrawn="1"/>
        </p:nvSpPr>
        <p:spPr>
          <a:xfrm>
            <a:off x="5996400" y="2094038"/>
            <a:ext cx="199137" cy="199137"/>
          </a:xfrm>
          <a:prstGeom prst="ellipse">
            <a:avLst/>
          </a:prstGeom>
          <a:noFill/>
          <a:ln>
            <a:solidFill>
              <a:srgbClr val="F5F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7016" y="1471967"/>
            <a:ext cx="2517968" cy="5905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82780" y="2477356"/>
            <a:ext cx="3415788" cy="71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83931" y="176048"/>
            <a:ext cx="11824138" cy="65059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边形 4"/>
          <p:cNvSpPr/>
          <p:nvPr userDrawn="1"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88" y="0"/>
            <a:ext cx="587830" cy="7462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71418" y="213647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16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7" r:id="rId3"/>
    <p:sldLayoutId id="2147483688" r:id="rId4"/>
    <p:sldLayoutId id="2147483689" r:id="rId5"/>
    <p:sldLayoutId id="2147483685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57238" y="2674054"/>
            <a:ext cx="10677524" cy="690382"/>
          </a:xfrm>
        </p:spPr>
        <p:txBody>
          <a:bodyPr/>
          <a:lstStyle/>
          <a:p>
            <a:r>
              <a:rPr lang="zh-CN" altLang="en-US" sz="4800" dirty="0">
                <a:solidFill>
                  <a:srgbClr val="777671"/>
                </a:solidFill>
              </a:rPr>
              <a:t>腾讯广告算法大赛</a:t>
            </a:r>
            <a:r>
              <a:rPr lang="en-US" altLang="zh-CN" sz="4800" dirty="0">
                <a:solidFill>
                  <a:srgbClr val="777671"/>
                </a:solidFill>
              </a:rPr>
              <a:t>2018</a:t>
            </a:r>
          </a:p>
          <a:p>
            <a:r>
              <a:rPr lang="en-US" altLang="zh-CN" sz="4800" dirty="0">
                <a:solidFill>
                  <a:srgbClr val="777671"/>
                </a:solidFill>
              </a:rPr>
              <a:t>——</a:t>
            </a:r>
            <a:r>
              <a:rPr lang="zh-CN" altLang="en-US" sz="4800" dirty="0">
                <a:solidFill>
                  <a:srgbClr val="777671"/>
                </a:solidFill>
              </a:rPr>
              <a:t>模型构建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大数据挖掘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455905" y="4576278"/>
            <a:ext cx="3280190" cy="585787"/>
          </a:xfrm>
        </p:spPr>
        <p:txBody>
          <a:bodyPr/>
          <a:lstStyle/>
          <a:p>
            <a:r>
              <a:rPr kumimoji="1" lang="zh-CN" altLang="en-US" sz="2400" dirty="0">
                <a:solidFill>
                  <a:schemeClr val="bg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软件学院</a:t>
            </a:r>
            <a:endParaRPr kumimoji="1" lang="en-US" altLang="zh-CN" sz="2400" dirty="0">
              <a:solidFill>
                <a:schemeClr val="bg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1705063" y="5780181"/>
            <a:ext cx="8172715" cy="993152"/>
          </a:xfrm>
        </p:spPr>
        <p:txBody>
          <a:bodyPr/>
          <a:lstStyle/>
          <a:p>
            <a:r>
              <a:rPr lang="zh-CN" altLang="en-US" sz="200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小组成员：陶文慧 </a:t>
            </a:r>
            <a:r>
              <a:rPr lang="en-US" altLang="zh-CN" sz="2000" dirty="0"/>
              <a:t>19212010043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元奕超 </a:t>
            </a:r>
            <a:r>
              <a:rPr lang="en-US" altLang="zh-CN" sz="2000" dirty="0"/>
              <a:t>19212010049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刘俊涛 </a:t>
            </a:r>
            <a:r>
              <a:rPr lang="en-US" altLang="zh-CN" sz="2000" dirty="0"/>
              <a:t>19212010050 </a:t>
            </a:r>
            <a:r>
              <a:rPr lang="zh-CN" altLang="en-US" sz="200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、夏天宇 </a:t>
            </a:r>
            <a:r>
              <a:rPr lang="en-US" altLang="zh-CN" sz="2000" dirty="0"/>
              <a:t>19212010056</a:t>
            </a:r>
            <a:r>
              <a:rPr lang="zh-CN" altLang="en-US" sz="2000" dirty="0"/>
              <a:t>、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甘红楠 </a:t>
            </a:r>
            <a:r>
              <a:rPr lang="en-US" altLang="zh-CN" sz="2000" dirty="0"/>
              <a:t>19212010031</a:t>
            </a:r>
            <a:r>
              <a:rPr lang="zh-CN" altLang="en-US" sz="2000" dirty="0"/>
              <a:t>（组长）</a:t>
            </a:r>
            <a:endParaRPr lang="zh-CN" altLang="en-US" sz="2000" dirty="0">
              <a:solidFill>
                <a:srgbClr val="F5F0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实验分析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5FA472-1C79-8847-ADA1-15270C840BF5}"/>
              </a:ext>
            </a:extLst>
          </p:cNvPr>
          <p:cNvSpPr txBox="1"/>
          <p:nvPr/>
        </p:nvSpPr>
        <p:spPr>
          <a:xfrm>
            <a:off x="877502" y="906550"/>
            <a:ext cx="8589883" cy="157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特征重要性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Top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编码特征中包含的原始特征有：</a:t>
            </a: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CreativeSize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Age, </a:t>
            </a: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adCategoryId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productType,appIdAction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Interest1</a:t>
            </a: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采用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one-hot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编码的特征，特征向量过于稀疏，特征重要性较小；多取值特征如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interest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topic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等的特征重要性较高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270CE7E-C980-B740-8380-593687186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10" y="2085628"/>
            <a:ext cx="5475596" cy="41066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0A1702C-C01D-9045-AB10-5C584052E702}"/>
              </a:ext>
            </a:extLst>
          </p:cNvPr>
          <p:cNvSpPr txBox="1"/>
          <p:nvPr/>
        </p:nvSpPr>
        <p:spPr>
          <a:xfrm>
            <a:off x="3095971" y="6192325"/>
            <a:ext cx="2154757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3: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top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特征及其重要性</a:t>
            </a: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10BA3984-DB7A-574D-9127-36253CA12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52613"/>
              </p:ext>
            </p:extLst>
          </p:nvPr>
        </p:nvGraphicFramePr>
        <p:xfrm>
          <a:off x="7960360" y="2874915"/>
          <a:ext cx="18542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35118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kern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a:t>CreativeSize</a:t>
                      </a:r>
                      <a:endParaRPr kumimoji="1" lang="en-US" altLang="zh-CN" sz="1800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dirty="0" err="1"/>
                        <a:t>adCategoryId</a:t>
                      </a:r>
                      <a:endParaRPr kumimoji="1" lang="en-US" altLang="zh-CN" sz="1800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0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dirty="0" err="1"/>
                        <a:t>productType</a:t>
                      </a:r>
                      <a:endParaRPr lang="en" altLang="zh-C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06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dirty="0" err="1"/>
                        <a:t>appIdAction</a:t>
                      </a:r>
                      <a:endParaRPr lang="en" altLang="zh-C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dirty="0"/>
                        <a:t>Interest1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36764"/>
                  </a:ext>
                </a:extLst>
              </a:tr>
            </a:tbl>
          </a:graphicData>
        </a:graphic>
      </p:graphicFrame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062AD409-BF1B-EE41-9A82-FEA3FDDED209}"/>
              </a:ext>
            </a:extLst>
          </p:cNvPr>
          <p:cNvCxnSpPr>
            <a:cxnSpLocks/>
          </p:cNvCxnSpPr>
          <p:nvPr/>
        </p:nvCxnSpPr>
        <p:spPr>
          <a:xfrm>
            <a:off x="6339840" y="2865120"/>
            <a:ext cx="1620520" cy="22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E6A52763-14FD-9346-9CF3-DCA4697CD01B}"/>
              </a:ext>
            </a:extLst>
          </p:cNvPr>
          <p:cNvCxnSpPr/>
          <p:nvPr/>
        </p:nvCxnSpPr>
        <p:spPr>
          <a:xfrm>
            <a:off x="6309360" y="3139440"/>
            <a:ext cx="1651000" cy="109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2169044E-4226-1E40-BED2-170FB2AE1C26}"/>
              </a:ext>
            </a:extLst>
          </p:cNvPr>
          <p:cNvCxnSpPr/>
          <p:nvPr/>
        </p:nvCxnSpPr>
        <p:spPr>
          <a:xfrm>
            <a:off x="6339840" y="3429000"/>
            <a:ext cx="1620520" cy="36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9A90527A-D74F-8B4B-B335-7383CA3301B8}"/>
              </a:ext>
            </a:extLst>
          </p:cNvPr>
          <p:cNvCxnSpPr/>
          <p:nvPr/>
        </p:nvCxnSpPr>
        <p:spPr>
          <a:xfrm flipV="1">
            <a:off x="6324600" y="3454570"/>
            <a:ext cx="1635760" cy="26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B55547FF-D9B3-C547-BC58-8D9B86428804}"/>
              </a:ext>
            </a:extLst>
          </p:cNvPr>
          <p:cNvCxnSpPr/>
          <p:nvPr/>
        </p:nvCxnSpPr>
        <p:spPr>
          <a:xfrm>
            <a:off x="6309360" y="3987435"/>
            <a:ext cx="1651000" cy="54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417C0047-8427-F541-95F1-865F5D228A51}"/>
              </a:ext>
            </a:extLst>
          </p:cNvPr>
          <p:cNvCxnSpPr/>
          <p:nvPr/>
        </p:nvCxnSpPr>
        <p:spPr>
          <a:xfrm>
            <a:off x="6339840" y="4315095"/>
            <a:ext cx="1554480" cy="23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633DBE7C-DED4-F446-AB33-CB9707790C4F}"/>
              </a:ext>
            </a:extLst>
          </p:cNvPr>
          <p:cNvCxnSpPr/>
          <p:nvPr/>
        </p:nvCxnSpPr>
        <p:spPr>
          <a:xfrm>
            <a:off x="6324600" y="4567090"/>
            <a:ext cx="1635760" cy="32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75226829-AFF2-A34E-9F3A-9CE6A8E83D4D}"/>
              </a:ext>
            </a:extLst>
          </p:cNvPr>
          <p:cNvCxnSpPr/>
          <p:nvPr/>
        </p:nvCxnSpPr>
        <p:spPr>
          <a:xfrm>
            <a:off x="6339840" y="4894215"/>
            <a:ext cx="1620520" cy="5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82701D37-AB39-FC4A-BB28-0BA2E124D1F5}"/>
              </a:ext>
            </a:extLst>
          </p:cNvPr>
          <p:cNvCxnSpPr/>
          <p:nvPr/>
        </p:nvCxnSpPr>
        <p:spPr>
          <a:xfrm flipV="1">
            <a:off x="6339840" y="3828094"/>
            <a:ext cx="1554480" cy="134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4E98C70-3B33-FA48-A1E6-CF52FB4825C1}"/>
              </a:ext>
            </a:extLst>
          </p:cNvPr>
          <p:cNvCxnSpPr/>
          <p:nvPr/>
        </p:nvCxnSpPr>
        <p:spPr>
          <a:xfrm flipV="1">
            <a:off x="6339840" y="3454570"/>
            <a:ext cx="1554480" cy="196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实验分析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5FA472-1C79-8847-ADA1-15270C840BF5}"/>
              </a:ext>
            </a:extLst>
          </p:cNvPr>
          <p:cNvSpPr txBox="1"/>
          <p:nvPr/>
        </p:nvSpPr>
        <p:spPr>
          <a:xfrm>
            <a:off x="877503" y="983060"/>
            <a:ext cx="7334168" cy="379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参数调整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主要调整的参数为：</a:t>
            </a: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max_depth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num_leaves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max_depth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决策树的深度；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num_leaves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决策树叶子结点数目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/>
              <a:t>提高精确度的最重要的参数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9F9201A-00EE-3946-8712-A9BCB9AE0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97331"/>
              </p:ext>
            </p:extLst>
          </p:nvPr>
        </p:nvGraphicFramePr>
        <p:xfrm>
          <a:off x="1093359" y="2407783"/>
          <a:ext cx="4915842" cy="260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634">
                  <a:extLst>
                    <a:ext uri="{9D8B030D-6E8A-4147-A177-3AD203B41FA5}">
                      <a16:colId xmlns:a16="http://schemas.microsoft.com/office/drawing/2014/main" val="1386232192"/>
                    </a:ext>
                  </a:extLst>
                </a:gridCol>
                <a:gridCol w="1582166">
                  <a:extLst>
                    <a:ext uri="{9D8B030D-6E8A-4147-A177-3AD203B41FA5}">
                      <a16:colId xmlns:a16="http://schemas.microsoft.com/office/drawing/2014/main" val="1150611001"/>
                    </a:ext>
                  </a:extLst>
                </a:gridCol>
                <a:gridCol w="1853042">
                  <a:extLst>
                    <a:ext uri="{9D8B030D-6E8A-4147-A177-3AD203B41FA5}">
                      <a16:colId xmlns:a16="http://schemas.microsoft.com/office/drawing/2014/main" val="3779582860"/>
                    </a:ext>
                  </a:extLst>
                </a:gridCol>
              </a:tblGrid>
              <a:tr h="383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max_depth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num_leaves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AUC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55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0.662786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67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0.670621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52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0.662786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4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0.670621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4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0.662786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50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0.670621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999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64DA381-4913-1043-A0AE-F713EB4A389D}"/>
              </a:ext>
            </a:extLst>
          </p:cNvPr>
          <p:cNvSpPr txBox="1"/>
          <p:nvPr/>
        </p:nvSpPr>
        <p:spPr>
          <a:xfrm>
            <a:off x="1993802" y="5015990"/>
            <a:ext cx="3268844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1: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max_depth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num_leaves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交叉调整结果 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A9836F2-4CF2-5D46-8A9E-525038ED2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78262"/>
              </p:ext>
            </p:extLst>
          </p:nvPr>
        </p:nvGraphicFramePr>
        <p:xfrm>
          <a:off x="6733935" y="2407783"/>
          <a:ext cx="4915842" cy="260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634">
                  <a:extLst>
                    <a:ext uri="{9D8B030D-6E8A-4147-A177-3AD203B41FA5}">
                      <a16:colId xmlns:a16="http://schemas.microsoft.com/office/drawing/2014/main" val="1386232192"/>
                    </a:ext>
                  </a:extLst>
                </a:gridCol>
                <a:gridCol w="1582166">
                  <a:extLst>
                    <a:ext uri="{9D8B030D-6E8A-4147-A177-3AD203B41FA5}">
                      <a16:colId xmlns:a16="http://schemas.microsoft.com/office/drawing/2014/main" val="1150611001"/>
                    </a:ext>
                  </a:extLst>
                </a:gridCol>
                <a:gridCol w="1853042">
                  <a:extLst>
                    <a:ext uri="{9D8B030D-6E8A-4147-A177-3AD203B41FA5}">
                      <a16:colId xmlns:a16="http://schemas.microsoft.com/office/drawing/2014/main" val="3779582860"/>
                    </a:ext>
                  </a:extLst>
                </a:gridCol>
              </a:tblGrid>
              <a:tr h="383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max_depth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num_leaves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AUC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55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0.670621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67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0.670621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52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0.670621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4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0.657029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4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0.670621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50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0.676717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999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944F0CD-CC6F-C146-8E7B-3FA205305430}"/>
              </a:ext>
            </a:extLst>
          </p:cNvPr>
          <p:cNvSpPr txBox="1"/>
          <p:nvPr/>
        </p:nvSpPr>
        <p:spPr>
          <a:xfrm>
            <a:off x="7358282" y="5015990"/>
            <a:ext cx="3576620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2: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max_depth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num_leaves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控制变量调整结果 </a:t>
            </a:r>
          </a:p>
        </p:txBody>
      </p:sp>
    </p:spTree>
    <p:extLst>
      <p:ext uri="{BB962C8B-B14F-4D97-AF65-F5344CB8AC3E}">
        <p14:creationId xmlns:p14="http://schemas.microsoft.com/office/powerpoint/2010/main" val="40163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实验分析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5FA472-1C79-8847-ADA1-15270C840BF5}"/>
              </a:ext>
            </a:extLst>
          </p:cNvPr>
          <p:cNvSpPr txBox="1"/>
          <p:nvPr/>
        </p:nvSpPr>
        <p:spPr>
          <a:xfrm>
            <a:off x="877503" y="983060"/>
            <a:ext cx="7334168" cy="403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模型优点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直接利用原始特征，模型构建简单、方便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取得的结果较为理想（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0.73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），与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top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结果（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0.77+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）较为接近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模型缺点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One-hot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特征编码维度太高，导致模型时间和空间效率低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One-hot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特征编码过于稀疏，无法准确地提取数据特征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直接利用原始数据特征作为模型特征输入，而未经过特征工程处理，没有考虑特征之间的关联以及不同特对分类不同方面的影响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78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第四部分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改进方案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改进方案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6D2EC5-34F9-3845-A7F0-E6E982F9F73F}"/>
              </a:ext>
            </a:extLst>
          </p:cNvPr>
          <p:cNvSpPr txBox="1"/>
          <p:nvPr/>
        </p:nvSpPr>
        <p:spPr>
          <a:xfrm>
            <a:off x="877503" y="959881"/>
            <a:ext cx="6821098" cy="2845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特征构建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多值长度特征：基于多个取值的离散特征，取值越多可能代表用户感兴趣的广告更为广泛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转化率特征：统计每个原始特征取值上对广告感兴趣的用户比例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投放量特征：统计每个原始特征取值的分布概率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其他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…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模型框架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DeepFFM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Neural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Network</a:t>
            </a: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…</a:t>
            </a: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696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405357" y="2748289"/>
            <a:ext cx="3415788" cy="715645"/>
          </a:xfrm>
        </p:spPr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26EE79A6-6907-024D-B17D-43EF18AE7D22}"/>
              </a:ext>
            </a:extLst>
          </p:cNvPr>
          <p:cNvSpPr txBox="1">
            <a:spLocks/>
          </p:cNvSpPr>
          <p:nvPr/>
        </p:nvSpPr>
        <p:spPr>
          <a:xfrm>
            <a:off x="2924705" y="6130137"/>
            <a:ext cx="10677524" cy="4098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陶文慧、元奕超、刘俊涛、夏天宇、甘红楠</a:t>
            </a:r>
          </a:p>
        </p:txBody>
      </p:sp>
    </p:spTree>
    <p:extLst>
      <p:ext uri="{BB962C8B-B14F-4D97-AF65-F5344CB8AC3E}">
        <p14:creationId xmlns:p14="http://schemas.microsoft.com/office/powerpoint/2010/main" val="569452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971546" y="1577623"/>
            <a:ext cx="5786568" cy="59054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</a:t>
            </a:r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dirty="0">
                <a:solidFill>
                  <a:srgbClr val="676661"/>
                </a:solidFill>
              </a:rPr>
              <a:t>模型框架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三角形 8"/>
          <p:cNvSpPr/>
          <p:nvPr/>
        </p:nvSpPr>
        <p:spPr>
          <a:xfrm rot="5400000">
            <a:off x="5596482" y="1762729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6B53158-90D4-6340-A193-53211A93D210}"/>
              </a:ext>
            </a:extLst>
          </p:cNvPr>
          <p:cNvGrpSpPr/>
          <p:nvPr/>
        </p:nvGrpSpPr>
        <p:grpSpPr>
          <a:xfrm>
            <a:off x="5614109" y="2362467"/>
            <a:ext cx="6250022" cy="590549"/>
            <a:chOff x="5557664" y="2048089"/>
            <a:chExt cx="6250022" cy="590549"/>
          </a:xfrm>
        </p:grpSpPr>
        <p:sp>
          <p:nvSpPr>
            <p:cNvPr id="10" name="文本占位符 3">
              <a:extLst>
                <a:ext uri="{FF2B5EF4-FFF2-40B4-BE49-F238E27FC236}">
                  <a16:creationId xmlns:a16="http://schemas.microsoft.com/office/drawing/2014/main" id="{B0057D67-518A-D942-9B79-338A2AFC11B2}"/>
                </a:ext>
              </a:extLst>
            </p:cNvPr>
            <p:cNvSpPr txBox="1">
              <a:spLocks/>
            </p:cNvSpPr>
            <p:nvPr/>
          </p:nvSpPr>
          <p:spPr>
            <a:xfrm>
              <a:off x="5915101" y="2048089"/>
              <a:ext cx="5892585" cy="59054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kern="0" dirty="0">
                  <a:solidFill>
                    <a:srgbClr val="6766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 </a:t>
              </a:r>
              <a:r>
                <a:rPr lang="en-US" altLang="zh-CN" dirty="0">
                  <a:solidFill>
                    <a:srgbClr val="676661"/>
                  </a:solidFill>
                </a:rPr>
                <a:t>『</a:t>
              </a:r>
              <a:r>
                <a:rPr lang="zh-CN" altLang="en-US" dirty="0">
                  <a:solidFill>
                    <a:srgbClr val="676661"/>
                  </a:solidFill>
                </a:rPr>
                <a:t>模型细节</a:t>
              </a:r>
              <a:r>
                <a:rPr lang="en-US" altLang="zh-CN" dirty="0">
                  <a:solidFill>
                    <a:srgbClr val="676661"/>
                  </a:solidFill>
                </a:rPr>
                <a:t>』</a:t>
              </a:r>
              <a:endPara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38CF15F-3B34-AB48-A222-FB8E1F25D58D}"/>
                </a:ext>
              </a:extLst>
            </p:cNvPr>
            <p:cNvSpPr/>
            <p:nvPr/>
          </p:nvSpPr>
          <p:spPr>
            <a:xfrm rot="5400000">
              <a:off x="5540037" y="2233195"/>
              <a:ext cx="255592" cy="220338"/>
            </a:xfrm>
            <a:prstGeom prst="triangl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6768C95-EB7A-1042-AFED-3EEE5E7EF72B}"/>
              </a:ext>
            </a:extLst>
          </p:cNvPr>
          <p:cNvGrpSpPr/>
          <p:nvPr/>
        </p:nvGrpSpPr>
        <p:grpSpPr>
          <a:xfrm>
            <a:off x="5614109" y="3147311"/>
            <a:ext cx="5189960" cy="590549"/>
            <a:chOff x="5557663" y="3146792"/>
            <a:chExt cx="5189960" cy="590549"/>
          </a:xfrm>
        </p:grpSpPr>
        <p:sp>
          <p:nvSpPr>
            <p:cNvPr id="15" name="文本占位符 3">
              <a:extLst>
                <a:ext uri="{FF2B5EF4-FFF2-40B4-BE49-F238E27FC236}">
                  <a16:creationId xmlns:a16="http://schemas.microsoft.com/office/drawing/2014/main" id="{A2ECFF5B-E72F-2E4C-8450-9D0F3E3F2577}"/>
                </a:ext>
              </a:extLst>
            </p:cNvPr>
            <p:cNvSpPr txBox="1">
              <a:spLocks/>
            </p:cNvSpPr>
            <p:nvPr/>
          </p:nvSpPr>
          <p:spPr>
            <a:xfrm>
              <a:off x="5915101" y="3146792"/>
              <a:ext cx="4832522" cy="59054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kern="0" dirty="0">
                  <a:solidFill>
                    <a:srgbClr val="6766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 </a:t>
              </a:r>
              <a:r>
                <a:rPr lang="en-US" altLang="zh-CN" dirty="0">
                  <a:solidFill>
                    <a:srgbClr val="676661"/>
                  </a:solidFill>
                </a:rPr>
                <a:t>『</a:t>
              </a:r>
              <a:r>
                <a:rPr lang="zh-CN" altLang="en-US" dirty="0">
                  <a:solidFill>
                    <a:srgbClr val="676661"/>
                  </a:solidFill>
                </a:rPr>
                <a:t>实验分析</a:t>
              </a:r>
              <a:r>
                <a:rPr lang="en-US" altLang="zh-CN" dirty="0">
                  <a:solidFill>
                    <a:srgbClr val="676661"/>
                  </a:solidFill>
                </a:rPr>
                <a:t>』</a:t>
              </a:r>
              <a:endPara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三角形 15">
              <a:extLst>
                <a:ext uri="{FF2B5EF4-FFF2-40B4-BE49-F238E27FC236}">
                  <a16:creationId xmlns:a16="http://schemas.microsoft.com/office/drawing/2014/main" id="{EA76E200-DE2A-9241-B7B1-847163B4A5BD}"/>
                </a:ext>
              </a:extLst>
            </p:cNvPr>
            <p:cNvSpPr/>
            <p:nvPr/>
          </p:nvSpPr>
          <p:spPr>
            <a:xfrm rot="5400000">
              <a:off x="5540036" y="3306437"/>
              <a:ext cx="255592" cy="220338"/>
            </a:xfrm>
            <a:prstGeom prst="triangl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A202DF-BC55-6B4A-96CB-DCFB3EF63752}"/>
              </a:ext>
            </a:extLst>
          </p:cNvPr>
          <p:cNvGrpSpPr/>
          <p:nvPr/>
        </p:nvGrpSpPr>
        <p:grpSpPr>
          <a:xfrm>
            <a:off x="5614109" y="3932155"/>
            <a:ext cx="5189960" cy="590549"/>
            <a:chOff x="5557664" y="4049573"/>
            <a:chExt cx="5189960" cy="590549"/>
          </a:xfrm>
        </p:grpSpPr>
        <p:sp>
          <p:nvSpPr>
            <p:cNvPr id="17" name="文本占位符 3">
              <a:extLst>
                <a:ext uri="{FF2B5EF4-FFF2-40B4-BE49-F238E27FC236}">
                  <a16:creationId xmlns:a16="http://schemas.microsoft.com/office/drawing/2014/main" id="{BF92EA90-9D4D-7F40-A817-7A98D256B14D}"/>
                </a:ext>
              </a:extLst>
            </p:cNvPr>
            <p:cNvSpPr txBox="1">
              <a:spLocks/>
            </p:cNvSpPr>
            <p:nvPr/>
          </p:nvSpPr>
          <p:spPr>
            <a:xfrm>
              <a:off x="5915102" y="4049573"/>
              <a:ext cx="4832522" cy="59054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kern="0" dirty="0">
                  <a:solidFill>
                    <a:srgbClr val="6766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第四部分 </a:t>
              </a:r>
              <a:r>
                <a:rPr lang="en-US" altLang="zh-CN" dirty="0">
                  <a:solidFill>
                    <a:srgbClr val="676661"/>
                  </a:solidFill>
                </a:rPr>
                <a:t>『</a:t>
              </a:r>
              <a:r>
                <a:rPr lang="zh-CN" altLang="en-US" dirty="0">
                  <a:solidFill>
                    <a:srgbClr val="676661"/>
                  </a:solidFill>
                </a:rPr>
                <a:t>改进方案</a:t>
              </a:r>
              <a:r>
                <a:rPr lang="en-US" altLang="zh-CN" dirty="0">
                  <a:solidFill>
                    <a:srgbClr val="676661"/>
                  </a:solidFill>
                </a:rPr>
                <a:t>』</a:t>
              </a:r>
              <a:endPara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三角形 17">
              <a:extLst>
                <a:ext uri="{FF2B5EF4-FFF2-40B4-BE49-F238E27FC236}">
                  <a16:creationId xmlns:a16="http://schemas.microsoft.com/office/drawing/2014/main" id="{55080C32-1777-7B4B-87A3-B684B54C30C3}"/>
                </a:ext>
              </a:extLst>
            </p:cNvPr>
            <p:cNvSpPr/>
            <p:nvPr/>
          </p:nvSpPr>
          <p:spPr>
            <a:xfrm rot="5400000">
              <a:off x="5540037" y="4209218"/>
              <a:ext cx="255592" cy="220338"/>
            </a:xfrm>
            <a:prstGeom prst="triangl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6683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模型框架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3229" y="3872537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0096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模型框架</a:t>
            </a:r>
          </a:p>
        </p:txBody>
      </p:sp>
      <p:pic>
        <p:nvPicPr>
          <p:cNvPr id="7" name="图形 6" descr="文档">
            <a:extLst>
              <a:ext uri="{FF2B5EF4-FFF2-40B4-BE49-F238E27FC236}">
                <a16:creationId xmlns:a16="http://schemas.microsoft.com/office/drawing/2014/main" id="{DEFCBE15-D825-A647-9F6D-9E320D83B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8520" y="2392267"/>
            <a:ext cx="914400" cy="9144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DEE569B-763F-D647-B80A-EA4A89298F39}"/>
              </a:ext>
            </a:extLst>
          </p:cNvPr>
          <p:cNvSpPr/>
          <p:nvPr/>
        </p:nvSpPr>
        <p:spPr>
          <a:xfrm>
            <a:off x="2791676" y="2112721"/>
            <a:ext cx="973499" cy="31682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缺失值补全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D9DAFA-ABFE-614B-8ABB-899BA878E9E4}"/>
              </a:ext>
            </a:extLst>
          </p:cNvPr>
          <p:cNvSpPr/>
          <p:nvPr/>
        </p:nvSpPr>
        <p:spPr>
          <a:xfrm>
            <a:off x="2713646" y="2043953"/>
            <a:ext cx="1129554" cy="1620972"/>
          </a:xfrm>
          <a:prstGeom prst="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298648-7C38-B147-880F-1AB814509FA8}"/>
              </a:ext>
            </a:extLst>
          </p:cNvPr>
          <p:cNvSpPr/>
          <p:nvPr/>
        </p:nvSpPr>
        <p:spPr>
          <a:xfrm>
            <a:off x="2791674" y="2496782"/>
            <a:ext cx="973499" cy="31682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联合分析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425179-9933-424B-B1FB-3AE75C337B49}"/>
              </a:ext>
            </a:extLst>
          </p:cNvPr>
          <p:cNvSpPr/>
          <p:nvPr/>
        </p:nvSpPr>
        <p:spPr>
          <a:xfrm>
            <a:off x="2791675" y="2894180"/>
            <a:ext cx="973499" cy="31682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聚类分析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4A90445-D75A-2548-9A05-04B3A1A40968}"/>
              </a:ext>
            </a:extLst>
          </p:cNvPr>
          <p:cNvSpPr/>
          <p:nvPr/>
        </p:nvSpPr>
        <p:spPr>
          <a:xfrm>
            <a:off x="2791674" y="3278241"/>
            <a:ext cx="973499" cy="31682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异常点检测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6D1FA40-EC16-0845-BE53-0C1C142BA544}"/>
              </a:ext>
            </a:extLst>
          </p:cNvPr>
          <p:cNvSpPr/>
          <p:nvPr/>
        </p:nvSpPr>
        <p:spPr>
          <a:xfrm>
            <a:off x="4352181" y="2034988"/>
            <a:ext cx="1259722" cy="1620972"/>
          </a:xfrm>
          <a:prstGeom prst="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70961E-412C-2341-8F06-5B3E89E22480}"/>
              </a:ext>
            </a:extLst>
          </p:cNvPr>
          <p:cNvSpPr/>
          <p:nvPr/>
        </p:nvSpPr>
        <p:spPr>
          <a:xfrm>
            <a:off x="4423253" y="2400268"/>
            <a:ext cx="1116931" cy="31682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One-hot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46B0D0F-2698-0D43-A7C7-0DF80EF93CB9}"/>
              </a:ext>
            </a:extLst>
          </p:cNvPr>
          <p:cNvSpPr/>
          <p:nvPr/>
        </p:nvSpPr>
        <p:spPr>
          <a:xfrm>
            <a:off x="4423253" y="2949135"/>
            <a:ext cx="1116931" cy="31682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多值统计特征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B2651A-AE5E-354D-BF81-0C5371EEB1A7}"/>
              </a:ext>
            </a:extLst>
          </p:cNvPr>
          <p:cNvSpPr/>
          <p:nvPr/>
        </p:nvSpPr>
        <p:spPr>
          <a:xfrm>
            <a:off x="7163649" y="2003122"/>
            <a:ext cx="907438" cy="7139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lightGBM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FBB6770-E687-954F-8313-0F965149FC36}"/>
              </a:ext>
            </a:extLst>
          </p:cNvPr>
          <p:cNvSpPr/>
          <p:nvPr/>
        </p:nvSpPr>
        <p:spPr>
          <a:xfrm>
            <a:off x="7168324" y="2989586"/>
            <a:ext cx="902763" cy="7139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分类结果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AUC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值计算</a:t>
            </a: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5A3F0755-26CC-014A-B506-A3FAF727AF8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2392920" y="2849467"/>
            <a:ext cx="320726" cy="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33A2C63D-CCEF-DE40-A88B-6D77216A89C5}"/>
              </a:ext>
            </a:extLst>
          </p:cNvPr>
          <p:cNvCxnSpPr>
            <a:stCxn id="14" idx="3"/>
            <a:endCxn id="23" idx="1"/>
          </p:cNvCxnSpPr>
          <p:nvPr/>
        </p:nvCxnSpPr>
        <p:spPr>
          <a:xfrm flipV="1">
            <a:off x="3843200" y="2845474"/>
            <a:ext cx="508981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8" name="图形 47" descr="文档">
            <a:extLst>
              <a:ext uri="{FF2B5EF4-FFF2-40B4-BE49-F238E27FC236}">
                <a16:creationId xmlns:a16="http://schemas.microsoft.com/office/drawing/2014/main" id="{48572EED-B400-DB4B-B888-3B19AE7B3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0552" y="2079813"/>
            <a:ext cx="553714" cy="553714"/>
          </a:xfrm>
          <a:prstGeom prst="rect">
            <a:avLst/>
          </a:prstGeom>
        </p:spPr>
      </p:pic>
      <p:pic>
        <p:nvPicPr>
          <p:cNvPr id="49" name="图形 48" descr="文档">
            <a:extLst>
              <a:ext uri="{FF2B5EF4-FFF2-40B4-BE49-F238E27FC236}">
                <a16:creationId xmlns:a16="http://schemas.microsoft.com/office/drawing/2014/main" id="{B3E121E5-4F27-1F4D-8C0E-F953B4E4E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8840" y="3066980"/>
            <a:ext cx="553714" cy="553714"/>
          </a:xfrm>
          <a:prstGeom prst="rect">
            <a:avLst/>
          </a:prstGeom>
        </p:spPr>
      </p:pic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595A21BA-127D-C347-80D8-8623D9594C98}"/>
              </a:ext>
            </a:extLst>
          </p:cNvPr>
          <p:cNvCxnSpPr>
            <a:stCxn id="23" idx="3"/>
            <a:endCxn id="48" idx="1"/>
          </p:cNvCxnSpPr>
          <p:nvPr/>
        </p:nvCxnSpPr>
        <p:spPr>
          <a:xfrm flipV="1">
            <a:off x="5611903" y="2356670"/>
            <a:ext cx="508649" cy="48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4725F548-8FA6-0D43-AF87-5A83F8CFB4C1}"/>
              </a:ext>
            </a:extLst>
          </p:cNvPr>
          <p:cNvCxnSpPr>
            <a:stCxn id="23" idx="3"/>
            <a:endCxn id="49" idx="1"/>
          </p:cNvCxnSpPr>
          <p:nvPr/>
        </p:nvCxnSpPr>
        <p:spPr>
          <a:xfrm>
            <a:off x="5611903" y="2845474"/>
            <a:ext cx="546937" cy="49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F5B48260-9218-914C-97CD-C5EB453CA6AB}"/>
              </a:ext>
            </a:extLst>
          </p:cNvPr>
          <p:cNvCxnSpPr>
            <a:stCxn id="48" idx="3"/>
            <a:endCxn id="28" idx="1"/>
          </p:cNvCxnSpPr>
          <p:nvPr/>
        </p:nvCxnSpPr>
        <p:spPr>
          <a:xfrm>
            <a:off x="6674266" y="2356670"/>
            <a:ext cx="489383" cy="34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5F072D-439A-5142-9F8B-26EFE5695C13}"/>
              </a:ext>
            </a:extLst>
          </p:cNvPr>
          <p:cNvCxnSpPr>
            <a:stCxn id="49" idx="3"/>
            <a:endCxn id="33" idx="1"/>
          </p:cNvCxnSpPr>
          <p:nvPr/>
        </p:nvCxnSpPr>
        <p:spPr>
          <a:xfrm>
            <a:off x="6712554" y="3343837"/>
            <a:ext cx="455770" cy="273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9A109BE6-B74F-C740-84A4-65BCB24BCD0D}"/>
              </a:ext>
            </a:extLst>
          </p:cNvPr>
          <p:cNvCxnSpPr>
            <a:stCxn id="28" idx="2"/>
            <a:endCxn id="33" idx="0"/>
          </p:cNvCxnSpPr>
          <p:nvPr/>
        </p:nvCxnSpPr>
        <p:spPr>
          <a:xfrm>
            <a:off x="7617368" y="2717094"/>
            <a:ext cx="2338" cy="27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FABAB6D-6C2A-494B-A19F-8DE47716B059}"/>
              </a:ext>
            </a:extLst>
          </p:cNvPr>
          <p:cNvCxnSpPr>
            <a:stCxn id="33" idx="3"/>
          </p:cNvCxnSpPr>
          <p:nvPr/>
        </p:nvCxnSpPr>
        <p:spPr>
          <a:xfrm flipV="1">
            <a:off x="8071087" y="3343837"/>
            <a:ext cx="310913" cy="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1AA4E05-F59F-074B-8FAF-934AC41E3541}"/>
              </a:ext>
            </a:extLst>
          </p:cNvPr>
          <p:cNvSpPr txBox="1"/>
          <p:nvPr/>
        </p:nvSpPr>
        <p:spPr>
          <a:xfrm>
            <a:off x="1574963" y="3311699"/>
            <a:ext cx="800219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原始数据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C4CEDAE-82ED-7645-98AA-A07E786AE87D}"/>
              </a:ext>
            </a:extLst>
          </p:cNvPr>
          <p:cNvSpPr txBox="1"/>
          <p:nvPr/>
        </p:nvSpPr>
        <p:spPr>
          <a:xfrm>
            <a:off x="2952605" y="3675639"/>
            <a:ext cx="646331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预处理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A060594-8D01-5749-9753-004599E7C077}"/>
              </a:ext>
            </a:extLst>
          </p:cNvPr>
          <p:cNvSpPr txBox="1"/>
          <p:nvPr/>
        </p:nvSpPr>
        <p:spPr>
          <a:xfrm>
            <a:off x="4570937" y="3667131"/>
            <a:ext cx="800219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数据编码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C08C795-8A9A-EF49-9497-5F39E126B239}"/>
              </a:ext>
            </a:extLst>
          </p:cNvPr>
          <p:cNvSpPr txBox="1"/>
          <p:nvPr/>
        </p:nvSpPr>
        <p:spPr>
          <a:xfrm>
            <a:off x="6098687" y="2600233"/>
            <a:ext cx="646331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训练集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339D1F6-A309-3C46-98D1-B2361389AC31}"/>
              </a:ext>
            </a:extLst>
          </p:cNvPr>
          <p:cNvSpPr txBox="1"/>
          <p:nvPr/>
        </p:nvSpPr>
        <p:spPr>
          <a:xfrm>
            <a:off x="6074243" y="3575785"/>
            <a:ext cx="646331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测试集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886A528-2C54-2A4A-866B-5ABDC2E66D30}"/>
              </a:ext>
            </a:extLst>
          </p:cNvPr>
          <p:cNvSpPr txBox="1"/>
          <p:nvPr/>
        </p:nvSpPr>
        <p:spPr>
          <a:xfrm>
            <a:off x="8382000" y="3189339"/>
            <a:ext cx="819455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最终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AUC</a:t>
            </a: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ED697C-BA02-9B4A-871C-C23438613586}"/>
              </a:ext>
            </a:extLst>
          </p:cNvPr>
          <p:cNvSpPr txBox="1"/>
          <p:nvPr/>
        </p:nvSpPr>
        <p:spPr>
          <a:xfrm>
            <a:off x="3765173" y="4040237"/>
            <a:ext cx="414453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1: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模型框架图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6CACB-2432-D049-8A3F-6B5BBE8B02B4}"/>
              </a:ext>
            </a:extLst>
          </p:cNvPr>
          <p:cNvSpPr txBox="1"/>
          <p:nvPr/>
        </p:nvSpPr>
        <p:spPr>
          <a:xfrm>
            <a:off x="983623" y="1135272"/>
            <a:ext cx="1569660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模型整体框架如下：</a:t>
            </a:r>
          </a:p>
        </p:txBody>
      </p:sp>
    </p:spTree>
    <p:extLst>
      <p:ext uri="{BB962C8B-B14F-4D97-AF65-F5344CB8AC3E}">
        <p14:creationId xmlns:p14="http://schemas.microsoft.com/office/powerpoint/2010/main" val="244284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模型细节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3229" y="3872537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8939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模型细节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6596E2-6E0A-5A40-8A85-B5F3B9B13EA5}"/>
              </a:ext>
            </a:extLst>
          </p:cNvPr>
          <p:cNvSpPr txBox="1"/>
          <p:nvPr/>
        </p:nvSpPr>
        <p:spPr>
          <a:xfrm>
            <a:off x="877503" y="959881"/>
            <a:ext cx="7612073" cy="371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数据编码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One-hot</a:t>
            </a: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编码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085827" lvl="2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针对</a:t>
            </a: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user_feature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中单个取值的离散特征，如：</a:t>
            </a:r>
            <a:r>
              <a:rPr lang="en" altLang="zh-CN" sz="1200" dirty="0"/>
              <a:t>"age","</a:t>
            </a:r>
            <a:r>
              <a:rPr lang="en" altLang="zh-CN" sz="1200" dirty="0" err="1"/>
              <a:t>consumptionAbility</a:t>
            </a:r>
            <a:r>
              <a:rPr lang="en" altLang="zh-CN" sz="1200" dirty="0"/>
              <a:t>","education"</a:t>
            </a:r>
          </a:p>
          <a:p>
            <a:pPr marL="1085827" lvl="2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针对</a:t>
            </a: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ad_feature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中单个取值的离散特征，如：</a:t>
            </a:r>
            <a:r>
              <a:rPr lang="en" altLang="zh-CN" sz="1200" dirty="0"/>
              <a:t>"</a:t>
            </a:r>
            <a:r>
              <a:rPr lang="en" altLang="zh-CN" sz="1200" dirty="0" err="1"/>
              <a:t>adCategoryId</a:t>
            </a:r>
            <a:r>
              <a:rPr lang="en" altLang="zh-CN" sz="1200" dirty="0"/>
              <a:t>", "</a:t>
            </a:r>
            <a:r>
              <a:rPr lang="en" altLang="zh-CN" sz="1200" dirty="0" err="1"/>
              <a:t>productId</a:t>
            </a:r>
            <a:r>
              <a:rPr lang="en" altLang="zh-CN" sz="1200" dirty="0"/>
              <a:t>", "</a:t>
            </a:r>
            <a:r>
              <a:rPr lang="en" altLang="zh-CN" sz="1200" dirty="0" err="1"/>
              <a:t>productType</a:t>
            </a:r>
            <a:r>
              <a:rPr lang="en" altLang="zh-CN" sz="1200" dirty="0"/>
              <a:t>"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多值统计编码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085827" lvl="2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user_feature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中的多取值的离散特征：如：</a:t>
            </a:r>
            <a:r>
              <a:rPr lang="en" altLang="zh-CN" sz="1200" dirty="0"/>
              <a:t>"</a:t>
            </a:r>
            <a:r>
              <a:rPr lang="en" altLang="zh-CN" sz="1200" dirty="0" err="1"/>
              <a:t>interest","topic","kw</a:t>
            </a:r>
            <a:r>
              <a:rPr lang="en" altLang="zh-CN" sz="1200" dirty="0"/>
              <a:t>”</a:t>
            </a:r>
          </a:p>
          <a:p>
            <a:pPr marL="1085827" lvl="2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" sz="1200" dirty="0"/>
              <a:t>举例</a:t>
            </a:r>
            <a:r>
              <a:rPr lang="zh-CN" altLang="en-US" sz="1200" dirty="0"/>
              <a:t>：</a:t>
            </a:r>
            <a:r>
              <a:rPr lang="en-US" altLang="zh-CN" sz="1200" dirty="0"/>
              <a:t>interest</a:t>
            </a:r>
            <a:r>
              <a:rPr lang="zh-CN" altLang="en-US" sz="1200" dirty="0"/>
              <a:t>集合共有 </a:t>
            </a:r>
            <a:r>
              <a:rPr lang="en-US" altLang="zh-CN" sz="1200" dirty="0"/>
              <a:t>I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,I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…I</a:t>
            </a:r>
            <a:r>
              <a:rPr lang="en-US" altLang="zh-CN" sz="1200" baseline="-25000" dirty="0"/>
              <a:t>8</a:t>
            </a:r>
            <a:r>
              <a:rPr lang="zh-CN" altLang="en-US" sz="1200" dirty="0"/>
              <a:t>这些不同的值，用户</a:t>
            </a:r>
            <a:r>
              <a:rPr lang="en-US" altLang="zh-CN" sz="1200" dirty="0"/>
              <a:t>A interest</a:t>
            </a:r>
            <a:r>
              <a:rPr lang="zh-CN" altLang="en-US" sz="1200" dirty="0"/>
              <a:t> 特征为：</a:t>
            </a:r>
            <a:r>
              <a:rPr lang="en-US" altLang="zh-CN" sz="1200" dirty="0"/>
              <a:t>I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,I</a:t>
            </a:r>
            <a:r>
              <a:rPr lang="en-US" altLang="zh-CN" sz="1200" baseline="-25000" dirty="0"/>
              <a:t>3</a:t>
            </a:r>
            <a:r>
              <a:rPr lang="en-US" altLang="zh-CN" sz="1200" dirty="0"/>
              <a:t>,I</a:t>
            </a:r>
            <a:r>
              <a:rPr lang="en-US" altLang="zh-CN" sz="1200" baseline="-25000" dirty="0"/>
              <a:t>6 </a:t>
            </a:r>
            <a:r>
              <a:rPr lang="en-US" altLang="zh-CN" sz="1200" dirty="0"/>
              <a:t>, </a:t>
            </a:r>
            <a:r>
              <a:rPr lang="zh-CN" altLang="en-US" sz="1200" dirty="0"/>
              <a:t>那么编码得到的向量为：</a:t>
            </a:r>
            <a:r>
              <a:rPr lang="en-US" altLang="zh-CN" sz="1200" dirty="0"/>
              <a:t>[1,0,1,0,0,1,0,0]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稀疏处理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上述编码得到的特征矩阵，包含较多的零值，为稀疏矩阵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直接处理稀疏矩阵会有较高的空间复杂度与时间复杂度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特征矩阵压缩存储、稀疏化处理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09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模型细节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6ACA1B-ACCB-0847-98F4-C23739DFB656}"/>
              </a:ext>
            </a:extLst>
          </p:cNvPr>
          <p:cNvSpPr txBox="1"/>
          <p:nvPr/>
        </p:nvSpPr>
        <p:spPr>
          <a:xfrm>
            <a:off x="877503" y="959881"/>
            <a:ext cx="7343132" cy="2703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LightGBM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altLang="zh-CN" sz="1200" dirty="0"/>
              <a:t>GBDT (Gradient Boosting Decision Tree)</a:t>
            </a:r>
            <a:r>
              <a:rPr lang="zh-CN" altLang="en-US" sz="1200" dirty="0"/>
              <a:t>：利用弱分类器（决策树）迭代训练以得到最优模型，该模型具有训练效果好、不易过拟合等优点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altLang="zh-CN" sz="1200" dirty="0" err="1"/>
              <a:t>LightGBM</a:t>
            </a:r>
            <a:r>
              <a:rPr lang="en" altLang="zh-CN" sz="1200" dirty="0"/>
              <a:t> </a:t>
            </a:r>
            <a:r>
              <a:rPr lang="zh-CN" altLang="en" sz="1200" dirty="0"/>
              <a:t>（</a:t>
            </a:r>
            <a:r>
              <a:rPr lang="en" altLang="zh-CN" sz="1200" dirty="0"/>
              <a:t>Light Gradient Boosting Machine</a:t>
            </a:r>
            <a:r>
              <a:rPr lang="zh-CN" altLang="en" sz="1200" dirty="0"/>
              <a:t>）</a:t>
            </a:r>
            <a:r>
              <a:rPr lang="zh-CN" altLang="en-US" sz="1200" dirty="0"/>
              <a:t>是一个实现</a:t>
            </a:r>
            <a:r>
              <a:rPr lang="en" altLang="zh-CN" sz="1200" dirty="0"/>
              <a:t>GBDT</a:t>
            </a:r>
            <a:r>
              <a:rPr lang="zh-CN" altLang="en-US" sz="1200" dirty="0"/>
              <a:t>算法的框架，支持高效率的并行训练</a:t>
            </a:r>
            <a:endParaRPr lang="en-US" altLang="zh-CN" sz="1200" dirty="0"/>
          </a:p>
          <a:p>
            <a:pPr marL="628639" lvl="1" indent="-1714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LightGBM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" altLang="zh-CN" sz="1200" dirty="0"/>
              <a:t>Histogram</a:t>
            </a:r>
            <a:r>
              <a:rPr lang="zh-CN" altLang="en-US" sz="1200" dirty="0"/>
              <a:t>算法进行数据切分并且支持类别特征，此外在并行计算上也做了一些改进</a:t>
            </a:r>
            <a:endParaRPr lang="en-US" altLang="zh-CN" sz="1200" dirty="0"/>
          </a:p>
          <a:p>
            <a:pPr marL="628639" lvl="1" indent="-1714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相比于其他继承学习框架（</a:t>
            </a: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XGBoost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），</a:t>
            </a: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lightGBM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具有</a:t>
            </a:r>
            <a:r>
              <a:rPr lang="zh-CN" altLang="en-US" sz="1200" dirty="0"/>
              <a:t>更快的训练速度、更低的内存消耗、更好的准确率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00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实验分析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036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实验分析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5FA472-1C79-8847-ADA1-15270C840BF5}"/>
              </a:ext>
            </a:extLst>
          </p:cNvPr>
          <p:cNvSpPr txBox="1"/>
          <p:nvPr/>
        </p:nvSpPr>
        <p:spPr>
          <a:xfrm>
            <a:off x="877503" y="959881"/>
            <a:ext cx="7334168" cy="364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评价指标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/>
              <a:t>对于测试集的用户，如果在广告投放上有相关的效果行为， 则认为是正例；如果不产生效果行为，则认为是负例</a:t>
            </a:r>
            <a:endParaRPr lang="en-US" altLang="zh-CN" sz="1200" dirty="0"/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/>
              <a:t>为每个广告计算测试集中用户的得分，据此计算每个广告的</a:t>
            </a:r>
            <a:r>
              <a:rPr lang="en" altLang="zh-CN" sz="1200" dirty="0"/>
              <a:t>AUC</a:t>
            </a:r>
            <a:r>
              <a:rPr lang="zh-CN" altLang="en-US" sz="1200" dirty="0"/>
              <a:t>指标，</a:t>
            </a:r>
            <a:r>
              <a:rPr lang="en" altLang="zh-CN" sz="1200" dirty="0" err="1"/>
              <a:t>AUC</a:t>
            </a:r>
            <a:r>
              <a:rPr lang="en" altLang="zh-CN" sz="1200" baseline="-25000" dirty="0" err="1"/>
              <a:t>i</a:t>
            </a:r>
            <a:r>
              <a:rPr lang="zh-CN" altLang="en-US" sz="1200" dirty="0"/>
              <a:t>表示第 </a:t>
            </a:r>
            <a:r>
              <a:rPr lang="en" altLang="zh-CN" sz="1200" dirty="0"/>
              <a:t>I</a:t>
            </a:r>
            <a:r>
              <a:rPr lang="zh-CN" altLang="en-US" sz="1200" dirty="0"/>
              <a:t> 个包的</a:t>
            </a:r>
            <a:r>
              <a:rPr lang="en" altLang="zh-CN" sz="1200" dirty="0"/>
              <a:t>AUC</a:t>
            </a:r>
            <a:r>
              <a:rPr lang="zh-CN" altLang="en-US" sz="1200" dirty="0"/>
              <a:t>值， 并以所有待评估的 </a:t>
            </a:r>
            <a:r>
              <a:rPr lang="en" altLang="zh-CN" sz="1200" dirty="0"/>
              <a:t>m</a:t>
            </a:r>
            <a:r>
              <a:rPr lang="zh-CN" altLang="en-US" sz="1200" dirty="0"/>
              <a:t> 个广告的平均</a:t>
            </a:r>
            <a:r>
              <a:rPr lang="en" altLang="zh-CN" sz="1200" dirty="0"/>
              <a:t>AUC</a:t>
            </a:r>
            <a:r>
              <a:rPr lang="zh-CN" altLang="en-US" sz="1200" dirty="0"/>
              <a:t>作为最终的评估指标：</a:t>
            </a:r>
            <a:endParaRPr lang="en-US" altLang="zh-CN" sz="12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Baseline</a:t>
            </a: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结果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Baseline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模型最终得到的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AUC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平均值为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0.733</a:t>
            </a: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迭代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1500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次，数据整体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AUC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变化如右图所示：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392714-33D3-DF45-BBE8-C805EE903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953" y="2384611"/>
            <a:ext cx="1422400" cy="76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982719-22F0-E04E-A6BB-2A854CB65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865" y="2895762"/>
            <a:ext cx="4550226" cy="34126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20EAD70-CEA4-1D45-A44A-604B1B8DC9FF}"/>
              </a:ext>
            </a:extLst>
          </p:cNvPr>
          <p:cNvSpPr txBox="1"/>
          <p:nvPr/>
        </p:nvSpPr>
        <p:spPr>
          <a:xfrm>
            <a:off x="6779942" y="6308432"/>
            <a:ext cx="428206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2: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训练过程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AUC</a:t>
            </a: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581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9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78A4B1"/>
      </a:accent1>
      <a:accent2>
        <a:srgbClr val="CDCAC2"/>
      </a:accent2>
      <a:accent3>
        <a:srgbClr val="456D79"/>
      </a:accent3>
      <a:accent4>
        <a:srgbClr val="F4EFE9"/>
      </a:accent4>
      <a:accent5>
        <a:srgbClr val="5C91A1"/>
      </a:accent5>
      <a:accent6>
        <a:srgbClr val="666560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9">
    <a:dk1>
      <a:srgbClr val="000000"/>
    </a:dk1>
    <a:lt1>
      <a:srgbClr val="FFFFFF"/>
    </a:lt1>
    <a:dk2>
      <a:srgbClr val="000000"/>
    </a:dk2>
    <a:lt2>
      <a:srgbClr val="FFFDFD"/>
    </a:lt2>
    <a:accent1>
      <a:srgbClr val="78A4B1"/>
    </a:accent1>
    <a:accent2>
      <a:srgbClr val="CDCAC2"/>
    </a:accent2>
    <a:accent3>
      <a:srgbClr val="456D79"/>
    </a:accent3>
    <a:accent4>
      <a:srgbClr val="F4EFE9"/>
    </a:accent4>
    <a:accent5>
      <a:srgbClr val="5C91A1"/>
    </a:accent5>
    <a:accent6>
      <a:srgbClr val="66656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3374</TotalTime>
  <Words>901</Words>
  <Application>Microsoft Macintosh PowerPoint</Application>
  <PresentationFormat>宽屏</PresentationFormat>
  <Paragraphs>178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Microsoft YaHei</vt:lpstr>
      <vt:lpstr>Microsoft YaHei</vt:lpstr>
      <vt:lpstr>Segoe UI Light</vt:lpstr>
      <vt:lpstr>Arial</vt:lpstr>
      <vt:lpstr>Century Gothic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juntao_ liu</cp:lastModifiedBy>
  <cp:revision>254</cp:revision>
  <dcterms:created xsi:type="dcterms:W3CDTF">2015-08-18T02:51:41Z</dcterms:created>
  <dcterms:modified xsi:type="dcterms:W3CDTF">2019-11-24T17:04:42Z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2017-12-21T08:41:08.7999367Z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