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70" r:id="rId3"/>
    <p:sldId id="268" r:id="rId4"/>
    <p:sldId id="260" r:id="rId5"/>
    <p:sldId id="259" r:id="rId6"/>
    <p:sldId id="261" r:id="rId7"/>
    <p:sldId id="257" r:id="rId8"/>
    <p:sldId id="263" r:id="rId9"/>
    <p:sldId id="264" r:id="rId10"/>
    <p:sldId id="265" r:id="rId11"/>
    <p:sldId id="274" r:id="rId12"/>
    <p:sldId id="278" r:id="rId13"/>
    <p:sldId id="271" r:id="rId14"/>
    <p:sldId id="273" r:id="rId15"/>
    <p:sldId id="275" r:id="rId16"/>
    <p:sldId id="272" r:id="rId17"/>
    <p:sldId id="279" r:id="rId18"/>
    <p:sldId id="280" r:id="rId19"/>
    <p:sldId id="281" r:id="rId20"/>
    <p:sldId id="276" r:id="rId21"/>
    <p:sldId id="277" r:id="rId22"/>
    <p:sldId id="26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AFFF"/>
    <a:srgbClr val="008000"/>
    <a:srgbClr val="A21004"/>
    <a:srgbClr val="015D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E65839-F36A-45AE-B626-91FD4A29F046}" type="doc">
      <dgm:prSet loTypeId="urn:microsoft.com/office/officeart/2005/8/layout/chevron1" loCatId="process" qsTypeId="urn:microsoft.com/office/officeart/2005/8/quickstyle/simple1" qsCatId="simple" csTypeId="urn:microsoft.com/office/officeart/2005/8/colors/colorful3" csCatId="colorful" phldr="1"/>
      <dgm:spPr/>
    </dgm:pt>
    <dgm:pt modelId="{BDF7C4D5-C85F-449F-BA1D-D0843F07C530}">
      <dgm:prSet phldrT="[Text]"/>
      <dgm:spPr/>
      <dgm:t>
        <a:bodyPr/>
        <a:lstStyle/>
        <a:p>
          <a:r>
            <a:rPr lang="en-US" dirty="0"/>
            <a:t>Initial</a:t>
          </a:r>
        </a:p>
      </dgm:t>
    </dgm:pt>
    <dgm:pt modelId="{49E34743-7B2F-49C1-938A-41EEAB1FA251}" type="parTrans" cxnId="{9F83FB26-EF48-4075-AC37-D99BEE947887}">
      <dgm:prSet/>
      <dgm:spPr/>
      <dgm:t>
        <a:bodyPr/>
        <a:lstStyle/>
        <a:p>
          <a:endParaRPr lang="en-US"/>
        </a:p>
      </dgm:t>
    </dgm:pt>
    <dgm:pt modelId="{1DD7AC91-ACD2-4B31-9E3D-DA8EACFEBD35}" type="sibTrans" cxnId="{9F83FB26-EF48-4075-AC37-D99BEE947887}">
      <dgm:prSet/>
      <dgm:spPr/>
      <dgm:t>
        <a:bodyPr/>
        <a:lstStyle/>
        <a:p>
          <a:endParaRPr lang="en-US"/>
        </a:p>
      </dgm:t>
    </dgm:pt>
    <dgm:pt modelId="{8280052C-76BC-4119-A2BA-4C1CE1A4773D}">
      <dgm:prSet phldrT="[Text]"/>
      <dgm:spPr/>
      <dgm:t>
        <a:bodyPr/>
        <a:lstStyle/>
        <a:p>
          <a:r>
            <a:rPr lang="en-US" dirty="0"/>
            <a:t>2</a:t>
          </a:r>
        </a:p>
      </dgm:t>
    </dgm:pt>
    <dgm:pt modelId="{47C08537-E9BE-471B-9E94-3BDDA49E8158}" type="parTrans" cxnId="{A7FB061B-AA88-4216-9B0F-0D5762B4F4F3}">
      <dgm:prSet/>
      <dgm:spPr/>
      <dgm:t>
        <a:bodyPr/>
        <a:lstStyle/>
        <a:p>
          <a:endParaRPr lang="en-US"/>
        </a:p>
      </dgm:t>
    </dgm:pt>
    <dgm:pt modelId="{5236BC40-F9CB-4DC4-ADF0-E14862F2A862}" type="sibTrans" cxnId="{A7FB061B-AA88-4216-9B0F-0D5762B4F4F3}">
      <dgm:prSet/>
      <dgm:spPr/>
      <dgm:t>
        <a:bodyPr/>
        <a:lstStyle/>
        <a:p>
          <a:endParaRPr lang="en-US"/>
        </a:p>
      </dgm:t>
    </dgm:pt>
    <dgm:pt modelId="{085FC17F-90C4-4CF0-B6DC-F1C09F82D904}">
      <dgm:prSet phldrT="[Text]"/>
      <dgm:spPr/>
      <dgm:t>
        <a:bodyPr/>
        <a:lstStyle/>
        <a:p>
          <a:r>
            <a:rPr lang="en-US" dirty="0"/>
            <a:t>3</a:t>
          </a:r>
        </a:p>
      </dgm:t>
    </dgm:pt>
    <dgm:pt modelId="{E8677F01-1536-4416-A7D9-B8022E0E3F0D}" type="parTrans" cxnId="{C8A4A46F-2214-483F-9780-F289EA406A48}">
      <dgm:prSet/>
      <dgm:spPr/>
      <dgm:t>
        <a:bodyPr/>
        <a:lstStyle/>
        <a:p>
          <a:endParaRPr lang="en-US"/>
        </a:p>
      </dgm:t>
    </dgm:pt>
    <dgm:pt modelId="{CADEE5A4-E6CC-4D87-9A89-986E1EB2C289}" type="sibTrans" cxnId="{C8A4A46F-2214-483F-9780-F289EA406A48}">
      <dgm:prSet/>
      <dgm:spPr/>
      <dgm:t>
        <a:bodyPr/>
        <a:lstStyle/>
        <a:p>
          <a:endParaRPr lang="en-US"/>
        </a:p>
      </dgm:t>
    </dgm:pt>
    <dgm:pt modelId="{2E9CFEA2-107A-4B23-BC05-502FC90D42DD}">
      <dgm:prSet phldrT="[Text]"/>
      <dgm:spPr/>
      <dgm:t>
        <a:bodyPr/>
        <a:lstStyle/>
        <a:p>
          <a:r>
            <a:rPr lang="en-US" dirty="0"/>
            <a:t>Current</a:t>
          </a:r>
        </a:p>
      </dgm:t>
    </dgm:pt>
    <dgm:pt modelId="{F863DC12-9761-4C80-8D9A-0568917F9AC1}" type="parTrans" cxnId="{8FD7C264-6682-4215-B78E-B79E6F2F4EE6}">
      <dgm:prSet/>
      <dgm:spPr/>
      <dgm:t>
        <a:bodyPr/>
        <a:lstStyle/>
        <a:p>
          <a:endParaRPr lang="en-US"/>
        </a:p>
      </dgm:t>
    </dgm:pt>
    <dgm:pt modelId="{621CE6C8-807E-437C-A08C-09768DF27349}" type="sibTrans" cxnId="{8FD7C264-6682-4215-B78E-B79E6F2F4EE6}">
      <dgm:prSet/>
      <dgm:spPr/>
      <dgm:t>
        <a:bodyPr/>
        <a:lstStyle/>
        <a:p>
          <a:endParaRPr lang="en-US"/>
        </a:p>
      </dgm:t>
    </dgm:pt>
    <dgm:pt modelId="{500B33E8-8138-48E4-A0F1-B082B3CF4B8D}" type="pres">
      <dgm:prSet presAssocID="{B8E65839-F36A-45AE-B626-91FD4A29F046}" presName="Name0" presStyleCnt="0">
        <dgm:presLayoutVars>
          <dgm:dir/>
          <dgm:animLvl val="lvl"/>
          <dgm:resizeHandles val="exact"/>
        </dgm:presLayoutVars>
      </dgm:prSet>
      <dgm:spPr/>
    </dgm:pt>
    <dgm:pt modelId="{41A7402D-C7C4-45AF-8F62-C9C2F09B66FF}" type="pres">
      <dgm:prSet presAssocID="{BDF7C4D5-C85F-449F-BA1D-D0843F07C530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D51670EB-37F2-418A-84D0-CCC865E3BC1B}" type="pres">
      <dgm:prSet presAssocID="{1DD7AC91-ACD2-4B31-9E3D-DA8EACFEBD35}" presName="parTxOnlySpace" presStyleCnt="0"/>
      <dgm:spPr/>
    </dgm:pt>
    <dgm:pt modelId="{13820AFF-3198-49D4-A5B2-DCEC3346DB99}" type="pres">
      <dgm:prSet presAssocID="{8280052C-76BC-4119-A2BA-4C1CE1A4773D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099E9417-5EFC-47FC-B9C0-154623567203}" type="pres">
      <dgm:prSet presAssocID="{5236BC40-F9CB-4DC4-ADF0-E14862F2A862}" presName="parTxOnlySpace" presStyleCnt="0"/>
      <dgm:spPr/>
    </dgm:pt>
    <dgm:pt modelId="{0C36E9E8-C61D-4359-9E49-B93D7CA21179}" type="pres">
      <dgm:prSet presAssocID="{085FC17F-90C4-4CF0-B6DC-F1C09F82D904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F0DAA6DB-4671-4C19-841F-AECE05A8359F}" type="pres">
      <dgm:prSet presAssocID="{CADEE5A4-E6CC-4D87-9A89-986E1EB2C289}" presName="parTxOnlySpace" presStyleCnt="0"/>
      <dgm:spPr/>
    </dgm:pt>
    <dgm:pt modelId="{2344B410-3FE0-431E-9728-521936B49875}" type="pres">
      <dgm:prSet presAssocID="{2E9CFEA2-107A-4B23-BC05-502FC90D42DD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A7FB061B-AA88-4216-9B0F-0D5762B4F4F3}" srcId="{B8E65839-F36A-45AE-B626-91FD4A29F046}" destId="{8280052C-76BC-4119-A2BA-4C1CE1A4773D}" srcOrd="1" destOrd="0" parTransId="{47C08537-E9BE-471B-9E94-3BDDA49E8158}" sibTransId="{5236BC40-F9CB-4DC4-ADF0-E14862F2A862}"/>
    <dgm:cxn modelId="{9F83FB26-EF48-4075-AC37-D99BEE947887}" srcId="{B8E65839-F36A-45AE-B626-91FD4A29F046}" destId="{BDF7C4D5-C85F-449F-BA1D-D0843F07C530}" srcOrd="0" destOrd="0" parTransId="{49E34743-7B2F-49C1-938A-41EEAB1FA251}" sibTransId="{1DD7AC91-ACD2-4B31-9E3D-DA8EACFEBD35}"/>
    <dgm:cxn modelId="{BFAFCC32-05E0-445C-BD8C-367813EE8FDA}" type="presOf" srcId="{B8E65839-F36A-45AE-B626-91FD4A29F046}" destId="{500B33E8-8138-48E4-A0F1-B082B3CF4B8D}" srcOrd="0" destOrd="0" presId="urn:microsoft.com/office/officeart/2005/8/layout/chevron1"/>
    <dgm:cxn modelId="{8FD7C264-6682-4215-B78E-B79E6F2F4EE6}" srcId="{B8E65839-F36A-45AE-B626-91FD4A29F046}" destId="{2E9CFEA2-107A-4B23-BC05-502FC90D42DD}" srcOrd="3" destOrd="0" parTransId="{F863DC12-9761-4C80-8D9A-0568917F9AC1}" sibTransId="{621CE6C8-807E-437C-A08C-09768DF27349}"/>
    <dgm:cxn modelId="{1AD85B4B-2D70-4EB6-B3A8-6C7598F48E6C}" type="presOf" srcId="{BDF7C4D5-C85F-449F-BA1D-D0843F07C530}" destId="{41A7402D-C7C4-45AF-8F62-C9C2F09B66FF}" srcOrd="0" destOrd="0" presId="urn:microsoft.com/office/officeart/2005/8/layout/chevron1"/>
    <dgm:cxn modelId="{C8A4A46F-2214-483F-9780-F289EA406A48}" srcId="{B8E65839-F36A-45AE-B626-91FD4A29F046}" destId="{085FC17F-90C4-4CF0-B6DC-F1C09F82D904}" srcOrd="2" destOrd="0" parTransId="{E8677F01-1536-4416-A7D9-B8022E0E3F0D}" sibTransId="{CADEE5A4-E6CC-4D87-9A89-986E1EB2C289}"/>
    <dgm:cxn modelId="{5951DB81-4D40-4AD2-B8E6-E92A87CE08E8}" type="presOf" srcId="{2E9CFEA2-107A-4B23-BC05-502FC90D42DD}" destId="{2344B410-3FE0-431E-9728-521936B49875}" srcOrd="0" destOrd="0" presId="urn:microsoft.com/office/officeart/2005/8/layout/chevron1"/>
    <dgm:cxn modelId="{8B2B9A96-7891-4D70-9D42-6EDC73DF5B20}" type="presOf" srcId="{8280052C-76BC-4119-A2BA-4C1CE1A4773D}" destId="{13820AFF-3198-49D4-A5B2-DCEC3346DB99}" srcOrd="0" destOrd="0" presId="urn:microsoft.com/office/officeart/2005/8/layout/chevron1"/>
    <dgm:cxn modelId="{ED8A4EBE-459E-4E6D-BEAF-92CF6EA2C3E1}" type="presOf" srcId="{085FC17F-90C4-4CF0-B6DC-F1C09F82D904}" destId="{0C36E9E8-C61D-4359-9E49-B93D7CA21179}" srcOrd="0" destOrd="0" presId="urn:microsoft.com/office/officeart/2005/8/layout/chevron1"/>
    <dgm:cxn modelId="{6F25C054-0D31-4F00-9E97-F2123C67AE4B}" type="presParOf" srcId="{500B33E8-8138-48E4-A0F1-B082B3CF4B8D}" destId="{41A7402D-C7C4-45AF-8F62-C9C2F09B66FF}" srcOrd="0" destOrd="0" presId="urn:microsoft.com/office/officeart/2005/8/layout/chevron1"/>
    <dgm:cxn modelId="{740538DA-FABA-4852-A866-00D0C70AE22B}" type="presParOf" srcId="{500B33E8-8138-48E4-A0F1-B082B3CF4B8D}" destId="{D51670EB-37F2-418A-84D0-CCC865E3BC1B}" srcOrd="1" destOrd="0" presId="urn:microsoft.com/office/officeart/2005/8/layout/chevron1"/>
    <dgm:cxn modelId="{0E5DCC77-155B-4279-8E7E-9294061EB076}" type="presParOf" srcId="{500B33E8-8138-48E4-A0F1-B082B3CF4B8D}" destId="{13820AFF-3198-49D4-A5B2-DCEC3346DB99}" srcOrd="2" destOrd="0" presId="urn:microsoft.com/office/officeart/2005/8/layout/chevron1"/>
    <dgm:cxn modelId="{34DBBF2C-CE32-4D68-8099-8A0215F2B80B}" type="presParOf" srcId="{500B33E8-8138-48E4-A0F1-B082B3CF4B8D}" destId="{099E9417-5EFC-47FC-B9C0-154623567203}" srcOrd="3" destOrd="0" presId="urn:microsoft.com/office/officeart/2005/8/layout/chevron1"/>
    <dgm:cxn modelId="{B0BECB01-4B4A-452E-9EAE-1332879C43CC}" type="presParOf" srcId="{500B33E8-8138-48E4-A0F1-B082B3CF4B8D}" destId="{0C36E9E8-C61D-4359-9E49-B93D7CA21179}" srcOrd="4" destOrd="0" presId="urn:microsoft.com/office/officeart/2005/8/layout/chevron1"/>
    <dgm:cxn modelId="{BC0E0889-1BB5-4EA3-BC24-C2D8D8F295F4}" type="presParOf" srcId="{500B33E8-8138-48E4-A0F1-B082B3CF4B8D}" destId="{F0DAA6DB-4671-4C19-841F-AECE05A8359F}" srcOrd="5" destOrd="0" presId="urn:microsoft.com/office/officeart/2005/8/layout/chevron1"/>
    <dgm:cxn modelId="{57127426-185D-41FF-A7DF-F09FDF6B78C0}" type="presParOf" srcId="{500B33E8-8138-48E4-A0F1-B082B3CF4B8D}" destId="{2344B410-3FE0-431E-9728-521936B49875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A7402D-C7C4-45AF-8F62-C9C2F09B66FF}">
      <dsp:nvSpPr>
        <dsp:cNvPr id="0" name=""/>
        <dsp:cNvSpPr/>
      </dsp:nvSpPr>
      <dsp:spPr>
        <a:xfrm>
          <a:off x="2695" y="1429441"/>
          <a:ext cx="1569223" cy="627689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Initial</a:t>
          </a:r>
        </a:p>
      </dsp:txBody>
      <dsp:txXfrm>
        <a:off x="316540" y="1429441"/>
        <a:ext cx="941534" cy="627689"/>
      </dsp:txXfrm>
    </dsp:sp>
    <dsp:sp modelId="{13820AFF-3198-49D4-A5B2-DCEC3346DB99}">
      <dsp:nvSpPr>
        <dsp:cNvPr id="0" name=""/>
        <dsp:cNvSpPr/>
      </dsp:nvSpPr>
      <dsp:spPr>
        <a:xfrm>
          <a:off x="1414997" y="1429441"/>
          <a:ext cx="1569223" cy="627689"/>
        </a:xfrm>
        <a:prstGeom prst="chevron">
          <a:avLst/>
        </a:prstGeom>
        <a:solidFill>
          <a:schemeClr val="accent3">
            <a:hueOff val="252426"/>
            <a:satOff val="3301"/>
            <a:lumOff val="-40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2</a:t>
          </a:r>
        </a:p>
      </dsp:txBody>
      <dsp:txXfrm>
        <a:off x="1728842" y="1429441"/>
        <a:ext cx="941534" cy="627689"/>
      </dsp:txXfrm>
    </dsp:sp>
    <dsp:sp modelId="{0C36E9E8-C61D-4359-9E49-B93D7CA21179}">
      <dsp:nvSpPr>
        <dsp:cNvPr id="0" name=""/>
        <dsp:cNvSpPr/>
      </dsp:nvSpPr>
      <dsp:spPr>
        <a:xfrm>
          <a:off x="2827298" y="1429441"/>
          <a:ext cx="1569223" cy="627689"/>
        </a:xfrm>
        <a:prstGeom prst="chevron">
          <a:avLst/>
        </a:prstGeom>
        <a:solidFill>
          <a:schemeClr val="accent3">
            <a:hueOff val="504853"/>
            <a:satOff val="6602"/>
            <a:lumOff val="-81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3</a:t>
          </a:r>
        </a:p>
      </dsp:txBody>
      <dsp:txXfrm>
        <a:off x="3141143" y="1429441"/>
        <a:ext cx="941534" cy="627689"/>
      </dsp:txXfrm>
    </dsp:sp>
    <dsp:sp modelId="{2344B410-3FE0-431E-9728-521936B49875}">
      <dsp:nvSpPr>
        <dsp:cNvPr id="0" name=""/>
        <dsp:cNvSpPr/>
      </dsp:nvSpPr>
      <dsp:spPr>
        <a:xfrm>
          <a:off x="4239600" y="1429441"/>
          <a:ext cx="1569223" cy="627689"/>
        </a:xfrm>
        <a:prstGeom prst="chevron">
          <a:avLst/>
        </a:prstGeom>
        <a:solidFill>
          <a:schemeClr val="accent3">
            <a:hueOff val="757279"/>
            <a:satOff val="9903"/>
            <a:lumOff val="-1215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Current</a:t>
          </a:r>
        </a:p>
      </dsp:txBody>
      <dsp:txXfrm>
        <a:off x="4553445" y="1429441"/>
        <a:ext cx="941534" cy="6276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27445-F7C2-4437-BDC8-3CD30AC857D4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E9F7A-BEC1-4404-B497-495A54CF3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912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27445-F7C2-4437-BDC8-3CD30AC857D4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E9F7A-BEC1-4404-B497-495A54CF3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549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27445-F7C2-4437-BDC8-3CD30AC857D4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E9F7A-BEC1-4404-B497-495A54CF3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172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27445-F7C2-4437-BDC8-3CD30AC857D4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E9F7A-BEC1-4404-B497-495A54CF3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991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27445-F7C2-4437-BDC8-3CD30AC857D4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E9F7A-BEC1-4404-B497-495A54CF3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146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27445-F7C2-4437-BDC8-3CD30AC857D4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E9F7A-BEC1-4404-B497-495A54CF3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0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27445-F7C2-4437-BDC8-3CD30AC857D4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E9F7A-BEC1-4404-B497-495A54CF3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529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27445-F7C2-4437-BDC8-3CD30AC857D4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E9F7A-BEC1-4404-B497-495A54CF3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73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27445-F7C2-4437-BDC8-3CD30AC857D4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E9F7A-BEC1-4404-B497-495A54CF3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406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27445-F7C2-4437-BDC8-3CD30AC857D4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E9F7A-BEC1-4404-B497-495A54CF3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249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27445-F7C2-4437-BDC8-3CD30AC857D4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E9F7A-BEC1-4404-B497-495A54CF3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107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27445-F7C2-4437-BDC8-3CD30AC857D4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E9F7A-BEC1-4404-B497-495A54CF3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691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uides.github.com/features/mastering-markdown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sublimemerge.co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9C0E072-2125-47D4-B1E3-C80C9EE243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6210" y="2500303"/>
            <a:ext cx="10056246" cy="4006208"/>
          </a:xfrm>
        </p:spPr>
        <p:txBody>
          <a:bodyPr anchor="t">
            <a:normAutofit fontScale="92500" lnSpcReduction="10000"/>
          </a:bodyPr>
          <a:lstStyle/>
          <a:p>
            <a:r>
              <a:rPr lang="en-US" sz="3900" b="1" dirty="0"/>
              <a:t>SIAM Knights Python Workshops </a:t>
            </a:r>
          </a:p>
          <a:p>
            <a:r>
              <a:rPr lang="en-US" sz="3900" b="1" dirty="0"/>
              <a:t>Utilizing GitHub</a:t>
            </a:r>
          </a:p>
          <a:p>
            <a:endParaRPr lang="en-US" sz="2800" dirty="0"/>
          </a:p>
          <a:p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04/04/2021</a:t>
            </a:r>
          </a:p>
          <a:p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Hanna Reed </a:t>
            </a:r>
          </a:p>
          <a:p>
            <a:endParaRPr lang="en-US" sz="2800" dirty="0"/>
          </a:p>
          <a:p>
            <a:r>
              <a:rPr lang="en-US" sz="3900" dirty="0"/>
              <a:t>An introduction to using GitHub for personal use and collaboration.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571010-3D49-49E1-8F4B-6A053C86CC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838" r="-1" b="819"/>
          <a:stretch/>
        </p:blipFill>
        <p:spPr>
          <a:xfrm>
            <a:off x="372139" y="351489"/>
            <a:ext cx="5937255" cy="214881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B3EAA7A-D8F4-430F-8836-06064E121ABC}"/>
              </a:ext>
            </a:extLst>
          </p:cNvPr>
          <p:cNvSpPr/>
          <p:nvPr/>
        </p:nvSpPr>
        <p:spPr>
          <a:xfrm>
            <a:off x="81280" y="91440"/>
            <a:ext cx="12029440" cy="66751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5289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15DFC-0F6C-40F2-8CD2-098B7BEA9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README.md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8BEDC-9C4E-4C94-A08C-57D757336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Your readme will provide yourself and others some context to the files you have in each repository (and even each folder in the repository)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Open the README.md file on your computer </a:t>
            </a:r>
          </a:p>
          <a:p>
            <a:pPr lvl="1"/>
            <a:r>
              <a:rPr lang="en-US" dirty="0"/>
              <a:t>You can open in notebook, sublime text, or whatever text editor you like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the Markdown language to write your readme file</a:t>
            </a:r>
          </a:p>
          <a:p>
            <a:pPr lvl="1"/>
            <a:r>
              <a:rPr lang="en-US" dirty="0"/>
              <a:t># and ## for headers </a:t>
            </a:r>
          </a:p>
          <a:p>
            <a:pPr lvl="1"/>
            <a:r>
              <a:rPr lang="en-US" dirty="0"/>
              <a:t>* and ** for italic and bold</a:t>
            </a:r>
          </a:p>
          <a:p>
            <a:pPr lvl="1"/>
            <a:r>
              <a:rPr lang="en-US" dirty="0"/>
              <a:t>Lots more – </a:t>
            </a:r>
            <a:r>
              <a:rPr lang="en-US" dirty="0">
                <a:hlinkClick r:id="rId2" tooltip="https://guides.github.com/features/mastering-markdown/"/>
              </a:rPr>
              <a:t>https://guides.github.com/features/mastering-markdown/</a:t>
            </a:r>
            <a:endParaRPr lang="en-US" dirty="0"/>
          </a:p>
          <a:p>
            <a:pPr lvl="1"/>
            <a:r>
              <a:rPr lang="en-US" dirty="0"/>
              <a:t>Let’s push our changes to the GitHub using Sublime Merge! (watch me first)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Check out your edits on GitHub!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2532C71-7853-48DD-A53B-1AB6740BCA1E}"/>
              </a:ext>
            </a:extLst>
          </p:cNvPr>
          <p:cNvSpPr/>
          <p:nvPr/>
        </p:nvSpPr>
        <p:spPr>
          <a:xfrm>
            <a:off x="81280" y="91440"/>
            <a:ext cx="12029440" cy="66751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541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1262F-FE71-4E5A-9D16-91071464C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Version History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4DECE-35E9-4DA0-86E2-21035FB4FD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 numCol="2">
            <a:normAutofit/>
          </a:bodyPr>
          <a:lstStyle/>
          <a:p>
            <a:r>
              <a:rPr lang="en-US" dirty="0"/>
              <a:t>Make changes on your local file</a:t>
            </a:r>
          </a:p>
          <a:p>
            <a:r>
              <a:rPr lang="en-US" dirty="0"/>
              <a:t>Go to Sublime Merge: </a:t>
            </a:r>
          </a:p>
          <a:p>
            <a:pPr lvl="1"/>
            <a:r>
              <a:rPr lang="en-US" dirty="0"/>
              <a:t>Stage the modified file </a:t>
            </a:r>
          </a:p>
          <a:p>
            <a:pPr lvl="1"/>
            <a:r>
              <a:rPr lang="en-US" dirty="0"/>
              <a:t>Write a commit message </a:t>
            </a:r>
          </a:p>
          <a:p>
            <a:pPr lvl="1"/>
            <a:r>
              <a:rPr lang="en-US" dirty="0"/>
              <a:t>Commit</a:t>
            </a:r>
          </a:p>
          <a:p>
            <a:r>
              <a:rPr lang="en-US" dirty="0"/>
              <a:t>Make changes on your local file</a:t>
            </a:r>
          </a:p>
          <a:p>
            <a:r>
              <a:rPr lang="en-US" dirty="0"/>
              <a:t>Go to Sublime Merge: </a:t>
            </a:r>
          </a:p>
          <a:p>
            <a:pPr lvl="1"/>
            <a:r>
              <a:rPr lang="en-US" dirty="0"/>
              <a:t>Stage the modified file </a:t>
            </a:r>
          </a:p>
          <a:p>
            <a:pPr lvl="1"/>
            <a:r>
              <a:rPr lang="en-US" dirty="0"/>
              <a:t>Write a commit message </a:t>
            </a:r>
          </a:p>
          <a:p>
            <a:pPr lvl="1"/>
            <a:r>
              <a:rPr lang="en-US" dirty="0"/>
              <a:t>Commit</a:t>
            </a:r>
          </a:p>
          <a:p>
            <a:r>
              <a:rPr lang="en-US" dirty="0"/>
              <a:t>Go to Sublime Merge:</a:t>
            </a:r>
          </a:p>
          <a:p>
            <a:pPr lvl="1"/>
            <a:r>
              <a:rPr lang="en-US" dirty="0"/>
              <a:t>Checkout previous version</a:t>
            </a:r>
          </a:p>
          <a:p>
            <a:pPr lvl="2"/>
            <a:r>
              <a:rPr lang="en-US" dirty="0"/>
              <a:t>Detached head!</a:t>
            </a:r>
          </a:p>
          <a:p>
            <a:pPr lvl="1"/>
            <a:r>
              <a:rPr lang="en-US" dirty="0"/>
              <a:t>Checkout current version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77E1862E-6ECE-47F8-AE40-A768A13BE47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913697"/>
              </p:ext>
            </p:extLst>
          </p:nvPr>
        </p:nvGraphicFramePr>
        <p:xfrm>
          <a:off x="5100320" y="-715381"/>
          <a:ext cx="5811520" cy="34865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3384925E-2A00-4529-B072-FA8B1AC59AAE}"/>
              </a:ext>
            </a:extLst>
          </p:cNvPr>
          <p:cNvSpPr/>
          <p:nvPr/>
        </p:nvSpPr>
        <p:spPr>
          <a:xfrm>
            <a:off x="81280" y="91440"/>
            <a:ext cx="12029440" cy="66751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448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8A923-FAFB-4A7B-84A8-235926747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475E2-5011-4BD6-9277-3EDF664F8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Suppose I checkout a previous version and make edits. How can this be handled?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How do you revert to a previous version?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789CC8C-6F28-4481-9ECD-2A89118ADFD9}"/>
              </a:ext>
            </a:extLst>
          </p:cNvPr>
          <p:cNvSpPr/>
          <p:nvPr/>
        </p:nvSpPr>
        <p:spPr>
          <a:xfrm>
            <a:off x="81280" y="91440"/>
            <a:ext cx="12029440" cy="66751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6841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6A7C2-238E-4FE7-9E7C-687E1BF74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Push your modifications to 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A369F-191E-426C-817F-598427DCEC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to Sublime Merge: </a:t>
            </a:r>
          </a:p>
          <a:p>
            <a:pPr lvl="1"/>
            <a:r>
              <a:rPr lang="en-US" dirty="0"/>
              <a:t>Push </a:t>
            </a:r>
          </a:p>
          <a:p>
            <a:r>
              <a:rPr lang="en-US" dirty="0"/>
              <a:t>Look at your modifications on GitHub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2362831-0C72-4ED0-BFB8-CBC8C0AD9684}"/>
              </a:ext>
            </a:extLst>
          </p:cNvPr>
          <p:cNvSpPr/>
          <p:nvPr/>
        </p:nvSpPr>
        <p:spPr>
          <a:xfrm>
            <a:off x="81280" y="91440"/>
            <a:ext cx="12029440" cy="66751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940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DB5C9-6CDE-4140-B113-CE20DA588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Pull modifications from 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96B25-6EB6-46EC-9BCC-5CF29D2760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to GitHub and open your file </a:t>
            </a:r>
          </a:p>
          <a:p>
            <a:r>
              <a:rPr lang="en-US" dirty="0"/>
              <a:t>Make some modifications &gt;&gt; commit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Go to Sublime Merge: </a:t>
            </a:r>
          </a:p>
          <a:p>
            <a:pPr lvl="1"/>
            <a:r>
              <a:rPr lang="en-US" dirty="0"/>
              <a:t>Pull</a:t>
            </a:r>
          </a:p>
          <a:p>
            <a:r>
              <a:rPr lang="en-US" dirty="0"/>
              <a:t>Check out your modifications on your local repository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FBF124-DBF2-4B5D-B113-5680482BBA5E}"/>
              </a:ext>
            </a:extLst>
          </p:cNvPr>
          <p:cNvSpPr/>
          <p:nvPr/>
        </p:nvSpPr>
        <p:spPr>
          <a:xfrm>
            <a:off x="81280" y="91440"/>
            <a:ext cx="12029440" cy="66751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666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6D29C-BD0C-4AEF-9903-3BA959609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about conflicts?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FBEF6-1FF0-49CE-A2C6-923FC2D18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74480"/>
            <a:ext cx="10515600" cy="4351338"/>
          </a:xfrm>
        </p:spPr>
        <p:txBody>
          <a:bodyPr numCol="2">
            <a:normAutofit/>
          </a:bodyPr>
          <a:lstStyle/>
          <a:p>
            <a:r>
              <a:rPr lang="en-US" dirty="0">
                <a:solidFill>
                  <a:srgbClr val="A21004"/>
                </a:solidFill>
              </a:rPr>
              <a:t>Make a local edit</a:t>
            </a:r>
          </a:p>
          <a:p>
            <a:r>
              <a:rPr lang="en-US" dirty="0">
                <a:solidFill>
                  <a:srgbClr val="A21004"/>
                </a:solidFill>
              </a:rPr>
              <a:t>Go to Sublime Merge:</a:t>
            </a:r>
          </a:p>
          <a:p>
            <a:pPr lvl="1"/>
            <a:r>
              <a:rPr lang="en-US" dirty="0">
                <a:solidFill>
                  <a:srgbClr val="A21004"/>
                </a:solidFill>
              </a:rPr>
              <a:t>Stage &gt;&gt; comment &gt;&gt; commit (don’t push)</a:t>
            </a:r>
          </a:p>
          <a:p>
            <a:pPr marL="457200" lvl="1" indent="0">
              <a:buNone/>
            </a:pPr>
            <a:endParaRPr lang="en-US" dirty="0">
              <a:solidFill>
                <a:srgbClr val="A21004"/>
              </a:solidFill>
            </a:endParaRPr>
          </a:p>
          <a:p>
            <a:r>
              <a:rPr lang="en-US" dirty="0">
                <a:solidFill>
                  <a:srgbClr val="015DA9"/>
                </a:solidFill>
              </a:rPr>
              <a:t>Go to GitHub:</a:t>
            </a:r>
          </a:p>
          <a:p>
            <a:pPr lvl="1"/>
            <a:r>
              <a:rPr lang="en-US" dirty="0">
                <a:solidFill>
                  <a:srgbClr val="015DA9"/>
                </a:solidFill>
              </a:rPr>
              <a:t>Modify file </a:t>
            </a:r>
          </a:p>
          <a:p>
            <a:pPr lvl="1"/>
            <a:r>
              <a:rPr lang="en-US" dirty="0">
                <a:solidFill>
                  <a:srgbClr val="015DA9"/>
                </a:solidFill>
              </a:rPr>
              <a:t>Commit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>
                <a:solidFill>
                  <a:srgbClr val="008000"/>
                </a:solidFill>
              </a:rPr>
              <a:t>Go to Sublime Merge:</a:t>
            </a:r>
          </a:p>
          <a:p>
            <a:pPr lvl="1"/>
            <a:r>
              <a:rPr lang="en-US" dirty="0">
                <a:solidFill>
                  <a:srgbClr val="008000"/>
                </a:solidFill>
              </a:rPr>
              <a:t>Pull </a:t>
            </a:r>
          </a:p>
          <a:p>
            <a:pPr lvl="1"/>
            <a:r>
              <a:rPr lang="en-US" dirty="0">
                <a:solidFill>
                  <a:srgbClr val="008000"/>
                </a:solidFill>
              </a:rPr>
              <a:t>CONFLICT!!!</a:t>
            </a:r>
          </a:p>
          <a:p>
            <a:pPr lvl="1"/>
            <a:r>
              <a:rPr lang="en-US" dirty="0">
                <a:solidFill>
                  <a:srgbClr val="008000"/>
                </a:solidFill>
              </a:rPr>
              <a:t>Resolve </a:t>
            </a:r>
            <a:r>
              <a:rPr lang="en-US" dirty="0">
                <a:solidFill>
                  <a:srgbClr val="008000"/>
                </a:solidFill>
                <a:sym typeface="Wingdings" panose="05000000000000000000" pitchFamily="2" charset="2"/>
              </a:rPr>
              <a:t> </a:t>
            </a:r>
          </a:p>
          <a:p>
            <a:pPr lvl="1"/>
            <a:r>
              <a:rPr lang="en-US" dirty="0">
                <a:solidFill>
                  <a:srgbClr val="008000"/>
                </a:solidFill>
                <a:sym typeface="Wingdings" panose="05000000000000000000" pitchFamily="2" charset="2"/>
              </a:rPr>
              <a:t>Push </a:t>
            </a:r>
            <a:endParaRPr lang="en-US" dirty="0">
              <a:solidFill>
                <a:srgbClr val="008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0C0A73-6307-4275-8429-D0358505AE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590" y="4271052"/>
            <a:ext cx="3259765" cy="19059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6135AA-5611-416A-BE99-8C52401AA7FB}"/>
              </a:ext>
            </a:extLst>
          </p:cNvPr>
          <p:cNvSpPr txBox="1"/>
          <p:nvPr/>
        </p:nvSpPr>
        <p:spPr>
          <a:xfrm>
            <a:off x="6400800" y="4572000"/>
            <a:ext cx="10845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A21004"/>
                </a:solidFill>
              </a:rPr>
              <a:t>Local Version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74BE6A-2FFB-4734-9F45-51345356A566}"/>
              </a:ext>
            </a:extLst>
          </p:cNvPr>
          <p:cNvSpPr txBox="1"/>
          <p:nvPr/>
        </p:nvSpPr>
        <p:spPr>
          <a:xfrm>
            <a:off x="10040679" y="4571999"/>
            <a:ext cx="10845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15DA9"/>
                </a:solidFill>
              </a:rPr>
              <a:t>GitHub Version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4870805-9EF5-4FC4-BAA1-04DA33663A56}"/>
              </a:ext>
            </a:extLst>
          </p:cNvPr>
          <p:cNvSpPr/>
          <p:nvPr/>
        </p:nvSpPr>
        <p:spPr>
          <a:xfrm>
            <a:off x="81280" y="91440"/>
            <a:ext cx="12029440" cy="66751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666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092E8C-4DEB-445D-B871-1CD14F980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b="1"/>
              <a:t>Creating Branches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C2D7D-BB84-435D-A7E4-C03A6718A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979326"/>
          </a:xfrm>
        </p:spPr>
        <p:txBody>
          <a:bodyPr>
            <a:normAutofit/>
          </a:bodyPr>
          <a:lstStyle/>
          <a:p>
            <a:r>
              <a:rPr lang="en-US" sz="2400" dirty="0"/>
              <a:t>Experiment without ruining your already awesome work </a:t>
            </a:r>
          </a:p>
          <a:p>
            <a:r>
              <a:rPr lang="en-US" sz="2400" dirty="0"/>
              <a:t>How can we make a branch? </a:t>
            </a:r>
          </a:p>
          <a:p>
            <a:pPr lvl="1"/>
            <a:r>
              <a:rPr lang="en-US" dirty="0"/>
              <a:t>Got to Sublime Merge:</a:t>
            </a:r>
          </a:p>
          <a:p>
            <a:pPr lvl="2"/>
            <a:r>
              <a:rPr lang="en-US" sz="2400" dirty="0"/>
              <a:t>Create a branch</a:t>
            </a:r>
          </a:p>
          <a:p>
            <a:pPr lvl="2"/>
            <a:r>
              <a:rPr lang="en-US" sz="2400" dirty="0"/>
              <a:t>Notice the pane on the left – the branch you are on is bolded!</a:t>
            </a:r>
          </a:p>
          <a:p>
            <a:pPr marL="914400" lvl="2" indent="0">
              <a:buNone/>
            </a:pPr>
            <a:endParaRPr lang="en-US" sz="2400" dirty="0"/>
          </a:p>
          <a:p>
            <a:r>
              <a:rPr lang="en-US" sz="2400" dirty="0"/>
              <a:t>Managing conflicts will be the same as before! </a:t>
            </a:r>
          </a:p>
          <a:p>
            <a:pPr marL="457200" lvl="1" indent="0">
              <a:buNone/>
            </a:pPr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222763C7-640F-4651-BD04-1796DFE004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1853" y="2174231"/>
            <a:ext cx="7345052" cy="293802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088155FF-6DC4-46E9-91E3-E606090E5A07}"/>
              </a:ext>
            </a:extLst>
          </p:cNvPr>
          <p:cNvSpPr/>
          <p:nvPr/>
        </p:nvSpPr>
        <p:spPr>
          <a:xfrm>
            <a:off x="81280" y="91440"/>
            <a:ext cx="12029440" cy="66751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527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E579C-157B-4131-8E54-12706C2EA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Local Branches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3640F-6B08-4A66-9A7D-8DE310865A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sure you are on the branch and make some edits </a:t>
            </a:r>
          </a:p>
          <a:p>
            <a:pPr marL="457200" lvl="1" indent="0">
              <a:buNone/>
            </a:pPr>
            <a:r>
              <a:rPr lang="en-US" dirty="0"/>
              <a:t> stage &gt;&gt; commit &gt;&gt; </a:t>
            </a:r>
            <a:r>
              <a:rPr lang="en-US" b="1" dirty="0"/>
              <a:t>DON’T PUSH!</a:t>
            </a:r>
          </a:p>
          <a:p>
            <a:r>
              <a:rPr lang="en-US" dirty="0"/>
              <a:t>To update main, we must MERGE the branch!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Checkout main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Merge branch to main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Push main and delete branch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13E60EA-929F-4928-80A6-EA8B1EDACCCA}"/>
              </a:ext>
            </a:extLst>
          </p:cNvPr>
          <p:cNvSpPr/>
          <p:nvPr/>
        </p:nvSpPr>
        <p:spPr>
          <a:xfrm>
            <a:off x="81280" y="91440"/>
            <a:ext cx="12029440" cy="66751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445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52CE8-D4E6-49CD-84BF-289E183E4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Pushed Branches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760E4-C603-476A-95CF-AEC9DC1BBA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we push the branch to GitHub? </a:t>
            </a:r>
          </a:p>
          <a:p>
            <a:pPr lvl="1"/>
            <a:r>
              <a:rPr lang="en-US" dirty="0"/>
              <a:t>Pushing to GitHub will push your branch to GitHub (it will not update main)</a:t>
            </a:r>
          </a:p>
          <a:p>
            <a:pPr lvl="1"/>
            <a:r>
              <a:rPr lang="en-US" dirty="0"/>
              <a:t>You will have a local branch and the branch in GitHub (just like main!)</a:t>
            </a:r>
          </a:p>
          <a:p>
            <a:pPr lvl="1"/>
            <a:r>
              <a:rPr lang="en-US" dirty="0"/>
              <a:t>Collaborators can see your work and may even work on the same branch! </a:t>
            </a:r>
          </a:p>
          <a:p>
            <a:pPr lvl="1"/>
            <a:r>
              <a:rPr lang="en-US" dirty="0"/>
              <a:t>While you work on the branch, you will push/pull as you did before </a:t>
            </a:r>
          </a:p>
          <a:p>
            <a:pPr marL="457200" lvl="1" indent="0">
              <a:buNone/>
            </a:pPr>
            <a:r>
              <a:rPr lang="en-US" dirty="0"/>
              <a:t>	Note: main will remain unchanged</a:t>
            </a:r>
          </a:p>
          <a:p>
            <a:pPr lvl="1"/>
            <a:r>
              <a:rPr lang="en-US" dirty="0"/>
              <a:t>Once you are ready, you will merge the branch to main and delete the branch (unless you want to keep it for more experiments)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610C40-178A-418D-A962-534A02898D77}"/>
              </a:ext>
            </a:extLst>
          </p:cNvPr>
          <p:cNvSpPr/>
          <p:nvPr/>
        </p:nvSpPr>
        <p:spPr>
          <a:xfrm>
            <a:off x="81280" y="91440"/>
            <a:ext cx="12029440" cy="66751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265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F498F-010C-44C5-8B06-A3EDF8863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Collaboration</a:t>
            </a:r>
          </a:p>
        </p:txBody>
      </p:sp>
      <p:pic>
        <p:nvPicPr>
          <p:cNvPr id="5" name="Picture 4" descr="A picture containing text, electronics, computer&#10;&#10;Description automatically generated">
            <a:extLst>
              <a:ext uri="{FF2B5EF4-FFF2-40B4-BE49-F238E27FC236}">
                <a16:creationId xmlns:a16="http://schemas.microsoft.com/office/drawing/2014/main" id="{9C71978C-8A14-4459-9FEF-C6174B0D54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967" y="4561602"/>
            <a:ext cx="2527434" cy="1732872"/>
          </a:xfrm>
          <a:prstGeom prst="rect">
            <a:avLst/>
          </a:prstGeom>
        </p:spPr>
      </p:pic>
      <p:pic>
        <p:nvPicPr>
          <p:cNvPr id="8" name="Picture 7" descr="A picture containing text, electronics, computer&#10;&#10;Description automatically generated">
            <a:extLst>
              <a:ext uri="{FF2B5EF4-FFF2-40B4-BE49-F238E27FC236}">
                <a16:creationId xmlns:a16="http://schemas.microsoft.com/office/drawing/2014/main" id="{9DBD525C-8FDE-4C73-B1AD-823264BB87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8705" y="4760003"/>
            <a:ext cx="2527434" cy="1732872"/>
          </a:xfrm>
          <a:prstGeom prst="rect">
            <a:avLst/>
          </a:prstGeom>
        </p:spPr>
      </p:pic>
      <p:pic>
        <p:nvPicPr>
          <p:cNvPr id="9" name="Picture 8" descr="A picture containing text, electronics, computer&#10;&#10;Description automatically generated">
            <a:extLst>
              <a:ext uri="{FF2B5EF4-FFF2-40B4-BE49-F238E27FC236}">
                <a16:creationId xmlns:a16="http://schemas.microsoft.com/office/drawing/2014/main" id="{AD7F3211-78A8-46C3-86BE-F47E20BC29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1168" y="365125"/>
            <a:ext cx="2527434" cy="1732872"/>
          </a:xfrm>
          <a:prstGeom prst="rect">
            <a:avLst/>
          </a:prstGeom>
        </p:spPr>
      </p:pic>
      <p:pic>
        <p:nvPicPr>
          <p:cNvPr id="10" name="Picture 9" descr="A picture containing text, electronics, computer&#10;&#10;Description automatically generated">
            <a:extLst>
              <a:ext uri="{FF2B5EF4-FFF2-40B4-BE49-F238E27FC236}">
                <a16:creationId xmlns:a16="http://schemas.microsoft.com/office/drawing/2014/main" id="{194F5534-E178-4D9C-83C1-843AD19CCB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967" y="1690688"/>
            <a:ext cx="2527434" cy="1732872"/>
          </a:xfrm>
          <a:prstGeom prst="rect">
            <a:avLst/>
          </a:prstGeom>
        </p:spPr>
      </p:pic>
      <p:pic>
        <p:nvPicPr>
          <p:cNvPr id="11" name="Picture 10" descr="A picture containing text, electronics, computer&#10;&#10;Description automatically generated">
            <a:extLst>
              <a:ext uri="{FF2B5EF4-FFF2-40B4-BE49-F238E27FC236}">
                <a16:creationId xmlns:a16="http://schemas.microsoft.com/office/drawing/2014/main" id="{73CAAA74-43A0-4891-89CC-D798711B0A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1100" y="2097997"/>
            <a:ext cx="2527434" cy="1732872"/>
          </a:xfrm>
          <a:prstGeom prst="rect">
            <a:avLst/>
          </a:prstGeom>
        </p:spPr>
      </p:pic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F3E6B6F3-DD97-47C1-96BB-5DF2724FDF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354" y="2789347"/>
            <a:ext cx="2123129" cy="2123129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8CD2787-CBC0-48BD-B575-A292B2A163EE}"/>
              </a:ext>
            </a:extLst>
          </p:cNvPr>
          <p:cNvCxnSpPr>
            <a:cxnSpLocks/>
          </p:cNvCxnSpPr>
          <p:nvPr/>
        </p:nvCxnSpPr>
        <p:spPr>
          <a:xfrm>
            <a:off x="2955851" y="2317891"/>
            <a:ext cx="2078797" cy="1139132"/>
          </a:xfrm>
          <a:prstGeom prst="straightConnector1">
            <a:avLst/>
          </a:prstGeom>
          <a:ln w="57150">
            <a:solidFill>
              <a:srgbClr val="43AFFF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DEA5CF4-750B-452B-95FB-9F9429CF7A12}"/>
              </a:ext>
            </a:extLst>
          </p:cNvPr>
          <p:cNvCxnSpPr>
            <a:cxnSpLocks/>
          </p:cNvCxnSpPr>
          <p:nvPr/>
        </p:nvCxnSpPr>
        <p:spPr>
          <a:xfrm>
            <a:off x="6357383" y="4604257"/>
            <a:ext cx="1895039" cy="779675"/>
          </a:xfrm>
          <a:prstGeom prst="straightConnector1">
            <a:avLst/>
          </a:prstGeom>
          <a:ln w="57150">
            <a:solidFill>
              <a:srgbClr val="43AFFF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E0DBE3C-2AAD-4C93-AA3B-4CC22D80F28F}"/>
              </a:ext>
            </a:extLst>
          </p:cNvPr>
          <p:cNvCxnSpPr>
            <a:cxnSpLocks/>
          </p:cNvCxnSpPr>
          <p:nvPr/>
        </p:nvCxnSpPr>
        <p:spPr>
          <a:xfrm flipV="1">
            <a:off x="2881423" y="4630603"/>
            <a:ext cx="2212243" cy="536709"/>
          </a:xfrm>
          <a:prstGeom prst="straightConnector1">
            <a:avLst/>
          </a:prstGeom>
          <a:ln w="57150">
            <a:solidFill>
              <a:srgbClr val="43AFFF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075A739-5873-444F-99D7-B495721690EC}"/>
              </a:ext>
            </a:extLst>
          </p:cNvPr>
          <p:cNvCxnSpPr>
            <a:cxnSpLocks/>
          </p:cNvCxnSpPr>
          <p:nvPr/>
        </p:nvCxnSpPr>
        <p:spPr>
          <a:xfrm>
            <a:off x="5777099" y="1027906"/>
            <a:ext cx="0" cy="1848718"/>
          </a:xfrm>
          <a:prstGeom prst="straightConnector1">
            <a:avLst/>
          </a:prstGeom>
          <a:ln w="57150">
            <a:solidFill>
              <a:srgbClr val="43AFFF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495E021-1E8D-4E51-95EF-978EAFCCB0F6}"/>
              </a:ext>
            </a:extLst>
          </p:cNvPr>
          <p:cNvCxnSpPr>
            <a:cxnSpLocks/>
          </p:cNvCxnSpPr>
          <p:nvPr/>
        </p:nvCxnSpPr>
        <p:spPr>
          <a:xfrm flipV="1">
            <a:off x="6477132" y="2760778"/>
            <a:ext cx="2634970" cy="732199"/>
          </a:xfrm>
          <a:prstGeom prst="straightConnector1">
            <a:avLst/>
          </a:prstGeom>
          <a:ln w="57150">
            <a:solidFill>
              <a:srgbClr val="43AFFF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37F7A76A-9113-4289-9108-344681F68468}"/>
              </a:ext>
            </a:extLst>
          </p:cNvPr>
          <p:cNvSpPr/>
          <p:nvPr/>
        </p:nvSpPr>
        <p:spPr>
          <a:xfrm>
            <a:off x="81280" y="91440"/>
            <a:ext cx="12029440" cy="66751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730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0B403-44E0-4674-974D-684AD8BF9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Why would I use this?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BFEC8B-F7E8-4553-AA8D-27027E261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Provides </a:t>
            </a:r>
            <a:r>
              <a:rPr lang="en-US" b="1" dirty="0"/>
              <a:t>version history </a:t>
            </a:r>
            <a:r>
              <a:rPr lang="en-US" dirty="0"/>
              <a:t>with easy navigation </a:t>
            </a:r>
          </a:p>
          <a:p>
            <a:r>
              <a:rPr lang="en-US" dirty="0"/>
              <a:t>Allows </a:t>
            </a:r>
            <a:r>
              <a:rPr lang="en-US" b="1" dirty="0"/>
              <a:t>code synchronization </a:t>
            </a:r>
            <a:r>
              <a:rPr lang="en-US" dirty="0"/>
              <a:t>between machines</a:t>
            </a:r>
          </a:p>
          <a:p>
            <a:r>
              <a:rPr lang="en-US" dirty="0"/>
              <a:t>Create </a:t>
            </a:r>
            <a:r>
              <a:rPr lang="en-US" b="1" dirty="0"/>
              <a:t>branches</a:t>
            </a:r>
            <a:r>
              <a:rPr lang="en-US" dirty="0"/>
              <a:t> (a temporary copy that can either be merged or discarded)</a:t>
            </a:r>
          </a:p>
          <a:p>
            <a:r>
              <a:rPr lang="en-US" dirty="0"/>
              <a:t>Easy collaboration on shared projects (reason for creation)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55E8A3-AEC1-4B48-A7E0-7F66A564F2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8412" y="4401608"/>
            <a:ext cx="5926455" cy="237574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AEF5628-6714-4AA9-9D89-834AC8003365}"/>
              </a:ext>
            </a:extLst>
          </p:cNvPr>
          <p:cNvSpPr/>
          <p:nvPr/>
        </p:nvSpPr>
        <p:spPr>
          <a:xfrm>
            <a:off x="81280" y="91440"/>
            <a:ext cx="12029440" cy="66751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658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74843-2708-432C-A6C1-1ED5D0563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Collaboration on the same repository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37416-D68F-4ECB-8C62-B3CB722FF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Repository &gt;&gt; settings &gt;&gt; manage access &gt;&gt; invite collaborators</a:t>
            </a:r>
          </a:p>
          <a:p>
            <a:r>
              <a:rPr lang="en-US" dirty="0"/>
              <a:t>Good practice: </a:t>
            </a:r>
          </a:p>
          <a:p>
            <a:pPr lvl="1"/>
            <a:r>
              <a:rPr lang="en-US" dirty="0"/>
              <a:t>Main is reserved for the “truth” </a:t>
            </a:r>
          </a:p>
          <a:p>
            <a:pPr lvl="1"/>
            <a:r>
              <a:rPr lang="en-US" dirty="0"/>
              <a:t>Make edits on branches – merge into main once complete </a:t>
            </a:r>
          </a:p>
          <a:p>
            <a:pPr lvl="2"/>
            <a:r>
              <a:rPr lang="en-US" dirty="0"/>
              <a:t>Deal with conflicts -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A17E4AA-2093-4F7F-A151-24B573A39C89}"/>
              </a:ext>
            </a:extLst>
          </p:cNvPr>
          <p:cNvSpPr/>
          <p:nvPr/>
        </p:nvSpPr>
        <p:spPr>
          <a:xfrm>
            <a:off x="81280" y="91440"/>
            <a:ext cx="12029440" cy="66751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351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8346D-BC47-4FB0-B482-7842B0B42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Collaboration Between Repositories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217D4-CA5B-4EBC-912E-44979888A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74481"/>
            <a:ext cx="10515600" cy="4351338"/>
          </a:xfrm>
        </p:spPr>
        <p:txBody>
          <a:bodyPr/>
          <a:lstStyle/>
          <a:p>
            <a:r>
              <a:rPr lang="en-US" b="1" dirty="0"/>
              <a:t>Fork</a:t>
            </a:r>
            <a:r>
              <a:rPr lang="en-US" dirty="0"/>
              <a:t> a repository:</a:t>
            </a:r>
          </a:p>
          <a:p>
            <a:pPr lvl="1"/>
            <a:r>
              <a:rPr lang="en-US" dirty="0"/>
              <a:t>Go to GitHub: </a:t>
            </a:r>
          </a:p>
          <a:p>
            <a:pPr lvl="2"/>
            <a:r>
              <a:rPr lang="en-US" dirty="0"/>
              <a:t>Find the repository: </a:t>
            </a:r>
            <a:r>
              <a:rPr lang="en-US" dirty="0" err="1"/>
              <a:t>Hannarea</a:t>
            </a:r>
            <a:r>
              <a:rPr lang="en-US" dirty="0"/>
              <a:t>, SIAM-Knights-Python-Workshops</a:t>
            </a:r>
          </a:p>
          <a:p>
            <a:pPr lvl="2"/>
            <a:r>
              <a:rPr lang="en-US" dirty="0"/>
              <a:t>Fork it </a:t>
            </a:r>
          </a:p>
          <a:p>
            <a:pPr lvl="1"/>
            <a:r>
              <a:rPr lang="en-US" dirty="0"/>
              <a:t>Clone this repository onto your computer </a:t>
            </a:r>
          </a:p>
          <a:p>
            <a:r>
              <a:rPr lang="en-US" dirty="0"/>
              <a:t>Collaborate: </a:t>
            </a:r>
          </a:p>
          <a:p>
            <a:pPr lvl="1"/>
            <a:r>
              <a:rPr lang="en-US" dirty="0"/>
              <a:t>Edit something on the repository (add a file, edit the readme, add a comment to the file, delete a file, whatever you want!)</a:t>
            </a:r>
          </a:p>
          <a:p>
            <a:pPr lvl="1"/>
            <a:r>
              <a:rPr lang="en-US" dirty="0"/>
              <a:t>Stage, commit, and push these changes to YOUR copy</a:t>
            </a:r>
          </a:p>
          <a:p>
            <a:pPr lvl="1"/>
            <a:r>
              <a:rPr lang="en-US" dirty="0"/>
              <a:t>Create a pull request from your repository</a:t>
            </a:r>
          </a:p>
          <a:p>
            <a:pPr lvl="2"/>
            <a:r>
              <a:rPr lang="en-US" dirty="0"/>
              <a:t>This will give me the option of updating my repository with your edits!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7" name="Picture 6" descr="A picture containing turner, fork&#10;&#10;Description automatically generated">
            <a:extLst>
              <a:ext uri="{FF2B5EF4-FFF2-40B4-BE49-F238E27FC236}">
                <a16:creationId xmlns:a16="http://schemas.microsoft.com/office/drawing/2014/main" id="{C0859FBE-5F28-417B-A9AB-D40BAED2312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05" r="42209"/>
          <a:stretch/>
        </p:blipFill>
        <p:spPr>
          <a:xfrm>
            <a:off x="10047770" y="365125"/>
            <a:ext cx="773828" cy="302496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BE58608-87A8-4D2A-95F8-E4E940273A63}"/>
              </a:ext>
            </a:extLst>
          </p:cNvPr>
          <p:cNvSpPr/>
          <p:nvPr/>
        </p:nvSpPr>
        <p:spPr>
          <a:xfrm>
            <a:off x="81280" y="91440"/>
            <a:ext cx="12029440" cy="66751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641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FDE24E7-83C8-498C-B058-BDFB6CF73123}"/>
              </a:ext>
            </a:extLst>
          </p:cNvPr>
          <p:cNvSpPr/>
          <p:nvPr/>
        </p:nvSpPr>
        <p:spPr>
          <a:xfrm>
            <a:off x="4137767" y="1178188"/>
            <a:ext cx="3916457" cy="160043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Utilizing GitHub </a:t>
            </a:r>
          </a:p>
          <a:p>
            <a:pPr algn="ctr"/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C216B8-73D6-49C8-8BFA-ED4F1B842717}"/>
              </a:ext>
            </a:extLst>
          </p:cNvPr>
          <p:cNvSpPr txBox="1"/>
          <p:nvPr/>
        </p:nvSpPr>
        <p:spPr>
          <a:xfrm>
            <a:off x="678706" y="2188074"/>
            <a:ext cx="1083457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Join us, </a:t>
            </a:r>
            <a:r>
              <a:rPr lang="en-US" sz="2400" b="1" dirty="0"/>
              <a:t>04/04/2021 at 6:00PM </a:t>
            </a:r>
            <a:r>
              <a:rPr lang="en-US" sz="2400" dirty="0"/>
              <a:t>for the next SIAM Knights Python Coding Workshop!</a:t>
            </a:r>
          </a:p>
          <a:p>
            <a:pPr algn="ctr"/>
            <a:r>
              <a:rPr lang="en-US" sz="2400" u="sng" dirty="0">
                <a:solidFill>
                  <a:schemeClr val="accent5">
                    <a:lumMod val="75000"/>
                  </a:schemeClr>
                </a:solidFill>
              </a:rPr>
              <a:t>(zoom link below)</a:t>
            </a:r>
          </a:p>
          <a:p>
            <a:pPr algn="ctr"/>
            <a:endParaRPr lang="en-US" sz="2400" dirty="0"/>
          </a:p>
          <a:p>
            <a:r>
              <a:rPr lang="en-US" sz="2400" dirty="0"/>
              <a:t>This week, we will be taking a step back from python, and learning the basics of a very important tool – GitHub! </a:t>
            </a:r>
          </a:p>
          <a:p>
            <a:endParaRPr lang="en-US" sz="2400" dirty="0"/>
          </a:p>
        </p:txBody>
      </p:sp>
      <p:pic>
        <p:nvPicPr>
          <p:cNvPr id="5" name="Picture 4" descr="A picture containing logo&#10;&#10;Description automatically generated">
            <a:extLst>
              <a:ext uri="{FF2B5EF4-FFF2-40B4-BE49-F238E27FC236}">
                <a16:creationId xmlns:a16="http://schemas.microsoft.com/office/drawing/2014/main" id="{647A7F66-A70B-4A50-849D-5876B2720A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642" y="258488"/>
            <a:ext cx="2804601" cy="752454"/>
          </a:xfrm>
          <a:prstGeom prst="rect">
            <a:avLst/>
          </a:prstGeom>
        </p:spPr>
      </p:pic>
      <p:pic>
        <p:nvPicPr>
          <p:cNvPr id="7" name="Picture 6" descr="Text&#10;&#10;Description automatically generated with medium confidence">
            <a:extLst>
              <a:ext uri="{FF2B5EF4-FFF2-40B4-BE49-F238E27FC236}">
                <a16:creationId xmlns:a16="http://schemas.microsoft.com/office/drawing/2014/main" id="{1700E210-7D3B-4E32-A6EA-431495B4E5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0965" y="289896"/>
            <a:ext cx="2910393" cy="68963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A0C8546-033F-42DA-9336-4930E46D5FF7}"/>
              </a:ext>
            </a:extLst>
          </p:cNvPr>
          <p:cNvSpPr txBox="1"/>
          <p:nvPr/>
        </p:nvSpPr>
        <p:spPr>
          <a:xfrm>
            <a:off x="678706" y="4457622"/>
            <a:ext cx="12533232" cy="1938992"/>
          </a:xfrm>
          <a:prstGeom prst="rect">
            <a:avLst/>
          </a:prstGeom>
          <a:noFill/>
        </p:spPr>
        <p:txBody>
          <a:bodyPr wrap="square" numCol="2">
            <a:spAutoFit/>
          </a:bodyPr>
          <a:lstStyle/>
          <a:p>
            <a:r>
              <a:rPr lang="en-US" sz="2000" b="1" dirty="0"/>
              <a:t>During the workshop, participants will learn how to: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Manage repositories in their personal account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Utilize a Git Client (an alternative to using git in the command line)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Collaborate on coding projects using GitHub</a:t>
            </a:r>
          </a:p>
          <a:p>
            <a:endParaRPr lang="en-US" sz="2000" dirty="0"/>
          </a:p>
          <a:p>
            <a:r>
              <a:rPr lang="en-US" sz="2000" b="1" dirty="0"/>
              <a:t>Why is this helpful: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Easy navigation with version history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Utilize branches for risk-free editing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Easily collaborate on coding projects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sz="18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84CA00B-94AB-432F-923B-41EBDF77715D}"/>
              </a:ext>
            </a:extLst>
          </p:cNvPr>
          <p:cNvSpPr/>
          <p:nvPr/>
        </p:nvSpPr>
        <p:spPr>
          <a:xfrm>
            <a:off x="81280" y="91440"/>
            <a:ext cx="12029440" cy="66751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755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B401C-CBDC-452D-9658-43A43BB22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Some things to keep in mind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5B73A-6A10-465C-93C6-BA12D7D2D2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Git vs GitHub</a:t>
            </a:r>
          </a:p>
          <a:p>
            <a:pPr lvl="1"/>
            <a:r>
              <a:rPr lang="en-US" b="1" dirty="0"/>
              <a:t>Git</a:t>
            </a:r>
            <a:r>
              <a:rPr lang="en-US" dirty="0"/>
              <a:t> – software that preforms the actions </a:t>
            </a:r>
          </a:p>
          <a:p>
            <a:pPr lvl="1"/>
            <a:r>
              <a:rPr lang="en-US" b="1" dirty="0"/>
              <a:t>GitHub </a:t>
            </a:r>
            <a:r>
              <a:rPr lang="en-US" dirty="0"/>
              <a:t>– a place to store your code and provides a web interface to preform git functions (add file, push, pull, merge, etc.) </a:t>
            </a:r>
          </a:p>
          <a:p>
            <a:pPr lvl="2"/>
            <a:r>
              <a:rPr lang="en-US" dirty="0"/>
              <a:t>Git is to GitHub as Python is to Spyder</a:t>
            </a:r>
          </a:p>
          <a:p>
            <a:r>
              <a:rPr lang="en-US" dirty="0"/>
              <a:t>This talk will contain A LOT of information, some of which may be rather confusing</a:t>
            </a:r>
          </a:p>
          <a:p>
            <a:pPr lvl="1"/>
            <a:r>
              <a:rPr lang="en-US" dirty="0"/>
              <a:t>Ask questions, follow along, and practice afterwards</a:t>
            </a:r>
          </a:p>
          <a:p>
            <a:pPr lvl="1"/>
            <a:r>
              <a:rPr lang="en-US" dirty="0"/>
              <a:t>This presentation will be made available to you! </a:t>
            </a:r>
          </a:p>
          <a:p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WARNING</a:t>
            </a:r>
            <a:r>
              <a:rPr lang="en-US" dirty="0"/>
              <a:t>: if you like to work ahead, do so at your own risk. I may not have time to answer your questions if something goes wrong while working ahead.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A7B8A4C9-D045-48E7-92F3-F1F7DDE709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83"/>
          <a:stretch/>
        </p:blipFill>
        <p:spPr>
          <a:xfrm>
            <a:off x="7931889" y="478465"/>
            <a:ext cx="2639672" cy="205208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CCDAE88-C982-48CB-B1B6-4C2D25670EE6}"/>
              </a:ext>
            </a:extLst>
          </p:cNvPr>
          <p:cNvSpPr/>
          <p:nvPr/>
        </p:nvSpPr>
        <p:spPr>
          <a:xfrm>
            <a:off x="81280" y="91440"/>
            <a:ext cx="12029440" cy="66751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907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B7B9D-CC4F-4700-8CE2-9D03F5AD9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Order of Events: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30AD3-F059-4DC3-BAEE-0A72D054C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Setting up </a:t>
            </a:r>
            <a:r>
              <a:rPr lang="en-US" i="1" dirty="0"/>
              <a:t>GitHub</a:t>
            </a:r>
            <a:r>
              <a:rPr lang="en-US" dirty="0"/>
              <a:t> account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your first repository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Intro to </a:t>
            </a:r>
            <a:r>
              <a:rPr lang="en-US" i="1" dirty="0"/>
              <a:t>Sublime Merge</a:t>
            </a:r>
            <a:r>
              <a:rPr lang="en-US" dirty="0"/>
              <a:t> (my choice, you can choose something else)  - update as you work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Taking advantage of other work on GitHub – forking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Collaboration on GitHub – shared repositories, branches, pull requests, issues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EC2241-E12D-4ED9-A6AA-A140961F7F9F}"/>
              </a:ext>
            </a:extLst>
          </p:cNvPr>
          <p:cNvSpPr/>
          <p:nvPr/>
        </p:nvSpPr>
        <p:spPr>
          <a:xfrm>
            <a:off x="81280" y="91440"/>
            <a:ext cx="12029440" cy="66751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055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6898E-1FFB-4D22-8046-F9B98DC44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b="1" dirty="0"/>
              <a:t>Set-Up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80254-1C1E-4B79-AB5D-BF59C136B2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r>
              <a:rPr lang="en-US" dirty="0"/>
              <a:t>This will be a follow along workshop</a:t>
            </a:r>
          </a:p>
          <a:p>
            <a:pPr lvl="1"/>
            <a:r>
              <a:rPr lang="en-US" sz="2800" dirty="0"/>
              <a:t>Please make a GitHub account or login to your current account if you want to follow along! </a:t>
            </a:r>
          </a:p>
          <a:p>
            <a:pPr marL="457200" lvl="1" indent="0" algn="ctr">
              <a:buNone/>
            </a:pPr>
            <a:r>
              <a:rPr lang="en-US" sz="2000" dirty="0">
                <a:solidFill>
                  <a:srgbClr val="FF0000"/>
                </a:solidFill>
              </a:rPr>
              <a:t>(recommended)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230378-8850-4D29-801E-EAD953988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9058" y="1935308"/>
            <a:ext cx="7364004" cy="3553132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1A17EAB0-A78A-4D36-9729-4C9B1159F230}"/>
              </a:ext>
            </a:extLst>
          </p:cNvPr>
          <p:cNvSpPr/>
          <p:nvPr/>
        </p:nvSpPr>
        <p:spPr>
          <a:xfrm>
            <a:off x="81280" y="91440"/>
            <a:ext cx="12029440" cy="66751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645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58D89-289C-4392-AB33-3813C5EC9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Creating your first repository!!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421BE-3AD0-41EA-99F7-04D1BA05D6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repository</a:t>
            </a:r>
            <a:r>
              <a:rPr lang="en-US" dirty="0"/>
              <a:t> will host all the files for your project (or multiple projects) in one space.</a:t>
            </a:r>
          </a:p>
          <a:p>
            <a:r>
              <a:rPr lang="en-US" dirty="0"/>
              <a:t>Main page &gt;&gt; repositories &gt;&gt; new </a:t>
            </a:r>
          </a:p>
          <a:p>
            <a:pPr lvl="1"/>
            <a:r>
              <a:rPr lang="en-US" b="1" dirty="0"/>
              <a:t>README.md </a:t>
            </a:r>
            <a:r>
              <a:rPr lang="en-US" dirty="0"/>
              <a:t>: tells others what's going on and provides documentation space for you</a:t>
            </a:r>
          </a:p>
          <a:p>
            <a:pPr lvl="1"/>
            <a:r>
              <a:rPr lang="en-US" b="1" dirty="0"/>
              <a:t>.</a:t>
            </a:r>
            <a:r>
              <a:rPr lang="en-US" b="1" dirty="0" err="1"/>
              <a:t>gitignore</a:t>
            </a:r>
            <a:r>
              <a:rPr lang="en-US" b="1" dirty="0"/>
              <a:t> </a:t>
            </a:r>
            <a:r>
              <a:rPr lang="en-US" dirty="0"/>
              <a:t>: tells git which files to ignore (the hidden, back-end ones) you can choose a template based on the coding language you will be using – choose python for our purposes.</a:t>
            </a:r>
          </a:p>
          <a:p>
            <a:pPr lvl="1"/>
            <a:r>
              <a:rPr lang="en-US" b="1" dirty="0"/>
              <a:t>Licenses </a:t>
            </a:r>
            <a:r>
              <a:rPr lang="en-US" dirty="0"/>
              <a:t>: tells other what they can do with your repository https://docs.github.com/en/github/creating-cloning-and-archiving-repositories/licensing-a-repository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9B77D2-CB25-48CA-BD25-4DF1E8AB6A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6393" y="5680011"/>
            <a:ext cx="3639214" cy="99390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A58AD4C-4933-43FE-BF83-3300A26D46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8563" y="530954"/>
            <a:ext cx="2056827" cy="99390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ACFD385-F889-4E65-AA96-573A2C2D1031}"/>
              </a:ext>
            </a:extLst>
          </p:cNvPr>
          <p:cNvSpPr/>
          <p:nvPr/>
        </p:nvSpPr>
        <p:spPr>
          <a:xfrm>
            <a:off x="81280" y="91440"/>
            <a:ext cx="12029440" cy="66751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569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A5E79-C508-4017-9DC3-E51BA1D8F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Adding Files – the upload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96E19-FD7B-4FCA-9211-1B8838480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can add files to your repo via upload from your machine</a:t>
            </a:r>
          </a:p>
          <a:p>
            <a:pPr lvl="1"/>
            <a:r>
              <a:rPr lang="en-US" dirty="0"/>
              <a:t>Try uploading a file from your computer to the repo you just created </a:t>
            </a:r>
          </a:p>
          <a:p>
            <a:pPr lvl="1"/>
            <a:r>
              <a:rPr lang="en-US" dirty="0"/>
              <a:t>If you want an example file, I posted one in the discord *note – you will need to download to your PC and then upload to GitHub*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Okay cool – we can make collections of files … but is this the extent??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BC7E35-B653-4646-A1D9-3E72062C64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8550" y="3455581"/>
            <a:ext cx="4914900" cy="1800225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70C8B64-DAD1-4B5A-A735-FD8189557DD8}"/>
              </a:ext>
            </a:extLst>
          </p:cNvPr>
          <p:cNvCxnSpPr/>
          <p:nvPr/>
        </p:nvCxnSpPr>
        <p:spPr>
          <a:xfrm>
            <a:off x="3551274" y="4890977"/>
            <a:ext cx="988828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880436C-CDB8-4A7B-A5A4-44874804A122}"/>
              </a:ext>
            </a:extLst>
          </p:cNvPr>
          <p:cNvSpPr/>
          <p:nvPr/>
        </p:nvSpPr>
        <p:spPr>
          <a:xfrm>
            <a:off x="81280" y="91440"/>
            <a:ext cx="12029440" cy="66751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982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07D56-2AC4-44CD-B37A-612F186A1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Sublime Merge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F7F3A-35B1-4523-949E-6124216C8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a </a:t>
            </a:r>
            <a:r>
              <a:rPr lang="en-US" b="1" dirty="0"/>
              <a:t>Git Client </a:t>
            </a:r>
            <a:r>
              <a:rPr lang="en-US" dirty="0"/>
              <a:t>which allows you to update your repo’s as you edit them on your PC … meaning … no uploading, no copy/pasting, and your GitHub files stay up to date!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Please download:  </a:t>
            </a:r>
            <a:r>
              <a:rPr lang="en-US" dirty="0">
                <a:hlinkClick r:id="rId2"/>
              </a:rPr>
              <a:t>https://www.sublimemerge.com/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There are other options; however, this is the one I know use and will be showing. After this workshop, you are free to browse others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6BD451-8315-4686-BEF0-6DE9ADDCAB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3350" y="5054600"/>
            <a:ext cx="4305300" cy="14382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6EACE21-611B-4896-AFF2-5E60AC1F71DC}"/>
              </a:ext>
            </a:extLst>
          </p:cNvPr>
          <p:cNvSpPr/>
          <p:nvPr/>
        </p:nvSpPr>
        <p:spPr>
          <a:xfrm>
            <a:off x="81280" y="91440"/>
            <a:ext cx="12029440" cy="66751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942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FC43D-724A-4620-B33E-8089F5923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to use?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BA462-7038-4ED0-BB71-CD6D8263A2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Open Sublime Merge on your computer</a:t>
            </a:r>
          </a:p>
          <a:p>
            <a:pPr marL="457200" lvl="1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Clone the repo you have already created in GitHub </a:t>
            </a:r>
            <a:r>
              <a:rPr lang="en-US" b="1" dirty="0"/>
              <a:t>(watch me and then try yourself) </a:t>
            </a:r>
            <a:r>
              <a:rPr lang="en-US" sz="2000" i="1" dirty="0"/>
              <a:t>note, sublime will ask you to sign-in so that it can connect to your GitHub account</a:t>
            </a:r>
          </a:p>
          <a:p>
            <a:pPr lvl="1"/>
            <a:r>
              <a:rPr lang="en-US" dirty="0"/>
              <a:t> </a:t>
            </a:r>
            <a:r>
              <a:rPr lang="en-US" b="1" dirty="0"/>
              <a:t>main</a:t>
            </a:r>
            <a:r>
              <a:rPr lang="en-US" dirty="0"/>
              <a:t> and </a:t>
            </a:r>
            <a:r>
              <a:rPr lang="en-US" b="1" dirty="0"/>
              <a:t>origin/main</a:t>
            </a:r>
          </a:p>
          <a:p>
            <a:pPr lvl="2"/>
            <a:r>
              <a:rPr lang="en-US" dirty="0"/>
              <a:t>Origin is the first instance of your repo (by default)</a:t>
            </a:r>
          </a:p>
          <a:p>
            <a:pPr marL="457200" lvl="1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Let’s make some changes! </a:t>
            </a:r>
            <a:r>
              <a:rPr lang="en-US" b="1" dirty="0"/>
              <a:t>(watch me and then try yourself)</a:t>
            </a:r>
          </a:p>
          <a:p>
            <a:pPr lvl="1"/>
            <a:r>
              <a:rPr lang="en-US" dirty="0"/>
              <a:t>Which we will do right now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FEB1F46-346F-471C-A05C-C3ED193D50C9}"/>
              </a:ext>
            </a:extLst>
          </p:cNvPr>
          <p:cNvSpPr/>
          <p:nvPr/>
        </p:nvSpPr>
        <p:spPr>
          <a:xfrm>
            <a:off x="81280" y="91440"/>
            <a:ext cx="12029440" cy="66751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853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538</TotalTime>
  <Words>1329</Words>
  <Application>Microsoft Office PowerPoint</Application>
  <PresentationFormat>Widescreen</PresentationFormat>
  <Paragraphs>178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PowerPoint Presentation</vt:lpstr>
      <vt:lpstr>Why would I use this? </vt:lpstr>
      <vt:lpstr>Some things to keep in mind</vt:lpstr>
      <vt:lpstr>Order of Events:</vt:lpstr>
      <vt:lpstr>Set-Up</vt:lpstr>
      <vt:lpstr>Creating your first repository!!</vt:lpstr>
      <vt:lpstr>Adding Files – the upload</vt:lpstr>
      <vt:lpstr>Sublime Merge</vt:lpstr>
      <vt:lpstr>How to use? </vt:lpstr>
      <vt:lpstr>README.md</vt:lpstr>
      <vt:lpstr>Version History </vt:lpstr>
      <vt:lpstr>QUESTION</vt:lpstr>
      <vt:lpstr>Push your modifications to GitHub</vt:lpstr>
      <vt:lpstr>Pull modifications from GitHub</vt:lpstr>
      <vt:lpstr>What about conflicts?</vt:lpstr>
      <vt:lpstr>Creating Branches</vt:lpstr>
      <vt:lpstr>Local Branches</vt:lpstr>
      <vt:lpstr>Pushed Branches</vt:lpstr>
      <vt:lpstr>Collaboration</vt:lpstr>
      <vt:lpstr>Collaboration on the same repository </vt:lpstr>
      <vt:lpstr>Collaboration Between Repositories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Hanna Reed</dc:creator>
  <cp:lastModifiedBy>Hanna Reed</cp:lastModifiedBy>
  <cp:revision>38</cp:revision>
  <dcterms:created xsi:type="dcterms:W3CDTF">2021-03-31T18:31:39Z</dcterms:created>
  <dcterms:modified xsi:type="dcterms:W3CDTF">2021-04-01T23:46:14Z</dcterms:modified>
</cp:coreProperties>
</file>