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8" r:id="rId4"/>
    <p:sldId id="260" r:id="rId5"/>
    <p:sldId id="259" r:id="rId6"/>
    <p:sldId id="261" r:id="rId7"/>
    <p:sldId id="257" r:id="rId8"/>
    <p:sldId id="263" r:id="rId9"/>
    <p:sldId id="264" r:id="rId10"/>
    <p:sldId id="265" r:id="rId11"/>
    <p:sldId id="274" r:id="rId12"/>
    <p:sldId id="271" r:id="rId13"/>
    <p:sldId id="273" r:id="rId14"/>
    <p:sldId id="275" r:id="rId15"/>
    <p:sldId id="272" r:id="rId16"/>
    <p:sldId id="279" r:id="rId17"/>
    <p:sldId id="280" r:id="rId18"/>
    <p:sldId id="281" r:id="rId19"/>
    <p:sldId id="276" r:id="rId20"/>
    <p:sldId id="277" r:id="rId21"/>
    <p:sldId id="28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58"/>
    <a:srgbClr val="43AFFF"/>
    <a:srgbClr val="008000"/>
    <a:srgbClr val="A21004"/>
    <a:srgbClr val="01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5839-F36A-45AE-B626-91FD4A29F046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BDF7C4D5-C85F-449F-BA1D-D0843F07C530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49E34743-7B2F-49C1-938A-41EEAB1FA251}" type="parTrans" cxnId="{9F83FB26-EF48-4075-AC37-D99BEE947887}">
      <dgm:prSet/>
      <dgm:spPr/>
      <dgm:t>
        <a:bodyPr/>
        <a:lstStyle/>
        <a:p>
          <a:endParaRPr lang="en-US"/>
        </a:p>
      </dgm:t>
    </dgm:pt>
    <dgm:pt modelId="{1DD7AC91-ACD2-4B31-9E3D-DA8EACFEBD35}" type="sibTrans" cxnId="{9F83FB26-EF48-4075-AC37-D99BEE947887}">
      <dgm:prSet/>
      <dgm:spPr/>
      <dgm:t>
        <a:bodyPr/>
        <a:lstStyle/>
        <a:p>
          <a:endParaRPr lang="en-US"/>
        </a:p>
      </dgm:t>
    </dgm:pt>
    <dgm:pt modelId="{8280052C-76BC-4119-A2BA-4C1CE1A4773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7C08537-E9BE-471B-9E94-3BDDA49E8158}" type="parTrans" cxnId="{A7FB061B-AA88-4216-9B0F-0D5762B4F4F3}">
      <dgm:prSet/>
      <dgm:spPr/>
      <dgm:t>
        <a:bodyPr/>
        <a:lstStyle/>
        <a:p>
          <a:endParaRPr lang="en-US"/>
        </a:p>
      </dgm:t>
    </dgm:pt>
    <dgm:pt modelId="{5236BC40-F9CB-4DC4-ADF0-E14862F2A862}" type="sibTrans" cxnId="{A7FB061B-AA88-4216-9B0F-0D5762B4F4F3}">
      <dgm:prSet/>
      <dgm:spPr/>
      <dgm:t>
        <a:bodyPr/>
        <a:lstStyle/>
        <a:p>
          <a:endParaRPr lang="en-US"/>
        </a:p>
      </dgm:t>
    </dgm:pt>
    <dgm:pt modelId="{085FC17F-90C4-4CF0-B6DC-F1C09F82D90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8677F01-1536-4416-A7D9-B8022E0E3F0D}" type="parTrans" cxnId="{C8A4A46F-2214-483F-9780-F289EA406A48}">
      <dgm:prSet/>
      <dgm:spPr/>
      <dgm:t>
        <a:bodyPr/>
        <a:lstStyle/>
        <a:p>
          <a:endParaRPr lang="en-US"/>
        </a:p>
      </dgm:t>
    </dgm:pt>
    <dgm:pt modelId="{CADEE5A4-E6CC-4D87-9A89-986E1EB2C289}" type="sibTrans" cxnId="{C8A4A46F-2214-483F-9780-F289EA406A48}">
      <dgm:prSet/>
      <dgm:spPr/>
      <dgm:t>
        <a:bodyPr/>
        <a:lstStyle/>
        <a:p>
          <a:endParaRPr lang="en-US"/>
        </a:p>
      </dgm:t>
    </dgm:pt>
    <dgm:pt modelId="{2E9CFEA2-107A-4B23-BC05-502FC90D42DD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F863DC12-9761-4C80-8D9A-0568917F9AC1}" type="parTrans" cxnId="{8FD7C264-6682-4215-B78E-B79E6F2F4EE6}">
      <dgm:prSet/>
      <dgm:spPr/>
      <dgm:t>
        <a:bodyPr/>
        <a:lstStyle/>
        <a:p>
          <a:endParaRPr lang="en-US"/>
        </a:p>
      </dgm:t>
    </dgm:pt>
    <dgm:pt modelId="{621CE6C8-807E-437C-A08C-09768DF27349}" type="sibTrans" cxnId="{8FD7C264-6682-4215-B78E-B79E6F2F4EE6}">
      <dgm:prSet/>
      <dgm:spPr/>
      <dgm:t>
        <a:bodyPr/>
        <a:lstStyle/>
        <a:p>
          <a:endParaRPr lang="en-US"/>
        </a:p>
      </dgm:t>
    </dgm:pt>
    <dgm:pt modelId="{500B33E8-8138-48E4-A0F1-B082B3CF4B8D}" type="pres">
      <dgm:prSet presAssocID="{B8E65839-F36A-45AE-B626-91FD4A29F046}" presName="Name0" presStyleCnt="0">
        <dgm:presLayoutVars>
          <dgm:dir/>
          <dgm:animLvl val="lvl"/>
          <dgm:resizeHandles val="exact"/>
        </dgm:presLayoutVars>
      </dgm:prSet>
      <dgm:spPr/>
    </dgm:pt>
    <dgm:pt modelId="{41A7402D-C7C4-45AF-8F62-C9C2F09B66FF}" type="pres">
      <dgm:prSet presAssocID="{BDF7C4D5-C85F-449F-BA1D-D0843F07C5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1670EB-37F2-418A-84D0-CCC865E3BC1B}" type="pres">
      <dgm:prSet presAssocID="{1DD7AC91-ACD2-4B31-9E3D-DA8EACFEBD35}" presName="parTxOnlySpace" presStyleCnt="0"/>
      <dgm:spPr/>
    </dgm:pt>
    <dgm:pt modelId="{13820AFF-3198-49D4-A5B2-DCEC3346DB99}" type="pres">
      <dgm:prSet presAssocID="{8280052C-76BC-4119-A2BA-4C1CE1A4773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9E9417-5EFC-47FC-B9C0-154623567203}" type="pres">
      <dgm:prSet presAssocID="{5236BC40-F9CB-4DC4-ADF0-E14862F2A862}" presName="parTxOnlySpace" presStyleCnt="0"/>
      <dgm:spPr/>
    </dgm:pt>
    <dgm:pt modelId="{0C36E9E8-C61D-4359-9E49-B93D7CA21179}" type="pres">
      <dgm:prSet presAssocID="{085FC17F-90C4-4CF0-B6DC-F1C09F82D90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DAA6DB-4671-4C19-841F-AECE05A8359F}" type="pres">
      <dgm:prSet presAssocID="{CADEE5A4-E6CC-4D87-9A89-986E1EB2C289}" presName="parTxOnlySpace" presStyleCnt="0"/>
      <dgm:spPr/>
    </dgm:pt>
    <dgm:pt modelId="{2344B410-3FE0-431E-9728-521936B49875}" type="pres">
      <dgm:prSet presAssocID="{2E9CFEA2-107A-4B23-BC05-502FC90D42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FB061B-AA88-4216-9B0F-0D5762B4F4F3}" srcId="{B8E65839-F36A-45AE-B626-91FD4A29F046}" destId="{8280052C-76BC-4119-A2BA-4C1CE1A4773D}" srcOrd="1" destOrd="0" parTransId="{47C08537-E9BE-471B-9E94-3BDDA49E8158}" sibTransId="{5236BC40-F9CB-4DC4-ADF0-E14862F2A862}"/>
    <dgm:cxn modelId="{9F83FB26-EF48-4075-AC37-D99BEE947887}" srcId="{B8E65839-F36A-45AE-B626-91FD4A29F046}" destId="{BDF7C4D5-C85F-449F-BA1D-D0843F07C530}" srcOrd="0" destOrd="0" parTransId="{49E34743-7B2F-49C1-938A-41EEAB1FA251}" sibTransId="{1DD7AC91-ACD2-4B31-9E3D-DA8EACFEBD35}"/>
    <dgm:cxn modelId="{BFAFCC32-05E0-445C-BD8C-367813EE8FDA}" type="presOf" srcId="{B8E65839-F36A-45AE-B626-91FD4A29F046}" destId="{500B33E8-8138-48E4-A0F1-B082B3CF4B8D}" srcOrd="0" destOrd="0" presId="urn:microsoft.com/office/officeart/2005/8/layout/chevron1"/>
    <dgm:cxn modelId="{8FD7C264-6682-4215-B78E-B79E6F2F4EE6}" srcId="{B8E65839-F36A-45AE-B626-91FD4A29F046}" destId="{2E9CFEA2-107A-4B23-BC05-502FC90D42DD}" srcOrd="3" destOrd="0" parTransId="{F863DC12-9761-4C80-8D9A-0568917F9AC1}" sibTransId="{621CE6C8-807E-437C-A08C-09768DF27349}"/>
    <dgm:cxn modelId="{1AD85B4B-2D70-4EB6-B3A8-6C7598F48E6C}" type="presOf" srcId="{BDF7C4D5-C85F-449F-BA1D-D0843F07C530}" destId="{41A7402D-C7C4-45AF-8F62-C9C2F09B66FF}" srcOrd="0" destOrd="0" presId="urn:microsoft.com/office/officeart/2005/8/layout/chevron1"/>
    <dgm:cxn modelId="{C8A4A46F-2214-483F-9780-F289EA406A48}" srcId="{B8E65839-F36A-45AE-B626-91FD4A29F046}" destId="{085FC17F-90C4-4CF0-B6DC-F1C09F82D904}" srcOrd="2" destOrd="0" parTransId="{E8677F01-1536-4416-A7D9-B8022E0E3F0D}" sibTransId="{CADEE5A4-E6CC-4D87-9A89-986E1EB2C289}"/>
    <dgm:cxn modelId="{5951DB81-4D40-4AD2-B8E6-E92A87CE08E8}" type="presOf" srcId="{2E9CFEA2-107A-4B23-BC05-502FC90D42DD}" destId="{2344B410-3FE0-431E-9728-521936B49875}" srcOrd="0" destOrd="0" presId="urn:microsoft.com/office/officeart/2005/8/layout/chevron1"/>
    <dgm:cxn modelId="{8B2B9A96-7891-4D70-9D42-6EDC73DF5B20}" type="presOf" srcId="{8280052C-76BC-4119-A2BA-4C1CE1A4773D}" destId="{13820AFF-3198-49D4-A5B2-DCEC3346DB99}" srcOrd="0" destOrd="0" presId="urn:microsoft.com/office/officeart/2005/8/layout/chevron1"/>
    <dgm:cxn modelId="{ED8A4EBE-459E-4E6D-BEAF-92CF6EA2C3E1}" type="presOf" srcId="{085FC17F-90C4-4CF0-B6DC-F1C09F82D904}" destId="{0C36E9E8-C61D-4359-9E49-B93D7CA21179}" srcOrd="0" destOrd="0" presId="urn:microsoft.com/office/officeart/2005/8/layout/chevron1"/>
    <dgm:cxn modelId="{6F25C054-0D31-4F00-9E97-F2123C67AE4B}" type="presParOf" srcId="{500B33E8-8138-48E4-A0F1-B082B3CF4B8D}" destId="{41A7402D-C7C4-45AF-8F62-C9C2F09B66FF}" srcOrd="0" destOrd="0" presId="urn:microsoft.com/office/officeart/2005/8/layout/chevron1"/>
    <dgm:cxn modelId="{740538DA-FABA-4852-A866-00D0C70AE22B}" type="presParOf" srcId="{500B33E8-8138-48E4-A0F1-B082B3CF4B8D}" destId="{D51670EB-37F2-418A-84D0-CCC865E3BC1B}" srcOrd="1" destOrd="0" presId="urn:microsoft.com/office/officeart/2005/8/layout/chevron1"/>
    <dgm:cxn modelId="{0E5DCC77-155B-4279-8E7E-9294061EB076}" type="presParOf" srcId="{500B33E8-8138-48E4-A0F1-B082B3CF4B8D}" destId="{13820AFF-3198-49D4-A5B2-DCEC3346DB99}" srcOrd="2" destOrd="0" presId="urn:microsoft.com/office/officeart/2005/8/layout/chevron1"/>
    <dgm:cxn modelId="{34DBBF2C-CE32-4D68-8099-8A0215F2B80B}" type="presParOf" srcId="{500B33E8-8138-48E4-A0F1-B082B3CF4B8D}" destId="{099E9417-5EFC-47FC-B9C0-154623567203}" srcOrd="3" destOrd="0" presId="urn:microsoft.com/office/officeart/2005/8/layout/chevron1"/>
    <dgm:cxn modelId="{B0BECB01-4B4A-452E-9EAE-1332879C43CC}" type="presParOf" srcId="{500B33E8-8138-48E4-A0F1-B082B3CF4B8D}" destId="{0C36E9E8-C61D-4359-9E49-B93D7CA21179}" srcOrd="4" destOrd="0" presId="urn:microsoft.com/office/officeart/2005/8/layout/chevron1"/>
    <dgm:cxn modelId="{BC0E0889-1BB5-4EA3-BC24-C2D8D8F295F4}" type="presParOf" srcId="{500B33E8-8138-48E4-A0F1-B082B3CF4B8D}" destId="{F0DAA6DB-4671-4C19-841F-AECE05A8359F}" srcOrd="5" destOrd="0" presId="urn:microsoft.com/office/officeart/2005/8/layout/chevron1"/>
    <dgm:cxn modelId="{57127426-185D-41FF-A7DF-F09FDF6B78C0}" type="presParOf" srcId="{500B33E8-8138-48E4-A0F1-B082B3CF4B8D}" destId="{2344B410-3FE0-431E-9728-521936B4987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7402D-C7C4-45AF-8F62-C9C2F09B66FF}">
      <dsp:nvSpPr>
        <dsp:cNvPr id="0" name=""/>
        <dsp:cNvSpPr/>
      </dsp:nvSpPr>
      <dsp:spPr>
        <a:xfrm>
          <a:off x="2695" y="1429441"/>
          <a:ext cx="1569223" cy="6276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</a:t>
          </a:r>
        </a:p>
      </dsp:txBody>
      <dsp:txXfrm>
        <a:off x="316540" y="1429441"/>
        <a:ext cx="941534" cy="627689"/>
      </dsp:txXfrm>
    </dsp:sp>
    <dsp:sp modelId="{13820AFF-3198-49D4-A5B2-DCEC3346DB99}">
      <dsp:nvSpPr>
        <dsp:cNvPr id="0" name=""/>
        <dsp:cNvSpPr/>
      </dsp:nvSpPr>
      <dsp:spPr>
        <a:xfrm>
          <a:off x="1414997" y="1429441"/>
          <a:ext cx="1569223" cy="627689"/>
        </a:xfrm>
        <a:prstGeom prst="chevron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1728842" y="1429441"/>
        <a:ext cx="941534" cy="627689"/>
      </dsp:txXfrm>
    </dsp:sp>
    <dsp:sp modelId="{0C36E9E8-C61D-4359-9E49-B93D7CA21179}">
      <dsp:nvSpPr>
        <dsp:cNvPr id="0" name=""/>
        <dsp:cNvSpPr/>
      </dsp:nvSpPr>
      <dsp:spPr>
        <a:xfrm>
          <a:off x="2827298" y="1429441"/>
          <a:ext cx="1569223" cy="627689"/>
        </a:xfrm>
        <a:prstGeom prst="chevron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3141143" y="1429441"/>
        <a:ext cx="941534" cy="627689"/>
      </dsp:txXfrm>
    </dsp:sp>
    <dsp:sp modelId="{2344B410-3FE0-431E-9728-521936B49875}">
      <dsp:nvSpPr>
        <dsp:cNvPr id="0" name=""/>
        <dsp:cNvSpPr/>
      </dsp:nvSpPr>
      <dsp:spPr>
        <a:xfrm>
          <a:off x="4239600" y="1429441"/>
          <a:ext cx="1569223" cy="627689"/>
        </a:xfrm>
        <a:prstGeom prst="chevron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Current</a:t>
          </a:r>
        </a:p>
      </dsp:txBody>
      <dsp:txXfrm>
        <a:off x="4553445" y="1429441"/>
        <a:ext cx="941534" cy="62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ublimemer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C0E072-2125-47D4-B1E3-C80C9EE24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210" y="2500303"/>
            <a:ext cx="10056246" cy="400620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900" b="1" dirty="0"/>
              <a:t>SIAM Knights Python Workshops </a:t>
            </a:r>
          </a:p>
          <a:p>
            <a:r>
              <a:rPr lang="en-US" sz="3900" b="1" dirty="0"/>
              <a:t>Utilizing GitHub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04/04/2021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Hanna Reed </a:t>
            </a:r>
          </a:p>
          <a:p>
            <a:endParaRPr lang="en-US" sz="2800" dirty="0"/>
          </a:p>
          <a:p>
            <a:r>
              <a:rPr lang="en-US" sz="3900" dirty="0"/>
              <a:t>An introduction to using GitHub for personal use and collaboration.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1010-3D49-49E1-8F4B-6A053C86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8" r="-1" b="819"/>
          <a:stretch/>
        </p:blipFill>
        <p:spPr>
          <a:xfrm>
            <a:off x="372139" y="290529"/>
            <a:ext cx="5937255" cy="2148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3EAA7A-D8F4-430F-8836-06064E121ABC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5DFC-0F6C-40F2-8CD2-098B7BEA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BEDC-9C4E-4C94-A08C-57D75733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readme will provide yourself and others some context to the files you have in each repository (and even each folder in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README.md file on your computer </a:t>
            </a:r>
          </a:p>
          <a:p>
            <a:pPr lvl="1"/>
            <a:r>
              <a:rPr lang="en-US" dirty="0"/>
              <a:t>You can open in notebook, sublime text, or whatever text editor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Markdown language to write your readme file</a:t>
            </a:r>
          </a:p>
          <a:p>
            <a:pPr lvl="1"/>
            <a:r>
              <a:rPr lang="en-US" dirty="0"/>
              <a:t># and ## for headers </a:t>
            </a:r>
          </a:p>
          <a:p>
            <a:pPr lvl="1"/>
            <a:r>
              <a:rPr lang="en-US" dirty="0"/>
              <a:t>* and ** for italic and bold</a:t>
            </a:r>
          </a:p>
          <a:p>
            <a:pPr lvl="1"/>
            <a:r>
              <a:rPr lang="en-US" dirty="0"/>
              <a:t>Lots more – </a:t>
            </a:r>
            <a:r>
              <a:rPr lang="en-US" dirty="0">
                <a:hlinkClick r:id="rId2" tooltip="https://guides.github.com/features/mastering-markdown/"/>
              </a:rPr>
              <a:t>https://guides.github.com/features/mastering-markdown/</a:t>
            </a:r>
            <a:endParaRPr lang="en-US" dirty="0"/>
          </a:p>
          <a:p>
            <a:pPr lvl="1"/>
            <a:r>
              <a:rPr lang="en-US" dirty="0"/>
              <a:t>Let’s push our changes to the GitHub using Sublime Merge! (watch me first)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out your edits on GitHub!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32C71-7853-48DD-A53B-1AB6740BCA1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262F-FE71-4E5A-9D16-91071464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DECE-35E9-4DA0-86E2-21035FB4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948160" cy="4667250"/>
          </a:xfrm>
        </p:spPr>
        <p:txBody>
          <a:bodyPr numCol="2">
            <a:normAutofit/>
          </a:bodyPr>
          <a:lstStyle/>
          <a:p>
            <a:r>
              <a:rPr lang="en-US" dirty="0"/>
              <a:t>Make changes on your local file</a:t>
            </a:r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Stage the modified file </a:t>
            </a:r>
          </a:p>
          <a:p>
            <a:pPr lvl="1"/>
            <a:r>
              <a:rPr lang="en-US" dirty="0"/>
              <a:t>Write a commit message </a:t>
            </a:r>
          </a:p>
          <a:p>
            <a:pPr lvl="1"/>
            <a:r>
              <a:rPr lang="en-US" dirty="0"/>
              <a:t>Commit</a:t>
            </a:r>
          </a:p>
          <a:p>
            <a:r>
              <a:rPr lang="en-US" dirty="0"/>
              <a:t>Make changes on your local file</a:t>
            </a:r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Stage the modified file </a:t>
            </a:r>
          </a:p>
          <a:p>
            <a:pPr lvl="1"/>
            <a:r>
              <a:rPr lang="en-US" dirty="0"/>
              <a:t>Write a commit message </a:t>
            </a:r>
          </a:p>
          <a:p>
            <a:pPr lvl="1"/>
            <a:r>
              <a:rPr lang="en-US" dirty="0"/>
              <a:t>Commit</a:t>
            </a:r>
          </a:p>
          <a:p>
            <a:r>
              <a:rPr lang="en-US" dirty="0"/>
              <a:t>Go to Sublime Merge:</a:t>
            </a:r>
          </a:p>
          <a:p>
            <a:pPr lvl="1"/>
            <a:r>
              <a:rPr lang="en-US" dirty="0"/>
              <a:t>Checkout previous version</a:t>
            </a:r>
          </a:p>
          <a:p>
            <a:pPr lvl="2"/>
            <a:r>
              <a:rPr lang="en-US" dirty="0"/>
              <a:t>Detached head!</a:t>
            </a:r>
          </a:p>
          <a:p>
            <a:pPr lvl="1"/>
            <a:r>
              <a:rPr lang="en-US" dirty="0"/>
              <a:t>Checkout current version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E1862E-6ECE-47F8-AE40-A768A13B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3697"/>
              </p:ext>
            </p:extLst>
          </p:nvPr>
        </p:nvGraphicFramePr>
        <p:xfrm>
          <a:off x="5100320" y="-715381"/>
          <a:ext cx="5811520" cy="348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84925E-2A00-4529-B072-FA8B1AC59AA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A7C2-238E-4FE7-9E7C-687E1BF7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 your modifications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369F-191E-426C-817F-598427DC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Push </a:t>
            </a:r>
          </a:p>
          <a:p>
            <a:r>
              <a:rPr lang="en-US" dirty="0"/>
              <a:t>Look at your modifications on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62831-0C72-4ED0-BFB8-CBC8C0AD9684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B5C9-6CDE-4140-B113-CE20DA5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Pull modifications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6B25-6EB6-46EC-9BCC-5CF29D27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GitHub and open your file </a:t>
            </a:r>
          </a:p>
          <a:p>
            <a:r>
              <a:rPr lang="en-US" dirty="0"/>
              <a:t>Make some modifications &gt;&gt; commit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Pull</a:t>
            </a:r>
          </a:p>
          <a:p>
            <a:r>
              <a:rPr lang="en-US" dirty="0"/>
              <a:t>Check out your modifications on your local repository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BF124-DBF2-4B5D-B113-5680482BBA5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D29C-BD0C-4AEF-9903-3BA9596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conflicts?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BEF6-1FF0-49CE-A2C6-923FC2D1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480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A21004"/>
                </a:solidFill>
              </a:rPr>
              <a:t>Make a local edit</a:t>
            </a:r>
          </a:p>
          <a:p>
            <a:r>
              <a:rPr lang="en-US" dirty="0">
                <a:solidFill>
                  <a:srgbClr val="A21004"/>
                </a:solidFill>
              </a:rPr>
              <a:t>Go to Sublime Merge:</a:t>
            </a:r>
          </a:p>
          <a:p>
            <a:pPr lvl="1"/>
            <a:r>
              <a:rPr lang="en-US" dirty="0">
                <a:solidFill>
                  <a:srgbClr val="A21004"/>
                </a:solidFill>
              </a:rPr>
              <a:t>Stage &gt;&gt; comment &gt;&gt; commit (don’t push)</a:t>
            </a:r>
          </a:p>
          <a:p>
            <a:pPr marL="457200" lvl="1" indent="0">
              <a:buNone/>
            </a:pPr>
            <a:endParaRPr lang="en-US" dirty="0">
              <a:solidFill>
                <a:srgbClr val="A21004"/>
              </a:solidFill>
            </a:endParaRPr>
          </a:p>
          <a:p>
            <a:r>
              <a:rPr lang="en-US" dirty="0">
                <a:solidFill>
                  <a:srgbClr val="015DA9"/>
                </a:solidFill>
              </a:rPr>
              <a:t>Go to GitHub:</a:t>
            </a:r>
          </a:p>
          <a:p>
            <a:pPr lvl="1"/>
            <a:r>
              <a:rPr lang="en-US" dirty="0">
                <a:solidFill>
                  <a:srgbClr val="015DA9"/>
                </a:solidFill>
              </a:rPr>
              <a:t>Modify file </a:t>
            </a:r>
          </a:p>
          <a:p>
            <a:pPr lvl="1"/>
            <a:r>
              <a:rPr lang="en-US" dirty="0">
                <a:solidFill>
                  <a:srgbClr val="015DA9"/>
                </a:solidFill>
              </a:rPr>
              <a:t>Commit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7A58"/>
                </a:solidFill>
              </a:rPr>
              <a:t>Go to Sublime Merge:</a:t>
            </a:r>
          </a:p>
          <a:p>
            <a:pPr lvl="1"/>
            <a:r>
              <a:rPr lang="en-US" dirty="0">
                <a:solidFill>
                  <a:srgbClr val="007A58"/>
                </a:solidFill>
              </a:rPr>
              <a:t>Pull </a:t>
            </a:r>
          </a:p>
          <a:p>
            <a:pPr lvl="1"/>
            <a:r>
              <a:rPr lang="en-US" dirty="0">
                <a:solidFill>
                  <a:srgbClr val="007A58"/>
                </a:solidFill>
              </a:rPr>
              <a:t>CONFLICT!!!</a:t>
            </a:r>
          </a:p>
          <a:p>
            <a:pPr lvl="1"/>
            <a:r>
              <a:rPr lang="en-US" dirty="0">
                <a:solidFill>
                  <a:srgbClr val="007A58"/>
                </a:solidFill>
              </a:rPr>
              <a:t>Resolve </a:t>
            </a:r>
            <a:r>
              <a:rPr lang="en-US" dirty="0">
                <a:solidFill>
                  <a:srgbClr val="007A58"/>
                </a:solidFill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en-US" dirty="0">
                <a:solidFill>
                  <a:srgbClr val="007A58"/>
                </a:solidFill>
                <a:sym typeface="Wingdings" panose="05000000000000000000" pitchFamily="2" charset="2"/>
              </a:rPr>
              <a:t>Push </a:t>
            </a:r>
            <a:endParaRPr lang="en-US" dirty="0">
              <a:solidFill>
                <a:srgbClr val="007A5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135AA-5611-416A-BE99-8C52401AA7FB}"/>
              </a:ext>
            </a:extLst>
          </p:cNvPr>
          <p:cNvSpPr txBox="1"/>
          <p:nvPr/>
        </p:nvSpPr>
        <p:spPr>
          <a:xfrm>
            <a:off x="4746151" y="5264024"/>
            <a:ext cx="108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21004"/>
                </a:solidFill>
              </a:rPr>
              <a:t>Local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4BE6A-2FFB-4734-9F45-51345356A566}"/>
              </a:ext>
            </a:extLst>
          </p:cNvPr>
          <p:cNvSpPr txBox="1"/>
          <p:nvPr/>
        </p:nvSpPr>
        <p:spPr>
          <a:xfrm>
            <a:off x="10563670" y="5183815"/>
            <a:ext cx="108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5DA9"/>
                </a:solidFill>
              </a:rPr>
              <a:t>GitHub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70805-9EF5-4FC4-BAA1-04DA33663A56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6DF299-E55A-4FA5-9F1C-8F0AF2DE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81" y="4681506"/>
            <a:ext cx="1808915" cy="1811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F203FD-5A21-4240-BA1F-6700D2D83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67"/>
          <a:stretch/>
        </p:blipFill>
        <p:spPr>
          <a:xfrm>
            <a:off x="8430502" y="2796566"/>
            <a:ext cx="1567764" cy="1327068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3D9AB9-8C47-4DF2-A319-E41434B111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3056" y="4564376"/>
            <a:ext cx="1531014" cy="18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92E8C-4DEB-445D-B871-1CD14F9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Creating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2D7D-BB84-435D-A7E4-C03A6718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979326"/>
          </a:xfrm>
        </p:spPr>
        <p:txBody>
          <a:bodyPr>
            <a:normAutofit/>
          </a:bodyPr>
          <a:lstStyle/>
          <a:p>
            <a:r>
              <a:rPr lang="en-US" sz="2400" dirty="0"/>
              <a:t>Experiment without ruining your already awesome work </a:t>
            </a:r>
          </a:p>
          <a:p>
            <a:r>
              <a:rPr lang="en-US" sz="2400" dirty="0"/>
              <a:t>How can we make a branch? </a:t>
            </a:r>
          </a:p>
          <a:p>
            <a:pPr lvl="1"/>
            <a:r>
              <a:rPr lang="en-US" dirty="0"/>
              <a:t>Got to Sublime Merge:</a:t>
            </a:r>
          </a:p>
          <a:p>
            <a:pPr lvl="2"/>
            <a:r>
              <a:rPr lang="en-US" sz="2400" dirty="0"/>
              <a:t>Create a branch</a:t>
            </a:r>
          </a:p>
          <a:p>
            <a:pPr lvl="2"/>
            <a:r>
              <a:rPr lang="en-US" sz="2400" dirty="0"/>
              <a:t>Notice the pane on the left – the branch you are on is bolded!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dirty="0"/>
              <a:t>Managing conflicts will be the same as before!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22763C7-640F-4651-BD04-1796DFE0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2174231"/>
            <a:ext cx="7345052" cy="293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8155FF-6DC4-46E9-91E3-E606090E5A07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79C-157B-4131-8E54-12706C2E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640F-6B08-4A66-9A7D-8DE31086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on the branch and make some edits </a:t>
            </a:r>
          </a:p>
          <a:p>
            <a:pPr marL="457200" lvl="1" indent="0">
              <a:buNone/>
            </a:pPr>
            <a:r>
              <a:rPr lang="en-US" dirty="0"/>
              <a:t> stage &gt;&gt; commit &gt;&gt; </a:t>
            </a:r>
            <a:r>
              <a:rPr lang="en-US" b="1" dirty="0"/>
              <a:t>DON’T PUSH!</a:t>
            </a:r>
          </a:p>
          <a:p>
            <a:r>
              <a:rPr lang="en-US" dirty="0"/>
              <a:t>To update main, we must MERGE the branch!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Checkout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 branch to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main and delete branch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E60EA-929F-4928-80A6-EA8B1EDACCCA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CE8-D4E6-49CD-84BF-289E183E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Pushed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60E4-C603-476A-95CF-AEC9DC1B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push the branch to GitHub? </a:t>
            </a:r>
          </a:p>
          <a:p>
            <a:pPr lvl="1"/>
            <a:r>
              <a:rPr lang="en-US" dirty="0"/>
              <a:t>Pushing to GitHub will push your branch to GitHub (it will not update main)</a:t>
            </a:r>
          </a:p>
          <a:p>
            <a:pPr lvl="1"/>
            <a:r>
              <a:rPr lang="en-US" dirty="0"/>
              <a:t>You will have a local branch and the branch in GitHub (just like main!)</a:t>
            </a:r>
          </a:p>
          <a:p>
            <a:pPr lvl="1"/>
            <a:r>
              <a:rPr lang="en-US" dirty="0"/>
              <a:t>Collaborators can see your work and may even work on the same branch! </a:t>
            </a:r>
          </a:p>
          <a:p>
            <a:pPr lvl="1"/>
            <a:r>
              <a:rPr lang="en-US" dirty="0"/>
              <a:t>While you work on the branch, you will push/pull as you did before </a:t>
            </a:r>
          </a:p>
          <a:p>
            <a:pPr marL="457200" lvl="1" indent="0">
              <a:buNone/>
            </a:pPr>
            <a:r>
              <a:rPr lang="en-US" dirty="0"/>
              <a:t>	Note: main will remain unchanged</a:t>
            </a:r>
          </a:p>
          <a:p>
            <a:pPr lvl="1"/>
            <a:r>
              <a:rPr lang="en-US" dirty="0"/>
              <a:t>Once you are ready, you will merge the branch to main and delete the branch (unless you want to keep it for more experiments)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10C40-178A-418D-A962-534A02898D77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98F-010C-44C5-8B06-A3EDF88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C71978C-8A14-4459-9FEF-C6174B0D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4561602"/>
            <a:ext cx="2527434" cy="1732872"/>
          </a:xfrm>
          <a:prstGeom prst="rect">
            <a:avLst/>
          </a:prstGeom>
        </p:spPr>
      </p:pic>
      <p:pic>
        <p:nvPicPr>
          <p:cNvPr id="8" name="Picture 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DBD525C-8FDE-4C73-B1AD-823264BB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05" y="4760003"/>
            <a:ext cx="2527434" cy="1732872"/>
          </a:xfrm>
          <a:prstGeom prst="rect">
            <a:avLst/>
          </a:prstGeom>
        </p:spPr>
      </p:pic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D7F3211-78A8-46C3-86BE-F47E20BC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68" y="365125"/>
            <a:ext cx="2527434" cy="1732872"/>
          </a:xfrm>
          <a:prstGeom prst="rect">
            <a:avLst/>
          </a:prstGeom>
        </p:spPr>
      </p:pic>
      <p:pic>
        <p:nvPicPr>
          <p:cNvPr id="10" name="Picture 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94F5534-E178-4D9C-83C1-843AD19C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1690688"/>
            <a:ext cx="2527434" cy="1732872"/>
          </a:xfrm>
          <a:prstGeom prst="rect">
            <a:avLst/>
          </a:prstGeom>
        </p:spPr>
      </p:pic>
      <p:pic>
        <p:nvPicPr>
          <p:cNvPr id="11" name="Picture 1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73CAAA74-43A0-4891-89CC-D798711B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00" y="2097997"/>
            <a:ext cx="2527434" cy="173287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3E6B6F3-DD97-47C1-96BB-5DF2724F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54" y="2789347"/>
            <a:ext cx="2123129" cy="21231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D2787-CBC0-48BD-B575-A292B2A163EE}"/>
              </a:ext>
            </a:extLst>
          </p:cNvPr>
          <p:cNvCxnSpPr>
            <a:cxnSpLocks/>
          </p:cNvCxnSpPr>
          <p:nvPr/>
        </p:nvCxnSpPr>
        <p:spPr>
          <a:xfrm>
            <a:off x="2955851" y="2317891"/>
            <a:ext cx="2078797" cy="1139132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A5CF4-750B-452B-95FB-9F9429CF7A12}"/>
              </a:ext>
            </a:extLst>
          </p:cNvPr>
          <p:cNvCxnSpPr>
            <a:cxnSpLocks/>
          </p:cNvCxnSpPr>
          <p:nvPr/>
        </p:nvCxnSpPr>
        <p:spPr>
          <a:xfrm>
            <a:off x="6357383" y="4604257"/>
            <a:ext cx="1895039" cy="779675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0DBE3C-2AAD-4C93-AA3B-4CC22D80F28F}"/>
              </a:ext>
            </a:extLst>
          </p:cNvPr>
          <p:cNvCxnSpPr>
            <a:cxnSpLocks/>
          </p:cNvCxnSpPr>
          <p:nvPr/>
        </p:nvCxnSpPr>
        <p:spPr>
          <a:xfrm flipV="1">
            <a:off x="2881423" y="4630603"/>
            <a:ext cx="2212243" cy="536709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75A739-5873-444F-99D7-B495721690EC}"/>
              </a:ext>
            </a:extLst>
          </p:cNvPr>
          <p:cNvCxnSpPr>
            <a:cxnSpLocks/>
          </p:cNvCxnSpPr>
          <p:nvPr/>
        </p:nvCxnSpPr>
        <p:spPr>
          <a:xfrm>
            <a:off x="5777099" y="1027906"/>
            <a:ext cx="0" cy="1848718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95E021-1E8D-4E51-95EF-978EAFCCB0F6}"/>
              </a:ext>
            </a:extLst>
          </p:cNvPr>
          <p:cNvCxnSpPr>
            <a:cxnSpLocks/>
          </p:cNvCxnSpPr>
          <p:nvPr/>
        </p:nvCxnSpPr>
        <p:spPr>
          <a:xfrm flipV="1">
            <a:off x="6477132" y="2760778"/>
            <a:ext cx="2634970" cy="732199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7A76A-9113-4289-9108-344681F68468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4843-2708-432C-A6C1-1ED5D056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 on the same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7416-D68F-4ECB-8C62-B3CB722F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&gt;&gt; settings &gt;&gt; manage access &gt;&gt; invite collaborators</a:t>
            </a:r>
          </a:p>
          <a:p>
            <a:r>
              <a:rPr lang="en-US" dirty="0"/>
              <a:t>Good practice: </a:t>
            </a:r>
          </a:p>
          <a:p>
            <a:pPr lvl="1"/>
            <a:r>
              <a:rPr lang="en-US" dirty="0"/>
              <a:t>Main is reserved for the “truth” (convention)</a:t>
            </a:r>
          </a:p>
          <a:p>
            <a:pPr lvl="1"/>
            <a:r>
              <a:rPr lang="en-US" dirty="0"/>
              <a:t>Make edits on branches – merge into main once complete </a:t>
            </a:r>
          </a:p>
          <a:p>
            <a:pPr lvl="2"/>
            <a:r>
              <a:rPr lang="en-US" dirty="0"/>
              <a:t>Deal with conflicts – same as before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7E4AA-2093-4F7F-A151-24B573A39C89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403-44E0-4674-974D-684AD8BF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would I use this?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BFEC8B-F7E8-4553-AA8D-27027E2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version history </a:t>
            </a:r>
            <a:r>
              <a:rPr lang="en-US" dirty="0"/>
              <a:t>with easy navigation </a:t>
            </a:r>
          </a:p>
          <a:p>
            <a:r>
              <a:rPr lang="en-US" dirty="0"/>
              <a:t>Allows </a:t>
            </a:r>
            <a:r>
              <a:rPr lang="en-US" b="1" dirty="0"/>
              <a:t>code synchronization </a:t>
            </a:r>
            <a:r>
              <a:rPr lang="en-US" dirty="0"/>
              <a:t>between machines</a:t>
            </a:r>
          </a:p>
          <a:p>
            <a:r>
              <a:rPr lang="en-US" dirty="0"/>
              <a:t>Create </a:t>
            </a:r>
            <a:r>
              <a:rPr lang="en-US" b="1" dirty="0"/>
              <a:t>branches</a:t>
            </a:r>
            <a:r>
              <a:rPr lang="en-US" dirty="0"/>
              <a:t> (a temporary copy that can either be merged or discarded)</a:t>
            </a:r>
          </a:p>
          <a:p>
            <a:r>
              <a:rPr lang="en-US" dirty="0"/>
              <a:t>Easy collaboration on shared projects (reason for creation)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5E8A3-AEC1-4B48-A7E0-7F66A564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12" y="4401608"/>
            <a:ext cx="5926455" cy="23757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EF5628-6714-4AA9-9D89-834AC8003365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6D-BC47-4FB0-B482-7842B0B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 Between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17D4-CA5B-4EBC-912E-44979888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481"/>
            <a:ext cx="10515600" cy="4351338"/>
          </a:xfrm>
        </p:spPr>
        <p:txBody>
          <a:bodyPr/>
          <a:lstStyle/>
          <a:p>
            <a:r>
              <a:rPr lang="en-US" b="1" dirty="0"/>
              <a:t>Fork</a:t>
            </a:r>
            <a:r>
              <a:rPr lang="en-US" dirty="0"/>
              <a:t> a repository:</a:t>
            </a:r>
          </a:p>
          <a:p>
            <a:pPr lvl="1"/>
            <a:r>
              <a:rPr lang="en-US" dirty="0"/>
              <a:t>Go to GitHub: </a:t>
            </a:r>
          </a:p>
          <a:p>
            <a:pPr lvl="2"/>
            <a:r>
              <a:rPr lang="en-US" dirty="0"/>
              <a:t>Find the repository: </a:t>
            </a:r>
            <a:r>
              <a:rPr lang="en-US" dirty="0" err="1"/>
              <a:t>Hannarea</a:t>
            </a:r>
            <a:r>
              <a:rPr lang="en-US" dirty="0"/>
              <a:t>, SIAM-Knights-Python-Workshops</a:t>
            </a:r>
          </a:p>
          <a:p>
            <a:pPr lvl="2"/>
            <a:r>
              <a:rPr lang="en-US" dirty="0"/>
              <a:t>Fork it </a:t>
            </a:r>
          </a:p>
          <a:p>
            <a:pPr lvl="1"/>
            <a:r>
              <a:rPr lang="en-US" dirty="0"/>
              <a:t>Clone this repository onto your computer </a:t>
            </a:r>
          </a:p>
          <a:p>
            <a:r>
              <a:rPr lang="en-US" dirty="0"/>
              <a:t>Collaborate: </a:t>
            </a:r>
          </a:p>
          <a:p>
            <a:pPr lvl="1"/>
            <a:r>
              <a:rPr lang="en-US" dirty="0"/>
              <a:t>Edit something on the repository (add a file, edit the readme, add a comment to the file, delete a file, whatever you want!)</a:t>
            </a:r>
          </a:p>
          <a:p>
            <a:pPr lvl="1"/>
            <a:r>
              <a:rPr lang="en-US" dirty="0"/>
              <a:t>Stage, commit, and push these changes to YOUR copy</a:t>
            </a:r>
          </a:p>
          <a:p>
            <a:pPr lvl="1"/>
            <a:r>
              <a:rPr lang="en-US" dirty="0"/>
              <a:t>Create a pull request from your repository</a:t>
            </a:r>
          </a:p>
          <a:p>
            <a:pPr lvl="2"/>
            <a:r>
              <a:rPr lang="en-US" dirty="0"/>
              <a:t>This will give me the option of updating my repository with your edits!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58608-87A8-4D2A-95F8-E4E940273A63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chfork Mob - Home | Facebook">
            <a:extLst>
              <a:ext uri="{FF2B5EF4-FFF2-40B4-BE49-F238E27FC236}">
                <a16:creationId xmlns:a16="http://schemas.microsoft.com/office/drawing/2014/main" id="{683EFD46-0A05-4A5F-8BA3-1CA9719B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41" y="797560"/>
            <a:ext cx="3055620" cy="19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20DC-D8AD-491F-9737-A30FBDC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397-FC5A-4DFE-B744-416C6BDA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Store projects in repositories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Create branches for risk-free editing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Version history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Code synchronization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Easy collaboration on coding projects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Utilize others work via forking</a:t>
            </a:r>
          </a:p>
        </p:txBody>
      </p:sp>
    </p:spTree>
    <p:extLst>
      <p:ext uri="{BB962C8B-B14F-4D97-AF65-F5344CB8AC3E}">
        <p14:creationId xmlns:p14="http://schemas.microsoft.com/office/powerpoint/2010/main" val="142900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E24E7-83C8-498C-B058-BDFB6CF73123}"/>
              </a:ext>
            </a:extLst>
          </p:cNvPr>
          <p:cNvSpPr/>
          <p:nvPr/>
        </p:nvSpPr>
        <p:spPr>
          <a:xfrm>
            <a:off x="4137767" y="1178188"/>
            <a:ext cx="3916457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Utilizing GitHub 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16B8-73D6-49C8-8BFA-ED4F1B842717}"/>
              </a:ext>
            </a:extLst>
          </p:cNvPr>
          <p:cNvSpPr txBox="1"/>
          <p:nvPr/>
        </p:nvSpPr>
        <p:spPr>
          <a:xfrm>
            <a:off x="678706" y="2188074"/>
            <a:ext cx="10834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 us, </a:t>
            </a:r>
            <a:r>
              <a:rPr lang="en-US" sz="2400" b="1" dirty="0"/>
              <a:t>04/04/2021 at 6:00PM </a:t>
            </a:r>
            <a:r>
              <a:rPr lang="en-US" sz="2400" dirty="0"/>
              <a:t>for the next SIAM Knights Python Coding Workshop!</a:t>
            </a:r>
          </a:p>
          <a:p>
            <a:pPr algn="ctr"/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(zoom link below)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This week, we will be taking a step back from python, and learning the basics of a very important tool – GitHub! </a:t>
            </a:r>
          </a:p>
          <a:p>
            <a:endParaRPr lang="en-US" sz="24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47A7F66-A70B-4A50-849D-5876B272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2" y="258488"/>
            <a:ext cx="2804601" cy="75245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700E210-7D3B-4E32-A6EA-431495B4E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65" y="289896"/>
            <a:ext cx="2910393" cy="68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C8546-033F-42DA-9336-4930E46D5FF7}"/>
              </a:ext>
            </a:extLst>
          </p:cNvPr>
          <p:cNvSpPr txBox="1"/>
          <p:nvPr/>
        </p:nvSpPr>
        <p:spPr>
          <a:xfrm>
            <a:off x="678706" y="4457622"/>
            <a:ext cx="12533232" cy="19389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1" dirty="0"/>
              <a:t>During the workshop, participants will learn how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repositories in their personal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a Git Client (an alternative to using git in the command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Collaborate on coding projects using GitHub</a:t>
            </a:r>
          </a:p>
          <a:p>
            <a:endParaRPr lang="en-US" sz="2000" dirty="0"/>
          </a:p>
          <a:p>
            <a:r>
              <a:rPr lang="en-US" sz="2000" b="1" dirty="0"/>
              <a:t>Why is this helpful: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navigation with version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branches for risk-free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collaborate on coding projects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CA00B-94AB-432F-923B-41EBDF77715D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401C-CBDC-452D-9658-43A43BB2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B73A-6A10-465C-93C6-BA12D7D2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vs GitHub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software that preforms the actions </a:t>
            </a:r>
          </a:p>
          <a:p>
            <a:pPr lvl="1"/>
            <a:r>
              <a:rPr lang="en-US" b="1" dirty="0"/>
              <a:t>GitHub </a:t>
            </a:r>
            <a:r>
              <a:rPr lang="en-US" dirty="0"/>
              <a:t>– a place to store your code and provides a web interface to preform git functions (add file, push, pull, merge, etc.) </a:t>
            </a:r>
          </a:p>
          <a:p>
            <a:pPr lvl="2"/>
            <a:r>
              <a:rPr lang="en-US" dirty="0"/>
              <a:t>Git is to GitHub as Python is to Spyder</a:t>
            </a:r>
          </a:p>
          <a:p>
            <a:r>
              <a:rPr lang="en-US" dirty="0"/>
              <a:t>This talk will contain A LOT of information, some of which may be rather confusing</a:t>
            </a:r>
          </a:p>
          <a:p>
            <a:pPr lvl="1"/>
            <a:r>
              <a:rPr lang="en-US" dirty="0"/>
              <a:t>Ask questions, follow along, and practice afterwards</a:t>
            </a:r>
          </a:p>
          <a:p>
            <a:pPr lvl="1"/>
            <a:r>
              <a:rPr lang="en-US" dirty="0"/>
              <a:t>This presentation will be made available to you! 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en-US" dirty="0"/>
              <a:t>: if you like to work ahead, do so at your own risk. I may not have time to answer your questions if something goes wrong while working ahead.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B8A4C9-D045-48E7-92F3-F1F7DDE70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3"/>
          <a:stretch/>
        </p:blipFill>
        <p:spPr>
          <a:xfrm>
            <a:off x="7931889" y="478465"/>
            <a:ext cx="2639672" cy="2052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CDAE88-C982-48CB-B1B6-4C2D25670EE6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7B9D-CC4F-4700-8CE2-9D03F5AD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of Events: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0AD3-F059-4DC3-BAEE-0A72D054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</a:t>
            </a:r>
            <a:r>
              <a:rPr lang="en-US" i="1" dirty="0"/>
              <a:t>GitHub</a:t>
            </a:r>
            <a:r>
              <a:rPr lang="en-US" dirty="0"/>
              <a:t>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 to </a:t>
            </a:r>
            <a:r>
              <a:rPr lang="en-US" i="1" dirty="0"/>
              <a:t>Sublime Merge</a:t>
            </a:r>
            <a:r>
              <a:rPr lang="en-US" dirty="0"/>
              <a:t> (my choice, you can choose something else)  - update as you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Taking advantage of other work on GitHub – forking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 on GitHub – shared repositories, branches, pull requests, issues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C2241-E12D-4ED9-A6AA-A140961F7F9F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98E-1FFB-4D22-8046-F9B98DC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0254-1C1E-4B79-AB5D-BF59C136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This will be a follow along workshop</a:t>
            </a:r>
          </a:p>
          <a:p>
            <a:pPr lvl="1"/>
            <a:r>
              <a:rPr lang="en-US" sz="2800" dirty="0"/>
              <a:t>Please make a GitHub account or login to your current account if you want to follow along! 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(recommended)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0378-8850-4D29-801E-EAD95398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58" y="1935308"/>
            <a:ext cx="7364004" cy="35531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17EAB0-A78A-4D36-9729-4C9B1159F230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8D89-289C-4392-AB33-3813C5E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your first repository!!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21BE-3AD0-41EA-99F7-04D1BA05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repository</a:t>
            </a:r>
            <a:r>
              <a:rPr lang="en-US" dirty="0"/>
              <a:t> will host all the files for your project (or multiple projects) in one space.</a:t>
            </a:r>
          </a:p>
          <a:p>
            <a:r>
              <a:rPr lang="en-US" dirty="0"/>
              <a:t>Main page &gt;&gt; repositories &gt;&gt; new </a:t>
            </a:r>
          </a:p>
          <a:p>
            <a:pPr lvl="1"/>
            <a:r>
              <a:rPr lang="en-US" b="1" dirty="0"/>
              <a:t>README.md </a:t>
            </a:r>
            <a:r>
              <a:rPr lang="en-US" dirty="0"/>
              <a:t>: tells others what's going on and provides documentation space for you</a:t>
            </a:r>
          </a:p>
          <a:p>
            <a:pPr lvl="1"/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: tells git which files to ignore (the hidden, back-end ones) you can choose a template based on the coding language you will be using – choose python for our purposes.</a:t>
            </a:r>
          </a:p>
          <a:p>
            <a:pPr lvl="1"/>
            <a:r>
              <a:rPr lang="en-US" b="1" dirty="0"/>
              <a:t>Licenses </a:t>
            </a:r>
            <a:r>
              <a:rPr lang="en-US" dirty="0"/>
              <a:t>: tells other what they can do with your repository https://docs.github.com/en/github/creating-cloning-and-archiving-repositories/licensing-a-repository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B77D2-CB25-48CA-BD25-4DF1E8AB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93" y="5680011"/>
            <a:ext cx="3639214" cy="993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8AD4C-4933-43FE-BF83-3300A26D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563" y="530954"/>
            <a:ext cx="2056827" cy="993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FD385-F889-4E65-AA96-573A2C2D1031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E79-C508-4017-9DC3-E51BA1D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Files – the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6E19-FD7B-4FCA-9211-1B883848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files to your repo via upload from your machine</a:t>
            </a:r>
          </a:p>
          <a:p>
            <a:pPr lvl="1"/>
            <a:r>
              <a:rPr lang="en-US" dirty="0"/>
              <a:t>Try uploading a file from your computer to the repo you just created </a:t>
            </a:r>
          </a:p>
          <a:p>
            <a:pPr lvl="1"/>
            <a:r>
              <a:rPr lang="en-US" dirty="0"/>
              <a:t>If you want an example file, I posted one in the discord *note – you will need to download to your PC and then upload to GitHub*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Okay cool – we can make collections of files … but is this the extent??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C7E35-B653-4646-A1D9-3E72062C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455581"/>
            <a:ext cx="4914900" cy="1800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C8B64-DAD1-4B5A-A735-FD8189557DD8}"/>
              </a:ext>
            </a:extLst>
          </p:cNvPr>
          <p:cNvCxnSpPr/>
          <p:nvPr/>
        </p:nvCxnSpPr>
        <p:spPr>
          <a:xfrm>
            <a:off x="3551274" y="4890977"/>
            <a:ext cx="9888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80436C-CDB8-4A7B-A5A4-44874804A122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7D56-2AC4-44CD-B37A-612F186A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Sublime Merge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7F3A-35B1-4523-949E-6124216C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Git Client </a:t>
            </a:r>
            <a:r>
              <a:rPr lang="en-US" dirty="0"/>
              <a:t>which allows you to update your repo’s as you edit them on your PC … meaning … no uploading, no copy/pasting, and your GitHub files stay up to date!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download:  </a:t>
            </a:r>
            <a:r>
              <a:rPr lang="en-US" dirty="0">
                <a:hlinkClick r:id="rId2"/>
              </a:rPr>
              <a:t>https://www.sublimemerge.com/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are other options; however, this is the one I know use and will be showing. After this workshop, you are free to browse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D451-8315-4686-BEF0-6DE9ADDC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5054600"/>
            <a:ext cx="4305300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EACE21-611B-4896-AFF2-5E60AC1F71DC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C43D-724A-4620-B33E-8089F592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A462-7038-4ED0-BB71-CD6D8263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Sublime Merge on your computer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repo you have already created in GitHub </a:t>
            </a:r>
            <a:r>
              <a:rPr lang="en-US" b="1" dirty="0"/>
              <a:t>(watch me and then try yourself) </a:t>
            </a:r>
            <a:r>
              <a:rPr lang="en-US" sz="2000" i="1" dirty="0"/>
              <a:t>note, sublime will ask you to sign-in so that it can connect to your GitHub account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 and </a:t>
            </a:r>
            <a:r>
              <a:rPr lang="en-US" b="1" dirty="0"/>
              <a:t>origin/main</a:t>
            </a:r>
          </a:p>
          <a:p>
            <a:pPr lvl="2"/>
            <a:r>
              <a:rPr lang="en-US" dirty="0"/>
              <a:t>Origin is the first instance of your repo (by default)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Let’s make some changes! </a:t>
            </a:r>
            <a:r>
              <a:rPr lang="en-US" b="1" dirty="0"/>
              <a:t>(watch me and then try yourself)</a:t>
            </a:r>
          </a:p>
          <a:p>
            <a:pPr lvl="1"/>
            <a:r>
              <a:rPr lang="en-US" dirty="0"/>
              <a:t>Which we will do right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B1F46-346F-471C-A05C-C3ED193D50C9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3354</TotalTime>
  <Words>1340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Why would I use this? </vt:lpstr>
      <vt:lpstr>Some things to keep in mind</vt:lpstr>
      <vt:lpstr>Order of Events:</vt:lpstr>
      <vt:lpstr>Set-Up</vt:lpstr>
      <vt:lpstr>Creating your first repository!!</vt:lpstr>
      <vt:lpstr>Adding Files – the upload</vt:lpstr>
      <vt:lpstr>Sublime Merge</vt:lpstr>
      <vt:lpstr>How to use? </vt:lpstr>
      <vt:lpstr>README.md</vt:lpstr>
      <vt:lpstr>Version History </vt:lpstr>
      <vt:lpstr>Push your modifications to GitHub</vt:lpstr>
      <vt:lpstr>Pull modifications from GitHub</vt:lpstr>
      <vt:lpstr>What about conflicts?</vt:lpstr>
      <vt:lpstr>Creating Branches</vt:lpstr>
      <vt:lpstr>Local Branches</vt:lpstr>
      <vt:lpstr>Pushed Branches</vt:lpstr>
      <vt:lpstr>Collaboration</vt:lpstr>
      <vt:lpstr>Collaboration on the same repository </vt:lpstr>
      <vt:lpstr>Collaboration Between Repositories</vt:lpstr>
      <vt:lpstr>Review: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Reed</dc:creator>
  <cp:lastModifiedBy>Hanna Reed</cp:lastModifiedBy>
  <cp:revision>43</cp:revision>
  <dcterms:created xsi:type="dcterms:W3CDTF">2021-03-31T18:31:39Z</dcterms:created>
  <dcterms:modified xsi:type="dcterms:W3CDTF">2021-04-03T22:41:47Z</dcterms:modified>
</cp:coreProperties>
</file>