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6" r:id="rId9"/>
    <p:sldId id="267" r:id="rId10"/>
    <p:sldId id="270" r:id="rId11"/>
    <p:sldId id="264" r:id="rId12"/>
    <p:sldId id="265" r:id="rId13"/>
    <p:sldId id="26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0" autoAdjust="0"/>
    <p:restoredTop sz="94660"/>
  </p:normalViewPr>
  <p:slideViewPr>
    <p:cSldViewPr>
      <p:cViewPr varScale="1">
        <p:scale>
          <a:sx n="68" d="100"/>
          <a:sy n="68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D832-DDFA-426D-A373-15C33DB219A3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026F-B39C-4F46-8641-0A92A37E2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6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26F-B39C-4F46-8641-0A92A37E2C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26F-B39C-4F46-8641-0A92A37E2C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26F-B39C-4F46-8641-0A92A37E2C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26F-B39C-4F46-8641-0A92A37E2C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433D-19CD-44BB-A54F-A3C37F379533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D98B-1F4D-4658-8DD5-D5FEA228DE58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1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ACD2-80AC-4383-B71E-67272405D60F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6534-6665-408B-9B0F-AF6ABD448E0E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5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91F5-89AD-457D-8C4E-7F971608677A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44C-3841-408C-8582-32F16D2AB70F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5525-406E-497F-9757-06B390FD3151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5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F577-0351-483D-B7EB-E82645451B2D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E093-3051-4C49-866B-9B9560CC1401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3A27-CF11-4367-B2B2-F1C498B801B8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4DA5-B088-4BED-8642-1AB2D8FF5C1C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6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82C5-4DFD-46F2-A1B4-646794F12344}" type="datetime1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BE38-B3B4-478D-B909-6D00AE035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0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09470"/>
            <a:ext cx="7438425" cy="3024893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8" name="직사각형 7"/>
          <p:cNvSpPr/>
          <p:nvPr/>
        </p:nvSpPr>
        <p:spPr>
          <a:xfrm>
            <a:off x="1115616" y="908720"/>
            <a:ext cx="7438425" cy="3312368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chemeClr val="bg1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7810" y="2132856"/>
            <a:ext cx="6319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Internet service of culture</a:t>
            </a:r>
            <a:endParaRPr lang="ko-KR" altLang="en-US" sz="4800" dirty="0">
              <a:latin typeface="Adobe Song Std L" panose="02020300000000000000" pitchFamily="18" charset="-128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35922" y="4794926"/>
            <a:ext cx="3455874" cy="110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ctr">
              <a:lnSpc>
                <a:spcPct val="10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201433920 </a:t>
            </a:r>
            <a:r>
              <a:rPr lang="ko-KR" altLang="en-US" sz="2800" dirty="0" err="1">
                <a:solidFill>
                  <a:srgbClr val="000000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한나영</a:t>
            </a:r>
            <a:endParaRPr lang="ko-KR" altLang="en-US" sz="2800" dirty="0">
              <a:solidFill>
                <a:srgbClr val="000000"/>
              </a:solidFill>
              <a:latin typeface="Adobe Song Std L" panose="02020300000000000000" pitchFamily="18" charset="-128"/>
              <a:ea typeface="나눔바른고딕" panose="020B0603020101020101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5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11560" y="260648"/>
            <a:ext cx="5623079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 기능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217"/>
              </p:ext>
            </p:extLst>
          </p:nvPr>
        </p:nvGraphicFramePr>
        <p:xfrm>
          <a:off x="865645" y="4140464"/>
          <a:ext cx="8184701" cy="2240864"/>
        </p:xfrm>
        <a:graphic>
          <a:graphicData uri="http://schemas.openxmlformats.org/drawingml/2006/table">
            <a:tbl>
              <a:tblPr/>
              <a:tblGrid>
                <a:gridCol w="96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개발목표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개발자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기능설명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12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관람자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한나영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정책 동의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 시 주의사항과 이에 대한 법률상식을 숙지했는지 동의를 구해 사용자의 간략한 정보를 서버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저장하는 기능 및 위치서비스 동의 기능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 금액 결제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 금액에 대한 결제 기능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후기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관람에 대한 후기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키워드 검색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별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거리 별로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찾을 수 있도록 검색 기능 제공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07506" y="3288895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40"/>
          <p:cNvSpPr/>
          <p:nvPr/>
        </p:nvSpPr>
        <p:spPr>
          <a:xfrm rot="16200000">
            <a:off x="1829498" y="901852"/>
            <a:ext cx="2622196" cy="35000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모서리가 둥근 직사각형 39"/>
          <p:cNvSpPr/>
          <p:nvPr/>
        </p:nvSpPr>
        <p:spPr>
          <a:xfrm>
            <a:off x="1578240" y="2674088"/>
            <a:ext cx="1345564" cy="1180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56" y="1457531"/>
            <a:ext cx="377888" cy="45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23163" y="1548923"/>
            <a:ext cx="885442" cy="36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45" name="모서리가 둥근 직사각형 2"/>
          <p:cNvSpPr/>
          <p:nvPr/>
        </p:nvSpPr>
        <p:spPr>
          <a:xfrm>
            <a:off x="3018400" y="1979550"/>
            <a:ext cx="1755635" cy="1830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78812" y="1979550"/>
            <a:ext cx="93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2" t="22803" r="17370" b="25739"/>
          <a:stretch/>
        </p:blipFill>
        <p:spPr bwMode="auto">
          <a:xfrm>
            <a:off x="3489665" y="2330433"/>
            <a:ext cx="842705" cy="106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063117" y="3429004"/>
            <a:ext cx="1827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 및 관람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모서리가 둥근 직사각형 34"/>
          <p:cNvSpPr/>
          <p:nvPr/>
        </p:nvSpPr>
        <p:spPr>
          <a:xfrm>
            <a:off x="1668481" y="2852938"/>
            <a:ext cx="1133895" cy="286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관리</a:t>
            </a:r>
          </a:p>
        </p:txBody>
      </p:sp>
      <p:sp>
        <p:nvSpPr>
          <p:cNvPr id="50" name="모서리가 둥근 직사각형 35"/>
          <p:cNvSpPr/>
          <p:nvPr/>
        </p:nvSpPr>
        <p:spPr>
          <a:xfrm>
            <a:off x="1668481" y="3275960"/>
            <a:ext cx="1133895" cy="43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WebApp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78240" y="1990583"/>
            <a:ext cx="14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3" t="42202" r="22456" b="12599"/>
          <a:stretch/>
        </p:blipFill>
        <p:spPr bwMode="auto">
          <a:xfrm>
            <a:off x="7107725" y="2381914"/>
            <a:ext cx="521330" cy="9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2" t="39111" r="21186" b="10099"/>
          <a:stretch/>
        </p:blipFill>
        <p:spPr bwMode="auto">
          <a:xfrm>
            <a:off x="7143385" y="1258920"/>
            <a:ext cx="513897" cy="93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25962" r="14862" b="21906"/>
          <a:stretch/>
        </p:blipFill>
        <p:spPr bwMode="auto">
          <a:xfrm>
            <a:off x="7050759" y="3430096"/>
            <a:ext cx="641075" cy="6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모서리가 둥근 직사각형 16"/>
          <p:cNvSpPr/>
          <p:nvPr/>
        </p:nvSpPr>
        <p:spPr>
          <a:xfrm>
            <a:off x="6838101" y="1207785"/>
            <a:ext cx="1128550" cy="28932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977658" y="692696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</a:p>
        </p:txBody>
      </p:sp>
      <p:cxnSp>
        <p:nvCxnSpPr>
          <p:cNvPr id="103" name="직선 화살표 연결선 12"/>
          <p:cNvCxnSpPr>
            <a:cxnSpLocks noChangeShapeType="1"/>
          </p:cNvCxnSpPr>
          <p:nvPr/>
        </p:nvCxnSpPr>
        <p:spPr bwMode="auto">
          <a:xfrm flipV="1">
            <a:off x="5108748" y="1979707"/>
            <a:ext cx="1588703" cy="913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2"/>
          <p:cNvCxnSpPr>
            <a:cxnSpLocks noChangeShapeType="1"/>
          </p:cNvCxnSpPr>
          <p:nvPr/>
        </p:nvCxnSpPr>
        <p:spPr bwMode="auto">
          <a:xfrm>
            <a:off x="5033139" y="2856816"/>
            <a:ext cx="1716863" cy="715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4990981" y="1959223"/>
            <a:ext cx="182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박람회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박물관등의 기본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6" name="직선 화살표 연결선 12"/>
          <p:cNvCxnSpPr>
            <a:cxnSpLocks noChangeShapeType="1"/>
          </p:cNvCxnSpPr>
          <p:nvPr/>
        </p:nvCxnSpPr>
        <p:spPr bwMode="auto">
          <a:xfrm flipH="1">
            <a:off x="5033139" y="2441372"/>
            <a:ext cx="1612280" cy="1087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7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0" t="19689" r="17157" b="19689"/>
          <a:stretch/>
        </p:blipFill>
        <p:spPr bwMode="auto">
          <a:xfrm>
            <a:off x="5279013" y="2503929"/>
            <a:ext cx="243364" cy="34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0" t="19689" r="17157" b="19689"/>
          <a:stretch/>
        </p:blipFill>
        <p:spPr bwMode="auto">
          <a:xfrm>
            <a:off x="5282548" y="2957354"/>
            <a:ext cx="256135" cy="35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5557575" y="3007985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검색결과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95037" y="257593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5016937" y="1101935"/>
            <a:ext cx="18011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403303" y="1101935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동의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3" name="직선 화살표 연결선 12"/>
          <p:cNvCxnSpPr>
            <a:cxnSpLocks noChangeShapeType="1"/>
          </p:cNvCxnSpPr>
          <p:nvPr/>
        </p:nvCxnSpPr>
        <p:spPr bwMode="auto">
          <a:xfrm>
            <a:off x="5108748" y="1477300"/>
            <a:ext cx="1588703" cy="748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5233882" y="145516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상세정보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동영상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cxnSp>
        <p:nvCxnSpPr>
          <p:cNvPr id="115" name="직선 화살표 연결선 12"/>
          <p:cNvCxnSpPr>
            <a:cxnSpLocks noChangeShapeType="1"/>
          </p:cNvCxnSpPr>
          <p:nvPr/>
        </p:nvCxnSpPr>
        <p:spPr bwMode="auto">
          <a:xfrm flipH="1">
            <a:off x="5033139" y="3384425"/>
            <a:ext cx="1689955" cy="32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5841601" y="34400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7" name="직선 화살표 연결선 12"/>
          <p:cNvCxnSpPr>
            <a:cxnSpLocks noChangeShapeType="1"/>
          </p:cNvCxnSpPr>
          <p:nvPr/>
        </p:nvCxnSpPr>
        <p:spPr bwMode="auto">
          <a:xfrm flipH="1" flipV="1">
            <a:off x="5016937" y="3728061"/>
            <a:ext cx="1726399" cy="1640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Box 117"/>
          <p:cNvSpPr txBox="1"/>
          <p:nvPr/>
        </p:nvSpPr>
        <p:spPr>
          <a:xfrm>
            <a:off x="5695347" y="387208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 금액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0" name="Picture 8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8243617" y="2362420"/>
            <a:ext cx="769569" cy="7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1" name="직선 화살표 연결선 12"/>
          <p:cNvCxnSpPr>
            <a:cxnSpLocks noChangeShapeType="1"/>
            <a:stCxn id="101" idx="3"/>
          </p:cNvCxnSpPr>
          <p:nvPr/>
        </p:nvCxnSpPr>
        <p:spPr bwMode="auto">
          <a:xfrm>
            <a:off x="7966651" y="2654408"/>
            <a:ext cx="308130" cy="7675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8159333" y="315543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3" name="슬라이드 번호 개체 틀 10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331640" y="836712"/>
            <a:ext cx="2559860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48" y="5132807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1988840"/>
            <a:ext cx="579838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&amp; UX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연동개발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위치서비스 연동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관람자로부터의 거리 별 조회 개발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전시회 등의 등록 서비스 개발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67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425618" y="620514"/>
            <a:ext cx="2559860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983" y="5264643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15906"/>
              </p:ext>
            </p:extLst>
          </p:nvPr>
        </p:nvGraphicFramePr>
        <p:xfrm>
          <a:off x="1547664" y="2492896"/>
          <a:ext cx="7040515" cy="31317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4209">
                  <a:extLst>
                    <a:ext uri="{9D8B030D-6E8A-4147-A177-3AD203B41FA5}">
                      <a16:colId xmlns:a16="http://schemas.microsoft.com/office/drawing/2014/main" val="2750985801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3732356144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66883423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427669265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991964647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1013743216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977089542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3195152379"/>
                    </a:ext>
                  </a:extLst>
                </a:gridCol>
                <a:gridCol w="704209">
                  <a:extLst>
                    <a:ext uri="{9D8B030D-6E8A-4147-A177-3AD203B41FA5}">
                      <a16:colId xmlns:a16="http://schemas.microsoft.com/office/drawing/2014/main" val="2026149333"/>
                    </a:ext>
                  </a:extLst>
                </a:gridCol>
              </a:tblGrid>
              <a:tr h="628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9108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4095"/>
                  </a:ext>
                </a:extLst>
              </a:tr>
              <a:tr h="62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42867"/>
                  </a:ext>
                </a:extLst>
              </a:tr>
              <a:tr h="61947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99531"/>
                  </a:ext>
                </a:extLst>
              </a:tr>
              <a:tr h="6280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06087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3609283" y="3387363"/>
            <a:ext cx="21839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401371" y="4035435"/>
            <a:ext cx="3458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454579" y="4683507"/>
            <a:ext cx="14053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59960" y="5331579"/>
            <a:ext cx="7282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9672" y="1676331"/>
            <a:ext cx="24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dobe Song Std L" panose="02020300000000000000" pitchFamily="18" charset="-128"/>
              </a:rPr>
              <a:t>개발 일정 및 계획</a:t>
            </a:r>
          </a:p>
        </p:txBody>
      </p:sp>
    </p:spTree>
    <p:extLst>
      <p:ext uri="{BB962C8B-B14F-4D97-AF65-F5344CB8AC3E}">
        <p14:creationId xmlns:p14="http://schemas.microsoft.com/office/powerpoint/2010/main" val="191770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154262" y="648547"/>
            <a:ext cx="2559860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성과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294" y="2420888"/>
            <a:ext cx="24272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3857" y="3025184"/>
            <a:ext cx="4738670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service of culture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완료보고서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7960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037153" y="512736"/>
            <a:ext cx="2559860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916832"/>
            <a:ext cx="59766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배경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개요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전략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성과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551797" y="483138"/>
            <a:ext cx="3312368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872" y="7589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35129"/>
              </p:ext>
            </p:extLst>
          </p:nvPr>
        </p:nvGraphicFramePr>
        <p:xfrm>
          <a:off x="1551797" y="1352741"/>
          <a:ext cx="6976511" cy="317197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8694">
                  <a:extLst>
                    <a:ext uri="{9D8B030D-6E8A-4147-A177-3AD203B41FA5}">
                      <a16:colId xmlns:a16="http://schemas.microsoft.com/office/drawing/2014/main" val="2973143425"/>
                    </a:ext>
                  </a:extLst>
                </a:gridCol>
                <a:gridCol w="1066994">
                  <a:extLst>
                    <a:ext uri="{9D8B030D-6E8A-4147-A177-3AD203B41FA5}">
                      <a16:colId xmlns:a16="http://schemas.microsoft.com/office/drawing/2014/main" val="163078082"/>
                    </a:ext>
                  </a:extLst>
                </a:gridCol>
                <a:gridCol w="738689">
                  <a:extLst>
                    <a:ext uri="{9D8B030D-6E8A-4147-A177-3AD203B41FA5}">
                      <a16:colId xmlns:a16="http://schemas.microsoft.com/office/drawing/2014/main" val="237198712"/>
                    </a:ext>
                  </a:extLst>
                </a:gridCol>
                <a:gridCol w="656612">
                  <a:extLst>
                    <a:ext uri="{9D8B030D-6E8A-4147-A177-3AD203B41FA5}">
                      <a16:colId xmlns:a16="http://schemas.microsoft.com/office/drawing/2014/main" val="1776650034"/>
                    </a:ext>
                  </a:extLst>
                </a:gridCol>
                <a:gridCol w="738689">
                  <a:extLst>
                    <a:ext uri="{9D8B030D-6E8A-4147-A177-3AD203B41FA5}">
                      <a16:colId xmlns:a16="http://schemas.microsoft.com/office/drawing/2014/main" val="4069925493"/>
                    </a:ext>
                  </a:extLst>
                </a:gridCol>
                <a:gridCol w="820766">
                  <a:extLst>
                    <a:ext uri="{9D8B030D-6E8A-4147-A177-3AD203B41FA5}">
                      <a16:colId xmlns:a16="http://schemas.microsoft.com/office/drawing/2014/main" val="2299852987"/>
                    </a:ext>
                  </a:extLst>
                </a:gridCol>
                <a:gridCol w="738689">
                  <a:extLst>
                    <a:ext uri="{9D8B030D-6E8A-4147-A177-3AD203B41FA5}">
                      <a16:colId xmlns:a16="http://schemas.microsoft.com/office/drawing/2014/main" val="1381698380"/>
                    </a:ext>
                  </a:extLst>
                </a:gridCol>
                <a:gridCol w="738689">
                  <a:extLst>
                    <a:ext uri="{9D8B030D-6E8A-4147-A177-3AD203B41FA5}">
                      <a16:colId xmlns:a16="http://schemas.microsoft.com/office/drawing/2014/main" val="2608548390"/>
                    </a:ext>
                  </a:extLst>
                </a:gridCol>
                <a:gridCol w="738689">
                  <a:extLst>
                    <a:ext uri="{9D8B030D-6E8A-4147-A177-3AD203B41FA5}">
                      <a16:colId xmlns:a16="http://schemas.microsoft.com/office/drawing/2014/main" val="166610526"/>
                    </a:ext>
                  </a:extLst>
                </a:gridCol>
              </a:tblGrid>
              <a:tr h="499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연령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음악연주회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뮤지컬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전시장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박물관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미술관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스포츠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15648"/>
                  </a:ext>
                </a:extLst>
              </a:tr>
              <a:tr h="332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15~19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93.7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26.4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74.8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65.0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13.7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91163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20~29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24.6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30.2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95.7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25.4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67.3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67.8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22.6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29262"/>
                  </a:ext>
                </a:extLst>
              </a:tr>
              <a:tr h="327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30~39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21.1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26.6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91.9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37.8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82.7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48.9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20.8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75665"/>
                  </a:ext>
                </a:extLst>
              </a:tr>
              <a:tr h="344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40~49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28.1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23.8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90.9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34.2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78.8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22.3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21719"/>
                  </a:ext>
                </a:extLst>
              </a:tr>
              <a:tr h="360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50~59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36.8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27.1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83.0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33.5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72.8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60.2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20.5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08911"/>
                  </a:ext>
                </a:extLst>
              </a:tr>
              <a:tr h="49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60</a:t>
                      </a:r>
                      <a:r>
                        <a:rPr lang="ko-KR" altLang="en-US" sz="1300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37.3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28.4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67.7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42.0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81.9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45.8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17.2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84863"/>
                  </a:ext>
                </a:extLst>
              </a:tr>
              <a:tr h="499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65</a:t>
                      </a:r>
                      <a:r>
                        <a:rPr lang="ko-KR" altLang="en-US" sz="1300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40.2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28.8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63.4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41.6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87.7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37.8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18.3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872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72277" y="4494058"/>
            <a:ext cx="28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2009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통계청 자료</a:t>
            </a:r>
            <a:r>
              <a:rPr lang="en-US" altLang="ko-KR" sz="1400" dirty="0"/>
              <a:t>, (</a:t>
            </a:r>
            <a:r>
              <a:rPr lang="ko-KR" altLang="en-US" sz="1400" dirty="0"/>
              <a:t>방문 인원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51797" y="5079976"/>
            <a:ext cx="712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자료를 보면 </a:t>
            </a:r>
            <a:r>
              <a:rPr lang="ko-KR" altLang="en-US" dirty="0">
                <a:solidFill>
                  <a:srgbClr val="FF0000"/>
                </a:solidFill>
              </a:rPr>
              <a:t>어느 지역이든 접근성이 좋고 편리하게 즐길 수 있는 영화의 경우에는 연령대와 상관없이 그 어떠한 것들보다 이용한 인원이 월등히 높았다는 것을 알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403648" y="187609"/>
            <a:ext cx="3312368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872" y="7589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39" y="1045194"/>
            <a:ext cx="5534025" cy="4248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3648" y="545145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자료를 보면 상대적으로 가계가 빈곤할수록 박물관</a:t>
            </a:r>
            <a:r>
              <a:rPr lang="en-US" altLang="ko-KR" dirty="0"/>
              <a:t>,</a:t>
            </a:r>
            <a:r>
              <a:rPr lang="ko-KR" altLang="en-US" dirty="0"/>
              <a:t>미술관 등을 전혀 가지 않는 경우가 많았으며 접근성이 높은 곳일 경우 </a:t>
            </a:r>
            <a:r>
              <a:rPr lang="en-US" altLang="ko-KR" dirty="0"/>
              <a:t>“</a:t>
            </a:r>
            <a:r>
              <a:rPr lang="ko-KR" altLang="en-US" dirty="0"/>
              <a:t>전혀 하지 않는다</a:t>
            </a:r>
            <a:r>
              <a:rPr lang="en-US" altLang="ko-KR" dirty="0"/>
              <a:t>”</a:t>
            </a:r>
            <a:r>
              <a:rPr lang="ko-KR" altLang="en-US" dirty="0"/>
              <a:t>의 응답수가 더 낮았다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1268760"/>
            <a:ext cx="14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2015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통계청 자료</a:t>
            </a:r>
            <a:r>
              <a:rPr lang="en-US" altLang="ko-KR" sz="1400" dirty="0"/>
              <a:t>, (%)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5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403648" y="620688"/>
            <a:ext cx="3312368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872" y="7589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414" y="1628800"/>
            <a:ext cx="6923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모든 사람들이 접근하기에 좋게 하면서 상대적으로 빈곤한 사람들도 쉽게 찾아볼 수 있는 것이 필요하다는 것을 알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스포츠의 경우에는 티비로도 관람이 가능하고 스포츠에 대한 여러 가지를 많이 방송해 주지만</a:t>
            </a:r>
            <a:r>
              <a:rPr lang="en-US" altLang="ko-KR" dirty="0"/>
              <a:t>, </a:t>
            </a:r>
            <a:r>
              <a:rPr lang="ko-KR" altLang="en-US" dirty="0"/>
              <a:t>그 외에 무용</a:t>
            </a:r>
            <a:r>
              <a:rPr lang="en-US" altLang="ko-KR" dirty="0"/>
              <a:t>, </a:t>
            </a:r>
            <a:r>
              <a:rPr lang="ko-KR" altLang="en-US" dirty="0"/>
              <a:t>음악 연주회</a:t>
            </a:r>
            <a:r>
              <a:rPr lang="en-US" altLang="ko-KR" dirty="0"/>
              <a:t>, </a:t>
            </a:r>
            <a:r>
              <a:rPr lang="ko-KR" altLang="en-US" dirty="0"/>
              <a:t>전시회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미술관 등은 티비에서 거의 볼 수 없고</a:t>
            </a:r>
            <a:r>
              <a:rPr lang="en-US" altLang="ko-KR" dirty="0"/>
              <a:t>, </a:t>
            </a:r>
            <a:r>
              <a:rPr lang="ko-KR" altLang="en-US" dirty="0"/>
              <a:t>방송을 한다고 해도 시간대가 맞지 않은 경우가 많다</a:t>
            </a:r>
            <a:r>
              <a:rPr lang="en-US" altLang="ko-KR" dirty="0"/>
              <a:t>. </a:t>
            </a:r>
            <a:r>
              <a:rPr lang="ko-KR" altLang="en-US" dirty="0"/>
              <a:t>또한 티비에서 방송을 안 할수록 관람료가 비싸다</a:t>
            </a:r>
            <a:r>
              <a:rPr lang="en-US" altLang="ko-KR" dirty="0"/>
              <a:t>. </a:t>
            </a:r>
            <a:r>
              <a:rPr lang="ko-KR" altLang="en-US" dirty="0"/>
              <a:t>따라서 남녀노소 자주 사용하고 많이 가지고 다니는 휴대폰을 사용해 </a:t>
            </a:r>
            <a:r>
              <a:rPr lang="en-US" altLang="ko-KR" dirty="0"/>
              <a:t>Internet service of culture</a:t>
            </a:r>
            <a:r>
              <a:rPr lang="ko-KR" altLang="en-US" dirty="0"/>
              <a:t>이라는 이 웹사이트를 접속함으로써 모든 사람들의</a:t>
            </a:r>
            <a:r>
              <a:rPr lang="en-US" altLang="ko-KR" dirty="0"/>
              <a:t> </a:t>
            </a:r>
            <a:r>
              <a:rPr lang="ko-KR" altLang="en-US" dirty="0"/>
              <a:t>접근성을 높일 수 있고</a:t>
            </a:r>
            <a:r>
              <a:rPr lang="en-US" altLang="ko-KR" dirty="0"/>
              <a:t>, </a:t>
            </a:r>
            <a:r>
              <a:rPr lang="ko-KR" altLang="en-US" dirty="0"/>
              <a:t>이 웹사이트가 홍보를 대신해주기 때문에 기존의 관람료보다 싸게 요금을 받도록 한다면 문화의 소외층도 문화를 즐길 수 있으므로 빈곤층의 문화의 발전을 기대할 수 있기 때문에 이 웹사이트를 구축하게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269662" y="523005"/>
            <a:ext cx="2559860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pic>
        <p:nvPicPr>
          <p:cNvPr id="4098" name="Picture 2" descr="모니터, 태블릿, 스마트폰, 전자 제품, 전시회, 화면, 박람회, 스마트 폰, 해상도, 기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76" y="2021594"/>
            <a:ext cx="276510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6357588" y="1837817"/>
            <a:ext cx="2597150" cy="160655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굴림" pitchFamily="50" charset="-127"/>
            </a:endParaRPr>
          </a:p>
        </p:txBody>
      </p:sp>
      <p:cxnSp>
        <p:nvCxnSpPr>
          <p:cNvPr id="7" name="직선 화살표 연결선 71"/>
          <p:cNvCxnSpPr>
            <a:cxnSpLocks noChangeShapeType="1"/>
          </p:cNvCxnSpPr>
          <p:nvPr/>
        </p:nvCxnSpPr>
        <p:spPr bwMode="auto">
          <a:xfrm>
            <a:off x="4627063" y="1999873"/>
            <a:ext cx="14192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699071" y="2055144"/>
            <a:ext cx="127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 동의</a:t>
            </a:r>
          </a:p>
        </p:txBody>
      </p:sp>
      <p:cxnSp>
        <p:nvCxnSpPr>
          <p:cNvPr id="12" name="직선 화살표 연결선 12"/>
          <p:cNvCxnSpPr>
            <a:cxnSpLocks noChangeShapeType="1"/>
          </p:cNvCxnSpPr>
          <p:nvPr/>
        </p:nvCxnSpPr>
        <p:spPr bwMode="auto">
          <a:xfrm>
            <a:off x="4657795" y="2791961"/>
            <a:ext cx="14192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94105" y="2359913"/>
            <a:ext cx="19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기본정보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4105" y="2791961"/>
            <a:ext cx="194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별 검색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14" y="3203947"/>
            <a:ext cx="134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결과 조회</a:t>
            </a:r>
          </a:p>
        </p:txBody>
      </p:sp>
      <p:cxnSp>
        <p:nvCxnSpPr>
          <p:cNvPr id="18" name="직선 화살표 연결선 12"/>
          <p:cNvCxnSpPr>
            <a:cxnSpLocks noChangeShapeType="1"/>
          </p:cNvCxnSpPr>
          <p:nvPr/>
        </p:nvCxnSpPr>
        <p:spPr bwMode="auto">
          <a:xfrm>
            <a:off x="4644008" y="3140968"/>
            <a:ext cx="14192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58" y="2392871"/>
            <a:ext cx="75088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7397246" y="2253422"/>
            <a:ext cx="1082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 DB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70"/>
          <p:cNvSpPr txBox="1">
            <a:spLocks noChangeArrowheads="1"/>
          </p:cNvSpPr>
          <p:nvPr/>
        </p:nvSpPr>
        <p:spPr bwMode="auto">
          <a:xfrm>
            <a:off x="7397246" y="2641092"/>
            <a:ext cx="15841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정보 및 기본정보</a:t>
            </a:r>
            <a:r>
              <a:rPr lang="en-US" altLang="ko-KR" sz="1100" kern="0" noProof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  <a:r>
              <a:rPr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64"/>
          <p:cNvSpPr txBox="1">
            <a:spLocks noChangeArrowheads="1"/>
          </p:cNvSpPr>
          <p:nvPr/>
        </p:nvSpPr>
        <p:spPr bwMode="auto">
          <a:xfrm>
            <a:off x="1855274" y="1658241"/>
            <a:ext cx="14205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Android</a:t>
            </a:r>
            <a:r>
              <a:rPr lang="en-US" altLang="ko-KR" sz="1100" kern="0" dirty="0">
                <a:solidFill>
                  <a:srgbClr val="000000"/>
                </a:solidFill>
              </a:rPr>
              <a:t>, IOS, Web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094" y="372005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</a:t>
            </a:r>
            <a:r>
              <a:rPr lang="ko-KR" altLang="en-US" b="1" dirty="0" err="1"/>
              <a:t>웹앱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06678" y="364502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응급처치 정보제공서버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2882" y="4356804"/>
            <a:ext cx="794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 동의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법적 책임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법률 상식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 서비스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미술관등에 대한 상세정보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기본정보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별 박물관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미술관등에 대한 정보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결과 조회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1231444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71"/>
          <p:cNvCxnSpPr>
            <a:cxnSpLocks noChangeShapeType="1"/>
          </p:cNvCxnSpPr>
          <p:nvPr/>
        </p:nvCxnSpPr>
        <p:spPr bwMode="auto">
          <a:xfrm>
            <a:off x="4610129" y="2359913"/>
            <a:ext cx="14192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73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 rot="16200000">
            <a:off x="2460582" y="422897"/>
            <a:ext cx="2993751" cy="468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000409" y="2564904"/>
            <a:ext cx="1599884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971600" y="260648"/>
            <a:ext cx="6205614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개발시스템 구성도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03" y="1406253"/>
            <a:ext cx="640013" cy="72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1547500"/>
            <a:ext cx="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104349" y="1916832"/>
            <a:ext cx="1872208" cy="21901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1886" y="1979548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3" t="42202" r="22456" b="12599"/>
          <a:stretch/>
        </p:blipFill>
        <p:spPr bwMode="auto">
          <a:xfrm>
            <a:off x="8009976" y="2636912"/>
            <a:ext cx="649983" cy="120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2" t="39111" r="21186" b="10099"/>
          <a:stretch/>
        </p:blipFill>
        <p:spPr bwMode="auto">
          <a:xfrm>
            <a:off x="7960499" y="1052736"/>
            <a:ext cx="785570" cy="143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2" t="22803" r="17370" b="25739"/>
          <a:stretch/>
        </p:blipFill>
        <p:spPr bwMode="auto">
          <a:xfrm>
            <a:off x="4416339" y="2250097"/>
            <a:ext cx="1248228" cy="146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25962" r="14862" b="21906"/>
          <a:stretch/>
        </p:blipFill>
        <p:spPr bwMode="auto">
          <a:xfrm>
            <a:off x="7953011" y="3962885"/>
            <a:ext cx="897963" cy="9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59884" y="3717032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 및 관람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7379521" y="5661248"/>
            <a:ext cx="769569" cy="7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12"/>
          <p:cNvCxnSpPr>
            <a:cxnSpLocks noChangeShapeType="1"/>
            <a:stCxn id="30" idx="2"/>
            <a:endCxn id="1032" idx="0"/>
          </p:cNvCxnSpPr>
          <p:nvPr/>
        </p:nvCxnSpPr>
        <p:spPr bwMode="auto">
          <a:xfrm flipH="1">
            <a:off x="7764306" y="5431684"/>
            <a:ext cx="657775" cy="2295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모서리가 둥근 직사각형 16"/>
          <p:cNvSpPr/>
          <p:nvPr/>
        </p:nvSpPr>
        <p:spPr>
          <a:xfrm>
            <a:off x="7740352" y="1033032"/>
            <a:ext cx="1241389" cy="4052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75259" y="5062352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5237" y="6454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00419" y="2915652"/>
            <a:ext cx="1209185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관리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74453" y="3447391"/>
            <a:ext cx="1209185" cy="5576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WebApp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9086" y="2123564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</p:txBody>
      </p:sp>
      <p:cxnSp>
        <p:nvCxnSpPr>
          <p:cNvPr id="44" name="직선 화살표 연결선 12"/>
          <p:cNvCxnSpPr>
            <a:cxnSpLocks noChangeShapeType="1"/>
          </p:cNvCxnSpPr>
          <p:nvPr/>
        </p:nvCxnSpPr>
        <p:spPr bwMode="auto">
          <a:xfrm>
            <a:off x="6403633" y="2132856"/>
            <a:ext cx="120028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화살표 연결선 12"/>
          <p:cNvCxnSpPr>
            <a:cxnSpLocks noChangeShapeType="1"/>
          </p:cNvCxnSpPr>
          <p:nvPr/>
        </p:nvCxnSpPr>
        <p:spPr bwMode="auto">
          <a:xfrm>
            <a:off x="6372200" y="3645024"/>
            <a:ext cx="1280054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372200" y="2269609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박람회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박물관등의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5" name="직선 화살표 연결선 12"/>
          <p:cNvCxnSpPr>
            <a:cxnSpLocks noChangeShapeType="1"/>
          </p:cNvCxnSpPr>
          <p:nvPr/>
        </p:nvCxnSpPr>
        <p:spPr bwMode="auto">
          <a:xfrm flipH="1">
            <a:off x="6375255" y="2996952"/>
            <a:ext cx="1243142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0" t="19689" r="17157" b="19689"/>
          <a:stretch/>
        </p:blipFill>
        <p:spPr bwMode="auto">
          <a:xfrm>
            <a:off x="6861363" y="3073642"/>
            <a:ext cx="243364" cy="34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0" t="19689" r="17157" b="19689"/>
          <a:stretch/>
        </p:blipFill>
        <p:spPr bwMode="auto">
          <a:xfrm>
            <a:off x="6881102" y="3717032"/>
            <a:ext cx="284497" cy="39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333005" y="400506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검색결과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3902" y="335699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99419" y="1124744"/>
            <a:ext cx="12680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8394" y="116291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동의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12"/>
          <p:cNvCxnSpPr>
            <a:cxnSpLocks noChangeShapeType="1"/>
          </p:cNvCxnSpPr>
          <p:nvPr/>
        </p:nvCxnSpPr>
        <p:spPr bwMode="auto">
          <a:xfrm>
            <a:off x="6399418" y="1439909"/>
            <a:ext cx="120028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351958" y="154776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상세정보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동영상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89726" y="6304235"/>
            <a:ext cx="2133600" cy="365125"/>
          </a:xfrm>
        </p:spPr>
        <p:txBody>
          <a:bodyPr/>
          <a:lstStyle/>
          <a:p>
            <a:fld id="{6737BE38-B3B4-478D-B909-6D00AE035D7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61" y="3049858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12"/>
          <p:cNvCxnSpPr>
            <a:cxnSpLocks noChangeShapeType="1"/>
          </p:cNvCxnSpPr>
          <p:nvPr/>
        </p:nvCxnSpPr>
        <p:spPr bwMode="auto">
          <a:xfrm flipH="1" flipV="1">
            <a:off x="6351958" y="4293096"/>
            <a:ext cx="1273388" cy="16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743853" y="4365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3" t="42202" r="22456" b="12599"/>
          <a:stretch/>
        </p:blipFill>
        <p:spPr bwMode="auto">
          <a:xfrm>
            <a:off x="2965531" y="5200336"/>
            <a:ext cx="517073" cy="9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2" t="39111" r="21186" b="10099"/>
          <a:stretch/>
        </p:blipFill>
        <p:spPr bwMode="auto">
          <a:xfrm>
            <a:off x="2181262" y="5266002"/>
            <a:ext cx="489521" cy="89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25962" r="14862" b="21906"/>
          <a:stretch/>
        </p:blipFill>
        <p:spPr bwMode="auto">
          <a:xfrm>
            <a:off x="3784925" y="5388346"/>
            <a:ext cx="675592" cy="70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16"/>
          <p:cNvSpPr/>
          <p:nvPr/>
        </p:nvSpPr>
        <p:spPr>
          <a:xfrm rot="16200000">
            <a:off x="2543365" y="3852659"/>
            <a:ext cx="1134887" cy="3778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43808" y="6444044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</a:p>
        </p:txBody>
      </p:sp>
      <p:pic>
        <p:nvPicPr>
          <p:cNvPr id="69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5652120" y="5524692"/>
            <a:ext cx="769569" cy="7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559668" y="6380013"/>
            <a:ext cx="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등록자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343458" y="4282063"/>
            <a:ext cx="0" cy="8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2423578" y="4282063"/>
            <a:ext cx="0" cy="8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8283" y="4293310"/>
            <a:ext cx="67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전시 요구 금액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847514" y="4301297"/>
            <a:ext cx="0" cy="783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3" idx="2"/>
            <a:endCxn id="69" idx="1"/>
          </p:cNvCxnSpPr>
          <p:nvPr/>
        </p:nvCxnSpPr>
        <p:spPr>
          <a:xfrm>
            <a:off x="5000025" y="5741875"/>
            <a:ext cx="652095" cy="14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87845" y="4366845"/>
            <a:ext cx="60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홍보요구금액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3578" y="4479503"/>
            <a:ext cx="6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홍보금액</a:t>
            </a:r>
          </a:p>
        </p:txBody>
      </p:sp>
      <p:cxnSp>
        <p:nvCxnSpPr>
          <p:cNvPr id="87" name="직선 화살표 연결선 12"/>
          <p:cNvCxnSpPr>
            <a:cxnSpLocks noChangeShapeType="1"/>
          </p:cNvCxnSpPr>
          <p:nvPr/>
        </p:nvCxnSpPr>
        <p:spPr bwMode="auto">
          <a:xfrm flipH="1" flipV="1">
            <a:off x="6372200" y="4708744"/>
            <a:ext cx="1273388" cy="16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597599" y="479715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 금액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7634" y="4438853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박람회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박물관등의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2927634" y="4293096"/>
            <a:ext cx="0" cy="8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07422" y="4326195"/>
            <a:ext cx="96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상세정보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동영상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4139952" y="4293096"/>
            <a:ext cx="0" cy="803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187624" y="332656"/>
            <a:ext cx="4454374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기능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2618"/>
              </p:ext>
            </p:extLst>
          </p:nvPr>
        </p:nvGraphicFramePr>
        <p:xfrm>
          <a:off x="827583" y="3818544"/>
          <a:ext cx="8208913" cy="2634792"/>
        </p:xfrm>
        <a:graphic>
          <a:graphicData uri="http://schemas.openxmlformats.org/drawingml/2006/table">
            <a:tbl>
              <a:tblPr/>
              <a:tblGrid>
                <a:gridCol w="96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개발목표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개발자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개발 기능명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기능설명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4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관리자 </a:t>
                      </a:r>
                      <a:endParaRPr lang="en-US" altLang="ko-KR" sz="16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기능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한나영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위치 정보 사용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관람자의 위치정보를 서버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DB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에 입력한다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정책관리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관람자가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유료 서비스를 이용할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불법 촬영 및 캡쳐 등으로 법적 책임을 져야하는 상황이 발생할 수 있기 때문에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법적 책임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법률 상식 정보를 제공하며 주의사항 동의</a:t>
                      </a:r>
                      <a:r>
                        <a:rPr lang="ko-KR" altLang="en-US" sz="14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사용자 정보를 저장하는 기능</a:t>
                      </a:r>
                      <a:r>
                        <a:rPr lang="en-US" altLang="ko-KR" sz="14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07936"/>
                  </a:ext>
                </a:extLst>
              </a:tr>
              <a:tr h="577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WebApp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관리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서버에 있는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의 정보들이 실질적으로 조건에 맞게 잘 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출력 되는지 확인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/>
                        </a:rPr>
                        <a:t>관리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E38-B3B4-478D-B909-6D00AE035D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496" y="3062378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40"/>
          <p:cNvSpPr/>
          <p:nvPr/>
        </p:nvSpPr>
        <p:spPr>
          <a:xfrm rot="16200000">
            <a:off x="2490637" y="655919"/>
            <a:ext cx="2622196" cy="35000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9"/>
          <p:cNvSpPr/>
          <p:nvPr/>
        </p:nvSpPr>
        <p:spPr>
          <a:xfrm>
            <a:off x="2239379" y="2428155"/>
            <a:ext cx="1345564" cy="1180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95" y="1211598"/>
            <a:ext cx="377888" cy="45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784302" y="1302990"/>
            <a:ext cx="885442" cy="36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43" name="모서리가 둥근 직사각형 2"/>
          <p:cNvSpPr/>
          <p:nvPr/>
        </p:nvSpPr>
        <p:spPr>
          <a:xfrm>
            <a:off x="3679539" y="1733617"/>
            <a:ext cx="1755635" cy="1830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9951" y="1733617"/>
            <a:ext cx="93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pic>
        <p:nvPicPr>
          <p:cNvPr id="4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2" t="22803" r="17370" b="25739"/>
          <a:stretch/>
        </p:blipFill>
        <p:spPr bwMode="auto">
          <a:xfrm>
            <a:off x="4150804" y="2084500"/>
            <a:ext cx="842705" cy="106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724256" y="3183071"/>
            <a:ext cx="1827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 및 관람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34"/>
          <p:cNvSpPr/>
          <p:nvPr/>
        </p:nvSpPr>
        <p:spPr>
          <a:xfrm>
            <a:off x="2329620" y="2607005"/>
            <a:ext cx="1133895" cy="286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관리</a:t>
            </a:r>
          </a:p>
        </p:txBody>
      </p:sp>
      <p:sp>
        <p:nvSpPr>
          <p:cNvPr id="54" name="모서리가 둥근 직사각형 35"/>
          <p:cNvSpPr/>
          <p:nvPr/>
        </p:nvSpPr>
        <p:spPr>
          <a:xfrm>
            <a:off x="2329620" y="3030027"/>
            <a:ext cx="1133895" cy="43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WebApp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39379" y="1744650"/>
            <a:ext cx="14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</p:txBody>
      </p:sp>
      <p:sp>
        <p:nvSpPr>
          <p:cNvPr id="56" name="모서리가 둥근 직사각형 34"/>
          <p:cNvSpPr/>
          <p:nvPr/>
        </p:nvSpPr>
        <p:spPr>
          <a:xfrm>
            <a:off x="6082754" y="1349214"/>
            <a:ext cx="1500834" cy="9642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관람자 </a:t>
            </a:r>
            <a:endParaRPr lang="en-US" altLang="ko-KR" sz="1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</a:t>
            </a:r>
            <a:endParaRPr lang="en-US" altLang="ko-KR" sz="17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연결선 56"/>
          <p:cNvCxnSpPr>
            <a:endCxn id="56" idx="1"/>
          </p:cNvCxnSpPr>
          <p:nvPr/>
        </p:nvCxnSpPr>
        <p:spPr>
          <a:xfrm>
            <a:off x="5551747" y="1831342"/>
            <a:ext cx="53100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2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1056111" y="440554"/>
            <a:ext cx="4596009" cy="828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등록자 기능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60185"/>
              </p:ext>
            </p:extLst>
          </p:nvPr>
        </p:nvGraphicFramePr>
        <p:xfrm>
          <a:off x="914563" y="4362796"/>
          <a:ext cx="7977917" cy="1820108"/>
        </p:xfrm>
        <a:graphic>
          <a:graphicData uri="http://schemas.openxmlformats.org/drawingml/2006/table">
            <a:tbl>
              <a:tblPr/>
              <a:tblGrid>
                <a:gridCol w="1065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개발목표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개발자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기능설명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한나영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기본정보 등록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 및 동영상 등의 상세정보와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간략한 소개 등의 기본정보 등록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홍보 금액 결제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홍보 금액에 대한 결제기능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93853"/>
                  </a:ext>
                </a:extLst>
              </a:tr>
              <a:tr h="449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전시 요구 금액 등록</a:t>
                      </a: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전시에 대한 보수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유료 및 무료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489" marR="46489" marT="12854" marB="128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70934" y="6295910"/>
            <a:ext cx="2133600" cy="365125"/>
          </a:xfrm>
        </p:spPr>
        <p:txBody>
          <a:bodyPr/>
          <a:lstStyle/>
          <a:p>
            <a:fld id="{6737BE38-B3B4-478D-B909-6D00AE035D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9939" y="3044533"/>
            <a:ext cx="115212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 rot="5400000">
            <a:off x="-3093271" y="3081161"/>
            <a:ext cx="6870110" cy="68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3" t="42202" r="22456" b="12599"/>
          <a:stretch/>
        </p:blipFill>
        <p:spPr bwMode="auto">
          <a:xfrm>
            <a:off x="7119569" y="1724741"/>
            <a:ext cx="434834" cy="80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2" t="39111" r="21186" b="10099"/>
          <a:stretch/>
        </p:blipFill>
        <p:spPr bwMode="auto">
          <a:xfrm>
            <a:off x="7182011" y="1009611"/>
            <a:ext cx="373697" cy="68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25962" r="14862" b="21906"/>
          <a:stretch/>
        </p:blipFill>
        <p:spPr bwMode="auto">
          <a:xfrm>
            <a:off x="7088976" y="2767461"/>
            <a:ext cx="675592" cy="70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직사각형 16"/>
          <p:cNvSpPr/>
          <p:nvPr/>
        </p:nvSpPr>
        <p:spPr>
          <a:xfrm>
            <a:off x="6859329" y="908719"/>
            <a:ext cx="1134887" cy="27593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725" y="3705983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</a:p>
        </p:txBody>
      </p:sp>
      <p:pic>
        <p:nvPicPr>
          <p:cNvPr id="46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36" t="30404" r="17677" b="31032"/>
          <a:stretch/>
        </p:blipFill>
        <p:spPr bwMode="auto">
          <a:xfrm>
            <a:off x="8197783" y="1917396"/>
            <a:ext cx="769569" cy="7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172400" y="2780928"/>
            <a:ext cx="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등록자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5168684" y="3215711"/>
            <a:ext cx="1530242" cy="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099186" y="2359245"/>
            <a:ext cx="1599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12699" y="3368025"/>
            <a:ext cx="133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전시 요구 금액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099186" y="2791961"/>
            <a:ext cx="165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2" idx="3"/>
            <a:endCxn id="46" idx="1"/>
          </p:cNvCxnSpPr>
          <p:nvPr/>
        </p:nvCxnSpPr>
        <p:spPr>
          <a:xfrm flipV="1">
            <a:off x="7994216" y="2280316"/>
            <a:ext cx="203567" cy="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47701" y="2922453"/>
            <a:ext cx="115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홍보요구금액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1717" y="2431921"/>
            <a:ext cx="969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 바로 고딕"/>
              </a:rPr>
              <a:t>홍보금액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04048" y="1855857"/>
            <a:ext cx="176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갤러리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박람회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박물관등의 기본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5099186" y="1759310"/>
            <a:ext cx="1659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42742" y="1297645"/>
            <a:ext cx="146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상세정보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동영상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099186" y="1236668"/>
            <a:ext cx="165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40"/>
          <p:cNvSpPr/>
          <p:nvPr/>
        </p:nvSpPr>
        <p:spPr>
          <a:xfrm rot="16200000">
            <a:off x="1914574" y="757834"/>
            <a:ext cx="2622196" cy="35000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모서리가 둥근 직사각형 39"/>
          <p:cNvSpPr/>
          <p:nvPr/>
        </p:nvSpPr>
        <p:spPr>
          <a:xfrm>
            <a:off x="1663316" y="2530070"/>
            <a:ext cx="1345564" cy="1180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2" y="1313513"/>
            <a:ext cx="377888" cy="45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208239" y="1404905"/>
            <a:ext cx="885442" cy="36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80" name="모서리가 둥근 직사각형 2"/>
          <p:cNvSpPr/>
          <p:nvPr/>
        </p:nvSpPr>
        <p:spPr>
          <a:xfrm>
            <a:off x="3103476" y="1835532"/>
            <a:ext cx="1755635" cy="18309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63888" y="1835532"/>
            <a:ext cx="93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2" t="22803" r="17370" b="25739"/>
          <a:stretch/>
        </p:blipFill>
        <p:spPr bwMode="auto">
          <a:xfrm>
            <a:off x="3574741" y="2186415"/>
            <a:ext cx="842705" cy="106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148193" y="3284986"/>
            <a:ext cx="1827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소개 및 관람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모서리가 둥근 직사각형 34"/>
          <p:cNvSpPr/>
          <p:nvPr/>
        </p:nvSpPr>
        <p:spPr>
          <a:xfrm>
            <a:off x="1753557" y="2708920"/>
            <a:ext cx="1133895" cy="2866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 관리</a:t>
            </a:r>
          </a:p>
        </p:txBody>
      </p:sp>
      <p:sp>
        <p:nvSpPr>
          <p:cNvPr id="85" name="모서리가 둥근 직사각형 35"/>
          <p:cNvSpPr/>
          <p:nvPr/>
        </p:nvSpPr>
        <p:spPr>
          <a:xfrm>
            <a:off x="1753557" y="3131942"/>
            <a:ext cx="1133895" cy="43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WebApp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63316" y="1846565"/>
            <a:ext cx="14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60711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848</Words>
  <Application>Microsoft Office PowerPoint</Application>
  <PresentationFormat>화면 슬라이드 쇼(4:3)</PresentationFormat>
  <Paragraphs>278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Adobe Song Std L</vt:lpstr>
      <vt:lpstr>굴림</vt:lpstr>
      <vt:lpstr>나눔 바로 고딕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Changmin</dc:creator>
  <cp:lastModifiedBy>nayoung</cp:lastModifiedBy>
  <cp:revision>103</cp:revision>
  <dcterms:created xsi:type="dcterms:W3CDTF">2015-11-07T08:35:09Z</dcterms:created>
  <dcterms:modified xsi:type="dcterms:W3CDTF">2016-11-20T14:53:42Z</dcterms:modified>
</cp:coreProperties>
</file>