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59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4504" y="1127140"/>
            <a:ext cx="8826323" cy="2401671"/>
          </a:xfrm>
        </p:spPr>
        <p:txBody>
          <a:bodyPr/>
          <a:lstStyle/>
          <a:p>
            <a:r>
              <a:rPr lang="ko-KR" altLang="en-US" dirty="0" smtClean="0"/>
              <a:t>작업반환시간과 작업대기시간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Convoy effects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94974" y="5119828"/>
            <a:ext cx="6585398" cy="765817"/>
          </a:xfrm>
        </p:spPr>
        <p:txBody>
          <a:bodyPr/>
          <a:lstStyle/>
          <a:p>
            <a:r>
              <a:rPr lang="en-US" altLang="ko-KR" dirty="0" smtClean="0"/>
              <a:t>201433920 </a:t>
            </a:r>
            <a:r>
              <a:rPr lang="ko-KR" altLang="en-US" dirty="0" smtClean="0"/>
              <a:t>한나영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8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4174" y="1493949"/>
            <a:ext cx="9981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반환시간 </a:t>
            </a:r>
            <a:r>
              <a:rPr lang="en-US" altLang="ko-KR" sz="3200" dirty="0" smtClean="0"/>
              <a:t>:  job(</a:t>
            </a:r>
            <a:r>
              <a:rPr lang="ko-KR" altLang="en-US" sz="3200" dirty="0" smtClean="0"/>
              <a:t>일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이 시스템에 들어오고 나서부터 나갈 때까지 걸리는 시간 </a:t>
            </a:r>
            <a:r>
              <a:rPr lang="en-US" altLang="ko-KR" sz="3200" dirty="0" smtClean="0"/>
              <a:t>// </a:t>
            </a:r>
            <a:r>
              <a:rPr lang="ko-KR" altLang="en-US" sz="3200" dirty="0" smtClean="0"/>
              <a:t>실제 반환시간 </a:t>
            </a:r>
            <a:r>
              <a:rPr lang="en-US" altLang="ko-KR" sz="3200" dirty="0" smtClean="0"/>
              <a:t>= </a:t>
            </a:r>
            <a:r>
              <a:rPr lang="ko-KR" altLang="en-US" sz="3200" dirty="0" smtClean="0"/>
              <a:t>반환시간 </a:t>
            </a:r>
            <a:r>
              <a:rPr lang="en-US" altLang="ko-KR" sz="3200" dirty="0" smtClean="0"/>
              <a:t>+ context switching </a:t>
            </a:r>
            <a:r>
              <a:rPr lang="ko-KR" altLang="en-US" sz="3200" dirty="0" smtClean="0"/>
              <a:t>소요시간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4174" y="3786389"/>
            <a:ext cx="9569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대기시간 </a:t>
            </a:r>
            <a:r>
              <a:rPr lang="en-US" altLang="ko-KR" sz="3200" dirty="0" smtClean="0"/>
              <a:t>:  </a:t>
            </a:r>
            <a:r>
              <a:rPr lang="ko-KR" altLang="en-US" sz="3200" dirty="0" smtClean="0"/>
              <a:t>큐에서 기다리는 시간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라운드 </a:t>
            </a:r>
            <a:r>
              <a:rPr lang="ko-KR" altLang="en-US" sz="3200" dirty="0" err="1" smtClean="0"/>
              <a:t>로빈의</a:t>
            </a:r>
            <a:r>
              <a:rPr lang="ko-KR" altLang="en-US" sz="3200" dirty="0"/>
              <a:t> </a:t>
            </a:r>
            <a:r>
              <a:rPr lang="en-US" altLang="ko-KR" sz="3200" dirty="0" smtClean="0"/>
              <a:t>context switch</a:t>
            </a:r>
            <a:r>
              <a:rPr lang="ko-KR" altLang="en-US" sz="3200" dirty="0" smtClean="0"/>
              <a:t>는 큐에 넣고 빼는 과정이므로 해당 프로세스의 대기시간에 포함되지 않음</a:t>
            </a:r>
            <a:r>
              <a:rPr lang="en-US" altLang="ko-KR" sz="3200" dirty="0" smtClean="0"/>
              <a:t>)</a:t>
            </a:r>
            <a:endParaRPr lang="ko-KR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55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543" y="3024251"/>
            <a:ext cx="7604261" cy="3549754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" y="200269"/>
            <a:ext cx="3940936" cy="30069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9854" y="3451539"/>
            <a:ext cx="2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프로세스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]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29785" y="1493949"/>
            <a:ext cx="71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의 대기시간 </a:t>
            </a:r>
            <a:r>
              <a:rPr lang="en-US" altLang="ko-KR" dirty="0"/>
              <a:t>=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 대기시간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도착시간 </a:t>
            </a:r>
            <a:r>
              <a:rPr lang="en-US" altLang="ko-KR" dirty="0" smtClean="0"/>
              <a:t>– C</a:t>
            </a:r>
            <a:r>
              <a:rPr lang="ko-KR" altLang="en-US" dirty="0" smtClean="0"/>
              <a:t>가 교환되는 문맥교환 소요시간 </a:t>
            </a:r>
          </a:p>
        </p:txBody>
      </p:sp>
    </p:spTree>
    <p:extLst>
      <p:ext uri="{BB962C8B-B14F-4D97-AF65-F5344CB8AC3E}">
        <p14:creationId xmlns:p14="http://schemas.microsoft.com/office/powerpoint/2010/main" val="13746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966634"/>
              </p:ext>
            </p:extLst>
          </p:nvPr>
        </p:nvGraphicFramePr>
        <p:xfrm>
          <a:off x="177084" y="624392"/>
          <a:ext cx="4684689" cy="192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563"/>
                <a:gridCol w="1561563"/>
                <a:gridCol w="1561563"/>
              </a:tblGrid>
              <a:tr h="385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프로세스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도착시간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실행시간</a:t>
                      </a:r>
                      <a:endParaRPr lang="ko-KR" altLang="en-US" dirty="0"/>
                    </a:p>
                  </a:txBody>
                  <a:tcPr/>
                </a:tc>
              </a:tr>
              <a:tr h="385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85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85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85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47752" y="193184"/>
            <a:ext cx="99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003" y="2833352"/>
            <a:ext cx="179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시간 량 </a:t>
            </a:r>
            <a:r>
              <a:rPr lang="en-US" altLang="ko-KR" dirty="0" smtClean="0"/>
              <a:t>3ms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79171" y="3644721"/>
            <a:ext cx="1081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962141" y="3627618"/>
            <a:ext cx="7856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031864" y="3644721"/>
            <a:ext cx="1081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861774" y="3644721"/>
            <a:ext cx="1081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204905" y="3644721"/>
            <a:ext cx="480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08737" y="3460055"/>
            <a:ext cx="95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Context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94078" y="3460055"/>
            <a:ext cx="95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Context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78827" y="3460055"/>
            <a:ext cx="95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Context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860997" y="3408883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70584" y="3442952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947115" y="3408883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761161" y="3420826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950039" y="3408883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684913" y="3449824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031864" y="3442952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113690" y="3449824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204905" y="3449824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7793" y="4069655"/>
            <a:ext cx="34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688206" y="4069724"/>
            <a:ext cx="34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58145" y="4069655"/>
            <a:ext cx="57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3.5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43836" y="4070205"/>
            <a:ext cx="57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5.5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76454" y="3819157"/>
            <a:ext cx="5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01456" y="3819156"/>
            <a:ext cx="57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P2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4861774" y="3442952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09408" y="4069724"/>
            <a:ext cx="30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147524" y="3819156"/>
            <a:ext cx="57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P3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426011" y="3780566"/>
            <a:ext cx="57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P4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251868" y="3460055"/>
            <a:ext cx="95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Context</a:t>
            </a:r>
            <a:endParaRPr lang="ko-KR" altLang="en-US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10772637" y="3451289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1252645" y="3449824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819600" y="3460055"/>
            <a:ext cx="95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Context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0772637" y="3644721"/>
            <a:ext cx="480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221405" y="3807742"/>
            <a:ext cx="48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792221" y="3778215"/>
            <a:ext cx="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P3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836547" y="4069655"/>
            <a:ext cx="30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751443" y="4058887"/>
            <a:ext cx="56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9.5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938476" y="4069655"/>
            <a:ext cx="47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785019" y="4069655"/>
            <a:ext cx="68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12.5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9450195" y="4093299"/>
            <a:ext cx="46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0941010" y="4069655"/>
            <a:ext cx="63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15.5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0365324" y="4093299"/>
            <a:ext cx="63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14.5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5002" y="4885660"/>
            <a:ext cx="179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시간 량 </a:t>
            </a:r>
            <a:r>
              <a:rPr lang="en-US" altLang="ko-KR" dirty="0"/>
              <a:t>4</a:t>
            </a:r>
            <a:r>
              <a:rPr lang="en-US" altLang="ko-KR" dirty="0" smtClean="0"/>
              <a:t>ms</a:t>
            </a:r>
            <a:endParaRPr lang="ko-KR" altLang="en-US" dirty="0"/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66047"/>
              </p:ext>
            </p:extLst>
          </p:nvPr>
        </p:nvGraphicFramePr>
        <p:xfrm>
          <a:off x="5039896" y="168215"/>
          <a:ext cx="662967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853"/>
                <a:gridCol w="1120462"/>
                <a:gridCol w="1622738"/>
                <a:gridCol w="2910626"/>
              </a:tblGrid>
              <a:tr h="344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 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프로세스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 반환시간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대기시간</a:t>
                      </a:r>
                      <a:endParaRPr lang="ko-KR" altLang="en-US" dirty="0"/>
                    </a:p>
                  </a:txBody>
                  <a:tcPr/>
                </a:tc>
              </a:tr>
              <a:tr h="344295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14-0=14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13-0-0.5-0.5=12</a:t>
                      </a:r>
                      <a:endParaRPr lang="ko-KR" altLang="en-US" dirty="0"/>
                    </a:p>
                  </a:txBody>
                  <a:tcPr/>
                </a:tc>
              </a:tr>
              <a:tr h="34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5.5-1=4.5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3.5-1-0.5=2</a:t>
                      </a:r>
                      <a:endParaRPr lang="ko-KR" altLang="en-US" dirty="0"/>
                    </a:p>
                  </a:txBody>
                  <a:tcPr/>
                </a:tc>
              </a:tr>
              <a:tr h="34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15.5-2=13.5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14.5-2-1.5=11</a:t>
                      </a:r>
                      <a:endParaRPr lang="ko-KR" altLang="en-US" dirty="0"/>
                    </a:p>
                  </a:txBody>
                  <a:tcPr/>
                </a:tc>
              </a:tr>
              <a:tr h="3442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12.5-3=9.5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9.5-3-0.5=6</a:t>
                      </a:r>
                      <a:endParaRPr lang="ko-KR" altLang="en-US" dirty="0"/>
                    </a:p>
                  </a:txBody>
                  <a:tcPr/>
                </a:tc>
              </a:tr>
              <a:tr h="344295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4-0=4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442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6.5-1=5.5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4.5-1-0.5=3</a:t>
                      </a:r>
                      <a:endParaRPr lang="ko-KR" altLang="en-US" dirty="0"/>
                    </a:p>
                  </a:txBody>
                  <a:tcPr/>
                </a:tc>
              </a:tr>
              <a:tr h="34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11-2=9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7-2-0.5=4.5</a:t>
                      </a:r>
                      <a:endParaRPr lang="ko-KR" altLang="en-US" dirty="0"/>
                    </a:p>
                  </a:txBody>
                  <a:tcPr/>
                </a:tc>
              </a:tr>
              <a:tr h="2936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14.5-3=11.5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11.5-3-0.5=8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직선 연결선 48"/>
          <p:cNvCxnSpPr/>
          <p:nvPr/>
        </p:nvCxnSpPr>
        <p:spPr>
          <a:xfrm>
            <a:off x="1076454" y="3431991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503201" y="3449824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33400"/>
              </p:ext>
            </p:extLst>
          </p:nvPr>
        </p:nvGraphicFramePr>
        <p:xfrm>
          <a:off x="779173" y="5569695"/>
          <a:ext cx="83004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033"/>
                <a:gridCol w="528315"/>
                <a:gridCol w="1024059"/>
                <a:gridCol w="625076"/>
                <a:gridCol w="1722213"/>
                <a:gridCol w="558578"/>
                <a:gridCol w="182215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 w="12700">
                            <a:noFill/>
                          </a:ln>
                        </a:rPr>
                        <a:t>p1</a:t>
                      </a:r>
                      <a:endParaRPr lang="ko-KR" altLang="en-US" dirty="0">
                        <a:ln w="12700"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 w="12700">
                            <a:noFill/>
                          </a:ln>
                        </a:rPr>
                        <a:t>c</a:t>
                      </a:r>
                      <a:endParaRPr lang="ko-KR" altLang="en-US" dirty="0">
                        <a:ln w="12700"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 w="12700">
                            <a:noFill/>
                          </a:ln>
                        </a:rPr>
                        <a:t>p2</a:t>
                      </a:r>
                      <a:endParaRPr lang="ko-KR" altLang="en-US" dirty="0">
                        <a:ln w="12700"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 w="12700">
                            <a:noFill/>
                          </a:ln>
                        </a:rPr>
                        <a:t>c</a:t>
                      </a:r>
                      <a:endParaRPr lang="ko-KR" altLang="en-US" dirty="0">
                        <a:ln w="12700"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 w="12700">
                            <a:noFill/>
                          </a:ln>
                        </a:rPr>
                        <a:t>p3</a:t>
                      </a:r>
                      <a:endParaRPr lang="ko-KR" altLang="en-US" dirty="0">
                        <a:ln w="12700"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 w="12700">
                            <a:noFill/>
                          </a:ln>
                        </a:rPr>
                        <a:t>c</a:t>
                      </a:r>
                      <a:endParaRPr lang="ko-KR" altLang="en-US" dirty="0">
                        <a:ln w="12700"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 w="12700">
                            <a:noFill/>
                          </a:ln>
                        </a:rPr>
                        <a:t>p4</a:t>
                      </a:r>
                      <a:endParaRPr lang="ko-KR" altLang="en-US" dirty="0">
                        <a:ln w="12700"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0584" y="6156449"/>
            <a:ext cx="5183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3256883" y="6165388"/>
            <a:ext cx="5183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4.5</a:t>
            </a:r>
            <a:endParaRPr lang="ko-KR" altLang="en-US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2658145" y="6156449"/>
            <a:ext cx="5183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4047889" y="6132400"/>
            <a:ext cx="5183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6.5</a:t>
            </a:r>
            <a:endParaRPr lang="ko-KR" altLang="en-US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4859010" y="6132052"/>
            <a:ext cx="5183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6478071" y="6145278"/>
            <a:ext cx="5183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7031864" y="6132052"/>
            <a:ext cx="6170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11.5</a:t>
            </a:r>
            <a:endParaRPr lang="ko-KR" altLang="en-US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8728386" y="6132052"/>
            <a:ext cx="6170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14.5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08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476314"/>
              </p:ext>
            </p:extLst>
          </p:nvPr>
        </p:nvGraphicFramePr>
        <p:xfrm>
          <a:off x="233427" y="635635"/>
          <a:ext cx="4684689" cy="192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563"/>
                <a:gridCol w="1502002"/>
                <a:gridCol w="1621124"/>
              </a:tblGrid>
              <a:tr h="385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프로세스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도착시간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실행시간</a:t>
                      </a:r>
                      <a:endParaRPr lang="ko-KR" altLang="en-US" dirty="0"/>
                    </a:p>
                  </a:txBody>
                  <a:tcPr/>
                </a:tc>
              </a:tr>
              <a:tr h="385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85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85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85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5609" y="3529086"/>
            <a:ext cx="179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시간 량 </a:t>
            </a:r>
            <a:r>
              <a:rPr lang="en-US" altLang="ko-KR" dirty="0" smtClean="0"/>
              <a:t>2ms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456" y="5076218"/>
            <a:ext cx="179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시간 량 </a:t>
            </a:r>
            <a:r>
              <a:rPr lang="en-US" altLang="ko-KR" dirty="0"/>
              <a:t>1</a:t>
            </a:r>
            <a:r>
              <a:rPr lang="en-US" altLang="ko-KR" dirty="0" smtClean="0"/>
              <a:t>ms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83111"/>
              </p:ext>
            </p:extLst>
          </p:nvPr>
        </p:nvGraphicFramePr>
        <p:xfrm>
          <a:off x="5259051" y="387500"/>
          <a:ext cx="646072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991"/>
                <a:gridCol w="1210614"/>
                <a:gridCol w="1725769"/>
                <a:gridCol w="2408350"/>
              </a:tblGrid>
              <a:tr h="3629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 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프로세스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 반환시간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대기시간</a:t>
                      </a:r>
                      <a:endParaRPr lang="ko-KR" altLang="en-US" dirty="0"/>
                    </a:p>
                  </a:txBody>
                  <a:tcPr/>
                </a:tc>
              </a:tr>
              <a:tr h="362986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12-0=12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10-0-0.5-0.5=9</a:t>
                      </a:r>
                      <a:endParaRPr lang="ko-KR" altLang="en-US" dirty="0"/>
                    </a:p>
                  </a:txBody>
                  <a:tcPr/>
                </a:tc>
              </a:tr>
              <a:tr h="36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4.5-1=3.5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2.5-1-0.5=1</a:t>
                      </a:r>
                      <a:endParaRPr lang="ko-KR" altLang="en-US" dirty="0"/>
                    </a:p>
                  </a:txBody>
                  <a:tcPr/>
                </a:tc>
              </a:tr>
              <a:tr h="36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14.5-2=12.5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12.5-2-0.5-0.5-0.5=9</a:t>
                      </a:r>
                      <a:endParaRPr lang="ko-KR" altLang="en-US" dirty="0"/>
                    </a:p>
                  </a:txBody>
                  <a:tcPr/>
                </a:tc>
              </a:tr>
              <a:tr h="3629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16-3=13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15-3-0.5-0.5-0.5=10.5</a:t>
                      </a:r>
                      <a:endParaRPr lang="ko-KR" altLang="en-US" dirty="0"/>
                    </a:p>
                  </a:txBody>
                  <a:tcPr/>
                </a:tc>
              </a:tr>
              <a:tr h="362986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en-US" altLang="ko-KR" smtClean="0"/>
                        <a:t>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17.5-0=17.5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16.5-0-0.5*6=13.5</a:t>
                      </a:r>
                      <a:endParaRPr lang="ko-KR" altLang="en-US" dirty="0"/>
                    </a:p>
                  </a:txBody>
                  <a:tcPr/>
                </a:tc>
              </a:tr>
              <a:tr h="3629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8.5-1=7.5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7.5-1-0.5*3=5</a:t>
                      </a:r>
                      <a:endParaRPr lang="ko-KR" altLang="en-US" dirty="0"/>
                    </a:p>
                  </a:txBody>
                  <a:tcPr/>
                </a:tc>
              </a:tr>
              <a:tr h="36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19-2=17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18-2-0.5*7=12.5</a:t>
                      </a:r>
                      <a:endParaRPr lang="ko-KR" altLang="en-US" dirty="0"/>
                    </a:p>
                  </a:txBody>
                  <a:tcPr/>
                </a:tc>
              </a:tr>
              <a:tr h="3629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16-3=13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15-3-0.5*5=9.5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824556"/>
              </p:ext>
            </p:extLst>
          </p:nvPr>
        </p:nvGraphicFramePr>
        <p:xfrm>
          <a:off x="540909" y="4116478"/>
          <a:ext cx="112175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586"/>
                <a:gridCol w="411960"/>
                <a:gridCol w="1324157"/>
                <a:gridCol w="382533"/>
                <a:gridCol w="1427147"/>
                <a:gridCol w="323683"/>
                <a:gridCol w="1468306"/>
                <a:gridCol w="339134"/>
                <a:gridCol w="1513058"/>
                <a:gridCol w="443483"/>
                <a:gridCol w="1380450"/>
                <a:gridCol w="283335"/>
                <a:gridCol w="56667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747752" y="193184"/>
            <a:ext cx="99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80690" y="4594545"/>
            <a:ext cx="44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22180" y="4591332"/>
            <a:ext cx="44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062620" y="4607424"/>
            <a:ext cx="6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2.5</a:t>
            </a:r>
            <a:endParaRPr lang="ko-KR" alt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433991" y="4607424"/>
            <a:ext cx="6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4.5</a:t>
            </a:r>
            <a:endParaRPr lang="ko-KR" alt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957026" y="4594545"/>
            <a:ext cx="6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223910" y="4607424"/>
            <a:ext cx="6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579123" y="4594545"/>
            <a:ext cx="6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7.5</a:t>
            </a:r>
            <a:endParaRPr lang="ko-KR" alt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887459" y="4591332"/>
            <a:ext cx="6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9.5</a:t>
            </a:r>
            <a:endParaRPr lang="ko-KR" alt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7392383" y="4607424"/>
            <a:ext cx="6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823317" y="4591332"/>
            <a:ext cx="6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9328241" y="4591332"/>
            <a:ext cx="6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12.5</a:t>
            </a:r>
            <a:endParaRPr lang="ko-KR" alt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460687" y="4607424"/>
            <a:ext cx="6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14.5</a:t>
            </a:r>
            <a:endParaRPr lang="ko-KR" alt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1088209" y="4607424"/>
            <a:ext cx="6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1470535" y="4591332"/>
            <a:ext cx="6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16</a:t>
            </a:r>
            <a:endParaRPr lang="ko-KR" altLang="en-US" dirty="0" smtClean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856210"/>
              </p:ext>
            </p:extLst>
          </p:nvPr>
        </p:nvGraphicFramePr>
        <p:xfrm>
          <a:off x="184463" y="5634917"/>
          <a:ext cx="11071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76"/>
                <a:gridCol w="365344"/>
                <a:gridCol w="635328"/>
                <a:gridCol w="338541"/>
                <a:gridCol w="653133"/>
                <a:gridCol w="347729"/>
                <a:gridCol w="566671"/>
                <a:gridCol w="373487"/>
                <a:gridCol w="643947"/>
                <a:gridCol w="360608"/>
                <a:gridCol w="540910"/>
                <a:gridCol w="334854"/>
                <a:gridCol w="566670"/>
                <a:gridCol w="283335"/>
                <a:gridCol w="579549"/>
                <a:gridCol w="258557"/>
                <a:gridCol w="578570"/>
                <a:gridCol w="321972"/>
                <a:gridCol w="553792"/>
                <a:gridCol w="334850"/>
                <a:gridCol w="592428"/>
                <a:gridCol w="347730"/>
                <a:gridCol w="592428"/>
                <a:gridCol w="31376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84988"/>
              </p:ext>
            </p:extLst>
          </p:nvPr>
        </p:nvGraphicFramePr>
        <p:xfrm>
          <a:off x="11294195" y="5597988"/>
          <a:ext cx="55537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73"/>
              </a:tblGrid>
              <a:tr h="315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6134650"/>
            <a:ext cx="44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72973" y="6134650"/>
            <a:ext cx="44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867145" y="6134650"/>
            <a:ext cx="56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1.5</a:t>
            </a:r>
            <a:endParaRPr lang="ko-KR" altLang="en-US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472102" y="6134650"/>
            <a:ext cx="56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.5</a:t>
            </a:r>
            <a:endParaRPr lang="ko-KR" altLang="en-US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989275" y="6134650"/>
            <a:ext cx="28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584739" y="6134650"/>
            <a:ext cx="30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809756" y="6134650"/>
            <a:ext cx="56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4.5</a:t>
            </a:r>
            <a:endParaRPr lang="ko-KR" alt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222781" y="6134650"/>
            <a:ext cx="49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8.5</a:t>
            </a:r>
            <a:endParaRPr lang="ko-KR" altLang="en-US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3415249" y="6138956"/>
            <a:ext cx="56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.5</a:t>
            </a:r>
            <a:endParaRPr lang="ko-KR" altLang="en-US" dirty="0" smtClean="0"/>
          </a:p>
        </p:txBody>
      </p:sp>
      <p:sp>
        <p:nvSpPr>
          <p:cNvPr id="45" name="TextBox 44"/>
          <p:cNvSpPr txBox="1"/>
          <p:nvPr/>
        </p:nvSpPr>
        <p:spPr>
          <a:xfrm flipH="1">
            <a:off x="3918917" y="6134650"/>
            <a:ext cx="30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4739425" y="6134650"/>
            <a:ext cx="56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.5</a:t>
            </a:r>
            <a:endParaRPr lang="ko-KR" altLang="en-US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484058" y="6134650"/>
            <a:ext cx="28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5721114" y="6134650"/>
            <a:ext cx="35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6185077" y="6134650"/>
            <a:ext cx="4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1546143" y="6129974"/>
            <a:ext cx="464296" cy="3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endParaRPr lang="ko-KR" altLang="en-US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1106176" y="6149821"/>
            <a:ext cx="43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18</a:t>
            </a:r>
            <a:endParaRPr lang="ko-KR" alt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6525541" y="6152928"/>
            <a:ext cx="65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10.5</a:t>
            </a:r>
            <a:endParaRPr lang="ko-KR" alt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042714" y="6149715"/>
            <a:ext cx="65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11.5</a:t>
            </a:r>
            <a:endParaRPr lang="ko-KR" alt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7480573" y="6137929"/>
            <a:ext cx="43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7895082" y="6117571"/>
            <a:ext cx="43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8262422" y="6134650"/>
            <a:ext cx="65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13.5</a:t>
            </a:r>
            <a:endParaRPr lang="ko-KR" alt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8770989" y="6134650"/>
            <a:ext cx="65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14.5</a:t>
            </a:r>
            <a:endParaRPr lang="ko-KR" alt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9238314" y="6149715"/>
            <a:ext cx="43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9739763" y="6149821"/>
            <a:ext cx="43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16</a:t>
            </a:r>
            <a:endParaRPr lang="ko-KR" altLang="en-US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10118099" y="6152786"/>
            <a:ext cx="65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16.5</a:t>
            </a:r>
            <a:endParaRPr lang="ko-KR" altLang="en-US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10619676" y="6143435"/>
            <a:ext cx="65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17.5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381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466" y="1176151"/>
            <a:ext cx="11343067" cy="540495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비 선점 스케줄링</a:t>
            </a:r>
            <a:r>
              <a:rPr lang="en-US" altLang="ko-KR" sz="3200" dirty="0" smtClean="0"/>
              <a:t>: </a:t>
            </a:r>
            <a:r>
              <a:rPr lang="ko-KR" altLang="en-US" sz="3200" dirty="0"/>
              <a:t>작업이 프로세스로 생성되어서 </a:t>
            </a:r>
            <a:r>
              <a:rPr lang="ko-KR" altLang="en-US" sz="3200" dirty="0" smtClean="0"/>
              <a:t>프로세서를 </a:t>
            </a:r>
            <a:r>
              <a:rPr lang="ko-KR" altLang="en-US" sz="3200" dirty="0"/>
              <a:t>할당 받은 후</a:t>
            </a:r>
            <a:r>
              <a:rPr lang="en-US" altLang="ko-KR" sz="3200" dirty="0"/>
              <a:t>, </a:t>
            </a:r>
            <a:r>
              <a:rPr lang="ko-KR" altLang="en-US" sz="3200" dirty="0" smtClean="0"/>
              <a:t>할당 </a:t>
            </a:r>
            <a:r>
              <a:rPr lang="ko-KR" altLang="en-US" sz="3200" dirty="0"/>
              <a:t>받은 프로세스의 실행이 </a:t>
            </a:r>
            <a:r>
              <a:rPr lang="ko-KR" altLang="en-US" sz="3200" dirty="0" smtClean="0"/>
              <a:t>종료될 때까지나  </a:t>
            </a:r>
            <a:r>
              <a:rPr lang="en-US" altLang="ko-KR" sz="3200" dirty="0" smtClean="0"/>
              <a:t>i/o</a:t>
            </a:r>
            <a:r>
              <a:rPr lang="ko-KR" altLang="en-US" sz="3200" dirty="0" smtClean="0"/>
              <a:t>에 의한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자발적 중지가 될 때까지 프로세스의 실행을 보장해주는 스케줄링</a:t>
            </a:r>
            <a:r>
              <a:rPr lang="en-US" altLang="ko-KR" sz="3200" dirty="0" smtClean="0"/>
              <a:t>.</a:t>
            </a:r>
          </a:p>
          <a:p>
            <a:r>
              <a:rPr lang="en-US" altLang="ko-KR" sz="3200" dirty="0" smtClean="0"/>
              <a:t>Convoy effect</a:t>
            </a:r>
            <a:r>
              <a:rPr lang="ko-KR" altLang="en-US" sz="3200" dirty="0" smtClean="0"/>
              <a:t>의 정의 </a:t>
            </a:r>
            <a:r>
              <a:rPr lang="en-US" altLang="ko-KR" sz="3200" dirty="0" smtClean="0"/>
              <a:t> :   </a:t>
            </a:r>
            <a:r>
              <a:rPr lang="ko-KR" altLang="en-US" sz="3200" dirty="0" smtClean="0"/>
              <a:t>비 선점 스케줄링 시</a:t>
            </a:r>
            <a:r>
              <a:rPr lang="en-US" altLang="ko-KR" sz="3200" dirty="0" smtClean="0"/>
              <a:t>,</a:t>
            </a:r>
            <a:r>
              <a:rPr lang="ko-KR" altLang="en-US" sz="3200" dirty="0" smtClean="0"/>
              <a:t> 시간이 오래 걸리는 프로세스가 프로세서를 차지하여 발생하는 현상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즉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실행시간이 큰 프로세스가 프로세서를 사용하는 것이 종료되기를 기다리는 현상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50950" y="0"/>
            <a:ext cx="1046627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dirty="0" smtClean="0"/>
              <a:t>CONVOY EFFECTS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66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950" y="1262129"/>
            <a:ext cx="11355946" cy="5087156"/>
          </a:xfrm>
        </p:spPr>
        <p:txBody>
          <a:bodyPr>
            <a:normAutofit lnSpcReduction="10000"/>
          </a:bodyPr>
          <a:lstStyle/>
          <a:p>
            <a:r>
              <a:rPr lang="en-US" altLang="ko-KR" sz="3200" dirty="0"/>
              <a:t>Convoy effect</a:t>
            </a:r>
            <a:r>
              <a:rPr lang="ko-KR" altLang="en-US" sz="3200" dirty="0"/>
              <a:t>의 자세한 설명 </a:t>
            </a:r>
            <a:r>
              <a:rPr lang="en-US" altLang="ko-KR" sz="3200" dirty="0"/>
              <a:t>: </a:t>
            </a:r>
            <a:endParaRPr lang="en-US" altLang="ko-KR" sz="32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 smtClean="0"/>
              <a:t>P1 , p2 , p3 </a:t>
            </a:r>
            <a:r>
              <a:rPr lang="ko-KR" altLang="en-US" sz="2200" dirty="0" smtClean="0"/>
              <a:t>순으로 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 장기스케줄러에 의해서 준비 큐에 들어오면 </a:t>
            </a:r>
            <a:r>
              <a:rPr lang="en-US" altLang="ko-KR" sz="2200" dirty="0" smtClean="0"/>
              <a:t>,</a:t>
            </a:r>
            <a:r>
              <a:rPr lang="ko-KR" altLang="en-US" sz="2200" dirty="0" smtClean="0"/>
              <a:t>  </a:t>
            </a:r>
            <a:r>
              <a:rPr lang="en-US" altLang="ko-KR" sz="2200" dirty="0" smtClean="0"/>
              <a:t>p1</a:t>
            </a:r>
            <a:r>
              <a:rPr lang="ko-KR" altLang="en-US" sz="2200" dirty="0" smtClean="0"/>
              <a:t>이 단기 스케줄러에 의해서 프로세서의 시간을 할당 받게 되고 </a:t>
            </a:r>
            <a:r>
              <a:rPr lang="en-US" altLang="ko-KR" sz="2200" dirty="0" smtClean="0"/>
              <a:t>p1</a:t>
            </a:r>
            <a:r>
              <a:rPr lang="ko-KR" altLang="en-US" sz="2200" dirty="0" smtClean="0"/>
              <a:t>은 실행시간이 </a:t>
            </a:r>
            <a:r>
              <a:rPr lang="en-US" altLang="ko-KR" sz="2200" dirty="0" smtClean="0"/>
              <a:t>50</a:t>
            </a:r>
            <a:r>
              <a:rPr lang="ko-KR" altLang="en-US" sz="2200" dirty="0" smtClean="0"/>
              <a:t>으로 큰 편에 속하는데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이 </a:t>
            </a:r>
            <a:r>
              <a:rPr lang="en-US" altLang="ko-KR" sz="2200" dirty="0" smtClean="0"/>
              <a:t>p1</a:t>
            </a:r>
            <a:r>
              <a:rPr lang="ko-KR" altLang="en-US" sz="2200" dirty="0" smtClean="0"/>
              <a:t>이 실행 될 동안 </a:t>
            </a:r>
            <a:r>
              <a:rPr lang="en-US" altLang="ko-KR" sz="2200" dirty="0" smtClean="0"/>
              <a:t>i/o  </a:t>
            </a:r>
            <a:r>
              <a:rPr lang="ko-KR" altLang="en-US" sz="2200" dirty="0" smtClean="0"/>
              <a:t>큐는 유휴상태가 되고 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이 </a:t>
            </a:r>
            <a:r>
              <a:rPr lang="en-US" altLang="ko-KR" sz="2200" dirty="0" smtClean="0"/>
              <a:t>p1</a:t>
            </a:r>
            <a:r>
              <a:rPr lang="ko-KR" altLang="en-US" sz="2200" dirty="0" smtClean="0"/>
              <a:t>이 프로세서 작업을 끝내고 나서 </a:t>
            </a:r>
            <a:r>
              <a:rPr lang="en-US" altLang="ko-KR" sz="2200" dirty="0" smtClean="0"/>
              <a:t>i/o</a:t>
            </a:r>
            <a:r>
              <a:rPr lang="ko-KR" altLang="en-US" sz="2200" dirty="0" smtClean="0"/>
              <a:t>로 이동하고 </a:t>
            </a:r>
            <a:r>
              <a:rPr lang="en-US" altLang="ko-KR" sz="2200" dirty="0" smtClean="0"/>
              <a:t>i/o</a:t>
            </a:r>
            <a:r>
              <a:rPr lang="ko-KR" altLang="en-US" sz="2200" dirty="0" smtClean="0"/>
              <a:t>를 할 동안에 실행시간이 짧은 </a:t>
            </a:r>
            <a:r>
              <a:rPr lang="en-US" altLang="ko-KR" sz="2200" dirty="0" smtClean="0"/>
              <a:t>p2,p3</a:t>
            </a:r>
            <a:r>
              <a:rPr lang="ko-KR" altLang="en-US" sz="2200" dirty="0" smtClean="0"/>
              <a:t>가 프로세서를 사용하고 </a:t>
            </a:r>
            <a:r>
              <a:rPr lang="en-US" altLang="ko-KR" sz="2200" dirty="0" smtClean="0"/>
              <a:t>i/o</a:t>
            </a:r>
            <a:r>
              <a:rPr lang="ko-KR" altLang="en-US" sz="2200" dirty="0" smtClean="0"/>
              <a:t>입출력 장치로 가서 대기하게 되므로  프로세서가 유휴상태가 된다</a:t>
            </a:r>
            <a:r>
              <a:rPr lang="en-US" altLang="ko-KR" sz="2200" dirty="0" smtClean="0"/>
              <a:t>.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50950" y="0"/>
            <a:ext cx="10466275" cy="1456267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CONVOY EFFECTS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48" y="2064308"/>
            <a:ext cx="9425592" cy="2353146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47962"/>
              </p:ext>
            </p:extLst>
          </p:nvPr>
        </p:nvGraphicFramePr>
        <p:xfrm>
          <a:off x="6642637" y="284074"/>
          <a:ext cx="30036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65"/>
                <a:gridCol w="166137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프로세스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실행시간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5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950" y="1098879"/>
            <a:ext cx="11574887" cy="3872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Convoy effect</a:t>
            </a:r>
            <a:r>
              <a:rPr lang="ko-KR" altLang="en-US" sz="2400" dirty="0" smtClean="0"/>
              <a:t>가 시스템에 미치는 영향 </a:t>
            </a:r>
            <a:r>
              <a:rPr lang="en-US" altLang="ko-KR" sz="2400" dirty="0" smtClean="0"/>
              <a:t>:  </a:t>
            </a:r>
            <a:r>
              <a:rPr lang="ko-KR" altLang="en-US" sz="2400" dirty="0" smtClean="0"/>
              <a:t>위의 예를 보면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프로세서 중심 작업과 입출력 중심 작업의 불균형 상태가 나타나는 것을 볼 수 있다</a:t>
            </a:r>
            <a:r>
              <a:rPr lang="en-US" altLang="ko-KR" sz="2400" dirty="0" smtClean="0"/>
              <a:t>. </a:t>
            </a:r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즉</a:t>
            </a:r>
            <a:r>
              <a:rPr lang="en-US" altLang="ko-KR" sz="2400" dirty="0" smtClean="0"/>
              <a:t>,  </a:t>
            </a:r>
            <a:r>
              <a:rPr lang="ko-KR" altLang="en-US" sz="2400" dirty="0" smtClean="0"/>
              <a:t>자원 할당의 공정성이 없어지고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 단위 시간당 처리량이 줄어들며</a:t>
            </a:r>
            <a:r>
              <a:rPr lang="en-US" altLang="ko-KR" sz="2400" dirty="0" smtClean="0"/>
              <a:t>,</a:t>
            </a:r>
          </a:p>
          <a:p>
            <a:pPr marL="0" indent="0">
              <a:buNone/>
            </a:pPr>
            <a:r>
              <a:rPr lang="ko-KR" altLang="en-US" sz="2400" dirty="0" smtClean="0"/>
              <a:t>응답시간이 매우 느려지게 되고 예측 가능성 </a:t>
            </a:r>
            <a:r>
              <a:rPr lang="ko-KR" altLang="en-US" sz="2400" smtClean="0"/>
              <a:t>또한 </a:t>
            </a:r>
            <a:r>
              <a:rPr lang="ko-KR" altLang="en-US" sz="2400" smtClean="0"/>
              <a:t>줄어들어 시스템이 </a:t>
            </a:r>
            <a:r>
              <a:rPr lang="ko-KR" altLang="en-US" sz="2400" dirty="0" smtClean="0"/>
              <a:t>효율적으로 운영되지 못하게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50950" y="0"/>
            <a:ext cx="1046627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dirty="0" smtClean="0"/>
              <a:t>CONVOY EFFECTS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03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Naver</a:t>
            </a:r>
            <a:r>
              <a:rPr lang="ko-KR" altLang="en-US" dirty="0" smtClean="0"/>
              <a:t> 지식 백과</a:t>
            </a:r>
            <a:endParaRPr lang="en-US" altLang="ko-KR" dirty="0" smtClean="0"/>
          </a:p>
          <a:p>
            <a:r>
              <a:rPr lang="ko-KR" altLang="en-US" dirty="0" smtClean="0"/>
              <a:t>수업 </a:t>
            </a:r>
            <a:r>
              <a:rPr lang="en-US" altLang="ko-KR" dirty="0" err="1" smtClean="0"/>
              <a:t>ppt</a:t>
            </a:r>
            <a:endParaRPr lang="en-US" altLang="ko-KR" dirty="0" smtClean="0"/>
          </a:p>
          <a:p>
            <a:r>
              <a:rPr lang="ko-KR" altLang="en-US" dirty="0" smtClean="0"/>
              <a:t>운영체제 그림으로 배우는 원리와 구조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한빛</a:t>
            </a:r>
            <a:r>
              <a:rPr lang="ko-KR" altLang="en-US" dirty="0" smtClean="0"/>
              <a:t> 미디어</a:t>
            </a:r>
            <a:endParaRPr lang="en-US" altLang="ko-KR" dirty="0" smtClean="0"/>
          </a:p>
          <a:p>
            <a:r>
              <a:rPr lang="ko-KR" altLang="en-US" dirty="0" smtClean="0"/>
              <a:t>교수님께 질문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6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2482</TotalTime>
  <Words>530</Words>
  <Application>Microsoft Office PowerPoint</Application>
  <PresentationFormat>와이드스크린</PresentationFormat>
  <Paragraphs>248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천체</vt:lpstr>
      <vt:lpstr>작업반환시간과 작업대기시간, Convoy effects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CONVOY EFFECTS</vt:lpstr>
      <vt:lpstr>PowerPoint 프레젠테이션</vt:lpstr>
      <vt:lpstr>출처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작업반환시간과 작업대기시간, Convoy effects</dc:title>
  <dc:creator>한나영</dc:creator>
  <cp:lastModifiedBy>한나영</cp:lastModifiedBy>
  <cp:revision>57</cp:revision>
  <dcterms:created xsi:type="dcterms:W3CDTF">2015-11-04T04:36:06Z</dcterms:created>
  <dcterms:modified xsi:type="dcterms:W3CDTF">2015-11-09T04:31:27Z</dcterms:modified>
</cp:coreProperties>
</file>