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74" r:id="rId7"/>
    <p:sldId id="276" r:id="rId8"/>
    <p:sldId id="277" r:id="rId9"/>
    <p:sldId id="278" r:id="rId10"/>
    <p:sldId id="286" r:id="rId11"/>
    <p:sldId id="287" r:id="rId12"/>
    <p:sldId id="288" r:id="rId13"/>
    <p:sldId id="292" r:id="rId14"/>
    <p:sldId id="293" r:id="rId15"/>
    <p:sldId id="289" r:id="rId16"/>
    <p:sldId id="290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60FCE-B847-B049-A667-224A0E0D1E43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C5B11-AEBC-2149-BB69-01A8F4846D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6995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16/11/1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16/11/1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16/11/1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16/11/1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16/11/1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16/11/1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16/11/1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16/11/1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16/11/1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16/11/1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16/11/1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16/11/1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16/11/1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16/11/1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16/11/1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sqlite/sqlite-constraints.html" TargetMode="External"/><Relationship Id="rId4" Type="http://schemas.openxmlformats.org/officeDocument/2006/relationships/hyperlink" Target="https://github.com/ccgus/fmdb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qlite.org/lang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FMDB</a:t>
            </a:r>
            <a:r>
              <a:rPr kumimoji="1" lang="zh-CN" altLang="en-US" dirty="0" smtClean="0"/>
              <a:t>及其使用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榔榆</a:t>
            </a:r>
            <a:endParaRPr kumimoji="1" lang="en-US" altLang="zh-CN" dirty="0"/>
          </a:p>
          <a:p>
            <a:pPr algn="r"/>
            <a:r>
              <a:rPr kumimoji="1" lang="en-US" altLang="zh-CN" dirty="0" smtClean="0"/>
              <a:t>2015.10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11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FMDB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ccgus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fmdb</a:t>
            </a:r>
            <a:endParaRPr kumimoji="1" lang="en-US" altLang="zh-CN" dirty="0" smtClean="0"/>
          </a:p>
          <a:p>
            <a:r>
              <a:rPr kumimoji="1" lang="zh-CN" altLang="en-US" dirty="0"/>
              <a:t>在工程目录下，创建</a:t>
            </a:r>
            <a:r>
              <a:rPr kumimoji="1" lang="en-US" altLang="zh-CN" dirty="0" err="1"/>
              <a:t>Podfile</a:t>
            </a:r>
            <a:r>
              <a:rPr kumimoji="1" lang="en-US" altLang="zh-CN" dirty="0"/>
              <a:t>,</a:t>
            </a:r>
            <a:r>
              <a:rPr kumimoji="1" lang="zh-CN" altLang="en-US" dirty="0" smtClean="0"/>
              <a:t>添加</a:t>
            </a:r>
            <a:r>
              <a:rPr kumimoji="1" lang="en-US" altLang="zh-CN" dirty="0"/>
              <a:t>FMDB with </a:t>
            </a:r>
            <a:r>
              <a:rPr kumimoji="1" lang="en-US" altLang="zh-CN" dirty="0" err="1" smtClean="0"/>
              <a:t>SQLCipher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>
                <a:solidFill>
                  <a:srgbClr val="3366FF"/>
                </a:solidFill>
              </a:rPr>
              <a:t>pod </a:t>
            </a:r>
            <a:r>
              <a:rPr kumimoji="1" lang="en-US" altLang="zh-CN" dirty="0">
                <a:solidFill>
                  <a:srgbClr val="3366FF"/>
                </a:solidFill>
              </a:rPr>
              <a:t>'FMDB/</a:t>
            </a:r>
            <a:r>
              <a:rPr kumimoji="1" lang="en-US" altLang="zh-CN" dirty="0" err="1">
                <a:solidFill>
                  <a:srgbClr val="3366FF"/>
                </a:solidFill>
              </a:rPr>
              <a:t>SQLCipher</a:t>
            </a:r>
            <a:r>
              <a:rPr kumimoji="1" lang="en-US" altLang="zh-CN" dirty="0">
                <a:solidFill>
                  <a:srgbClr val="3366FF"/>
                </a:solidFill>
              </a:rPr>
              <a:t>' </a:t>
            </a:r>
            <a:endParaRPr kumimoji="1" lang="en-US" altLang="zh-CN" dirty="0" smtClean="0">
              <a:solidFill>
                <a:srgbClr val="3366FF"/>
              </a:solidFill>
            </a:endParaRPr>
          </a:p>
          <a:p>
            <a:r>
              <a:rPr kumimoji="1" lang="en-US" altLang="zh-CN" dirty="0" smtClean="0"/>
              <a:t>pod </a:t>
            </a:r>
            <a:r>
              <a:rPr kumimoji="1" lang="en-US" altLang="zh-CN" dirty="0"/>
              <a:t>install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22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FMDB</a:t>
            </a:r>
            <a:r>
              <a:rPr kumimoji="1" lang="zh-CN" altLang="en-US" dirty="0" smtClean="0"/>
              <a:t>主要数据结构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主要数据结构</a:t>
            </a:r>
          </a:p>
          <a:p>
            <a:r>
              <a:rPr kumimoji="1" lang="en-US" altLang="zh-CN" dirty="0"/>
              <a:t>1. </a:t>
            </a:r>
            <a:r>
              <a:rPr kumimoji="1" lang="en-US" altLang="zh-CN" dirty="0" err="1"/>
              <a:t>FMDatabase</a:t>
            </a:r>
            <a:r>
              <a:rPr kumimoji="1" lang="zh-CN" altLang="en-US" dirty="0"/>
              <a:t>：数据库</a:t>
            </a:r>
          </a:p>
          <a:p>
            <a:r>
              <a:rPr kumimoji="1" lang="en-US" altLang="zh-CN" dirty="0"/>
              <a:t>2. </a:t>
            </a:r>
            <a:r>
              <a:rPr kumimoji="1" lang="en-US" altLang="zh-CN" dirty="0" err="1"/>
              <a:t>FMResultSet</a:t>
            </a:r>
            <a:r>
              <a:rPr kumimoji="1" lang="zh-CN" altLang="en-US" dirty="0"/>
              <a:t>：查询语句的返回结果</a:t>
            </a:r>
          </a:p>
          <a:p>
            <a:r>
              <a:rPr kumimoji="1" lang="en-US" altLang="zh-CN" dirty="0"/>
              <a:t>3. </a:t>
            </a:r>
            <a:r>
              <a:rPr kumimoji="1" lang="en-US" altLang="zh-CN" dirty="0" err="1"/>
              <a:t>FMDatabaseQueue</a:t>
            </a:r>
            <a:r>
              <a:rPr kumimoji="1" lang="zh-CN" altLang="en-US" dirty="0"/>
              <a:t>：在多线程里用到查询和更新，用这个来保证线程安全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225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FMDB</a:t>
            </a:r>
            <a:r>
              <a:rPr kumimoji="1" lang="zh-CN" altLang="en-US" dirty="0" smtClean="0"/>
              <a:t>：创建数据库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创建数据库</a:t>
            </a:r>
            <a:endParaRPr kumimoji="1" lang="en-US" altLang="zh-TW" dirty="0" smtClean="0"/>
          </a:p>
          <a:p>
            <a:r>
              <a:rPr kumimoji="1" lang="zh-TW" altLang="en-US" dirty="0"/>
              <a:t>数据库文件路径有三种方式：</a:t>
            </a:r>
          </a:p>
          <a:p>
            <a:r>
              <a:rPr kumimoji="1" lang="en-US" altLang="zh-TW" dirty="0"/>
              <a:t>1.documents</a:t>
            </a:r>
            <a:r>
              <a:rPr kumimoji="1" lang="zh-TW" altLang="en-US" dirty="0"/>
              <a:t>下的某个文件路径</a:t>
            </a:r>
          </a:p>
          <a:p>
            <a:r>
              <a:rPr kumimoji="1" lang="en-US" altLang="zh-TW" dirty="0"/>
              <a:t>2.@“”-</a:t>
            </a:r>
            <a:r>
              <a:rPr kumimoji="1" lang="zh-TW" altLang="en-US" dirty="0"/>
              <a:t>存放在临时路径，数据库关闭的时候会删除数据库</a:t>
            </a:r>
          </a:p>
          <a:p>
            <a:r>
              <a:rPr kumimoji="1" lang="en-US" altLang="zh-TW" dirty="0"/>
              <a:t>3.NULL - </a:t>
            </a:r>
            <a:r>
              <a:rPr kumimoji="1" lang="zh-TW" altLang="en-US" dirty="0"/>
              <a:t>存放在内存，数据库关闭时销毁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522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FMDB</a:t>
            </a:r>
            <a:r>
              <a:rPr kumimoji="1" lang="zh-CN" altLang="en-US" dirty="0"/>
              <a:t>：创建数据库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TW" dirty="0" err="1" smtClean="0"/>
              <a:t>NSString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*</a:t>
            </a:r>
            <a:r>
              <a:rPr kumimoji="1" lang="en-US" altLang="zh-TW" dirty="0" err="1"/>
              <a:t>dbPath</a:t>
            </a:r>
            <a:r>
              <a:rPr kumimoji="1" lang="en-US" altLang="zh-TW" dirty="0"/>
              <a:t>;//</a:t>
            </a:r>
            <a:r>
              <a:rPr kumimoji="1" lang="zh-TW" altLang="en-US" dirty="0"/>
              <a:t>定义数据库文件的路径</a:t>
            </a:r>
          </a:p>
          <a:p>
            <a:r>
              <a:rPr kumimoji="1" lang="en-US" altLang="zh-TW" dirty="0" err="1"/>
              <a:t>FMDatabase</a:t>
            </a:r>
            <a:r>
              <a:rPr kumimoji="1" lang="en-US" altLang="zh-TW" dirty="0"/>
              <a:t> *</a:t>
            </a:r>
            <a:r>
              <a:rPr kumimoji="1" lang="en-US" altLang="zh-TW" dirty="0" err="1"/>
              <a:t>db</a:t>
            </a:r>
            <a:r>
              <a:rPr kumimoji="1" lang="en-US" altLang="zh-TW" dirty="0"/>
              <a:t> = [</a:t>
            </a:r>
            <a:r>
              <a:rPr kumimoji="1" lang="en-US" altLang="zh-TW" dirty="0" err="1"/>
              <a:t>FMDatabase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databaseWithPath:dbPath</a:t>
            </a:r>
            <a:r>
              <a:rPr kumimoji="1" lang="en-US" altLang="zh-TW" dirty="0"/>
              <a:t>];</a:t>
            </a:r>
          </a:p>
          <a:p>
            <a:r>
              <a:rPr kumimoji="1" lang="zh-TW" altLang="en-US" dirty="0"/>
              <a:t>在</a:t>
            </a:r>
            <a:r>
              <a:rPr kumimoji="1" lang="en-US" altLang="zh-TW" dirty="0" err="1"/>
              <a:t>db</a:t>
            </a:r>
            <a:r>
              <a:rPr kumimoji="1" lang="zh-TW" altLang="en-US" dirty="0"/>
              <a:t>使用前必须先进行</a:t>
            </a:r>
            <a:r>
              <a:rPr kumimoji="1" lang="en-US" altLang="zh-TW" dirty="0"/>
              <a:t>open</a:t>
            </a:r>
            <a:r>
              <a:rPr kumimoji="1" lang="zh-TW" altLang="en-US" dirty="0"/>
              <a:t>，如果资源不足或者权限不够，</a:t>
            </a:r>
            <a:r>
              <a:rPr kumimoji="1" lang="en-US" altLang="zh-TW" dirty="0"/>
              <a:t>open</a:t>
            </a:r>
            <a:r>
              <a:rPr kumimoji="1" lang="zh-TW" altLang="en-US" dirty="0"/>
              <a:t>会失败。</a:t>
            </a:r>
          </a:p>
          <a:p>
            <a:r>
              <a:rPr kumimoji="1" lang="en-US" altLang="zh-TW" dirty="0"/>
              <a:t>if (![</a:t>
            </a:r>
            <a:r>
              <a:rPr kumimoji="1" lang="en-US" altLang="zh-TW" dirty="0" err="1"/>
              <a:t>db</a:t>
            </a:r>
            <a:r>
              <a:rPr kumimoji="1" lang="en-US" altLang="zh-TW" dirty="0"/>
              <a:t> open]) {</a:t>
            </a:r>
          </a:p>
          <a:p>
            <a:r>
              <a:rPr kumimoji="1" lang="en-US" altLang="zh-TW" dirty="0"/>
              <a:t>    [</a:t>
            </a:r>
            <a:r>
              <a:rPr kumimoji="1" lang="en-US" altLang="zh-TW" dirty="0" err="1"/>
              <a:t>db</a:t>
            </a:r>
            <a:r>
              <a:rPr kumimoji="1" lang="en-US" altLang="zh-TW" dirty="0"/>
              <a:t> release];</a:t>
            </a:r>
          </a:p>
          <a:p>
            <a:r>
              <a:rPr kumimoji="1" lang="en-US" altLang="zh-TW" dirty="0"/>
              <a:t>    return;</a:t>
            </a:r>
          </a:p>
          <a:p>
            <a:r>
              <a:rPr kumimoji="1" lang="en-US" altLang="zh-TW" dirty="0"/>
              <a:t>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22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FMDB</a:t>
            </a:r>
            <a:r>
              <a:rPr kumimoji="1" lang="zh-CN" altLang="en-US" dirty="0" smtClean="0"/>
              <a:t>：数据库操作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数据库操作分两类，一类是</a:t>
            </a:r>
            <a:r>
              <a:rPr kumimoji="1" lang="en-US" altLang="zh-TW" dirty="0"/>
              <a:t>Updates</a:t>
            </a:r>
            <a:r>
              <a:rPr kumimoji="1" lang="zh-TW" altLang="en-US" dirty="0"/>
              <a:t>（更新修改）；一类是</a:t>
            </a:r>
            <a:r>
              <a:rPr kumimoji="1" lang="en-US" altLang="zh-TW" dirty="0"/>
              <a:t>Query</a:t>
            </a:r>
            <a:r>
              <a:rPr kumimoji="1" lang="zh-TW" altLang="en-US" dirty="0"/>
              <a:t>（查询）</a:t>
            </a:r>
          </a:p>
          <a:p>
            <a:r>
              <a:rPr kumimoji="1" lang="en-US" altLang="zh-TW" dirty="0" smtClean="0"/>
              <a:t>Query</a:t>
            </a:r>
            <a:r>
              <a:rPr kumimoji="1" lang="zh-CN" altLang="en-US" dirty="0"/>
              <a:t>：</a:t>
            </a:r>
            <a:r>
              <a:rPr kumimoji="1" lang="en-US" altLang="zh-TW" dirty="0" smtClean="0"/>
              <a:t>select</a:t>
            </a:r>
            <a:r>
              <a:rPr kumimoji="1" lang="zh-TW" altLang="en-US" dirty="0"/>
              <a:t>查询，返回值为</a:t>
            </a:r>
            <a:r>
              <a:rPr kumimoji="1" lang="en-US" altLang="zh-TW" dirty="0" err="1"/>
              <a:t>FMResultSet</a:t>
            </a:r>
            <a:endParaRPr kumimoji="1" lang="en-US" altLang="zh-TW" dirty="0"/>
          </a:p>
          <a:p>
            <a:r>
              <a:rPr kumimoji="1" lang="en-US" altLang="zh-TW" dirty="0" smtClean="0"/>
              <a:t>Updates</a:t>
            </a:r>
            <a:r>
              <a:rPr kumimoji="1" lang="zh-CN" altLang="en-US" dirty="0" smtClean="0"/>
              <a:t>：除了</a:t>
            </a:r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外的查询都是</a:t>
            </a:r>
            <a:r>
              <a:rPr kumimoji="1" lang="en-US" altLang="zh-CN" dirty="0" smtClean="0"/>
              <a:t>Updates</a:t>
            </a:r>
            <a:r>
              <a:rPr kumimoji="1" lang="zh-CN" altLang="en-US" dirty="0" smtClean="0"/>
              <a:t>，返回值为</a:t>
            </a:r>
            <a:r>
              <a:rPr kumimoji="1" lang="en-US" altLang="zh-CN" dirty="0" smtClean="0"/>
              <a:t>BOOL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522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FMDB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Query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 err="1"/>
              <a:t>FMResultSet</a:t>
            </a:r>
            <a:r>
              <a:rPr kumimoji="1" lang="en-US" altLang="zh-CN" dirty="0"/>
              <a:t> *s = [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executeQuery</a:t>
            </a:r>
            <a:r>
              <a:rPr kumimoji="1" lang="en-US" altLang="zh-CN" dirty="0"/>
              <a:t>:@"SELECT * FROM </a:t>
            </a:r>
            <a:r>
              <a:rPr kumimoji="1" lang="en-US" altLang="zh-CN" dirty="0" smtClean="0"/>
              <a:t>student"</a:t>
            </a:r>
            <a:r>
              <a:rPr kumimoji="1" lang="en-US" altLang="zh-CN" dirty="0"/>
              <a:t>];</a:t>
            </a:r>
          </a:p>
          <a:p>
            <a:r>
              <a:rPr kumimoji="1" lang="en-US" altLang="zh-CN" dirty="0"/>
              <a:t>while ([s next]) {</a:t>
            </a:r>
          </a:p>
          <a:p>
            <a:r>
              <a:rPr kumimoji="1" lang="en-US" altLang="zh-CN" dirty="0"/>
              <a:t>    //retrieve values for each record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sid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/>
              <a:t>[s </a:t>
            </a:r>
            <a:r>
              <a:rPr kumimoji="1" lang="en-US" altLang="zh-CN" dirty="0" err="1"/>
              <a:t>intForColumn</a:t>
            </a:r>
            <a:r>
              <a:rPr kumimoji="1" lang="en-US" altLang="zh-CN" dirty="0"/>
              <a:t>:</a:t>
            </a:r>
            <a:r>
              <a:rPr kumimoji="1" lang="en-US" altLang="zh-CN" dirty="0" smtClean="0"/>
              <a:t>@”</a:t>
            </a:r>
            <a:r>
              <a:rPr kumimoji="1" lang="en-US" altLang="zh-CN" dirty="0" err="1" smtClean="0"/>
              <a:t>sid</a:t>
            </a:r>
            <a:r>
              <a:rPr kumimoji="1" lang="en-US" altLang="zh-CN" dirty="0" smtClean="0"/>
              <a:t>“]</a:t>
            </a:r>
            <a:r>
              <a:rPr kumimoji="1" lang="en-US" altLang="zh-CN" dirty="0"/>
              <a:t>;/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sid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student</a:t>
            </a:r>
            <a:r>
              <a:rPr kumimoji="1" lang="zh-CN" altLang="en-US" dirty="0" smtClean="0"/>
              <a:t>中的一个列名</a:t>
            </a:r>
            <a:endParaRPr kumimoji="1" lang="en-US" altLang="zh-CN" dirty="0"/>
          </a:p>
          <a:p>
            <a:r>
              <a:rPr kumimoji="1" lang="zh-CN" altLang="zh-CN" dirty="0"/>
              <a:t>}</a:t>
            </a:r>
            <a:r>
              <a:rPr kumimoji="1" lang="zh-CN" altLang="en-US" dirty="0"/>
              <a:t>	 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 smtClean="0"/>
              <a:t>列的数据类型</a:t>
            </a:r>
            <a:r>
              <a:rPr kumimoji="1" lang="zh-CN" altLang="en-US" dirty="0"/>
              <a:t>不同，可以通过 </a:t>
            </a:r>
            <a:r>
              <a:rPr kumimoji="1" lang="en-US" altLang="zh-CN" dirty="0" err="1"/>
              <a:t>longForColumn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stringForColumn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dataForColumn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objectForColumnName</a:t>
            </a:r>
            <a:r>
              <a:rPr kumimoji="1" lang="zh-CN" altLang="en-US" dirty="0"/>
              <a:t>等来获取。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225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FMDB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Update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TW" altLang="en-US" dirty="0"/>
              <a:t>除</a:t>
            </a:r>
            <a:r>
              <a:rPr kumimoji="1" lang="en-US" altLang="zh-TW" dirty="0"/>
              <a:t>select</a:t>
            </a:r>
            <a:r>
              <a:rPr kumimoji="1" lang="zh-TW" altLang="en-US" dirty="0"/>
              <a:t>操作外的都是</a:t>
            </a:r>
            <a:r>
              <a:rPr kumimoji="1" lang="en-US" altLang="zh-TW" dirty="0"/>
              <a:t>update</a:t>
            </a:r>
            <a:r>
              <a:rPr kumimoji="1" lang="zh-TW" altLang="en-US" dirty="0"/>
              <a:t>，返回值为</a:t>
            </a:r>
            <a:r>
              <a:rPr kumimoji="1" lang="en-US" altLang="zh-TW" dirty="0"/>
              <a:t>BOOL</a:t>
            </a:r>
            <a:r>
              <a:rPr kumimoji="1" lang="zh-TW" altLang="en-US" dirty="0"/>
              <a:t>类型，表示操作成功或者失败。</a:t>
            </a:r>
          </a:p>
          <a:p>
            <a:r>
              <a:rPr kumimoji="1" lang="zh-TW" altLang="en-US" dirty="0"/>
              <a:t>当</a:t>
            </a:r>
            <a:r>
              <a:rPr kumimoji="1" lang="en-US" altLang="zh-TW" dirty="0"/>
              <a:t>update</a:t>
            </a:r>
            <a:r>
              <a:rPr kumimoji="1" lang="zh-TW" altLang="en-US" dirty="0"/>
              <a:t>操作失败的时候，可以通过</a:t>
            </a:r>
            <a:r>
              <a:rPr kumimoji="1" lang="en-US" altLang="zh-TW" dirty="0"/>
              <a:t>-</a:t>
            </a:r>
            <a:r>
              <a:rPr kumimoji="1" lang="en-US" altLang="zh-TW" dirty="0" err="1"/>
              <a:t>lastErrorMessage</a:t>
            </a:r>
            <a:r>
              <a:rPr kumimoji="1" lang="en-US" altLang="zh-TW" dirty="0"/>
              <a:t> and -</a:t>
            </a:r>
            <a:r>
              <a:rPr kumimoji="1" lang="en-US" altLang="zh-TW" dirty="0" err="1"/>
              <a:t>lastErrorCode</a:t>
            </a:r>
            <a:r>
              <a:rPr kumimoji="1" lang="zh-TW" altLang="en-US" dirty="0"/>
              <a:t>来获取错误消息和错误码</a:t>
            </a:r>
          </a:p>
          <a:p>
            <a:r>
              <a:rPr kumimoji="1" lang="en-US" altLang="zh-TW" dirty="0" err="1"/>
              <a:t>NSString</a:t>
            </a:r>
            <a:r>
              <a:rPr kumimoji="1" lang="en-US" altLang="zh-TW" dirty="0"/>
              <a:t> *</a:t>
            </a:r>
            <a:r>
              <a:rPr kumimoji="1" lang="en-US" altLang="zh-TW" dirty="0" err="1"/>
              <a:t>sqlstr</a:t>
            </a:r>
            <a:r>
              <a:rPr kumimoji="1" lang="en-US" altLang="zh-TW" dirty="0"/>
              <a:t>=@"create ..."</a:t>
            </a:r>
          </a:p>
          <a:p>
            <a:r>
              <a:rPr kumimoji="1" lang="en-US" altLang="zh-TW" dirty="0"/>
              <a:t>[</a:t>
            </a:r>
            <a:r>
              <a:rPr kumimoji="1" lang="en-US" altLang="zh-TW" dirty="0" err="1"/>
              <a:t>db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executeUpdate:sqlstr</a:t>
            </a:r>
            <a:r>
              <a:rPr kumimoji="1" lang="en-US" altLang="zh-TW" dirty="0"/>
              <a:t>];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在</a:t>
            </a:r>
            <a:r>
              <a:rPr kumimoji="1" lang="en-US" altLang="zh-TW" dirty="0"/>
              <a:t>SQLite</a:t>
            </a:r>
            <a:r>
              <a:rPr kumimoji="1" lang="zh-TW" altLang="en-US" dirty="0"/>
              <a:t>中的</a:t>
            </a:r>
            <a:r>
              <a:rPr kumimoji="1" lang="en-US" altLang="zh-TW" dirty="0"/>
              <a:t>text</a:t>
            </a:r>
            <a:r>
              <a:rPr kumimoji="1" lang="zh-TW" altLang="en-US" dirty="0"/>
              <a:t>对应到的是</a:t>
            </a:r>
            <a:r>
              <a:rPr kumimoji="1" lang="en-US" altLang="zh-TW" dirty="0" err="1"/>
              <a:t>NSString</a:t>
            </a:r>
            <a:r>
              <a:rPr kumimoji="1" lang="zh-TW" altLang="en-US" dirty="0"/>
              <a:t>，</a:t>
            </a:r>
            <a:r>
              <a:rPr kumimoji="1" lang="en-US" altLang="zh-TW" dirty="0"/>
              <a:t>integer</a:t>
            </a:r>
            <a:r>
              <a:rPr kumimoji="1" lang="zh-TW" altLang="en-US" dirty="0"/>
              <a:t>对应</a:t>
            </a:r>
            <a:r>
              <a:rPr kumimoji="1" lang="en-US" altLang="zh-TW" dirty="0" err="1"/>
              <a:t>NSNumber</a:t>
            </a:r>
            <a:r>
              <a:rPr kumimoji="1" lang="zh-TW" altLang="en-US" dirty="0"/>
              <a:t>，</a:t>
            </a:r>
            <a:r>
              <a:rPr kumimoji="1" lang="en-US" altLang="zh-TW" dirty="0"/>
              <a:t>blob</a:t>
            </a:r>
            <a:r>
              <a:rPr kumimoji="1" lang="zh-TW" altLang="en-US" dirty="0"/>
              <a:t>则是</a:t>
            </a:r>
            <a:r>
              <a:rPr kumimoji="1" lang="en-US" altLang="zh-TW" dirty="0" err="1"/>
              <a:t>NSData</a:t>
            </a:r>
            <a:r>
              <a:rPr kumimoji="1" lang="zh-TW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225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FMDB</a:t>
            </a:r>
            <a:r>
              <a:rPr kumimoji="1" lang="zh-CN" altLang="en-US" dirty="0" smtClean="0"/>
              <a:t>：事务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[</a:t>
            </a:r>
            <a:r>
              <a:rPr kumimoji="1" lang="en-US" altLang="zh-TW" dirty="0" err="1"/>
              <a:t>db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beginTransaction</a:t>
            </a:r>
            <a:r>
              <a:rPr kumimoji="1" lang="en-US" altLang="zh-TW" dirty="0"/>
              <a:t>];//EXCLUSIVE </a:t>
            </a:r>
            <a:r>
              <a:rPr kumimoji="1" lang="zh-TW" altLang="en-US" dirty="0"/>
              <a:t>事务</a:t>
            </a:r>
          </a:p>
          <a:p>
            <a:r>
              <a:rPr kumimoji="1" lang="en-US" altLang="zh-TW" dirty="0"/>
              <a:t>[</a:t>
            </a:r>
            <a:r>
              <a:rPr kumimoji="1" lang="en-US" altLang="zh-TW" dirty="0" err="1"/>
              <a:t>db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beginDeferredTransaction</a:t>
            </a:r>
            <a:r>
              <a:rPr kumimoji="1" lang="en-US" altLang="zh-TW" dirty="0"/>
              <a:t>];//DEFERRED </a:t>
            </a:r>
            <a:r>
              <a:rPr kumimoji="1" lang="zh-TW" altLang="en-US" dirty="0"/>
              <a:t>事务</a:t>
            </a:r>
          </a:p>
          <a:p>
            <a:r>
              <a:rPr kumimoji="1" lang="en-US" altLang="zh-TW" dirty="0"/>
              <a:t>[</a:t>
            </a:r>
            <a:r>
              <a:rPr kumimoji="1" lang="en-US" altLang="zh-TW" dirty="0" err="1"/>
              <a:t>db</a:t>
            </a:r>
            <a:r>
              <a:rPr kumimoji="1" lang="en-US" altLang="zh-TW" dirty="0"/>
              <a:t> commit];//</a:t>
            </a:r>
            <a:r>
              <a:rPr kumimoji="1" lang="zh-TW" altLang="en-US" dirty="0"/>
              <a:t>执行成功</a:t>
            </a:r>
            <a:r>
              <a:rPr kumimoji="1" lang="en-US" altLang="zh-TW" dirty="0"/>
              <a:t>,commit</a:t>
            </a:r>
            <a:r>
              <a:rPr kumimoji="1" lang="zh-TW" altLang="en-US" dirty="0"/>
              <a:t>到数据库</a:t>
            </a:r>
          </a:p>
          <a:p>
            <a:r>
              <a:rPr kumimoji="1" lang="en-US" altLang="zh-TW" dirty="0"/>
              <a:t>[</a:t>
            </a:r>
            <a:r>
              <a:rPr kumimoji="1" lang="en-US" altLang="zh-TW" dirty="0" err="1"/>
              <a:t>db</a:t>
            </a:r>
            <a:r>
              <a:rPr kumimoji="1" lang="en-US" altLang="zh-TW" dirty="0"/>
              <a:t> rollback];//</a:t>
            </a:r>
            <a:r>
              <a:rPr kumimoji="1" lang="zh-TW" altLang="en-US" dirty="0"/>
              <a:t>执行失败，回退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23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FMDB</a:t>
            </a:r>
            <a:r>
              <a:rPr kumimoji="1" lang="zh-CN" altLang="en-US" dirty="0"/>
              <a:t>：事务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3" y="1794932"/>
            <a:ext cx="7854420" cy="4656667"/>
          </a:xfrm>
        </p:spPr>
        <p:txBody>
          <a:bodyPr numCol="1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kumimoji="1" lang="en-US" altLang="zh-CN" sz="2000" dirty="0"/>
              <a:t>BOOL </a:t>
            </a:r>
            <a:r>
              <a:rPr kumimoji="1" lang="en-US" altLang="zh-CN" sz="2000" dirty="0" err="1"/>
              <a:t>isRollBack</a:t>
            </a:r>
            <a:r>
              <a:rPr kumimoji="1" lang="en-US" altLang="zh-CN" sz="2000" dirty="0"/>
              <a:t>=NO</a:t>
            </a:r>
            <a:r>
              <a:rPr kumimoji="1" lang="en-US" altLang="zh-CN" sz="2000" dirty="0" smtClean="0"/>
              <a:t>;</a:t>
            </a:r>
            <a:endParaRPr kumimoji="1" lang="en-US" altLang="zh-CN" sz="2000" dirty="0"/>
          </a:p>
          <a:p>
            <a:pPr marL="0" indent="0">
              <a:lnSpc>
                <a:spcPct val="50000"/>
              </a:lnSpc>
              <a:buNone/>
            </a:pPr>
            <a:r>
              <a:rPr kumimoji="1" lang="en-US" altLang="zh-CN" sz="2000" dirty="0">
                <a:solidFill>
                  <a:srgbClr val="3366FF"/>
                </a:solidFill>
              </a:rPr>
              <a:t>[</a:t>
            </a:r>
            <a:r>
              <a:rPr kumimoji="1" lang="en-US" altLang="zh-CN" sz="2000" dirty="0" err="1">
                <a:solidFill>
                  <a:srgbClr val="3366FF"/>
                </a:solidFill>
              </a:rPr>
              <a:t>db</a:t>
            </a:r>
            <a:r>
              <a:rPr kumimoji="1" lang="en-US" altLang="zh-CN" sz="2000" dirty="0">
                <a:solidFill>
                  <a:srgbClr val="3366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3366FF"/>
                </a:solidFill>
              </a:rPr>
              <a:t>beginTransaction</a:t>
            </a:r>
            <a:r>
              <a:rPr kumimoji="1" lang="en-US" altLang="zh-CN" sz="2000" dirty="0">
                <a:solidFill>
                  <a:srgbClr val="3366FF"/>
                </a:solidFill>
              </a:rPr>
              <a:t>];</a:t>
            </a:r>
          </a:p>
          <a:p>
            <a:pPr marL="0" indent="0">
              <a:lnSpc>
                <a:spcPct val="50000"/>
              </a:lnSpc>
              <a:buNone/>
            </a:pPr>
            <a:r>
              <a:rPr kumimoji="1" lang="en-US" altLang="zh-CN" sz="2000" dirty="0"/>
              <a:t>for(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=0;i&lt;</a:t>
            </a:r>
            <a:r>
              <a:rPr kumimoji="1" lang="en-US" altLang="zh-CN" sz="2000" dirty="0" err="1"/>
              <a:t>n;i</a:t>
            </a:r>
            <a:r>
              <a:rPr kumimoji="1" lang="en-US" altLang="zh-CN" sz="2000" dirty="0"/>
              <a:t>++</a:t>
            </a:r>
            <a:r>
              <a:rPr kumimoji="1" lang="en-US" altLang="zh-CN" sz="2000" dirty="0" smtClean="0"/>
              <a:t>){</a:t>
            </a:r>
            <a:endParaRPr kumimoji="1" lang="en-US" altLang="zh-CN" sz="2000" dirty="0"/>
          </a:p>
          <a:p>
            <a:pPr marL="0" indent="0">
              <a:lnSpc>
                <a:spcPct val="50000"/>
              </a:lnSpc>
              <a:buNone/>
            </a:pPr>
            <a:r>
              <a:rPr kumimoji="1" lang="zh-CN" altLang="en-US" sz="2000" dirty="0" smtClean="0"/>
              <a:t>  </a:t>
            </a:r>
            <a:r>
              <a:rPr kumimoji="1" lang="en-US" altLang="zh-CN" sz="2000" dirty="0" smtClean="0"/>
              <a:t>BOOL </a:t>
            </a:r>
            <a:r>
              <a:rPr kumimoji="1" lang="en-US" altLang="zh-CN" sz="2000" dirty="0"/>
              <a:t>result = [</a:t>
            </a:r>
            <a:r>
              <a:rPr kumimoji="1" lang="en-US" altLang="zh-CN" sz="2000" dirty="0" err="1"/>
              <a:t>db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executeUpdate:sqlstr</a:t>
            </a:r>
            <a:r>
              <a:rPr kumimoji="1" lang="en-US" altLang="zh-CN" sz="2000" dirty="0"/>
              <a:t>];</a:t>
            </a:r>
          </a:p>
          <a:p>
            <a:pPr marL="0" indent="0">
              <a:lnSpc>
                <a:spcPct val="50000"/>
              </a:lnSpc>
              <a:buNone/>
            </a:pPr>
            <a:r>
              <a:rPr kumimoji="1" lang="zh-CN" altLang="en-US" sz="2000" dirty="0" smtClean="0"/>
              <a:t>  </a:t>
            </a:r>
            <a:r>
              <a:rPr kumimoji="1" lang="en-US" altLang="zh-CN" sz="2000" dirty="0" smtClean="0"/>
              <a:t>if</a:t>
            </a:r>
            <a:r>
              <a:rPr kumimoji="1" lang="en-US" altLang="zh-CN" sz="2000" dirty="0"/>
              <a:t>(!result</a:t>
            </a:r>
            <a:r>
              <a:rPr kumimoji="1" lang="en-US" altLang="zh-CN" sz="2000" dirty="0" smtClean="0"/>
              <a:t>){</a:t>
            </a:r>
          </a:p>
          <a:p>
            <a:pPr marL="0" indent="0">
              <a:lnSpc>
                <a:spcPct val="50000"/>
              </a:lnSpc>
              <a:buNone/>
            </a:pPr>
            <a:r>
              <a:rPr kumimoji="1" lang="zh-CN" altLang="zh-CN" sz="2000" dirty="0"/>
              <a:t> </a:t>
            </a:r>
            <a:r>
              <a:rPr kumimoji="1" lang="zh-CN" altLang="en-US" sz="2000" dirty="0" smtClean="0"/>
              <a:t>    </a:t>
            </a:r>
            <a:r>
              <a:rPr kumimoji="1" lang="en-US" altLang="zh-CN" sz="2000" dirty="0" err="1" smtClean="0"/>
              <a:t>isRollBack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= YES</a:t>
            </a:r>
            <a:r>
              <a:rPr kumimoji="1" lang="en-US" altLang="zh-CN" sz="2000" dirty="0" smtClean="0"/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kumimoji="1" lang="zh-CN" altLang="zh-CN" sz="2000" dirty="0"/>
              <a:t> </a:t>
            </a:r>
            <a:r>
              <a:rPr kumimoji="1" lang="zh-CN" altLang="en-US" sz="2000" dirty="0" smtClean="0"/>
              <a:t>    </a:t>
            </a:r>
            <a:r>
              <a:rPr kumimoji="1" lang="en-US" altLang="zh-CN" sz="2000" dirty="0" smtClean="0"/>
              <a:t>break</a:t>
            </a:r>
            <a:r>
              <a:rPr kumimoji="1" lang="en-US" altLang="zh-CN" sz="2000" dirty="0"/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kumimoji="1" lang="zh-CN" altLang="en-US" sz="2000" dirty="0" smtClean="0"/>
              <a:t>  </a:t>
            </a:r>
            <a:r>
              <a:rPr kumimoji="1" lang="en-US" altLang="zh-CN" sz="2000" dirty="0" smtClean="0"/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kumimoji="1" lang="en-US" altLang="zh-CN" sz="2000" dirty="0" smtClean="0"/>
              <a:t>}</a:t>
            </a:r>
            <a:endParaRPr kumimoji="1" lang="en-US" altLang="zh-CN" sz="2000" dirty="0"/>
          </a:p>
          <a:p>
            <a:pPr marL="0" indent="0">
              <a:lnSpc>
                <a:spcPct val="50000"/>
              </a:lnSpc>
              <a:buNone/>
            </a:pPr>
            <a:r>
              <a:rPr kumimoji="1" lang="en-US" altLang="zh-CN" sz="2000" dirty="0"/>
              <a:t>if(</a:t>
            </a:r>
            <a:r>
              <a:rPr kumimoji="1" lang="en-US" altLang="zh-CN" sz="2000" dirty="0" err="1"/>
              <a:t>isRollBack</a:t>
            </a:r>
            <a:r>
              <a:rPr kumimoji="1" lang="en-US" altLang="zh-CN" sz="2000" dirty="0" smtClean="0"/>
              <a:t>){</a:t>
            </a:r>
            <a:r>
              <a:rPr kumimoji="1" lang="zh-CN" altLang="en-US" sz="2000" dirty="0" smtClean="0"/>
              <a:t>  </a:t>
            </a:r>
            <a:r>
              <a:rPr kumimoji="1" lang="en-US" altLang="zh-CN" sz="2000" dirty="0" smtClean="0">
                <a:solidFill>
                  <a:srgbClr val="3366FF"/>
                </a:solidFill>
              </a:rPr>
              <a:t>[</a:t>
            </a:r>
            <a:r>
              <a:rPr kumimoji="1" lang="en-US" altLang="zh-CN" sz="2000" dirty="0" err="1">
                <a:solidFill>
                  <a:srgbClr val="3366FF"/>
                </a:solidFill>
              </a:rPr>
              <a:t>db</a:t>
            </a:r>
            <a:r>
              <a:rPr kumimoji="1" lang="en-US" altLang="zh-CN" sz="2000" dirty="0">
                <a:solidFill>
                  <a:srgbClr val="3366FF"/>
                </a:solidFill>
              </a:rPr>
              <a:t> rollback</a:t>
            </a:r>
            <a:r>
              <a:rPr kumimoji="1" lang="en-US" altLang="zh-CN" sz="2000" dirty="0" smtClean="0"/>
              <a:t>];</a:t>
            </a:r>
            <a:r>
              <a:rPr kumimoji="1" lang="zh-CN" altLang="en-US" sz="2000" dirty="0" smtClean="0"/>
              <a:t>  </a:t>
            </a:r>
            <a:r>
              <a:rPr kumimoji="1" lang="en-US" altLang="zh-CN" sz="2000" dirty="0" smtClean="0"/>
              <a:t>}</a:t>
            </a:r>
            <a:endParaRPr kumimoji="1" lang="en-US" altLang="zh-CN" sz="2000" dirty="0"/>
          </a:p>
          <a:p>
            <a:pPr marL="0" indent="0">
              <a:lnSpc>
                <a:spcPct val="50000"/>
              </a:lnSpc>
              <a:buNone/>
            </a:pPr>
            <a:r>
              <a:rPr kumimoji="1" lang="en-US" altLang="zh-CN" sz="2000" dirty="0" smtClean="0"/>
              <a:t>else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{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[</a:t>
            </a:r>
            <a:r>
              <a:rPr kumimoji="1" lang="en-US" altLang="zh-CN" sz="2000" dirty="0" err="1">
                <a:solidFill>
                  <a:srgbClr val="3366FF"/>
                </a:solidFill>
              </a:rPr>
              <a:t>db</a:t>
            </a:r>
            <a:r>
              <a:rPr kumimoji="1" lang="en-US" altLang="zh-CN" sz="2000" dirty="0">
                <a:solidFill>
                  <a:srgbClr val="3366FF"/>
                </a:solidFill>
              </a:rPr>
              <a:t> commit]</a:t>
            </a:r>
            <a:r>
              <a:rPr kumimoji="1" lang="en-US" altLang="zh-CN" sz="2000" dirty="0" smtClean="0"/>
              <a:t>;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}</a:t>
            </a:r>
            <a:endParaRPr kumimoji="1" lang="en-US" altLang="zh-CN" sz="2000" dirty="0"/>
          </a:p>
          <a:p>
            <a:pPr marL="0" indent="0">
              <a:lnSpc>
                <a:spcPct val="50000"/>
              </a:lnSpc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2816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err="1" smtClean="0"/>
              <a:t>FMDB：数据库关闭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当数据库全部操作执行完成的时候，需要</a:t>
            </a:r>
            <a:r>
              <a:rPr kumimoji="1" lang="en-US" altLang="zh-CN" dirty="0"/>
              <a:t>close</a:t>
            </a:r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 close];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23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提纲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数据库相关知识</a:t>
            </a:r>
            <a:endParaRPr kumimoji="1" lang="en-US" altLang="zh-CN" dirty="0" smtClean="0"/>
          </a:p>
          <a:p>
            <a:r>
              <a:rPr kumimoji="1" lang="en-US" altLang="zh-CN" dirty="0" smtClean="0"/>
              <a:t>FMDB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22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FMDB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FMDatabaseQueue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FMDatabaseQueue</a:t>
            </a:r>
            <a:r>
              <a:rPr kumimoji="1" lang="zh-CN" altLang="en-US" dirty="0"/>
              <a:t>，采用</a:t>
            </a:r>
            <a:r>
              <a:rPr kumimoji="1" lang="en-US" altLang="zh-CN" dirty="0"/>
              <a:t>GCD</a:t>
            </a:r>
            <a:r>
              <a:rPr kumimoji="1" lang="zh-CN" altLang="en-US" dirty="0"/>
              <a:t>的方式，根据线程发起请求的先后顺序执行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创建一个</a:t>
            </a:r>
            <a:r>
              <a:rPr kumimoji="1" lang="en-US" altLang="zh-CN" dirty="0"/>
              <a:t>queue</a:t>
            </a:r>
          </a:p>
          <a:p>
            <a:r>
              <a:rPr kumimoji="1" lang="en-US" altLang="zh-CN" dirty="0" err="1"/>
              <a:t>FMDatabaseQueue</a:t>
            </a:r>
            <a:r>
              <a:rPr kumimoji="1" lang="en-US" altLang="zh-CN" dirty="0"/>
              <a:t> *queue = [</a:t>
            </a:r>
            <a:r>
              <a:rPr kumimoji="1" lang="en-US" altLang="zh-CN" dirty="0" err="1"/>
              <a:t>FMDatabaseQueue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databaseQueueWithPath:aPath</a:t>
            </a:r>
            <a:r>
              <a:rPr kumimoji="1" lang="en-US" altLang="zh-CN" dirty="0"/>
              <a:t>]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err="1" smtClean="0"/>
              <a:t>aPath</a:t>
            </a:r>
            <a:r>
              <a:rPr kumimoji="1" lang="zh-CN" altLang="en-US" dirty="0" smtClean="0"/>
              <a:t>是数据库所在的路径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912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FMDatabaseQueue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727200"/>
            <a:ext cx="7345363" cy="4724399"/>
          </a:xfrm>
        </p:spPr>
        <p:txBody>
          <a:bodyPr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kumimoji="1" lang="en-US" altLang="zh-CN" dirty="0"/>
              <a:t>[queue </a:t>
            </a:r>
            <a:r>
              <a:rPr kumimoji="1" lang="en-US" altLang="zh-CN" dirty="0" err="1">
                <a:solidFill>
                  <a:srgbClr val="3366FF"/>
                </a:solidFill>
              </a:rPr>
              <a:t>inDatabase</a:t>
            </a:r>
            <a:r>
              <a:rPr kumimoji="1" lang="en-US" altLang="zh-CN" dirty="0"/>
              <a:t>:^(</a:t>
            </a:r>
            <a:r>
              <a:rPr kumimoji="1" lang="en-US" altLang="zh-CN" dirty="0" err="1"/>
              <a:t>FMDatabase</a:t>
            </a:r>
            <a:r>
              <a:rPr kumimoji="1" lang="en-US" altLang="zh-CN" dirty="0"/>
              <a:t> *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) </a:t>
            </a:r>
            <a:r>
              <a:rPr kumimoji="1" lang="en-US" altLang="zh-CN" dirty="0" smtClean="0"/>
              <a:t>{</a:t>
            </a:r>
          </a:p>
          <a:p>
            <a:pPr marL="0" indent="0">
              <a:spcBef>
                <a:spcPts val="800"/>
              </a:spcBef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[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executeUpdate</a:t>
            </a:r>
            <a:r>
              <a:rPr kumimoji="1" lang="en-US" altLang="zh-CN" dirty="0"/>
              <a:t>:@"INSERT INTO </a:t>
            </a:r>
            <a:r>
              <a:rPr kumimoji="1" lang="en-US" altLang="zh-CN" dirty="0" err="1"/>
              <a:t>myTable</a:t>
            </a:r>
            <a:r>
              <a:rPr kumimoji="1" lang="en-US" altLang="zh-CN" dirty="0"/>
              <a:t> VALUES (?)", [</a:t>
            </a:r>
            <a:r>
              <a:rPr kumimoji="1" lang="en-US" altLang="zh-CN" dirty="0" err="1"/>
              <a:t>NSNumber</a:t>
            </a:r>
            <a:r>
              <a:rPr kumimoji="1" lang="en-US" altLang="zh-CN" dirty="0"/>
              <a:t> numberWithInt:1]];</a:t>
            </a:r>
          </a:p>
          <a:p>
            <a:pPr marL="0" indent="0">
              <a:spcBef>
                <a:spcPts val="800"/>
              </a:spcBef>
              <a:buNone/>
            </a:pPr>
            <a:r>
              <a:rPr kumimoji="1" lang="en-US" altLang="zh-CN" dirty="0" smtClean="0"/>
              <a:t>	[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executeUpdate</a:t>
            </a:r>
            <a:r>
              <a:rPr kumimoji="1" lang="en-US" altLang="zh-CN" dirty="0"/>
              <a:t>:@"INSERT INTO </a:t>
            </a:r>
            <a:r>
              <a:rPr kumimoji="1" lang="en-US" altLang="zh-CN" dirty="0" err="1"/>
              <a:t>myTable</a:t>
            </a:r>
            <a:r>
              <a:rPr kumimoji="1" lang="en-US" altLang="zh-CN" dirty="0"/>
              <a:t> VALUES (?)", [</a:t>
            </a:r>
            <a:r>
              <a:rPr kumimoji="1" lang="en-US" altLang="zh-CN" dirty="0" err="1"/>
              <a:t>NSNumber</a:t>
            </a:r>
            <a:r>
              <a:rPr kumimoji="1" lang="en-US" altLang="zh-CN" dirty="0"/>
              <a:t> numberWithInt:2]]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pPr marL="0" indent="0">
              <a:spcBef>
                <a:spcPts val="800"/>
              </a:spcBef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FMResultSet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*</a:t>
            </a:r>
            <a:r>
              <a:rPr kumimoji="1" lang="en-US" altLang="zh-CN" dirty="0" err="1"/>
              <a:t>rs</a:t>
            </a:r>
            <a:r>
              <a:rPr kumimoji="1" lang="en-US" altLang="zh-CN" dirty="0"/>
              <a:t> = [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executeQuery</a:t>
            </a:r>
            <a:r>
              <a:rPr kumimoji="1" lang="en-US" altLang="zh-CN" dirty="0"/>
              <a:t>:@"select * from foo"];</a:t>
            </a:r>
          </a:p>
          <a:p>
            <a:pPr marL="0" indent="0">
              <a:spcBef>
                <a:spcPts val="800"/>
              </a:spcBef>
              <a:buNone/>
            </a:pPr>
            <a:r>
              <a:rPr kumimoji="1" lang="en-US" altLang="zh-CN" dirty="0" smtClean="0"/>
              <a:t>	while </a:t>
            </a:r>
            <a:r>
              <a:rPr kumimoji="1" lang="en-US" altLang="zh-CN" dirty="0"/>
              <a:t>([</a:t>
            </a:r>
            <a:r>
              <a:rPr kumimoji="1" lang="en-US" altLang="zh-CN" dirty="0" err="1"/>
              <a:t>rs</a:t>
            </a:r>
            <a:r>
              <a:rPr kumimoji="1" lang="en-US" altLang="zh-CN" dirty="0"/>
              <a:t> next]) {</a:t>
            </a:r>
          </a:p>
          <a:p>
            <a:pPr marL="0" indent="0">
              <a:spcBef>
                <a:spcPts val="800"/>
              </a:spcBef>
              <a:buNone/>
            </a:pPr>
            <a:r>
              <a:rPr kumimoji="1" lang="en-US" altLang="zh-CN" dirty="0"/>
              <a:t>       </a:t>
            </a:r>
            <a:r>
              <a:rPr kumimoji="1" lang="en-US" altLang="zh-CN" dirty="0" smtClean="0"/>
              <a:t>		 </a:t>
            </a:r>
            <a:r>
              <a:rPr kumimoji="1" lang="en-US" altLang="zh-CN" dirty="0"/>
              <a:t>…</a:t>
            </a:r>
          </a:p>
          <a:p>
            <a:pPr marL="0" indent="0">
              <a:spcBef>
                <a:spcPts val="800"/>
              </a:spcBef>
              <a:buNone/>
            </a:pPr>
            <a:r>
              <a:rPr kumimoji="1" lang="en-US" altLang="zh-CN" dirty="0"/>
              <a:t>    </a:t>
            </a:r>
            <a:r>
              <a:rPr kumimoji="1" lang="en-US" altLang="zh-CN" dirty="0" smtClean="0"/>
              <a:t>	}</a:t>
            </a:r>
            <a:endParaRPr kumimoji="1" lang="en-US" altLang="zh-CN" dirty="0"/>
          </a:p>
          <a:p>
            <a:pPr marL="0" indent="0">
              <a:spcBef>
                <a:spcPts val="800"/>
              </a:spcBef>
              <a:buNone/>
            </a:pPr>
            <a:r>
              <a:rPr kumimoji="1" lang="en-US" altLang="zh-CN" dirty="0"/>
              <a:t>}];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137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FMDatabaseQueue</a:t>
            </a:r>
            <a:r>
              <a:rPr kumimoji="1" lang="zh-CN" altLang="en-US" dirty="0" smtClean="0"/>
              <a:t>：事务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727200"/>
            <a:ext cx="8243888" cy="4707467"/>
          </a:xfrm>
        </p:spPr>
        <p:txBody>
          <a:bodyPr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kumimoji="1" lang="en-US" altLang="zh-CN" sz="2000" dirty="0"/>
              <a:t>[queue </a:t>
            </a:r>
            <a:r>
              <a:rPr kumimoji="1" lang="en-US" altLang="zh-CN" sz="2000" dirty="0" err="1">
                <a:solidFill>
                  <a:srgbClr val="3366FF"/>
                </a:solidFill>
              </a:rPr>
              <a:t>inTransaction</a:t>
            </a:r>
            <a:r>
              <a:rPr kumimoji="1" lang="en-US" altLang="zh-CN" sz="2000" dirty="0"/>
              <a:t>:^(</a:t>
            </a:r>
            <a:r>
              <a:rPr kumimoji="1" lang="en-US" altLang="zh-CN" sz="2000" dirty="0" err="1"/>
              <a:t>FMDatabase</a:t>
            </a:r>
            <a:r>
              <a:rPr kumimoji="1" lang="en-US" altLang="zh-CN" sz="2000" dirty="0"/>
              <a:t> *</a:t>
            </a:r>
            <a:r>
              <a:rPr kumimoji="1" lang="en-US" altLang="zh-CN" sz="2000" dirty="0" err="1"/>
              <a:t>db</a:t>
            </a:r>
            <a:r>
              <a:rPr kumimoji="1" lang="en-US" altLang="zh-CN" sz="2000" dirty="0"/>
              <a:t>, BOOL *rollback) {</a:t>
            </a:r>
          </a:p>
          <a:p>
            <a:pPr marL="0" indent="0">
              <a:spcBef>
                <a:spcPts val="800"/>
              </a:spcBef>
              <a:buNone/>
            </a:pPr>
            <a:r>
              <a:rPr kumimoji="1" lang="en-US" altLang="zh-CN" sz="2000" dirty="0"/>
              <a:t>    [</a:t>
            </a:r>
            <a:r>
              <a:rPr kumimoji="1" lang="en-US" altLang="zh-CN" sz="2000" dirty="0" err="1"/>
              <a:t>db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executeUpdate</a:t>
            </a:r>
            <a:r>
              <a:rPr kumimoji="1" lang="en-US" altLang="zh-CN" sz="2000" dirty="0"/>
              <a:t>:@"INSERT INTO </a:t>
            </a:r>
            <a:r>
              <a:rPr kumimoji="1" lang="en-US" altLang="zh-CN" sz="2000" dirty="0" err="1"/>
              <a:t>myTable</a:t>
            </a:r>
            <a:r>
              <a:rPr kumimoji="1" lang="en-US" altLang="zh-CN" sz="2000" dirty="0"/>
              <a:t> VALUES (?)", [</a:t>
            </a:r>
            <a:r>
              <a:rPr kumimoji="1" lang="en-US" altLang="zh-CN" sz="2000" dirty="0" err="1"/>
              <a:t>NSNumber</a:t>
            </a:r>
            <a:r>
              <a:rPr kumimoji="1" lang="en-US" altLang="zh-CN" sz="2000" dirty="0"/>
              <a:t> numberWithInt:1]]</a:t>
            </a:r>
            <a:r>
              <a:rPr kumimoji="1" lang="en-US" altLang="zh-CN" sz="2000" dirty="0" smtClean="0"/>
              <a:t>;</a:t>
            </a:r>
            <a:endParaRPr kumimoji="1" lang="en-US" altLang="zh-CN" sz="2000" dirty="0"/>
          </a:p>
          <a:p>
            <a:pPr marL="0" indent="0">
              <a:spcBef>
                <a:spcPts val="800"/>
              </a:spcBef>
              <a:buNone/>
            </a:pPr>
            <a:r>
              <a:rPr kumimoji="1" lang="en-US" altLang="zh-CN" sz="2000" dirty="0"/>
              <a:t>    if (</a:t>
            </a:r>
            <a:r>
              <a:rPr kumimoji="1" lang="en-US" altLang="zh-CN" sz="2000" dirty="0" err="1"/>
              <a:t>whoopsSomethingWrongHappened</a:t>
            </a:r>
            <a:r>
              <a:rPr kumimoji="1" lang="en-US" altLang="zh-CN" sz="2000" dirty="0"/>
              <a:t>) {</a:t>
            </a:r>
          </a:p>
          <a:p>
            <a:pPr marL="0" indent="0">
              <a:spcBef>
                <a:spcPts val="800"/>
              </a:spcBef>
              <a:buNone/>
            </a:pPr>
            <a:r>
              <a:rPr kumimoji="1" lang="en-US" altLang="zh-CN" sz="2000" dirty="0"/>
              <a:t>        *rollback = YES;</a:t>
            </a:r>
          </a:p>
          <a:p>
            <a:pPr marL="0" indent="0">
              <a:spcBef>
                <a:spcPts val="800"/>
              </a:spcBef>
              <a:buNone/>
            </a:pPr>
            <a:r>
              <a:rPr kumimoji="1" lang="en-US" altLang="zh-CN" sz="2000" dirty="0"/>
              <a:t>        return;</a:t>
            </a:r>
          </a:p>
          <a:p>
            <a:pPr marL="0" indent="0">
              <a:spcBef>
                <a:spcPts val="800"/>
              </a:spcBef>
              <a:buNone/>
            </a:pPr>
            <a:r>
              <a:rPr kumimoji="1" lang="en-US" altLang="zh-CN" sz="2000" dirty="0"/>
              <a:t>    }</a:t>
            </a:r>
          </a:p>
          <a:p>
            <a:pPr marL="0" indent="0">
              <a:spcBef>
                <a:spcPts val="800"/>
              </a:spcBef>
              <a:buNone/>
            </a:pPr>
            <a:r>
              <a:rPr kumimoji="1" lang="en-US" altLang="zh-CN" sz="2000" dirty="0"/>
              <a:t>    // etc…</a:t>
            </a:r>
          </a:p>
          <a:p>
            <a:pPr marL="0" indent="0">
              <a:spcBef>
                <a:spcPts val="800"/>
              </a:spcBef>
              <a:buNone/>
            </a:pPr>
            <a:r>
              <a:rPr kumimoji="1" lang="en-US" altLang="zh-CN" sz="2000" dirty="0"/>
              <a:t>    [</a:t>
            </a:r>
            <a:r>
              <a:rPr kumimoji="1" lang="en-US" altLang="zh-CN" sz="2000" dirty="0" err="1"/>
              <a:t>db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executeUpdate</a:t>
            </a:r>
            <a:r>
              <a:rPr kumimoji="1" lang="en-US" altLang="zh-CN" sz="2000" dirty="0"/>
              <a:t>:@"INSERT INTO </a:t>
            </a:r>
            <a:r>
              <a:rPr kumimoji="1" lang="en-US" altLang="zh-CN" sz="2000" dirty="0" err="1"/>
              <a:t>myTable</a:t>
            </a:r>
            <a:r>
              <a:rPr kumimoji="1" lang="en-US" altLang="zh-CN" sz="2000" dirty="0"/>
              <a:t> VALUES (?)", [</a:t>
            </a:r>
            <a:r>
              <a:rPr kumimoji="1" lang="en-US" altLang="zh-CN" sz="2000" dirty="0" err="1"/>
              <a:t>NSNumber</a:t>
            </a:r>
            <a:r>
              <a:rPr kumimoji="1" lang="en-US" altLang="zh-CN" sz="2000" dirty="0"/>
              <a:t> numberWithInt:4]];</a:t>
            </a:r>
          </a:p>
          <a:p>
            <a:pPr marL="0" indent="0">
              <a:spcBef>
                <a:spcPts val="800"/>
              </a:spcBef>
              <a:buNone/>
            </a:pPr>
            <a:r>
              <a:rPr kumimoji="1" lang="en-US" altLang="zh-CN" sz="2000" dirty="0"/>
              <a:t>}];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2773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FMDB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SQLCipher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数据库加密一般有两种方式</a:t>
            </a:r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、对所有数据进行加密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、对数据库文件加密</a:t>
            </a:r>
          </a:p>
          <a:p>
            <a:r>
              <a:rPr kumimoji="1" lang="zh-CN" altLang="en-US" dirty="0" smtClean="0"/>
              <a:t>出于客户端</a:t>
            </a:r>
            <a:r>
              <a:rPr kumimoji="1" lang="zh-CN" altLang="en-US" dirty="0"/>
              <a:t>性能的考虑，通常我们对数据库文件进行加密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FMDB</a:t>
            </a:r>
            <a:r>
              <a:rPr kumimoji="1" lang="zh-CN" altLang="en-US" dirty="0"/>
              <a:t>中已经实现了对</a:t>
            </a:r>
            <a:r>
              <a:rPr kumimoji="1" lang="en-US" altLang="zh-CN" dirty="0" err="1"/>
              <a:t>sqlcipher</a:t>
            </a:r>
            <a:r>
              <a:rPr kumimoji="1" lang="zh-CN" altLang="en-US" dirty="0"/>
              <a:t>的支持。</a:t>
            </a:r>
            <a:r>
              <a:rPr kumimoji="1" lang="en-US" altLang="zh-CN" dirty="0"/>
              <a:t>pod 'FMDB/</a:t>
            </a:r>
            <a:r>
              <a:rPr kumimoji="1" lang="en-US" altLang="zh-CN" dirty="0" err="1"/>
              <a:t>SQLCipher</a:t>
            </a:r>
            <a:r>
              <a:rPr kumimoji="1" lang="en-US" altLang="zh-CN" dirty="0"/>
              <a:t>'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32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配置</a:t>
            </a:r>
            <a:r>
              <a:rPr kumimoji="1" lang="en-US" altLang="zh-CN" dirty="0" err="1" smtClean="0"/>
              <a:t>SQLCipher</a:t>
            </a:r>
            <a:r>
              <a:rPr kumimoji="1" lang="en-US" altLang="zh-CN" dirty="0" smtClean="0"/>
              <a:t> </a:t>
            </a:r>
            <a:r>
              <a:rPr kumimoji="1" lang="en-US" altLang="en-US" dirty="0" smtClean="0"/>
              <a:t>(</a:t>
            </a:r>
            <a:r>
              <a:rPr kumimoji="1" lang="en-US" altLang="zh-CN" dirty="0" smtClean="0"/>
              <a:t>1)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3" y="1862668"/>
            <a:ext cx="7345363" cy="393192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数据库</a:t>
            </a:r>
            <a:r>
              <a:rPr kumimoji="1" lang="en-US" altLang="zh-CN" dirty="0"/>
              <a:t>open</a:t>
            </a:r>
            <a:r>
              <a:rPr kumimoji="1" lang="zh-CN" altLang="en-US" dirty="0"/>
              <a:t>后调用</a:t>
            </a:r>
            <a:r>
              <a:rPr kumimoji="1" lang="en-US" altLang="zh-CN" dirty="0" err="1"/>
              <a:t>setKey</a:t>
            </a:r>
            <a:r>
              <a:rPr kumimoji="1" lang="zh-CN" altLang="en-US" dirty="0"/>
              <a:t>方法设置</a:t>
            </a:r>
            <a:r>
              <a:rPr kumimoji="1" lang="en-US" altLang="zh-CN" dirty="0"/>
              <a:t>key</a:t>
            </a:r>
          </a:p>
          <a:p>
            <a:r>
              <a:rPr kumimoji="1" lang="en-US" altLang="zh-CN" dirty="0" err="1"/>
              <a:t>FMDatabase.m</a:t>
            </a:r>
            <a:endParaRPr kumimoji="1" lang="en-US" altLang="zh-CN" dirty="0"/>
          </a:p>
          <a:p>
            <a:r>
              <a:rPr kumimoji="1" lang="en-US" altLang="zh-CN" dirty="0"/>
              <a:t>- (BOOL)open {</a:t>
            </a:r>
          </a:p>
          <a:p>
            <a:r>
              <a:rPr kumimoji="1" lang="en-US" altLang="zh-CN" dirty="0"/>
              <a:t>    if (_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) {</a:t>
            </a:r>
          </a:p>
          <a:p>
            <a:r>
              <a:rPr kumimoji="1" lang="en-US" altLang="zh-CN" dirty="0"/>
              <a:t>        return YES;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346423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</a:t>
            </a:r>
            <a:r>
              <a:rPr kumimoji="1" lang="en-US" altLang="zh-CN" dirty="0" err="1" smtClean="0"/>
              <a:t>SQLCipher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(2)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err = sqlite3_open([self </a:t>
            </a:r>
            <a:r>
              <a:rPr kumimoji="1" lang="en-US" altLang="zh-CN" sz="2000" dirty="0" err="1"/>
              <a:t>sqlitePath</a:t>
            </a:r>
            <a:r>
              <a:rPr kumimoji="1" lang="en-US" altLang="zh-CN" sz="2000" dirty="0"/>
              <a:t>], &amp;_</a:t>
            </a:r>
            <a:r>
              <a:rPr kumimoji="1" lang="en-US" altLang="zh-CN" sz="2000" dirty="0" err="1"/>
              <a:t>db</a:t>
            </a:r>
            <a:r>
              <a:rPr kumimoji="1" lang="en-US" altLang="zh-CN" sz="2000" dirty="0"/>
              <a:t> );</a:t>
            </a:r>
          </a:p>
          <a:p>
            <a:r>
              <a:rPr kumimoji="1" lang="en-US" altLang="zh-CN" sz="2000" dirty="0"/>
              <a:t>    if(err != SQLITE_OK) {</a:t>
            </a:r>
          </a:p>
          <a:p>
            <a:r>
              <a:rPr kumimoji="1" lang="en-US" altLang="zh-CN" sz="2000" dirty="0"/>
              <a:t>        </a:t>
            </a:r>
            <a:r>
              <a:rPr kumimoji="1" lang="en-US" altLang="zh-CN" sz="2000" dirty="0" err="1"/>
              <a:t>NSLog</a:t>
            </a:r>
            <a:r>
              <a:rPr kumimoji="1" lang="en-US" altLang="zh-CN" sz="2000" dirty="0"/>
              <a:t>(@"error opening!: %d", err);</a:t>
            </a:r>
          </a:p>
          <a:p>
            <a:r>
              <a:rPr kumimoji="1" lang="en-US" altLang="zh-CN" sz="2000" dirty="0"/>
              <a:t>        return NO;</a:t>
            </a:r>
          </a:p>
          <a:p>
            <a:r>
              <a:rPr kumimoji="1" lang="en-US" altLang="zh-CN" sz="2000" dirty="0"/>
              <a:t>    </a:t>
            </a:r>
            <a:r>
              <a:rPr kumimoji="1" lang="en-US" altLang="zh-CN" sz="2000" dirty="0" smtClean="0"/>
              <a:t>}</a:t>
            </a:r>
          </a:p>
          <a:p>
            <a:r>
              <a:rPr kumimoji="1" lang="en-US" altLang="zh-CN" sz="2000" dirty="0" smtClean="0"/>
              <a:t>  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[self </a:t>
            </a:r>
            <a:r>
              <a:rPr kumimoji="1" lang="en-US" altLang="zh-CN" sz="2000" dirty="0" err="1">
                <a:solidFill>
                  <a:srgbClr val="FF0000"/>
                </a:solidFill>
              </a:rPr>
              <a:t>setKey:FMDB_ENCRYPT_VALUE</a:t>
            </a:r>
            <a:r>
              <a:rPr kumimoji="1" lang="en-US" altLang="zh-CN" sz="2000" dirty="0">
                <a:solidFill>
                  <a:srgbClr val="FF0000"/>
                </a:solidFill>
              </a:rPr>
              <a:t>]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zh-CN" sz="2000" dirty="0"/>
              <a:t> return YES</a:t>
            </a:r>
            <a:r>
              <a:rPr kumimoji="1" lang="en-US" altLang="zh-CN" sz="2000" dirty="0" smtClean="0"/>
              <a:t>;</a:t>
            </a:r>
          </a:p>
          <a:p>
            <a:r>
              <a:rPr kumimoji="1" lang="zh-CN" altLang="zh-CN" sz="2000" dirty="0" smtClean="0"/>
              <a:t>}</a:t>
            </a:r>
            <a:endParaRPr kumimoji="1" lang="en-US" altLang="zh-CN" sz="2000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6423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参考文档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SQLite</a:t>
            </a:r>
            <a:r>
              <a:rPr kumimoji="1" lang="zh-CN" altLang="en-US" dirty="0" smtClean="0"/>
              <a:t>相关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2"/>
              </a:rPr>
              <a:t>http://www.sqlite.org/lang.html</a:t>
            </a:r>
            <a:endParaRPr kumimoji="1" lang="en-US" altLang="zh-CN" dirty="0"/>
          </a:p>
          <a:p>
            <a:r>
              <a:rPr kumimoji="1" lang="en-US" altLang="zh-CN" dirty="0">
                <a:hlinkClick r:id="rId3"/>
              </a:rPr>
              <a:t>http://www.runoob.com/sqlite/sqlite-</a:t>
            </a:r>
            <a:r>
              <a:rPr kumimoji="1" lang="en-US" altLang="zh-CN" dirty="0" smtClean="0">
                <a:hlinkClick r:id="rId3"/>
              </a:rPr>
              <a:t>constraints.html</a:t>
            </a:r>
            <a:endParaRPr kumimoji="1" lang="en-US" altLang="zh-CN" dirty="0" smtClean="0"/>
          </a:p>
          <a:p>
            <a:r>
              <a:rPr kumimoji="1" lang="en-US" altLang="zh-CN" dirty="0" smtClean="0"/>
              <a:t>FMDB</a:t>
            </a:r>
          </a:p>
          <a:p>
            <a:r>
              <a:rPr kumimoji="1" lang="en-US" altLang="zh-CN" dirty="0">
                <a:hlinkClick r:id="rId4"/>
              </a:rPr>
              <a:t>https://github.com/ccgus/</a:t>
            </a:r>
            <a:r>
              <a:rPr kumimoji="1" lang="en-US" altLang="zh-CN" dirty="0" smtClean="0">
                <a:hlinkClick r:id="rId4"/>
              </a:rPr>
              <a:t>fmdb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19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数据库相关知识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为什么使用数据库</a:t>
            </a:r>
            <a:endParaRPr kumimoji="1" lang="en-US" altLang="zh-CN" dirty="0" smtClean="0"/>
          </a:p>
          <a:p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NoSQL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47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为什么使用数据库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数据库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文件存储的区别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文件</a:t>
            </a:r>
            <a:r>
              <a:rPr kumimoji="1" lang="zh-CN" altLang="zh-CN" dirty="0"/>
              <a:t>：</a:t>
            </a:r>
            <a:r>
              <a:rPr kumimoji="1" lang="zh-CN" altLang="en-US" dirty="0" smtClean="0"/>
              <a:t>存取查询需要全部放入内存，适用于简单且数据量小的场景。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数据库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也是一种文件存储。支持单条数据更新与查询；数据结构化；并发处理；事务处理。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63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SQL&amp;NoSQL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：关系型数据库，事先定义好各列，每个元组（每一行）结构相同。比如：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Oracle</a:t>
            </a:r>
            <a:r>
              <a:rPr kumimoji="1" lang="zh-CN" altLang="en-US" dirty="0" smtClean="0"/>
              <a:t>，</a:t>
            </a:r>
            <a:r>
              <a:rPr kumimoji="1" lang="en-US" altLang="zh-CN" dirty="0"/>
              <a:t>SQLite</a:t>
            </a:r>
            <a:r>
              <a:rPr kumimoji="1" lang="zh-CN" altLang="en-US" dirty="0" smtClean="0"/>
              <a:t>等</a:t>
            </a:r>
            <a:endParaRPr kumimoji="1" lang="en-US" altLang="zh-CN" dirty="0" smtClean="0"/>
          </a:p>
          <a:p>
            <a:pPr>
              <a:lnSpc>
                <a:spcPct val="110000"/>
              </a:lnSpc>
            </a:pPr>
            <a:r>
              <a:rPr kumimoji="1" lang="en-US" altLang="zh-CN" dirty="0" err="1" smtClean="0"/>
              <a:t>NoSQL</a:t>
            </a:r>
            <a:r>
              <a:rPr kumimoji="1" lang="zh-CN" altLang="en-US" dirty="0" smtClean="0"/>
              <a:t>：非关系型数据库，</a:t>
            </a:r>
            <a:r>
              <a:rPr kumimoji="1" lang="en-US" altLang="zh-CN" dirty="0" smtClean="0"/>
              <a:t>key-value</a:t>
            </a:r>
            <a:r>
              <a:rPr kumimoji="1" lang="zh-CN" altLang="en-US" dirty="0" smtClean="0"/>
              <a:t>存储，不用事先定义列，每个元组（每一行）可以有不同的结构，易于扩展。比如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Hadoop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MongoDB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89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数据库：事务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400" dirty="0"/>
              <a:t>四个特性</a:t>
            </a:r>
          </a:p>
          <a:p>
            <a:pPr>
              <a:lnSpc>
                <a:spcPct val="120000"/>
              </a:lnSpc>
            </a:pPr>
            <a:r>
              <a:rPr kumimoji="1" lang="zh-CN" altLang="en-US" sz="3400" dirty="0"/>
              <a:t>原子性：对于其数据修改，</a:t>
            </a:r>
            <a:r>
              <a:rPr kumimoji="1" lang="zh-CN" altLang="en-US" sz="3400" dirty="0">
                <a:solidFill>
                  <a:srgbClr val="FF0000"/>
                </a:solidFill>
              </a:rPr>
              <a:t>要么全都执行，要么全都不执行。</a:t>
            </a:r>
          </a:p>
          <a:p>
            <a:pPr>
              <a:lnSpc>
                <a:spcPct val="120000"/>
              </a:lnSpc>
            </a:pPr>
            <a:r>
              <a:rPr kumimoji="1" lang="zh-CN" altLang="en-US" sz="3400" dirty="0"/>
              <a:t>一致性：事务在完成时，必须使所有的数据都保持一致状态。</a:t>
            </a:r>
          </a:p>
          <a:p>
            <a:pPr>
              <a:lnSpc>
                <a:spcPct val="120000"/>
              </a:lnSpc>
            </a:pPr>
            <a:r>
              <a:rPr kumimoji="1" lang="zh-CN" altLang="en-US" sz="3400" dirty="0"/>
              <a:t>隔离性：由并发事务所作的修改必须与任何其它并发事务所作的修改隔离。事务查看数据时数据所处的状态，要么是另一并发事务修改它之前的状态，要么是另一事务修改它之后的状态，事务不会查看中间状态的数据。</a:t>
            </a:r>
          </a:p>
          <a:p>
            <a:pPr>
              <a:lnSpc>
                <a:spcPct val="120000"/>
              </a:lnSpc>
            </a:pPr>
            <a:r>
              <a:rPr kumimoji="1" lang="zh-CN" altLang="en-US" sz="3400" dirty="0"/>
              <a:t>持久性：事务完成之后，它对于系统的影响是永久性的。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82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2" y="244158"/>
            <a:ext cx="7345362" cy="133985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数据库的五种锁状态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744132"/>
            <a:ext cx="7345363" cy="460586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7200" dirty="0" smtClean="0">
                <a:solidFill>
                  <a:srgbClr val="3366FF"/>
                </a:solidFill>
              </a:rPr>
              <a:t>UNLOCKED</a:t>
            </a:r>
            <a:r>
              <a:rPr kumimoji="1" lang="zh-CN" altLang="en-US" sz="7200" dirty="0"/>
              <a:t>：表示数据库此时并未被读写。</a:t>
            </a:r>
          </a:p>
          <a:p>
            <a:pPr>
              <a:lnSpc>
                <a:spcPct val="120000"/>
              </a:lnSpc>
            </a:pPr>
            <a:r>
              <a:rPr kumimoji="1" lang="en-US" altLang="zh-CN" sz="7200" dirty="0">
                <a:solidFill>
                  <a:srgbClr val="3366FF"/>
                </a:solidFill>
              </a:rPr>
              <a:t>SHARED</a:t>
            </a:r>
            <a:r>
              <a:rPr kumimoji="1" lang="zh-CN" altLang="en-US" sz="7200" dirty="0"/>
              <a:t>：表示数据库可以被读取。</a:t>
            </a:r>
            <a:r>
              <a:rPr kumimoji="1" lang="en-US" altLang="zh-CN" sz="7200" dirty="0"/>
              <a:t>SHARED</a:t>
            </a:r>
            <a:r>
              <a:rPr kumimoji="1" lang="zh-CN" altLang="en-US" sz="7200" dirty="0"/>
              <a:t>锁可以同时被多个线程拥有。一旦某个线程持有</a:t>
            </a:r>
            <a:r>
              <a:rPr kumimoji="1" lang="en-US" altLang="zh-CN" sz="7200" dirty="0"/>
              <a:t>SHARED</a:t>
            </a:r>
            <a:r>
              <a:rPr kumimoji="1" lang="zh-CN" altLang="en-US" sz="7200" dirty="0"/>
              <a:t>锁，就没有任何线程可以进行写操作。</a:t>
            </a:r>
          </a:p>
          <a:p>
            <a:pPr>
              <a:lnSpc>
                <a:spcPct val="120000"/>
              </a:lnSpc>
            </a:pPr>
            <a:r>
              <a:rPr kumimoji="1" lang="en-US" altLang="zh-CN" sz="7200" dirty="0">
                <a:solidFill>
                  <a:srgbClr val="3366FF"/>
                </a:solidFill>
              </a:rPr>
              <a:t>RESERVED</a:t>
            </a:r>
            <a:r>
              <a:rPr kumimoji="1" lang="zh-CN" altLang="en-US" sz="7200" dirty="0"/>
              <a:t>：表示准备写入数据库。</a:t>
            </a:r>
            <a:r>
              <a:rPr kumimoji="1" lang="en-US" altLang="zh-CN" sz="7200" dirty="0"/>
              <a:t>RESERVED</a:t>
            </a:r>
            <a:r>
              <a:rPr kumimoji="1" lang="zh-CN" altLang="en-US" sz="7200" dirty="0"/>
              <a:t>锁最多只能被一个线程拥有，此后它可以进入</a:t>
            </a:r>
            <a:r>
              <a:rPr kumimoji="1" lang="en-US" altLang="zh-CN" sz="7200" dirty="0"/>
              <a:t>PENDING</a:t>
            </a:r>
            <a:r>
              <a:rPr kumimoji="1" lang="zh-CN" altLang="en-US" sz="7200" dirty="0"/>
              <a:t>状态。</a:t>
            </a:r>
          </a:p>
          <a:p>
            <a:pPr>
              <a:lnSpc>
                <a:spcPct val="120000"/>
              </a:lnSpc>
            </a:pPr>
            <a:r>
              <a:rPr kumimoji="1" lang="en-US" altLang="zh-CN" sz="7200" dirty="0">
                <a:solidFill>
                  <a:srgbClr val="3366FF"/>
                </a:solidFill>
              </a:rPr>
              <a:t>PENDING</a:t>
            </a:r>
            <a:r>
              <a:rPr kumimoji="1" lang="zh-CN" altLang="en-US" sz="7200" dirty="0"/>
              <a:t>：表示即将写入数据库，正在等待其他读线程释放</a:t>
            </a:r>
            <a:r>
              <a:rPr kumimoji="1" lang="en-US" altLang="zh-CN" sz="7200" dirty="0"/>
              <a:t>SHARED</a:t>
            </a:r>
            <a:r>
              <a:rPr kumimoji="1" lang="zh-CN" altLang="en-US" sz="7200" dirty="0"/>
              <a:t>锁。一旦某个线程持有</a:t>
            </a:r>
            <a:r>
              <a:rPr kumimoji="1" lang="en-US" altLang="zh-CN" sz="7200" dirty="0"/>
              <a:t>PENDING</a:t>
            </a:r>
            <a:r>
              <a:rPr kumimoji="1" lang="zh-CN" altLang="en-US" sz="7200" dirty="0"/>
              <a:t>锁，其他线程就不能获取</a:t>
            </a:r>
            <a:r>
              <a:rPr kumimoji="1" lang="en-US" altLang="zh-CN" sz="7200" dirty="0"/>
              <a:t>SHARED</a:t>
            </a:r>
            <a:r>
              <a:rPr kumimoji="1" lang="zh-CN" altLang="en-US" sz="7200" dirty="0"/>
              <a:t>锁。这样一来，只要等所有读线程完成，释放</a:t>
            </a:r>
            <a:r>
              <a:rPr kumimoji="1" lang="en-US" altLang="zh-CN" sz="7200" dirty="0"/>
              <a:t>SHARED</a:t>
            </a:r>
            <a:r>
              <a:rPr kumimoji="1" lang="zh-CN" altLang="en-US" sz="7200" dirty="0"/>
              <a:t>锁后，它就可以进入</a:t>
            </a:r>
            <a:r>
              <a:rPr kumimoji="1" lang="en-US" altLang="zh-CN" sz="7200" dirty="0"/>
              <a:t>EXCLUSIVE</a:t>
            </a:r>
            <a:r>
              <a:rPr kumimoji="1" lang="zh-CN" altLang="en-US" sz="7200" dirty="0"/>
              <a:t>状态了。</a:t>
            </a:r>
          </a:p>
          <a:p>
            <a:pPr>
              <a:lnSpc>
                <a:spcPct val="120000"/>
              </a:lnSpc>
            </a:pPr>
            <a:r>
              <a:rPr kumimoji="1" lang="en-US" altLang="zh-CN" sz="7200" dirty="0">
                <a:solidFill>
                  <a:srgbClr val="3366FF"/>
                </a:solidFill>
              </a:rPr>
              <a:t>EXCLUSIVE</a:t>
            </a:r>
            <a:r>
              <a:rPr kumimoji="1" lang="zh-CN" altLang="en-US" sz="7200" dirty="0"/>
              <a:t>：表示它可以写入数据库了。进入这个状态后，其他任何线程都不能访问数据库文件。因此为了并发性，它的持有时间越短越好。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34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数据库：</a:t>
            </a:r>
            <a:r>
              <a:rPr kumimoji="1" lang="zh-CN" altLang="en-US" dirty="0"/>
              <a:t>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begin</a:t>
            </a:r>
            <a:r>
              <a:rPr kumimoji="1" lang="zh-CN" altLang="en-US" dirty="0"/>
              <a:t>事务有三种状态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DEFERRED</a:t>
            </a:r>
            <a:r>
              <a:rPr kumimoji="1" lang="zh-CN" altLang="en-US" dirty="0" smtClean="0"/>
              <a:t>：开始事务时不获取任何锁</a:t>
            </a:r>
            <a:r>
              <a:rPr kumimoji="1" lang="zh-CN" altLang="en-US" dirty="0"/>
              <a:t>。进行第一次读操作时获取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锁，进行第一次写操作时获取</a:t>
            </a:r>
            <a:r>
              <a:rPr kumimoji="1" lang="en-US" altLang="zh-CN" dirty="0"/>
              <a:t>RESERVED</a:t>
            </a:r>
            <a:r>
              <a:rPr kumimoji="1" lang="zh-CN" altLang="en-US" dirty="0"/>
              <a:t>锁。</a:t>
            </a:r>
          </a:p>
          <a:p>
            <a:r>
              <a:rPr kumimoji="1" lang="en-US" altLang="zh-CN" dirty="0" smtClean="0"/>
              <a:t>IMMEDIATE</a:t>
            </a:r>
            <a:r>
              <a:rPr kumimoji="1" lang="zh-CN" altLang="en-US" dirty="0"/>
              <a:t>：开始事务时获取</a:t>
            </a:r>
            <a:r>
              <a:rPr kumimoji="1" lang="en-US" altLang="zh-CN" dirty="0"/>
              <a:t>RESERVED</a:t>
            </a:r>
            <a:r>
              <a:rPr kumimoji="1" lang="zh-CN" altLang="en-US" dirty="0"/>
              <a:t>锁。</a:t>
            </a:r>
          </a:p>
          <a:p>
            <a:r>
              <a:rPr kumimoji="1" lang="en-US" altLang="zh-CN" dirty="0" smtClean="0"/>
              <a:t>EXCLUSIVE</a:t>
            </a:r>
            <a:r>
              <a:rPr kumimoji="1" lang="zh-CN" altLang="en-US" dirty="0"/>
              <a:t>：开始事务时获取</a:t>
            </a:r>
            <a:r>
              <a:rPr kumimoji="1" lang="en-US" altLang="zh-CN" dirty="0"/>
              <a:t>EXCLUSIVE</a:t>
            </a:r>
            <a:r>
              <a:rPr kumimoji="1" lang="zh-CN" altLang="en-US" dirty="0"/>
              <a:t>锁。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60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数据库：</a:t>
            </a:r>
            <a:r>
              <a:rPr kumimoji="1" lang="zh-CN" altLang="en-US" dirty="0"/>
              <a:t>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使用下面的命令来控制事务：</a:t>
            </a:r>
          </a:p>
          <a:p>
            <a:r>
              <a:rPr lang="en-US" altLang="zh-CN" dirty="0"/>
              <a:t>BEGIN TRANSACTION</a:t>
            </a:r>
            <a:r>
              <a:rPr lang="zh-CN" altLang="en-US" dirty="0"/>
              <a:t>：开始事务处理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begin </a:t>
            </a:r>
            <a:r>
              <a:rPr lang="en-US" altLang="zh-CN" dirty="0"/>
              <a:t>deferred </a:t>
            </a:r>
            <a:r>
              <a:rPr lang="en-US" altLang="zh-CN" dirty="0" smtClean="0"/>
              <a:t>transaction</a:t>
            </a:r>
            <a:r>
              <a:rPr lang="zh-CN" altLang="en-US" dirty="0" smtClean="0"/>
              <a:t>；</a:t>
            </a:r>
            <a:r>
              <a:rPr lang="en-US" altLang="zh-CN" dirty="0" smtClean="0"/>
              <a:t>begin </a:t>
            </a:r>
            <a:r>
              <a:rPr lang="en-US" altLang="zh-CN" dirty="0"/>
              <a:t>exclusive transaction</a:t>
            </a:r>
            <a:endParaRPr lang="zh-CN" altLang="en-US" dirty="0"/>
          </a:p>
          <a:p>
            <a:r>
              <a:rPr lang="en-US" altLang="zh-CN" dirty="0"/>
              <a:t>COMMIT</a:t>
            </a:r>
            <a:r>
              <a:rPr lang="zh-CN" altLang="en-US" dirty="0"/>
              <a:t>：保存更改，或者可以使用 </a:t>
            </a:r>
            <a:r>
              <a:rPr lang="en-US" altLang="zh-CN" dirty="0"/>
              <a:t>END TRANSACTION</a:t>
            </a:r>
            <a:r>
              <a:rPr lang="zh-CN" altLang="en-US" dirty="0"/>
              <a:t> 命令。</a:t>
            </a:r>
          </a:p>
          <a:p>
            <a:r>
              <a:rPr lang="en-US" altLang="zh-CN" dirty="0"/>
              <a:t>ROLLBACK</a:t>
            </a:r>
            <a:r>
              <a:rPr lang="zh-CN" altLang="en-US" dirty="0"/>
              <a:t>：回滚所做的更改。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418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首都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首都.thmx</Template>
  <TotalTime>428</TotalTime>
  <Words>1030</Words>
  <Application>Microsoft Macintosh PowerPoint</Application>
  <PresentationFormat>全屏显示(4:3)</PresentationFormat>
  <Paragraphs>164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首都</vt:lpstr>
      <vt:lpstr>FMDB及其使用</vt:lpstr>
      <vt:lpstr>提纲</vt:lpstr>
      <vt:lpstr>数据库相关知识</vt:lpstr>
      <vt:lpstr>为什么使用数据库</vt:lpstr>
      <vt:lpstr>SQL&amp;NoSQL</vt:lpstr>
      <vt:lpstr>数据库：事务</vt:lpstr>
      <vt:lpstr>数据库的五种锁状态</vt:lpstr>
      <vt:lpstr>数据库：事务</vt:lpstr>
      <vt:lpstr>数据库：事务</vt:lpstr>
      <vt:lpstr>FMDB</vt:lpstr>
      <vt:lpstr>FMDB主要数据结构</vt:lpstr>
      <vt:lpstr>FMDB：创建数据库</vt:lpstr>
      <vt:lpstr>FMDB：创建数据库</vt:lpstr>
      <vt:lpstr>FMDB：数据库操作</vt:lpstr>
      <vt:lpstr>FMDB：Query</vt:lpstr>
      <vt:lpstr>FMDB：Update</vt:lpstr>
      <vt:lpstr>FMDB：事务</vt:lpstr>
      <vt:lpstr>FMDB：事务</vt:lpstr>
      <vt:lpstr>FMDB：数据库关闭</vt:lpstr>
      <vt:lpstr>FMDB：FMDatabaseQueue</vt:lpstr>
      <vt:lpstr>FMDatabaseQueue</vt:lpstr>
      <vt:lpstr>FMDatabaseQueue：事务</vt:lpstr>
      <vt:lpstr>FMDB：SQLCipher</vt:lpstr>
      <vt:lpstr>配置SQLCipher (1)</vt:lpstr>
      <vt:lpstr>配置SQLCipher (2)</vt:lpstr>
      <vt:lpstr>参考文档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数据库基础及FMDB的使用</dc:title>
  <dc:creator>yaying xiao</dc:creator>
  <cp:lastModifiedBy>炜圣 王</cp:lastModifiedBy>
  <cp:revision>33</cp:revision>
  <dcterms:created xsi:type="dcterms:W3CDTF">2015-10-12T06:07:18Z</dcterms:created>
  <dcterms:modified xsi:type="dcterms:W3CDTF">2016-11-01T09:20:09Z</dcterms:modified>
</cp:coreProperties>
</file>