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57" r:id="rId4"/>
    <p:sldId id="260" r:id="rId5"/>
    <p:sldId id="258" r:id="rId6"/>
    <p:sldId id="259" r:id="rId7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Objects="1" showGuides="1">
      <p:cViewPr varScale="1">
        <p:scale>
          <a:sx n="106" d="100"/>
          <a:sy n="106" d="100"/>
        </p:scale>
        <p:origin x="-168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92171838" cy="9217183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F19A4-E211-411C-87BD-15AEE55661EC}" type="datetimeFigureOut">
              <a:rPr lang="nl-NL" smtClean="0"/>
              <a:pPr/>
              <a:t>30-11-2015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FC436-B828-4281-AFDD-ED22563A21EA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F19A4-E211-411C-87BD-15AEE55661EC}" type="datetimeFigureOut">
              <a:rPr lang="nl-NL" smtClean="0"/>
              <a:pPr/>
              <a:t>30-11-2015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FC436-B828-4281-AFDD-ED22563A21EA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F19A4-E211-411C-87BD-15AEE55661EC}" type="datetimeFigureOut">
              <a:rPr lang="nl-NL" smtClean="0"/>
              <a:pPr/>
              <a:t>30-11-2015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FC436-B828-4281-AFDD-ED22563A21EA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F19A4-E211-411C-87BD-15AEE55661EC}" type="datetimeFigureOut">
              <a:rPr lang="nl-NL" smtClean="0"/>
              <a:pPr/>
              <a:t>30-11-2015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FC436-B828-4281-AFDD-ED22563A21EA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F19A4-E211-411C-87BD-15AEE55661EC}" type="datetimeFigureOut">
              <a:rPr lang="nl-NL" smtClean="0"/>
              <a:pPr/>
              <a:t>30-11-2015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FC436-B828-4281-AFDD-ED22563A21EA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F19A4-E211-411C-87BD-15AEE55661EC}" type="datetimeFigureOut">
              <a:rPr lang="nl-NL" smtClean="0"/>
              <a:pPr/>
              <a:t>30-11-2015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FC436-B828-4281-AFDD-ED22563A21EA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F19A4-E211-411C-87BD-15AEE55661EC}" type="datetimeFigureOut">
              <a:rPr lang="nl-NL" smtClean="0"/>
              <a:pPr/>
              <a:t>30-11-2015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FC436-B828-4281-AFDD-ED22563A21EA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F19A4-E211-411C-87BD-15AEE55661EC}" type="datetimeFigureOut">
              <a:rPr lang="nl-NL" smtClean="0"/>
              <a:pPr/>
              <a:t>30-11-2015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FC436-B828-4281-AFDD-ED22563A21EA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F19A4-E211-411C-87BD-15AEE55661EC}" type="datetimeFigureOut">
              <a:rPr lang="nl-NL" smtClean="0"/>
              <a:pPr/>
              <a:t>30-11-2015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FC436-B828-4281-AFDD-ED22563A21EA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F19A4-E211-411C-87BD-15AEE55661EC}" type="datetimeFigureOut">
              <a:rPr lang="nl-NL" smtClean="0"/>
              <a:pPr/>
              <a:t>30-11-2015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FC436-B828-4281-AFDD-ED22563A21EA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F19A4-E211-411C-87BD-15AEE55661EC}" type="datetimeFigureOut">
              <a:rPr lang="nl-NL" smtClean="0"/>
              <a:pPr/>
              <a:t>30-11-2015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FC436-B828-4281-AFDD-ED22563A21EA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1F19A4-E211-411C-87BD-15AEE55661EC}" type="datetimeFigureOut">
              <a:rPr lang="nl-NL" smtClean="0"/>
              <a:pPr/>
              <a:t>30-11-2015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DFC436-B828-4281-AFDD-ED22563A21EA}" type="slidenum">
              <a:rPr lang="nl-NL" smtClean="0"/>
              <a:pPr/>
              <a:t>‹#›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FLOW CHART OF SCRIPTS (.m files)</a:t>
            </a:r>
            <a:endParaRPr lang="nl-NL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/>
          <p:nvPr/>
        </p:nvSpPr>
        <p:spPr>
          <a:xfrm>
            <a:off x="4572000" y="98557"/>
            <a:ext cx="4050540" cy="49574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2" name="Rectangle 21"/>
          <p:cNvSpPr/>
          <p:nvPr/>
        </p:nvSpPr>
        <p:spPr>
          <a:xfrm>
            <a:off x="4752024" y="802644"/>
            <a:ext cx="3600480" cy="12003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Rectangle 3"/>
          <p:cNvSpPr/>
          <p:nvPr/>
        </p:nvSpPr>
        <p:spPr>
          <a:xfrm>
            <a:off x="251424" y="98556"/>
            <a:ext cx="3600480" cy="6570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Rectangle 4"/>
          <p:cNvSpPr/>
          <p:nvPr/>
        </p:nvSpPr>
        <p:spPr>
          <a:xfrm>
            <a:off x="341436" y="1280328"/>
            <a:ext cx="3420456" cy="33028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TextBox 5"/>
          <p:cNvSpPr txBox="1"/>
          <p:nvPr/>
        </p:nvSpPr>
        <p:spPr>
          <a:xfrm>
            <a:off x="341436" y="98556"/>
            <a:ext cx="31504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dirty="0" err="1" smtClean="0">
                <a:solidFill>
                  <a:schemeClr val="bg1"/>
                </a:solidFill>
              </a:rPr>
              <a:t>Main.m</a:t>
            </a:r>
            <a:endParaRPr lang="nl-NL" sz="24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3144" y="1280328"/>
            <a:ext cx="3420456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nl-NL" b="1" dirty="0" smtClean="0">
                <a:solidFill>
                  <a:schemeClr val="tx2"/>
                </a:solidFill>
              </a:rPr>
              <a:t>2. Run </a:t>
            </a:r>
            <a:r>
              <a:rPr lang="nl-NL" b="1" dirty="0" err="1" smtClean="0">
                <a:solidFill>
                  <a:schemeClr val="tx2"/>
                </a:solidFill>
              </a:rPr>
              <a:t>AquaCrop-Hydro</a:t>
            </a:r>
            <a:endParaRPr lang="nl-NL" b="1" dirty="0" smtClean="0">
              <a:solidFill>
                <a:schemeClr val="tx2"/>
              </a:solidFill>
            </a:endParaRPr>
          </a:p>
          <a:p>
            <a:pPr marL="342900" indent="-342900"/>
            <a:endParaRPr lang="nl-NL" sz="900" dirty="0" smtClean="0">
              <a:solidFill>
                <a:schemeClr val="tx2"/>
              </a:solidFill>
            </a:endParaRPr>
          </a:p>
          <a:p>
            <a:pPr marL="800100" lvl="1" indent="-342900"/>
            <a:r>
              <a:rPr lang="nl-NL" dirty="0" smtClean="0">
                <a:solidFill>
                  <a:schemeClr val="bg1">
                    <a:lumMod val="75000"/>
                  </a:schemeClr>
                </a:solidFill>
              </a:rPr>
              <a:t>2.1 Run AquaCrop *</a:t>
            </a:r>
          </a:p>
          <a:p>
            <a:pPr marL="800100" lvl="1" indent="-342900"/>
            <a:endParaRPr lang="nl-NL" dirty="0">
              <a:solidFill>
                <a:schemeClr val="bg1">
                  <a:lumMod val="75000"/>
                </a:schemeClr>
              </a:solidFill>
            </a:endParaRPr>
          </a:p>
          <a:p>
            <a:pPr marL="800100" lvl="1" indent="-342900"/>
            <a:endParaRPr lang="nl-NL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800100" lvl="1" indent="-342900"/>
            <a:endParaRPr lang="nl-NL" dirty="0">
              <a:solidFill>
                <a:schemeClr val="bg1">
                  <a:lumMod val="75000"/>
                </a:schemeClr>
              </a:solidFill>
            </a:endParaRPr>
          </a:p>
          <a:p>
            <a:pPr marL="800100" lvl="1" indent="-342900"/>
            <a:endParaRPr lang="nl-NL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800100" lvl="1" indent="-342900"/>
            <a:endParaRPr lang="nl-NL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800100" lvl="1" indent="-342900"/>
            <a:endParaRPr lang="nl-NL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800100" lvl="1" indent="-342900"/>
            <a:r>
              <a:rPr lang="nl-NL" dirty="0" smtClean="0"/>
              <a:t>2.2 </a:t>
            </a:r>
            <a:r>
              <a:rPr lang="nl-NL" dirty="0" err="1" smtClean="0"/>
              <a:t>Upscaling</a:t>
            </a:r>
            <a:endParaRPr lang="nl-NL" dirty="0" smtClean="0"/>
          </a:p>
          <a:p>
            <a:pPr marL="800100" lvl="1" indent="-342900"/>
            <a:endParaRPr lang="nl-NL" dirty="0" smtClean="0"/>
          </a:p>
          <a:p>
            <a:pPr marL="800100" lvl="1" indent="-342900"/>
            <a:r>
              <a:rPr lang="nl-NL" dirty="0" smtClean="0"/>
              <a:t>2.3 </a:t>
            </a:r>
            <a:r>
              <a:rPr lang="nl-NL" dirty="0" err="1" smtClean="0"/>
              <a:t>Hydrological</a:t>
            </a:r>
            <a:r>
              <a:rPr lang="nl-NL" dirty="0" smtClean="0"/>
              <a:t> model</a:t>
            </a:r>
            <a:endParaRPr lang="nl-NL" dirty="0"/>
          </a:p>
        </p:txBody>
      </p:sp>
      <p:sp>
        <p:nvSpPr>
          <p:cNvPr id="9" name="Rectangle 8"/>
          <p:cNvSpPr/>
          <p:nvPr/>
        </p:nvSpPr>
        <p:spPr>
          <a:xfrm>
            <a:off x="323144" y="636270"/>
            <a:ext cx="3420456" cy="5493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TextBox 9"/>
          <p:cNvSpPr txBox="1"/>
          <p:nvPr/>
        </p:nvSpPr>
        <p:spPr>
          <a:xfrm>
            <a:off x="323144" y="636270"/>
            <a:ext cx="3420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 dirty="0" smtClean="0">
                <a:solidFill>
                  <a:schemeClr val="tx2"/>
                </a:solidFill>
              </a:rPr>
              <a:t>1. </a:t>
            </a:r>
            <a:r>
              <a:rPr lang="nl-NL" b="1" dirty="0" err="1" smtClean="0">
                <a:solidFill>
                  <a:schemeClr val="tx2"/>
                </a:solidFill>
              </a:rPr>
              <a:t>Load</a:t>
            </a:r>
            <a:r>
              <a:rPr lang="nl-NL" b="1" dirty="0" smtClean="0">
                <a:solidFill>
                  <a:schemeClr val="tx2"/>
                </a:solidFill>
              </a:rPr>
              <a:t> </a:t>
            </a:r>
            <a:r>
              <a:rPr lang="nl-NL" b="1" dirty="0" err="1" smtClean="0">
                <a:solidFill>
                  <a:schemeClr val="tx2"/>
                </a:solidFill>
              </a:rPr>
              <a:t>observations</a:t>
            </a:r>
            <a:endParaRPr lang="nl-NL" b="1" dirty="0">
              <a:solidFill>
                <a:schemeClr val="tx2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23144" y="4686634"/>
            <a:ext cx="3420456" cy="5493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TextBox 11"/>
          <p:cNvSpPr txBox="1"/>
          <p:nvPr/>
        </p:nvSpPr>
        <p:spPr>
          <a:xfrm>
            <a:off x="341436" y="4686634"/>
            <a:ext cx="3420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 dirty="0" smtClean="0">
                <a:solidFill>
                  <a:schemeClr val="tx2"/>
                </a:solidFill>
              </a:rPr>
              <a:t>3. Data processing</a:t>
            </a:r>
            <a:endParaRPr lang="nl-NL" b="1" dirty="0">
              <a:solidFill>
                <a:schemeClr val="tx2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23144" y="5961505"/>
            <a:ext cx="3420456" cy="5493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TextBox 13"/>
          <p:cNvSpPr txBox="1"/>
          <p:nvPr/>
        </p:nvSpPr>
        <p:spPr>
          <a:xfrm>
            <a:off x="323144" y="5961505"/>
            <a:ext cx="3420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 dirty="0" smtClean="0">
                <a:solidFill>
                  <a:schemeClr val="tx2"/>
                </a:solidFill>
              </a:rPr>
              <a:t>4. </a:t>
            </a:r>
            <a:r>
              <a:rPr lang="nl-NL" b="1" dirty="0" err="1" smtClean="0">
                <a:solidFill>
                  <a:schemeClr val="tx2"/>
                </a:solidFill>
              </a:rPr>
              <a:t>Visualization</a:t>
            </a:r>
            <a:r>
              <a:rPr lang="nl-NL" b="1" dirty="0" smtClean="0">
                <a:solidFill>
                  <a:schemeClr val="tx2"/>
                </a:solidFill>
              </a:rPr>
              <a:t> in </a:t>
            </a:r>
            <a:r>
              <a:rPr lang="nl-NL" b="1" dirty="0" err="1" smtClean="0">
                <a:solidFill>
                  <a:schemeClr val="tx2"/>
                </a:solidFill>
              </a:rPr>
              <a:t>graphs</a:t>
            </a:r>
            <a:endParaRPr lang="nl-NL" b="1" dirty="0">
              <a:solidFill>
                <a:schemeClr val="tx2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23144" y="5319252"/>
            <a:ext cx="3420456" cy="5493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TextBox 15"/>
          <p:cNvSpPr txBox="1"/>
          <p:nvPr/>
        </p:nvSpPr>
        <p:spPr>
          <a:xfrm>
            <a:off x="341436" y="5319252"/>
            <a:ext cx="3420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 dirty="0" smtClean="0">
                <a:solidFill>
                  <a:schemeClr val="tx2"/>
                </a:solidFill>
              </a:rPr>
              <a:t>5. Performance </a:t>
            </a:r>
            <a:r>
              <a:rPr lang="nl-NL" b="1" dirty="0" err="1" smtClean="0">
                <a:solidFill>
                  <a:schemeClr val="tx2"/>
                </a:solidFill>
              </a:rPr>
              <a:t>analysis</a:t>
            </a:r>
            <a:endParaRPr lang="nl-NL" b="1" dirty="0">
              <a:solidFill>
                <a:schemeClr val="tx2"/>
              </a:solidFill>
            </a:endParaRPr>
          </a:p>
        </p:txBody>
      </p:sp>
      <p:pic>
        <p:nvPicPr>
          <p:cNvPr id="17" name="Picture 16" descr="aqua-cropLOGO.jpg"/>
          <p:cNvPicPr>
            <a:picLocks noChangeAspect="1"/>
          </p:cNvPicPr>
          <p:nvPr/>
        </p:nvPicPr>
        <p:blipFill>
          <a:blip r:embed="rId2" cstate="print"/>
          <a:srcRect l="12566" t="7936" r="12040" b="3023"/>
          <a:stretch>
            <a:fillRect/>
          </a:stretch>
        </p:blipFill>
        <p:spPr>
          <a:xfrm>
            <a:off x="5022059" y="982668"/>
            <a:ext cx="771531" cy="900120"/>
          </a:xfrm>
          <a:prstGeom prst="rect">
            <a:avLst/>
          </a:prstGeom>
        </p:spPr>
      </p:pic>
      <p:cxnSp>
        <p:nvCxnSpPr>
          <p:cNvPr id="19" name="Straight Arrow Connector 18"/>
          <p:cNvCxnSpPr/>
          <p:nvPr/>
        </p:nvCxnSpPr>
        <p:spPr>
          <a:xfrm flipV="1">
            <a:off x="2771760" y="1280328"/>
            <a:ext cx="2070276" cy="60246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4752024" y="2182743"/>
            <a:ext cx="3600480" cy="1200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1" name="TextBox 20"/>
          <p:cNvSpPr txBox="1"/>
          <p:nvPr/>
        </p:nvSpPr>
        <p:spPr>
          <a:xfrm>
            <a:off x="4842036" y="2182744"/>
            <a:ext cx="31504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dirty="0" err="1" smtClean="0">
                <a:solidFill>
                  <a:schemeClr val="bg1"/>
                </a:solidFill>
              </a:rPr>
              <a:t>ReadACProfOutput.m</a:t>
            </a:r>
            <a:endParaRPr lang="nl-NL" sz="2400" dirty="0" smtClean="0">
              <a:solidFill>
                <a:schemeClr val="bg1"/>
              </a:solidFill>
            </a:endParaRPr>
          </a:p>
          <a:p>
            <a:r>
              <a:rPr lang="nl-NL" sz="2400" dirty="0" err="1" smtClean="0">
                <a:solidFill>
                  <a:schemeClr val="bg1"/>
                </a:solidFill>
              </a:rPr>
              <a:t>ReadACCropOutput.m</a:t>
            </a:r>
            <a:endParaRPr lang="nl-NL" sz="2400" dirty="0" smtClean="0">
              <a:solidFill>
                <a:schemeClr val="bg1"/>
              </a:solidFill>
            </a:endParaRPr>
          </a:p>
          <a:p>
            <a:r>
              <a:rPr lang="nl-NL" sz="2400" dirty="0" err="1" smtClean="0">
                <a:solidFill>
                  <a:schemeClr val="bg1"/>
                </a:solidFill>
              </a:rPr>
              <a:t>ReadACWabalOutput.m</a:t>
            </a:r>
            <a:endParaRPr lang="nl-NL" sz="2400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993580" y="802644"/>
            <a:ext cx="19988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dirty="0" smtClean="0">
                <a:solidFill>
                  <a:schemeClr val="bg1"/>
                </a:solidFill>
              </a:rPr>
              <a:t>AquaCrop </a:t>
            </a:r>
            <a:r>
              <a:rPr lang="nl-NL" sz="2400" dirty="0" err="1" smtClean="0">
                <a:solidFill>
                  <a:schemeClr val="bg1"/>
                </a:solidFill>
              </a:rPr>
              <a:t>simulation</a:t>
            </a:r>
            <a:r>
              <a:rPr lang="nl-NL" sz="2400" dirty="0" smtClean="0">
                <a:solidFill>
                  <a:schemeClr val="bg1"/>
                </a:solidFill>
              </a:rPr>
              <a:t> </a:t>
            </a:r>
            <a:r>
              <a:rPr lang="nl-NL" sz="2400" dirty="0" err="1" smtClean="0">
                <a:solidFill>
                  <a:schemeClr val="bg1"/>
                </a:solidFill>
              </a:rPr>
              <a:t>for</a:t>
            </a:r>
            <a:r>
              <a:rPr lang="nl-NL" sz="2400" dirty="0" smtClean="0">
                <a:solidFill>
                  <a:schemeClr val="bg1"/>
                </a:solidFill>
              </a:rPr>
              <a:t> landunits *</a:t>
            </a:r>
            <a:endParaRPr lang="nl-NL" sz="2400" dirty="0">
              <a:solidFill>
                <a:schemeClr val="bg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752024" y="3532923"/>
            <a:ext cx="3600480" cy="6001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5" name="TextBox 24"/>
          <p:cNvSpPr txBox="1"/>
          <p:nvPr/>
        </p:nvSpPr>
        <p:spPr>
          <a:xfrm>
            <a:off x="4815322" y="3578977"/>
            <a:ext cx="315042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dirty="0" err="1" smtClean="0">
                <a:solidFill>
                  <a:schemeClr val="bg1"/>
                </a:solidFill>
              </a:rPr>
              <a:t>CatchmentOutput.m</a:t>
            </a:r>
            <a:endParaRPr lang="nl-NL" sz="2400" dirty="0" smtClean="0">
              <a:solidFill>
                <a:schemeClr val="bg1"/>
              </a:solidFill>
            </a:endParaRPr>
          </a:p>
          <a:p>
            <a:endParaRPr lang="nl-NL" sz="2400" dirty="0"/>
          </a:p>
          <a:p>
            <a:endParaRPr lang="nl-NL" sz="2000" dirty="0" smtClean="0"/>
          </a:p>
          <a:p>
            <a:endParaRPr lang="nl-NL" sz="2400" dirty="0" smtClean="0">
              <a:solidFill>
                <a:schemeClr val="bg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752024" y="4283065"/>
            <a:ext cx="3600480" cy="6001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7" name="TextBox 26"/>
          <p:cNvSpPr txBox="1"/>
          <p:nvPr/>
        </p:nvSpPr>
        <p:spPr>
          <a:xfrm>
            <a:off x="4797030" y="4333029"/>
            <a:ext cx="315042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dirty="0" err="1" smtClean="0">
                <a:solidFill>
                  <a:schemeClr val="bg1"/>
                </a:solidFill>
              </a:rPr>
              <a:t>Hydro.m</a:t>
            </a:r>
            <a:endParaRPr lang="nl-NL" sz="2400" dirty="0" smtClean="0">
              <a:solidFill>
                <a:schemeClr val="bg1"/>
              </a:solidFill>
            </a:endParaRPr>
          </a:p>
          <a:p>
            <a:endParaRPr lang="nl-NL" sz="2400" dirty="0"/>
          </a:p>
          <a:p>
            <a:endParaRPr lang="nl-NL" sz="2000" dirty="0" smtClean="0"/>
          </a:p>
          <a:p>
            <a:endParaRPr lang="nl-NL" sz="2400" dirty="0" smtClean="0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751662" y="5365887"/>
            <a:ext cx="3600480" cy="5654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9" name="TextBox 28"/>
          <p:cNvSpPr txBox="1"/>
          <p:nvPr/>
        </p:nvSpPr>
        <p:spPr>
          <a:xfrm>
            <a:off x="4751662" y="5365887"/>
            <a:ext cx="315042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dirty="0" err="1" smtClean="0">
                <a:solidFill>
                  <a:schemeClr val="bg1"/>
                </a:solidFill>
              </a:rPr>
              <a:t>PerformanceStat.m</a:t>
            </a:r>
            <a:endParaRPr lang="nl-NL" sz="2400" dirty="0" smtClean="0">
              <a:solidFill>
                <a:schemeClr val="bg1"/>
              </a:solidFill>
            </a:endParaRPr>
          </a:p>
          <a:p>
            <a:endParaRPr lang="nl-NL" sz="2400" dirty="0"/>
          </a:p>
          <a:p>
            <a:endParaRPr lang="nl-NL" sz="2000" dirty="0" smtClean="0"/>
          </a:p>
          <a:p>
            <a:endParaRPr lang="nl-NL" sz="2400" dirty="0" smtClean="0">
              <a:solidFill>
                <a:schemeClr val="bg1"/>
              </a:solidFill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>
            <a:off x="6390532" y="3275493"/>
            <a:ext cx="0" cy="360000"/>
          </a:xfrm>
          <a:prstGeom prst="line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2231688" y="3799935"/>
            <a:ext cx="2519974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3132170" y="4390640"/>
            <a:ext cx="1619854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6372240" y="1897943"/>
            <a:ext cx="0" cy="360000"/>
          </a:xfrm>
          <a:prstGeom prst="line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6390532" y="4075465"/>
            <a:ext cx="0" cy="360000"/>
          </a:xfrm>
          <a:prstGeom prst="line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3041977" y="5564927"/>
            <a:ext cx="1619854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634936" y="6384912"/>
            <a:ext cx="4230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 smtClean="0"/>
              <a:t>* </a:t>
            </a:r>
            <a:r>
              <a:rPr lang="nl-NL" sz="1200" dirty="0" err="1" smtClean="0"/>
              <a:t>Tasks</a:t>
            </a:r>
            <a:r>
              <a:rPr lang="nl-NL" sz="1200" dirty="0" smtClean="0"/>
              <a:t> are </a:t>
            </a:r>
            <a:r>
              <a:rPr lang="nl-NL" sz="1200" dirty="0" err="1" smtClean="0"/>
              <a:t>performed</a:t>
            </a:r>
            <a:r>
              <a:rPr lang="nl-NL" sz="1200" dirty="0" smtClean="0"/>
              <a:t> </a:t>
            </a:r>
            <a:r>
              <a:rPr lang="nl-NL" sz="1200" dirty="0" err="1" smtClean="0"/>
              <a:t>outside</a:t>
            </a:r>
            <a:r>
              <a:rPr lang="nl-NL" sz="1200" dirty="0" smtClean="0"/>
              <a:t> matlab (</a:t>
            </a:r>
            <a:r>
              <a:rPr lang="nl-NL" sz="1200" dirty="0" err="1" smtClean="0"/>
              <a:t>with</a:t>
            </a:r>
            <a:r>
              <a:rPr lang="nl-NL" sz="1200" dirty="0" smtClean="0"/>
              <a:t> </a:t>
            </a:r>
            <a:r>
              <a:rPr lang="nl-NL" sz="1200" dirty="0" smtClean="0">
                <a:solidFill>
                  <a:srgbClr val="FF0000"/>
                </a:solidFill>
              </a:rPr>
              <a:t>AquaCrop software </a:t>
            </a:r>
            <a:r>
              <a:rPr lang="nl-NL" sz="1200" dirty="0" err="1" smtClean="0">
                <a:solidFill>
                  <a:srgbClr val="FF0000"/>
                </a:solidFill>
              </a:rPr>
              <a:t>version</a:t>
            </a:r>
            <a:r>
              <a:rPr lang="nl-NL" sz="1200" dirty="0" smtClean="0">
                <a:solidFill>
                  <a:srgbClr val="FF0000"/>
                </a:solidFill>
              </a:rPr>
              <a:t> 5.0 – </a:t>
            </a:r>
            <a:r>
              <a:rPr lang="nl-NL" sz="1200" dirty="0" err="1" smtClean="0">
                <a:solidFill>
                  <a:srgbClr val="FF0000"/>
                </a:solidFill>
              </a:rPr>
              <a:t>normal</a:t>
            </a:r>
            <a:r>
              <a:rPr lang="nl-NL" sz="1200" dirty="0" smtClean="0">
                <a:solidFill>
                  <a:srgbClr val="FF0000"/>
                </a:solidFill>
              </a:rPr>
              <a:t> interface</a:t>
            </a:r>
            <a:r>
              <a:rPr lang="nl-NL" sz="1200" dirty="0" smtClean="0"/>
              <a:t>)</a:t>
            </a:r>
            <a:endParaRPr lang="nl-NL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4752024" y="174605"/>
            <a:ext cx="31504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dirty="0" err="1" smtClean="0"/>
              <a:t>AquaCropHydro.m</a:t>
            </a:r>
            <a:endParaRPr lang="nl-NL" sz="2400" dirty="0"/>
          </a:p>
        </p:txBody>
      </p:sp>
      <p:sp>
        <p:nvSpPr>
          <p:cNvPr id="35" name="TextBox 34"/>
          <p:cNvSpPr txBox="1"/>
          <p:nvPr/>
        </p:nvSpPr>
        <p:spPr>
          <a:xfrm>
            <a:off x="10062732" y="3532923"/>
            <a:ext cx="1170156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nl-NL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/>
          <p:nvPr/>
        </p:nvSpPr>
        <p:spPr>
          <a:xfrm>
            <a:off x="4572000" y="98557"/>
            <a:ext cx="4050540" cy="49574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2" name="Rectangle 21"/>
          <p:cNvSpPr/>
          <p:nvPr/>
        </p:nvSpPr>
        <p:spPr>
          <a:xfrm>
            <a:off x="4752024" y="802644"/>
            <a:ext cx="3600480" cy="12003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Rectangle 3"/>
          <p:cNvSpPr/>
          <p:nvPr/>
        </p:nvSpPr>
        <p:spPr>
          <a:xfrm>
            <a:off x="251424" y="98556"/>
            <a:ext cx="3600480" cy="6570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Rectangle 4"/>
          <p:cNvSpPr/>
          <p:nvPr/>
        </p:nvSpPr>
        <p:spPr>
          <a:xfrm>
            <a:off x="341436" y="1280328"/>
            <a:ext cx="3420456" cy="33028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TextBox 5"/>
          <p:cNvSpPr txBox="1"/>
          <p:nvPr/>
        </p:nvSpPr>
        <p:spPr>
          <a:xfrm>
            <a:off x="341436" y="98556"/>
            <a:ext cx="31504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dirty="0" err="1" smtClean="0">
                <a:solidFill>
                  <a:schemeClr val="bg1"/>
                </a:solidFill>
              </a:rPr>
              <a:t>Main.m</a:t>
            </a:r>
            <a:endParaRPr lang="nl-NL" sz="24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3144" y="1280328"/>
            <a:ext cx="3420456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nl-NL" b="1" dirty="0" smtClean="0">
                <a:solidFill>
                  <a:schemeClr val="tx2"/>
                </a:solidFill>
              </a:rPr>
              <a:t>2. Run </a:t>
            </a:r>
            <a:r>
              <a:rPr lang="nl-NL" b="1" smtClean="0">
                <a:solidFill>
                  <a:schemeClr val="tx2"/>
                </a:solidFill>
              </a:rPr>
              <a:t>AquaCrop-Hydro</a:t>
            </a:r>
            <a:endParaRPr lang="nl-NL" b="1" dirty="0" smtClean="0">
              <a:solidFill>
                <a:schemeClr val="tx2"/>
              </a:solidFill>
            </a:endParaRPr>
          </a:p>
          <a:p>
            <a:pPr marL="342900" indent="-342900"/>
            <a:endParaRPr lang="nl-NL" sz="900" dirty="0" smtClean="0">
              <a:solidFill>
                <a:schemeClr val="tx2"/>
              </a:solidFill>
            </a:endParaRPr>
          </a:p>
          <a:p>
            <a:pPr marL="800100" lvl="1" indent="-342900"/>
            <a:r>
              <a:rPr lang="nl-NL" dirty="0" smtClean="0">
                <a:solidFill>
                  <a:schemeClr val="bg1">
                    <a:lumMod val="75000"/>
                  </a:schemeClr>
                </a:solidFill>
              </a:rPr>
              <a:t>2.1 Run AquaCrop *</a:t>
            </a:r>
          </a:p>
          <a:p>
            <a:pPr marL="800100" lvl="1" indent="-342900"/>
            <a:endParaRPr lang="nl-NL" dirty="0">
              <a:solidFill>
                <a:schemeClr val="bg1">
                  <a:lumMod val="75000"/>
                </a:schemeClr>
              </a:solidFill>
            </a:endParaRPr>
          </a:p>
          <a:p>
            <a:pPr marL="800100" lvl="1" indent="-342900"/>
            <a:endParaRPr lang="nl-NL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800100" lvl="1" indent="-342900"/>
            <a:endParaRPr lang="nl-NL" dirty="0">
              <a:solidFill>
                <a:schemeClr val="bg1">
                  <a:lumMod val="75000"/>
                </a:schemeClr>
              </a:solidFill>
            </a:endParaRPr>
          </a:p>
          <a:p>
            <a:pPr marL="800100" lvl="1" indent="-342900"/>
            <a:endParaRPr lang="nl-NL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800100" lvl="1" indent="-342900"/>
            <a:endParaRPr lang="nl-NL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800100" lvl="1" indent="-342900"/>
            <a:endParaRPr lang="nl-NL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800100" lvl="1" indent="-342900"/>
            <a:r>
              <a:rPr lang="nl-NL" dirty="0" smtClean="0"/>
              <a:t>2.2 </a:t>
            </a:r>
            <a:r>
              <a:rPr lang="nl-NL" dirty="0" err="1" smtClean="0"/>
              <a:t>Upscaling</a:t>
            </a:r>
            <a:endParaRPr lang="nl-NL" dirty="0" smtClean="0"/>
          </a:p>
          <a:p>
            <a:pPr marL="800100" lvl="1" indent="-342900"/>
            <a:endParaRPr lang="nl-NL" dirty="0" smtClean="0"/>
          </a:p>
          <a:p>
            <a:pPr marL="800100" lvl="1" indent="-342900"/>
            <a:r>
              <a:rPr lang="nl-NL" dirty="0" smtClean="0"/>
              <a:t>2.3 </a:t>
            </a:r>
            <a:r>
              <a:rPr lang="nl-NL" dirty="0" err="1" smtClean="0"/>
              <a:t>Hydrological</a:t>
            </a:r>
            <a:r>
              <a:rPr lang="nl-NL" dirty="0" smtClean="0"/>
              <a:t> model</a:t>
            </a:r>
            <a:endParaRPr lang="nl-NL" dirty="0"/>
          </a:p>
        </p:txBody>
      </p:sp>
      <p:sp>
        <p:nvSpPr>
          <p:cNvPr id="9" name="Rectangle 8"/>
          <p:cNvSpPr/>
          <p:nvPr/>
        </p:nvSpPr>
        <p:spPr>
          <a:xfrm>
            <a:off x="323144" y="636270"/>
            <a:ext cx="3420456" cy="5493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TextBox 9"/>
          <p:cNvSpPr txBox="1"/>
          <p:nvPr/>
        </p:nvSpPr>
        <p:spPr>
          <a:xfrm>
            <a:off x="323144" y="636270"/>
            <a:ext cx="3420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 dirty="0" smtClean="0">
                <a:solidFill>
                  <a:schemeClr val="tx2"/>
                </a:solidFill>
              </a:rPr>
              <a:t>1. </a:t>
            </a:r>
            <a:r>
              <a:rPr lang="nl-NL" b="1" dirty="0" err="1" smtClean="0">
                <a:solidFill>
                  <a:schemeClr val="tx2"/>
                </a:solidFill>
              </a:rPr>
              <a:t>Load</a:t>
            </a:r>
            <a:r>
              <a:rPr lang="nl-NL" b="1" dirty="0" smtClean="0">
                <a:solidFill>
                  <a:schemeClr val="tx2"/>
                </a:solidFill>
              </a:rPr>
              <a:t> </a:t>
            </a:r>
            <a:r>
              <a:rPr lang="nl-NL" b="1" dirty="0" err="1" smtClean="0">
                <a:solidFill>
                  <a:schemeClr val="tx2"/>
                </a:solidFill>
              </a:rPr>
              <a:t>observations</a:t>
            </a:r>
            <a:endParaRPr lang="nl-NL" b="1" dirty="0">
              <a:solidFill>
                <a:schemeClr val="tx2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23144" y="4686634"/>
            <a:ext cx="3420456" cy="5493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TextBox 11"/>
          <p:cNvSpPr txBox="1"/>
          <p:nvPr/>
        </p:nvSpPr>
        <p:spPr>
          <a:xfrm>
            <a:off x="341436" y="4686634"/>
            <a:ext cx="3420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 dirty="0" smtClean="0">
                <a:solidFill>
                  <a:schemeClr val="tx2"/>
                </a:solidFill>
              </a:rPr>
              <a:t>3. Data processing</a:t>
            </a:r>
            <a:endParaRPr lang="nl-NL" b="1" dirty="0">
              <a:solidFill>
                <a:schemeClr val="tx2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23144" y="5961505"/>
            <a:ext cx="3420456" cy="5493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TextBox 13"/>
          <p:cNvSpPr txBox="1"/>
          <p:nvPr/>
        </p:nvSpPr>
        <p:spPr>
          <a:xfrm>
            <a:off x="323144" y="5961505"/>
            <a:ext cx="3420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 dirty="0" smtClean="0">
                <a:solidFill>
                  <a:schemeClr val="tx2"/>
                </a:solidFill>
              </a:rPr>
              <a:t>4. </a:t>
            </a:r>
            <a:r>
              <a:rPr lang="nl-NL" b="1" dirty="0" err="1" smtClean="0">
                <a:solidFill>
                  <a:schemeClr val="tx2"/>
                </a:solidFill>
              </a:rPr>
              <a:t>Visualization</a:t>
            </a:r>
            <a:r>
              <a:rPr lang="nl-NL" b="1" dirty="0" smtClean="0">
                <a:solidFill>
                  <a:schemeClr val="tx2"/>
                </a:solidFill>
              </a:rPr>
              <a:t> in </a:t>
            </a:r>
            <a:r>
              <a:rPr lang="nl-NL" b="1" dirty="0" err="1" smtClean="0">
                <a:solidFill>
                  <a:schemeClr val="tx2"/>
                </a:solidFill>
              </a:rPr>
              <a:t>graphs</a:t>
            </a:r>
            <a:endParaRPr lang="nl-NL" b="1" dirty="0">
              <a:solidFill>
                <a:schemeClr val="tx2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23144" y="5319252"/>
            <a:ext cx="3420456" cy="5493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TextBox 15"/>
          <p:cNvSpPr txBox="1"/>
          <p:nvPr/>
        </p:nvSpPr>
        <p:spPr>
          <a:xfrm>
            <a:off x="341436" y="5319252"/>
            <a:ext cx="3420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 dirty="0" smtClean="0">
                <a:solidFill>
                  <a:schemeClr val="tx2"/>
                </a:solidFill>
              </a:rPr>
              <a:t>5. Performance </a:t>
            </a:r>
            <a:r>
              <a:rPr lang="nl-NL" b="1" dirty="0" err="1" smtClean="0">
                <a:solidFill>
                  <a:schemeClr val="tx2"/>
                </a:solidFill>
              </a:rPr>
              <a:t>analysis</a:t>
            </a:r>
            <a:endParaRPr lang="nl-NL" b="1" dirty="0">
              <a:solidFill>
                <a:schemeClr val="tx2"/>
              </a:solidFill>
            </a:endParaRPr>
          </a:p>
        </p:txBody>
      </p:sp>
      <p:pic>
        <p:nvPicPr>
          <p:cNvPr id="17" name="Picture 16" descr="aqua-cropLOGO.jpg"/>
          <p:cNvPicPr>
            <a:picLocks noChangeAspect="1"/>
          </p:cNvPicPr>
          <p:nvPr/>
        </p:nvPicPr>
        <p:blipFill>
          <a:blip r:embed="rId2" cstate="print"/>
          <a:srcRect l="12566" t="7936" r="12040" b="3023"/>
          <a:stretch>
            <a:fillRect/>
          </a:stretch>
        </p:blipFill>
        <p:spPr>
          <a:xfrm>
            <a:off x="5022059" y="982668"/>
            <a:ext cx="771531" cy="900120"/>
          </a:xfrm>
          <a:prstGeom prst="rect">
            <a:avLst/>
          </a:prstGeom>
        </p:spPr>
      </p:pic>
      <p:cxnSp>
        <p:nvCxnSpPr>
          <p:cNvPr id="19" name="Straight Arrow Connector 18"/>
          <p:cNvCxnSpPr/>
          <p:nvPr/>
        </p:nvCxnSpPr>
        <p:spPr>
          <a:xfrm flipV="1">
            <a:off x="2771760" y="1280328"/>
            <a:ext cx="2070276" cy="60246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4752024" y="2182743"/>
            <a:ext cx="3600480" cy="1200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1" name="TextBox 20"/>
          <p:cNvSpPr txBox="1"/>
          <p:nvPr/>
        </p:nvSpPr>
        <p:spPr>
          <a:xfrm>
            <a:off x="4842036" y="2182744"/>
            <a:ext cx="35101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dirty="0" err="1" smtClean="0">
                <a:solidFill>
                  <a:schemeClr val="bg1"/>
                </a:solidFill>
              </a:rPr>
              <a:t>ReadACPlugDayOutput.m</a:t>
            </a:r>
            <a:endParaRPr lang="nl-NL" sz="2400" dirty="0" smtClean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993580" y="802644"/>
            <a:ext cx="19988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dirty="0" smtClean="0">
                <a:solidFill>
                  <a:schemeClr val="bg1"/>
                </a:solidFill>
              </a:rPr>
              <a:t>AquaCrop </a:t>
            </a:r>
            <a:r>
              <a:rPr lang="nl-NL" sz="2400" dirty="0" err="1" smtClean="0">
                <a:solidFill>
                  <a:schemeClr val="bg1"/>
                </a:solidFill>
              </a:rPr>
              <a:t>simulation</a:t>
            </a:r>
            <a:r>
              <a:rPr lang="nl-NL" sz="2400" dirty="0" smtClean="0">
                <a:solidFill>
                  <a:schemeClr val="bg1"/>
                </a:solidFill>
              </a:rPr>
              <a:t> </a:t>
            </a:r>
            <a:r>
              <a:rPr lang="nl-NL" sz="2400" dirty="0" err="1" smtClean="0">
                <a:solidFill>
                  <a:schemeClr val="bg1"/>
                </a:solidFill>
              </a:rPr>
              <a:t>for</a:t>
            </a:r>
            <a:r>
              <a:rPr lang="nl-NL" sz="2400" dirty="0" smtClean="0">
                <a:solidFill>
                  <a:schemeClr val="bg1"/>
                </a:solidFill>
              </a:rPr>
              <a:t> landunits *</a:t>
            </a:r>
            <a:endParaRPr lang="nl-NL" sz="2400" dirty="0">
              <a:solidFill>
                <a:schemeClr val="bg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752024" y="3532923"/>
            <a:ext cx="3600480" cy="6001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5" name="TextBox 24"/>
          <p:cNvSpPr txBox="1"/>
          <p:nvPr/>
        </p:nvSpPr>
        <p:spPr>
          <a:xfrm>
            <a:off x="4815322" y="3578977"/>
            <a:ext cx="315042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dirty="0" err="1" smtClean="0">
                <a:solidFill>
                  <a:schemeClr val="bg1"/>
                </a:solidFill>
              </a:rPr>
              <a:t>CatchmentOutput.m</a:t>
            </a:r>
            <a:endParaRPr lang="nl-NL" sz="2400" dirty="0" smtClean="0">
              <a:solidFill>
                <a:schemeClr val="bg1"/>
              </a:solidFill>
            </a:endParaRPr>
          </a:p>
          <a:p>
            <a:endParaRPr lang="nl-NL" sz="2400" dirty="0"/>
          </a:p>
          <a:p>
            <a:endParaRPr lang="nl-NL" sz="2000" dirty="0" smtClean="0"/>
          </a:p>
          <a:p>
            <a:endParaRPr lang="nl-NL" sz="2400" dirty="0" smtClean="0">
              <a:solidFill>
                <a:schemeClr val="bg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752024" y="4283065"/>
            <a:ext cx="3600480" cy="6001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7" name="TextBox 26"/>
          <p:cNvSpPr txBox="1"/>
          <p:nvPr/>
        </p:nvSpPr>
        <p:spPr>
          <a:xfrm>
            <a:off x="4797030" y="4333029"/>
            <a:ext cx="315042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dirty="0" err="1" smtClean="0">
                <a:solidFill>
                  <a:schemeClr val="bg1"/>
                </a:solidFill>
              </a:rPr>
              <a:t>Hydro.m</a:t>
            </a:r>
            <a:endParaRPr lang="nl-NL" sz="2400" dirty="0" smtClean="0">
              <a:solidFill>
                <a:schemeClr val="bg1"/>
              </a:solidFill>
            </a:endParaRPr>
          </a:p>
          <a:p>
            <a:endParaRPr lang="nl-NL" sz="2400" dirty="0"/>
          </a:p>
          <a:p>
            <a:endParaRPr lang="nl-NL" sz="2000" dirty="0" smtClean="0"/>
          </a:p>
          <a:p>
            <a:endParaRPr lang="nl-NL" sz="2400" dirty="0" smtClean="0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751662" y="5365887"/>
            <a:ext cx="3600480" cy="5654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9" name="TextBox 28"/>
          <p:cNvSpPr txBox="1"/>
          <p:nvPr/>
        </p:nvSpPr>
        <p:spPr>
          <a:xfrm>
            <a:off x="4751662" y="5365887"/>
            <a:ext cx="315042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dirty="0" err="1" smtClean="0">
                <a:solidFill>
                  <a:schemeClr val="bg1"/>
                </a:solidFill>
              </a:rPr>
              <a:t>PerformanceStat.m</a:t>
            </a:r>
            <a:endParaRPr lang="nl-NL" sz="2400" dirty="0" smtClean="0">
              <a:solidFill>
                <a:schemeClr val="bg1"/>
              </a:solidFill>
            </a:endParaRPr>
          </a:p>
          <a:p>
            <a:endParaRPr lang="nl-NL" sz="2400" dirty="0"/>
          </a:p>
          <a:p>
            <a:endParaRPr lang="nl-NL" sz="2000" dirty="0" smtClean="0"/>
          </a:p>
          <a:p>
            <a:endParaRPr lang="nl-NL" sz="2400" dirty="0" smtClean="0">
              <a:solidFill>
                <a:schemeClr val="bg1"/>
              </a:solidFill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>
            <a:off x="6390532" y="3275493"/>
            <a:ext cx="0" cy="360000"/>
          </a:xfrm>
          <a:prstGeom prst="line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2231688" y="3799935"/>
            <a:ext cx="2519974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3132170" y="4390640"/>
            <a:ext cx="1619854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6372240" y="1897943"/>
            <a:ext cx="0" cy="360000"/>
          </a:xfrm>
          <a:prstGeom prst="line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6390532" y="4075465"/>
            <a:ext cx="0" cy="360000"/>
          </a:xfrm>
          <a:prstGeom prst="line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3041977" y="5564927"/>
            <a:ext cx="1619854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634936" y="6384912"/>
            <a:ext cx="4230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 smtClean="0"/>
              <a:t>* </a:t>
            </a:r>
            <a:r>
              <a:rPr lang="nl-NL" sz="1200" dirty="0" err="1" smtClean="0"/>
              <a:t>Tasks</a:t>
            </a:r>
            <a:r>
              <a:rPr lang="nl-NL" sz="1200" dirty="0" smtClean="0"/>
              <a:t> are </a:t>
            </a:r>
            <a:r>
              <a:rPr lang="nl-NL" sz="1200" dirty="0" err="1" smtClean="0"/>
              <a:t>performed</a:t>
            </a:r>
            <a:r>
              <a:rPr lang="nl-NL" sz="1200" dirty="0" smtClean="0"/>
              <a:t> </a:t>
            </a:r>
            <a:r>
              <a:rPr lang="nl-NL" sz="1200" dirty="0" err="1" smtClean="0"/>
              <a:t>outside</a:t>
            </a:r>
            <a:r>
              <a:rPr lang="nl-NL" sz="1200" dirty="0" smtClean="0"/>
              <a:t> matlab (</a:t>
            </a:r>
            <a:r>
              <a:rPr lang="nl-NL" sz="1200" dirty="0" err="1" smtClean="0"/>
              <a:t>with</a:t>
            </a:r>
            <a:r>
              <a:rPr lang="nl-NL" sz="1200" dirty="0" smtClean="0"/>
              <a:t> </a:t>
            </a:r>
            <a:r>
              <a:rPr lang="nl-NL" sz="1200" dirty="0" smtClean="0">
                <a:solidFill>
                  <a:srgbClr val="FF0000"/>
                </a:solidFill>
              </a:rPr>
              <a:t>AquaCrop software </a:t>
            </a:r>
            <a:r>
              <a:rPr lang="nl-NL" sz="1200" dirty="0" err="1" smtClean="0">
                <a:solidFill>
                  <a:srgbClr val="FF0000"/>
                </a:solidFill>
              </a:rPr>
              <a:t>version</a:t>
            </a:r>
            <a:r>
              <a:rPr lang="nl-NL" sz="1200" dirty="0" smtClean="0">
                <a:solidFill>
                  <a:srgbClr val="FF0000"/>
                </a:solidFill>
              </a:rPr>
              <a:t> 5.0  - </a:t>
            </a:r>
            <a:r>
              <a:rPr lang="nl-NL" sz="1200" dirty="0" err="1" smtClean="0">
                <a:solidFill>
                  <a:srgbClr val="FF0000"/>
                </a:solidFill>
              </a:rPr>
              <a:t>plugin</a:t>
            </a:r>
            <a:r>
              <a:rPr lang="nl-NL" sz="1200" dirty="0" smtClean="0">
                <a:solidFill>
                  <a:srgbClr val="FF0000"/>
                </a:solidFill>
              </a:rPr>
              <a:t> </a:t>
            </a:r>
            <a:r>
              <a:rPr lang="nl-NL" sz="1200" dirty="0" err="1" smtClean="0">
                <a:solidFill>
                  <a:srgbClr val="FF0000"/>
                </a:solidFill>
              </a:rPr>
              <a:t>version</a:t>
            </a:r>
            <a:r>
              <a:rPr lang="nl-NL" sz="1200" dirty="0" smtClean="0"/>
              <a:t>)</a:t>
            </a:r>
            <a:endParaRPr lang="nl-NL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4752024" y="174605"/>
            <a:ext cx="31504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dirty="0" err="1" smtClean="0"/>
              <a:t>AquaCropHydro.m</a:t>
            </a:r>
            <a:endParaRPr lang="nl-NL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REQUIRED INPUT FILES</a:t>
            </a:r>
            <a:endParaRPr lang="nl-NL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/>
          <p:nvPr/>
        </p:nvSpPr>
        <p:spPr>
          <a:xfrm>
            <a:off x="4572000" y="98557"/>
            <a:ext cx="4050540" cy="49574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2" name="Rectangle 21"/>
          <p:cNvSpPr/>
          <p:nvPr/>
        </p:nvSpPr>
        <p:spPr>
          <a:xfrm>
            <a:off x="4752024" y="802644"/>
            <a:ext cx="3600480" cy="12003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Rectangle 3"/>
          <p:cNvSpPr/>
          <p:nvPr/>
        </p:nvSpPr>
        <p:spPr>
          <a:xfrm>
            <a:off x="251424" y="98556"/>
            <a:ext cx="3600480" cy="6570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Rectangle 4"/>
          <p:cNvSpPr/>
          <p:nvPr/>
        </p:nvSpPr>
        <p:spPr>
          <a:xfrm>
            <a:off x="341436" y="1280328"/>
            <a:ext cx="3420456" cy="33028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TextBox 5"/>
          <p:cNvSpPr txBox="1"/>
          <p:nvPr/>
        </p:nvSpPr>
        <p:spPr>
          <a:xfrm>
            <a:off x="341436" y="98556"/>
            <a:ext cx="31504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dirty="0" err="1" smtClean="0">
                <a:solidFill>
                  <a:schemeClr val="bg1"/>
                </a:solidFill>
              </a:rPr>
              <a:t>Main.m</a:t>
            </a:r>
            <a:endParaRPr lang="nl-NL" sz="24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3144" y="1280328"/>
            <a:ext cx="3420456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nl-NL" b="1" dirty="0" smtClean="0">
                <a:solidFill>
                  <a:schemeClr val="tx2"/>
                </a:solidFill>
              </a:rPr>
              <a:t>2. Run </a:t>
            </a:r>
            <a:r>
              <a:rPr lang="nl-NL" b="1" dirty="0" err="1" smtClean="0">
                <a:solidFill>
                  <a:schemeClr val="tx2"/>
                </a:solidFill>
              </a:rPr>
              <a:t>AquaCrop-Hydro</a:t>
            </a:r>
            <a:endParaRPr lang="nl-NL" b="1" dirty="0" smtClean="0">
              <a:solidFill>
                <a:schemeClr val="tx2"/>
              </a:solidFill>
            </a:endParaRPr>
          </a:p>
          <a:p>
            <a:pPr marL="342900" indent="-342900"/>
            <a:endParaRPr lang="nl-NL" sz="900" dirty="0" smtClean="0">
              <a:solidFill>
                <a:schemeClr val="tx2"/>
              </a:solidFill>
            </a:endParaRPr>
          </a:p>
          <a:p>
            <a:pPr marL="800100" lvl="1" indent="-342900"/>
            <a:r>
              <a:rPr lang="nl-NL" dirty="0" smtClean="0">
                <a:solidFill>
                  <a:schemeClr val="bg1">
                    <a:lumMod val="75000"/>
                  </a:schemeClr>
                </a:solidFill>
              </a:rPr>
              <a:t>2.1 Run AquaCrop *</a:t>
            </a:r>
          </a:p>
          <a:p>
            <a:pPr marL="800100" lvl="1" indent="-342900"/>
            <a:endParaRPr lang="nl-NL" dirty="0">
              <a:solidFill>
                <a:schemeClr val="bg1">
                  <a:lumMod val="75000"/>
                </a:schemeClr>
              </a:solidFill>
            </a:endParaRPr>
          </a:p>
          <a:p>
            <a:pPr marL="800100" lvl="1" indent="-342900"/>
            <a:endParaRPr lang="nl-NL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800100" lvl="1" indent="-342900"/>
            <a:endParaRPr lang="nl-NL" dirty="0">
              <a:solidFill>
                <a:schemeClr val="bg1">
                  <a:lumMod val="75000"/>
                </a:schemeClr>
              </a:solidFill>
            </a:endParaRPr>
          </a:p>
          <a:p>
            <a:pPr marL="800100" lvl="1" indent="-342900"/>
            <a:endParaRPr lang="nl-NL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800100" lvl="1" indent="-342900"/>
            <a:endParaRPr lang="nl-NL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800100" lvl="1" indent="-342900"/>
            <a:endParaRPr lang="nl-NL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800100" lvl="1" indent="-342900"/>
            <a:r>
              <a:rPr lang="nl-NL" dirty="0" smtClean="0"/>
              <a:t>2.2 </a:t>
            </a:r>
            <a:r>
              <a:rPr lang="nl-NL" dirty="0" err="1" smtClean="0"/>
              <a:t>Upscaling</a:t>
            </a:r>
            <a:endParaRPr lang="nl-NL" dirty="0" smtClean="0"/>
          </a:p>
          <a:p>
            <a:pPr marL="800100" lvl="1" indent="-342900"/>
            <a:endParaRPr lang="nl-NL" dirty="0" smtClean="0"/>
          </a:p>
          <a:p>
            <a:pPr marL="800100" lvl="1" indent="-342900"/>
            <a:r>
              <a:rPr lang="nl-NL" dirty="0" smtClean="0"/>
              <a:t>2.3 </a:t>
            </a:r>
            <a:r>
              <a:rPr lang="nl-NL" dirty="0" err="1" smtClean="0"/>
              <a:t>Hydrological</a:t>
            </a:r>
            <a:r>
              <a:rPr lang="nl-NL" dirty="0" smtClean="0"/>
              <a:t> model</a:t>
            </a:r>
            <a:endParaRPr lang="nl-NL" dirty="0"/>
          </a:p>
        </p:txBody>
      </p:sp>
      <p:sp>
        <p:nvSpPr>
          <p:cNvPr id="9" name="Rectangle 8"/>
          <p:cNvSpPr/>
          <p:nvPr/>
        </p:nvSpPr>
        <p:spPr>
          <a:xfrm>
            <a:off x="323144" y="636270"/>
            <a:ext cx="3420456" cy="5493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TextBox 9"/>
          <p:cNvSpPr txBox="1"/>
          <p:nvPr/>
        </p:nvSpPr>
        <p:spPr>
          <a:xfrm>
            <a:off x="323144" y="636270"/>
            <a:ext cx="3420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 dirty="0" smtClean="0">
                <a:solidFill>
                  <a:schemeClr val="tx2"/>
                </a:solidFill>
              </a:rPr>
              <a:t>1. </a:t>
            </a:r>
            <a:r>
              <a:rPr lang="nl-NL" b="1" dirty="0" err="1" smtClean="0">
                <a:solidFill>
                  <a:schemeClr val="tx2"/>
                </a:solidFill>
              </a:rPr>
              <a:t>Load</a:t>
            </a:r>
            <a:r>
              <a:rPr lang="nl-NL" b="1" dirty="0" smtClean="0">
                <a:solidFill>
                  <a:schemeClr val="tx2"/>
                </a:solidFill>
              </a:rPr>
              <a:t> </a:t>
            </a:r>
            <a:r>
              <a:rPr lang="nl-NL" b="1" dirty="0" err="1" smtClean="0">
                <a:solidFill>
                  <a:schemeClr val="tx2"/>
                </a:solidFill>
              </a:rPr>
              <a:t>observations</a:t>
            </a:r>
            <a:endParaRPr lang="nl-NL" b="1" dirty="0">
              <a:solidFill>
                <a:schemeClr val="tx2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23144" y="4686634"/>
            <a:ext cx="3420456" cy="5493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TextBox 11"/>
          <p:cNvSpPr txBox="1"/>
          <p:nvPr/>
        </p:nvSpPr>
        <p:spPr>
          <a:xfrm>
            <a:off x="341436" y="4686634"/>
            <a:ext cx="3420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 dirty="0" smtClean="0">
                <a:solidFill>
                  <a:schemeClr val="tx2"/>
                </a:solidFill>
              </a:rPr>
              <a:t>3. Data processing</a:t>
            </a:r>
            <a:endParaRPr lang="nl-NL" b="1" dirty="0">
              <a:solidFill>
                <a:schemeClr val="tx2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23144" y="5961505"/>
            <a:ext cx="3420456" cy="5493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TextBox 13"/>
          <p:cNvSpPr txBox="1"/>
          <p:nvPr/>
        </p:nvSpPr>
        <p:spPr>
          <a:xfrm>
            <a:off x="323144" y="5961505"/>
            <a:ext cx="3420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 dirty="0" smtClean="0">
                <a:solidFill>
                  <a:schemeClr val="tx2"/>
                </a:solidFill>
              </a:rPr>
              <a:t>4. </a:t>
            </a:r>
            <a:r>
              <a:rPr lang="nl-NL" b="1" dirty="0" err="1" smtClean="0">
                <a:solidFill>
                  <a:schemeClr val="tx2"/>
                </a:solidFill>
              </a:rPr>
              <a:t>Visualization</a:t>
            </a:r>
            <a:r>
              <a:rPr lang="nl-NL" b="1" dirty="0" smtClean="0">
                <a:solidFill>
                  <a:schemeClr val="tx2"/>
                </a:solidFill>
              </a:rPr>
              <a:t> in </a:t>
            </a:r>
            <a:r>
              <a:rPr lang="nl-NL" b="1" dirty="0" err="1" smtClean="0">
                <a:solidFill>
                  <a:schemeClr val="tx2"/>
                </a:solidFill>
              </a:rPr>
              <a:t>graphs</a:t>
            </a:r>
            <a:endParaRPr lang="nl-NL" b="1" dirty="0">
              <a:solidFill>
                <a:schemeClr val="tx2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23144" y="5319252"/>
            <a:ext cx="3420456" cy="5493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TextBox 15"/>
          <p:cNvSpPr txBox="1"/>
          <p:nvPr/>
        </p:nvSpPr>
        <p:spPr>
          <a:xfrm>
            <a:off x="341436" y="5319252"/>
            <a:ext cx="3420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 dirty="0" smtClean="0">
                <a:solidFill>
                  <a:schemeClr val="tx2"/>
                </a:solidFill>
              </a:rPr>
              <a:t>5. Performance </a:t>
            </a:r>
            <a:r>
              <a:rPr lang="nl-NL" b="1" dirty="0" err="1" smtClean="0">
                <a:solidFill>
                  <a:schemeClr val="tx2"/>
                </a:solidFill>
              </a:rPr>
              <a:t>analysis</a:t>
            </a:r>
            <a:endParaRPr lang="nl-NL" b="1" dirty="0">
              <a:solidFill>
                <a:schemeClr val="tx2"/>
              </a:solidFill>
            </a:endParaRPr>
          </a:p>
        </p:txBody>
      </p:sp>
      <p:pic>
        <p:nvPicPr>
          <p:cNvPr id="17" name="Picture 16" descr="aqua-cropLOGO.jpg"/>
          <p:cNvPicPr>
            <a:picLocks noChangeAspect="1"/>
          </p:cNvPicPr>
          <p:nvPr/>
        </p:nvPicPr>
        <p:blipFill>
          <a:blip r:embed="rId2" cstate="print"/>
          <a:srcRect l="12566" t="7936" r="12040" b="3023"/>
          <a:stretch>
            <a:fillRect/>
          </a:stretch>
        </p:blipFill>
        <p:spPr>
          <a:xfrm>
            <a:off x="5022059" y="982668"/>
            <a:ext cx="771531" cy="900120"/>
          </a:xfrm>
          <a:prstGeom prst="rect">
            <a:avLst/>
          </a:prstGeom>
        </p:spPr>
      </p:pic>
      <p:cxnSp>
        <p:nvCxnSpPr>
          <p:cNvPr id="19" name="Straight Arrow Connector 18"/>
          <p:cNvCxnSpPr/>
          <p:nvPr/>
        </p:nvCxnSpPr>
        <p:spPr>
          <a:xfrm flipV="1">
            <a:off x="2771760" y="1280328"/>
            <a:ext cx="2070276" cy="60246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4752024" y="2182743"/>
            <a:ext cx="3600480" cy="1200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1" name="TextBox 20"/>
          <p:cNvSpPr txBox="1"/>
          <p:nvPr/>
        </p:nvSpPr>
        <p:spPr>
          <a:xfrm>
            <a:off x="4842036" y="2182744"/>
            <a:ext cx="31504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dirty="0" err="1" smtClean="0">
                <a:solidFill>
                  <a:schemeClr val="bg1"/>
                </a:solidFill>
              </a:rPr>
              <a:t>ReadACProfOutput.m</a:t>
            </a:r>
            <a:endParaRPr lang="nl-NL" sz="2400" dirty="0" smtClean="0">
              <a:solidFill>
                <a:schemeClr val="bg1"/>
              </a:solidFill>
            </a:endParaRPr>
          </a:p>
          <a:p>
            <a:r>
              <a:rPr lang="nl-NL" sz="2400" dirty="0" err="1" smtClean="0">
                <a:solidFill>
                  <a:schemeClr val="bg1"/>
                </a:solidFill>
              </a:rPr>
              <a:t>ReadACCropOutput.m</a:t>
            </a:r>
            <a:endParaRPr lang="nl-NL" sz="2400" dirty="0" smtClean="0">
              <a:solidFill>
                <a:schemeClr val="bg1"/>
              </a:solidFill>
            </a:endParaRPr>
          </a:p>
          <a:p>
            <a:r>
              <a:rPr lang="nl-NL" sz="2400" dirty="0" err="1" smtClean="0">
                <a:solidFill>
                  <a:schemeClr val="bg1"/>
                </a:solidFill>
              </a:rPr>
              <a:t>ReadACWabalOutput.m</a:t>
            </a:r>
            <a:endParaRPr lang="nl-NL" sz="2400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993580" y="802644"/>
            <a:ext cx="19988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dirty="0" smtClean="0">
                <a:solidFill>
                  <a:schemeClr val="bg1"/>
                </a:solidFill>
              </a:rPr>
              <a:t>AquaCrop </a:t>
            </a:r>
            <a:r>
              <a:rPr lang="nl-NL" sz="2400" dirty="0" err="1" smtClean="0">
                <a:solidFill>
                  <a:schemeClr val="bg1"/>
                </a:solidFill>
              </a:rPr>
              <a:t>simulation</a:t>
            </a:r>
            <a:r>
              <a:rPr lang="nl-NL" sz="2400" dirty="0" smtClean="0">
                <a:solidFill>
                  <a:schemeClr val="bg1"/>
                </a:solidFill>
              </a:rPr>
              <a:t> </a:t>
            </a:r>
            <a:r>
              <a:rPr lang="nl-NL" sz="2400" dirty="0" err="1" smtClean="0">
                <a:solidFill>
                  <a:schemeClr val="bg1"/>
                </a:solidFill>
              </a:rPr>
              <a:t>for</a:t>
            </a:r>
            <a:r>
              <a:rPr lang="nl-NL" sz="2400" dirty="0" smtClean="0">
                <a:solidFill>
                  <a:schemeClr val="bg1"/>
                </a:solidFill>
              </a:rPr>
              <a:t> landunits *</a:t>
            </a:r>
            <a:endParaRPr lang="nl-NL" sz="2400" dirty="0">
              <a:solidFill>
                <a:schemeClr val="bg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752024" y="3532923"/>
            <a:ext cx="3600480" cy="6001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5" name="TextBox 24"/>
          <p:cNvSpPr txBox="1"/>
          <p:nvPr/>
        </p:nvSpPr>
        <p:spPr>
          <a:xfrm>
            <a:off x="4815322" y="3578977"/>
            <a:ext cx="315042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dirty="0" err="1" smtClean="0">
                <a:solidFill>
                  <a:schemeClr val="bg1"/>
                </a:solidFill>
              </a:rPr>
              <a:t>CatchmentOutput.m</a:t>
            </a:r>
            <a:endParaRPr lang="nl-NL" sz="2400" dirty="0" smtClean="0">
              <a:solidFill>
                <a:schemeClr val="bg1"/>
              </a:solidFill>
            </a:endParaRPr>
          </a:p>
          <a:p>
            <a:endParaRPr lang="nl-NL" sz="2400" dirty="0"/>
          </a:p>
          <a:p>
            <a:endParaRPr lang="nl-NL" sz="2000" dirty="0" smtClean="0"/>
          </a:p>
          <a:p>
            <a:endParaRPr lang="nl-NL" sz="2400" dirty="0" smtClean="0">
              <a:solidFill>
                <a:schemeClr val="bg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752024" y="4283065"/>
            <a:ext cx="3600480" cy="6001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7" name="TextBox 26"/>
          <p:cNvSpPr txBox="1"/>
          <p:nvPr/>
        </p:nvSpPr>
        <p:spPr>
          <a:xfrm>
            <a:off x="4797030" y="4333029"/>
            <a:ext cx="315042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dirty="0" err="1" smtClean="0">
                <a:solidFill>
                  <a:schemeClr val="bg1"/>
                </a:solidFill>
              </a:rPr>
              <a:t>Hydro.m</a:t>
            </a:r>
            <a:endParaRPr lang="nl-NL" sz="2400" dirty="0" smtClean="0">
              <a:solidFill>
                <a:schemeClr val="bg1"/>
              </a:solidFill>
            </a:endParaRPr>
          </a:p>
          <a:p>
            <a:endParaRPr lang="nl-NL" sz="2400" dirty="0"/>
          </a:p>
          <a:p>
            <a:endParaRPr lang="nl-NL" sz="2000" dirty="0" smtClean="0"/>
          </a:p>
          <a:p>
            <a:endParaRPr lang="nl-NL" sz="2400" dirty="0" smtClean="0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751662" y="5365887"/>
            <a:ext cx="3600480" cy="5654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9" name="TextBox 28"/>
          <p:cNvSpPr txBox="1"/>
          <p:nvPr/>
        </p:nvSpPr>
        <p:spPr>
          <a:xfrm>
            <a:off x="4751662" y="5365887"/>
            <a:ext cx="315042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dirty="0" err="1" smtClean="0">
                <a:solidFill>
                  <a:schemeClr val="bg1"/>
                </a:solidFill>
              </a:rPr>
              <a:t>PerformanceStat.m</a:t>
            </a:r>
            <a:endParaRPr lang="nl-NL" sz="2400" dirty="0" smtClean="0">
              <a:solidFill>
                <a:schemeClr val="bg1"/>
              </a:solidFill>
            </a:endParaRPr>
          </a:p>
          <a:p>
            <a:endParaRPr lang="nl-NL" sz="2400" dirty="0"/>
          </a:p>
          <a:p>
            <a:endParaRPr lang="nl-NL" sz="2000" dirty="0" smtClean="0"/>
          </a:p>
          <a:p>
            <a:endParaRPr lang="nl-NL" sz="2400" dirty="0" smtClean="0">
              <a:solidFill>
                <a:schemeClr val="bg1"/>
              </a:solidFill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>
            <a:off x="6390532" y="3275493"/>
            <a:ext cx="0" cy="360000"/>
          </a:xfrm>
          <a:prstGeom prst="line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2231688" y="3799935"/>
            <a:ext cx="2519974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3132170" y="4390640"/>
            <a:ext cx="1619854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6372240" y="1897943"/>
            <a:ext cx="0" cy="360000"/>
          </a:xfrm>
          <a:prstGeom prst="line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6390532" y="4075465"/>
            <a:ext cx="0" cy="360000"/>
          </a:xfrm>
          <a:prstGeom prst="line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3041977" y="5564927"/>
            <a:ext cx="1619854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634936" y="6384912"/>
            <a:ext cx="4230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 smtClean="0"/>
              <a:t>* </a:t>
            </a:r>
            <a:r>
              <a:rPr lang="nl-NL" sz="1200" dirty="0" err="1" smtClean="0"/>
              <a:t>Tasks</a:t>
            </a:r>
            <a:r>
              <a:rPr lang="nl-NL" sz="1200" dirty="0" smtClean="0"/>
              <a:t> are </a:t>
            </a:r>
            <a:r>
              <a:rPr lang="nl-NL" sz="1200" dirty="0" err="1" smtClean="0"/>
              <a:t>performed</a:t>
            </a:r>
            <a:r>
              <a:rPr lang="nl-NL" sz="1200" dirty="0" smtClean="0"/>
              <a:t> </a:t>
            </a:r>
            <a:r>
              <a:rPr lang="nl-NL" sz="1200" dirty="0" err="1" smtClean="0"/>
              <a:t>outside</a:t>
            </a:r>
            <a:r>
              <a:rPr lang="nl-NL" sz="1200" dirty="0" smtClean="0"/>
              <a:t> matlab (</a:t>
            </a:r>
            <a:r>
              <a:rPr lang="nl-NL" sz="1200" dirty="0" err="1" smtClean="0"/>
              <a:t>with</a:t>
            </a:r>
            <a:r>
              <a:rPr lang="nl-NL" sz="1200" dirty="0" smtClean="0"/>
              <a:t> </a:t>
            </a:r>
            <a:r>
              <a:rPr lang="nl-NL" sz="1200" dirty="0" smtClean="0">
                <a:solidFill>
                  <a:srgbClr val="FF0000"/>
                </a:solidFill>
              </a:rPr>
              <a:t>AquaCrop software </a:t>
            </a:r>
            <a:r>
              <a:rPr lang="nl-NL" sz="1200" dirty="0" err="1" smtClean="0">
                <a:solidFill>
                  <a:srgbClr val="FF0000"/>
                </a:solidFill>
              </a:rPr>
              <a:t>version</a:t>
            </a:r>
            <a:r>
              <a:rPr lang="nl-NL" sz="1200" dirty="0" smtClean="0">
                <a:solidFill>
                  <a:srgbClr val="FF0000"/>
                </a:solidFill>
              </a:rPr>
              <a:t> 5.0 – </a:t>
            </a:r>
            <a:r>
              <a:rPr lang="nl-NL" sz="1200" dirty="0" err="1" smtClean="0">
                <a:solidFill>
                  <a:srgbClr val="FF0000"/>
                </a:solidFill>
              </a:rPr>
              <a:t>normal</a:t>
            </a:r>
            <a:r>
              <a:rPr lang="nl-NL" sz="1200" dirty="0" smtClean="0">
                <a:solidFill>
                  <a:srgbClr val="FF0000"/>
                </a:solidFill>
              </a:rPr>
              <a:t> interface</a:t>
            </a:r>
            <a:r>
              <a:rPr lang="nl-NL" sz="1200" dirty="0" smtClean="0"/>
              <a:t>)</a:t>
            </a:r>
            <a:endParaRPr lang="nl-NL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4752024" y="174605"/>
            <a:ext cx="31504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dirty="0" err="1" smtClean="0"/>
              <a:t>AquaCropHydro.m</a:t>
            </a:r>
            <a:endParaRPr lang="nl-NL" sz="2400" dirty="0"/>
          </a:p>
        </p:txBody>
      </p:sp>
      <p:sp>
        <p:nvSpPr>
          <p:cNvPr id="35" name="TextBox 34"/>
          <p:cNvSpPr txBox="1"/>
          <p:nvPr/>
        </p:nvSpPr>
        <p:spPr>
          <a:xfrm>
            <a:off x="7885057" y="2263429"/>
            <a:ext cx="1260000" cy="33855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nl-NL" sz="1600" dirty="0" smtClean="0"/>
              <a:t>*</a:t>
            </a:r>
            <a:r>
              <a:rPr lang="nl-NL" sz="1600" dirty="0" err="1" smtClean="0"/>
              <a:t>Prof.OUT</a:t>
            </a:r>
            <a:endParaRPr lang="nl-NL" sz="1600" dirty="0"/>
          </a:p>
        </p:txBody>
      </p:sp>
      <p:sp>
        <p:nvSpPr>
          <p:cNvPr id="36" name="TextBox 35"/>
          <p:cNvSpPr txBox="1"/>
          <p:nvPr/>
        </p:nvSpPr>
        <p:spPr>
          <a:xfrm>
            <a:off x="7885057" y="2625138"/>
            <a:ext cx="1260000" cy="33855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nl-NL" sz="1600" dirty="0" smtClean="0"/>
              <a:t>*</a:t>
            </a:r>
            <a:r>
              <a:rPr lang="nl-NL" sz="1600" dirty="0" err="1" smtClean="0"/>
              <a:t>Crop.OUT</a:t>
            </a:r>
            <a:endParaRPr lang="nl-NL" sz="1600" dirty="0"/>
          </a:p>
        </p:txBody>
      </p:sp>
      <p:sp>
        <p:nvSpPr>
          <p:cNvPr id="37" name="TextBox 36"/>
          <p:cNvSpPr txBox="1"/>
          <p:nvPr/>
        </p:nvSpPr>
        <p:spPr>
          <a:xfrm>
            <a:off x="7885057" y="2986846"/>
            <a:ext cx="1260000" cy="33855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nl-NL" sz="1600" dirty="0" smtClean="0"/>
              <a:t>*</a:t>
            </a:r>
            <a:r>
              <a:rPr lang="nl-NL" sz="1600" dirty="0" err="1" smtClean="0"/>
              <a:t>Wabal.OUT</a:t>
            </a:r>
            <a:endParaRPr lang="nl-NL" sz="1600" dirty="0"/>
          </a:p>
        </p:txBody>
      </p:sp>
      <p:sp>
        <p:nvSpPr>
          <p:cNvPr id="38" name="TextBox 37"/>
          <p:cNvSpPr txBox="1"/>
          <p:nvPr/>
        </p:nvSpPr>
        <p:spPr>
          <a:xfrm>
            <a:off x="7714360" y="4413871"/>
            <a:ext cx="1440000" cy="33855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nl-NL" sz="1600" dirty="0" err="1" smtClean="0"/>
              <a:t>Parameters.txt</a:t>
            </a:r>
            <a:endParaRPr lang="nl-NL" sz="1600" dirty="0"/>
          </a:p>
        </p:txBody>
      </p:sp>
      <p:sp>
        <p:nvSpPr>
          <p:cNvPr id="40" name="TextBox 39"/>
          <p:cNvSpPr txBox="1"/>
          <p:nvPr/>
        </p:nvSpPr>
        <p:spPr>
          <a:xfrm>
            <a:off x="7694897" y="3429000"/>
            <a:ext cx="1440000" cy="83099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nl-NL" sz="1600" dirty="0" err="1" smtClean="0"/>
              <a:t>SoilPar.txt</a:t>
            </a:r>
            <a:endParaRPr lang="nl-NL" sz="1600" dirty="0" smtClean="0"/>
          </a:p>
          <a:p>
            <a:r>
              <a:rPr lang="nl-NL" sz="1600" dirty="0" err="1" smtClean="0"/>
              <a:t>SimInfo.txt</a:t>
            </a:r>
            <a:endParaRPr lang="nl-NL" sz="1600" dirty="0" smtClean="0"/>
          </a:p>
          <a:p>
            <a:r>
              <a:rPr lang="nl-NL" sz="1600" dirty="0" err="1" smtClean="0"/>
              <a:t>Zrx.txt</a:t>
            </a:r>
            <a:endParaRPr lang="nl-NL" sz="1600" dirty="0"/>
          </a:p>
        </p:txBody>
      </p:sp>
      <p:sp>
        <p:nvSpPr>
          <p:cNvPr id="41" name="TextBox 40"/>
          <p:cNvSpPr txBox="1"/>
          <p:nvPr/>
        </p:nvSpPr>
        <p:spPr>
          <a:xfrm>
            <a:off x="2681748" y="466993"/>
            <a:ext cx="1440000" cy="33855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nl-NL" sz="1600" dirty="0" err="1" smtClean="0"/>
              <a:t>Climate.txt</a:t>
            </a:r>
            <a:endParaRPr lang="nl-NL" sz="1600" dirty="0"/>
          </a:p>
        </p:txBody>
      </p:sp>
      <p:sp>
        <p:nvSpPr>
          <p:cNvPr id="42" name="TextBox 41"/>
          <p:cNvSpPr txBox="1"/>
          <p:nvPr/>
        </p:nvSpPr>
        <p:spPr>
          <a:xfrm>
            <a:off x="2681748" y="847072"/>
            <a:ext cx="1440000" cy="33855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nl-NL" sz="1600" dirty="0" err="1" smtClean="0"/>
              <a:t>Flow.txt</a:t>
            </a:r>
            <a:endParaRPr lang="nl-NL" sz="1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/>
          <p:nvPr/>
        </p:nvSpPr>
        <p:spPr>
          <a:xfrm>
            <a:off x="4572000" y="98557"/>
            <a:ext cx="4050540" cy="49574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2" name="Rectangle 21"/>
          <p:cNvSpPr/>
          <p:nvPr/>
        </p:nvSpPr>
        <p:spPr>
          <a:xfrm>
            <a:off x="4752024" y="802644"/>
            <a:ext cx="3600480" cy="12003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Rectangle 3"/>
          <p:cNvSpPr/>
          <p:nvPr/>
        </p:nvSpPr>
        <p:spPr>
          <a:xfrm>
            <a:off x="251424" y="98556"/>
            <a:ext cx="3600480" cy="6570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Rectangle 4"/>
          <p:cNvSpPr/>
          <p:nvPr/>
        </p:nvSpPr>
        <p:spPr>
          <a:xfrm>
            <a:off x="341436" y="1280328"/>
            <a:ext cx="3420456" cy="33028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TextBox 5"/>
          <p:cNvSpPr txBox="1"/>
          <p:nvPr/>
        </p:nvSpPr>
        <p:spPr>
          <a:xfrm>
            <a:off x="341436" y="98556"/>
            <a:ext cx="31504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dirty="0" err="1" smtClean="0">
                <a:solidFill>
                  <a:schemeClr val="bg1"/>
                </a:solidFill>
              </a:rPr>
              <a:t>Main.m</a:t>
            </a:r>
            <a:endParaRPr lang="nl-NL" sz="24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3144" y="1280328"/>
            <a:ext cx="3420456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nl-NL" b="1" dirty="0" smtClean="0">
                <a:solidFill>
                  <a:schemeClr val="tx2"/>
                </a:solidFill>
              </a:rPr>
              <a:t>2. Run </a:t>
            </a:r>
            <a:r>
              <a:rPr lang="nl-NL" b="1" smtClean="0">
                <a:solidFill>
                  <a:schemeClr val="tx2"/>
                </a:solidFill>
              </a:rPr>
              <a:t>AquaCrop-Hydro</a:t>
            </a:r>
            <a:endParaRPr lang="nl-NL" b="1" dirty="0" smtClean="0">
              <a:solidFill>
                <a:schemeClr val="tx2"/>
              </a:solidFill>
            </a:endParaRPr>
          </a:p>
          <a:p>
            <a:pPr marL="342900" indent="-342900"/>
            <a:endParaRPr lang="nl-NL" sz="900" dirty="0" smtClean="0">
              <a:solidFill>
                <a:schemeClr val="tx2"/>
              </a:solidFill>
            </a:endParaRPr>
          </a:p>
          <a:p>
            <a:pPr marL="800100" lvl="1" indent="-342900"/>
            <a:r>
              <a:rPr lang="nl-NL" dirty="0" smtClean="0">
                <a:solidFill>
                  <a:schemeClr val="bg1">
                    <a:lumMod val="75000"/>
                  </a:schemeClr>
                </a:solidFill>
              </a:rPr>
              <a:t>2.1 Run AquaCrop *</a:t>
            </a:r>
          </a:p>
          <a:p>
            <a:pPr marL="800100" lvl="1" indent="-342900"/>
            <a:endParaRPr lang="nl-NL" dirty="0">
              <a:solidFill>
                <a:schemeClr val="bg1">
                  <a:lumMod val="75000"/>
                </a:schemeClr>
              </a:solidFill>
            </a:endParaRPr>
          </a:p>
          <a:p>
            <a:pPr marL="800100" lvl="1" indent="-342900"/>
            <a:endParaRPr lang="nl-NL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800100" lvl="1" indent="-342900"/>
            <a:endParaRPr lang="nl-NL" dirty="0">
              <a:solidFill>
                <a:schemeClr val="bg1">
                  <a:lumMod val="75000"/>
                </a:schemeClr>
              </a:solidFill>
            </a:endParaRPr>
          </a:p>
          <a:p>
            <a:pPr marL="800100" lvl="1" indent="-342900"/>
            <a:endParaRPr lang="nl-NL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800100" lvl="1" indent="-342900"/>
            <a:endParaRPr lang="nl-NL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800100" lvl="1" indent="-342900"/>
            <a:endParaRPr lang="nl-NL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800100" lvl="1" indent="-342900"/>
            <a:r>
              <a:rPr lang="nl-NL" dirty="0" smtClean="0"/>
              <a:t>2.2 </a:t>
            </a:r>
            <a:r>
              <a:rPr lang="nl-NL" dirty="0" err="1" smtClean="0"/>
              <a:t>Upscaling</a:t>
            </a:r>
            <a:endParaRPr lang="nl-NL" dirty="0" smtClean="0"/>
          </a:p>
          <a:p>
            <a:pPr marL="800100" lvl="1" indent="-342900"/>
            <a:endParaRPr lang="nl-NL" dirty="0" smtClean="0"/>
          </a:p>
          <a:p>
            <a:pPr marL="800100" lvl="1" indent="-342900"/>
            <a:r>
              <a:rPr lang="nl-NL" dirty="0" smtClean="0"/>
              <a:t>2.3 </a:t>
            </a:r>
            <a:r>
              <a:rPr lang="nl-NL" dirty="0" err="1" smtClean="0"/>
              <a:t>Hydrological</a:t>
            </a:r>
            <a:r>
              <a:rPr lang="nl-NL" dirty="0" smtClean="0"/>
              <a:t> model</a:t>
            </a:r>
            <a:endParaRPr lang="nl-NL" dirty="0"/>
          </a:p>
        </p:txBody>
      </p:sp>
      <p:sp>
        <p:nvSpPr>
          <p:cNvPr id="9" name="Rectangle 8"/>
          <p:cNvSpPr/>
          <p:nvPr/>
        </p:nvSpPr>
        <p:spPr>
          <a:xfrm>
            <a:off x="323144" y="636270"/>
            <a:ext cx="3420456" cy="5493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TextBox 9"/>
          <p:cNvSpPr txBox="1"/>
          <p:nvPr/>
        </p:nvSpPr>
        <p:spPr>
          <a:xfrm>
            <a:off x="323144" y="636270"/>
            <a:ext cx="3420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 dirty="0" smtClean="0">
                <a:solidFill>
                  <a:schemeClr val="tx2"/>
                </a:solidFill>
              </a:rPr>
              <a:t>1. </a:t>
            </a:r>
            <a:r>
              <a:rPr lang="nl-NL" b="1" dirty="0" err="1" smtClean="0">
                <a:solidFill>
                  <a:schemeClr val="tx2"/>
                </a:solidFill>
              </a:rPr>
              <a:t>Load</a:t>
            </a:r>
            <a:r>
              <a:rPr lang="nl-NL" b="1" dirty="0" smtClean="0">
                <a:solidFill>
                  <a:schemeClr val="tx2"/>
                </a:solidFill>
              </a:rPr>
              <a:t> </a:t>
            </a:r>
            <a:r>
              <a:rPr lang="nl-NL" b="1" dirty="0" err="1" smtClean="0">
                <a:solidFill>
                  <a:schemeClr val="tx2"/>
                </a:solidFill>
              </a:rPr>
              <a:t>observations</a:t>
            </a:r>
            <a:endParaRPr lang="nl-NL" b="1" dirty="0">
              <a:solidFill>
                <a:schemeClr val="tx2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23144" y="4686634"/>
            <a:ext cx="3420456" cy="5493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TextBox 11"/>
          <p:cNvSpPr txBox="1"/>
          <p:nvPr/>
        </p:nvSpPr>
        <p:spPr>
          <a:xfrm>
            <a:off x="341436" y="4686634"/>
            <a:ext cx="3420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 dirty="0" smtClean="0">
                <a:solidFill>
                  <a:schemeClr val="tx2"/>
                </a:solidFill>
              </a:rPr>
              <a:t>3. Data processing</a:t>
            </a:r>
            <a:endParaRPr lang="nl-NL" b="1" dirty="0">
              <a:solidFill>
                <a:schemeClr val="tx2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23144" y="5961505"/>
            <a:ext cx="3420456" cy="5493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TextBox 13"/>
          <p:cNvSpPr txBox="1"/>
          <p:nvPr/>
        </p:nvSpPr>
        <p:spPr>
          <a:xfrm>
            <a:off x="323144" y="5961505"/>
            <a:ext cx="3420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 dirty="0" smtClean="0">
                <a:solidFill>
                  <a:schemeClr val="tx2"/>
                </a:solidFill>
              </a:rPr>
              <a:t>4. </a:t>
            </a:r>
            <a:r>
              <a:rPr lang="nl-NL" b="1" dirty="0" err="1" smtClean="0">
                <a:solidFill>
                  <a:schemeClr val="tx2"/>
                </a:solidFill>
              </a:rPr>
              <a:t>Visualization</a:t>
            </a:r>
            <a:r>
              <a:rPr lang="nl-NL" b="1" dirty="0" smtClean="0">
                <a:solidFill>
                  <a:schemeClr val="tx2"/>
                </a:solidFill>
              </a:rPr>
              <a:t> in </a:t>
            </a:r>
            <a:r>
              <a:rPr lang="nl-NL" b="1" dirty="0" err="1" smtClean="0">
                <a:solidFill>
                  <a:schemeClr val="tx2"/>
                </a:solidFill>
              </a:rPr>
              <a:t>graphs</a:t>
            </a:r>
            <a:endParaRPr lang="nl-NL" b="1" dirty="0">
              <a:solidFill>
                <a:schemeClr val="tx2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23144" y="5319252"/>
            <a:ext cx="3420456" cy="5493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TextBox 15"/>
          <p:cNvSpPr txBox="1"/>
          <p:nvPr/>
        </p:nvSpPr>
        <p:spPr>
          <a:xfrm>
            <a:off x="341436" y="5319252"/>
            <a:ext cx="3420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 dirty="0" smtClean="0">
                <a:solidFill>
                  <a:schemeClr val="tx2"/>
                </a:solidFill>
              </a:rPr>
              <a:t>5. Performance </a:t>
            </a:r>
            <a:r>
              <a:rPr lang="nl-NL" b="1" dirty="0" err="1" smtClean="0">
                <a:solidFill>
                  <a:schemeClr val="tx2"/>
                </a:solidFill>
              </a:rPr>
              <a:t>analysis</a:t>
            </a:r>
            <a:endParaRPr lang="nl-NL" b="1" dirty="0">
              <a:solidFill>
                <a:schemeClr val="tx2"/>
              </a:solidFill>
            </a:endParaRPr>
          </a:p>
        </p:txBody>
      </p:sp>
      <p:pic>
        <p:nvPicPr>
          <p:cNvPr id="17" name="Picture 16" descr="aqua-cropLOGO.jpg"/>
          <p:cNvPicPr>
            <a:picLocks noChangeAspect="1"/>
          </p:cNvPicPr>
          <p:nvPr/>
        </p:nvPicPr>
        <p:blipFill>
          <a:blip r:embed="rId2" cstate="print"/>
          <a:srcRect l="12566" t="7936" r="12040" b="3023"/>
          <a:stretch>
            <a:fillRect/>
          </a:stretch>
        </p:blipFill>
        <p:spPr>
          <a:xfrm>
            <a:off x="5022059" y="982668"/>
            <a:ext cx="771531" cy="900120"/>
          </a:xfrm>
          <a:prstGeom prst="rect">
            <a:avLst/>
          </a:prstGeom>
        </p:spPr>
      </p:pic>
      <p:cxnSp>
        <p:nvCxnSpPr>
          <p:cNvPr id="19" name="Straight Arrow Connector 18"/>
          <p:cNvCxnSpPr/>
          <p:nvPr/>
        </p:nvCxnSpPr>
        <p:spPr>
          <a:xfrm flipV="1">
            <a:off x="2771760" y="1280328"/>
            <a:ext cx="2070276" cy="60246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4752024" y="2182743"/>
            <a:ext cx="3600480" cy="1200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1" name="TextBox 20"/>
          <p:cNvSpPr txBox="1"/>
          <p:nvPr/>
        </p:nvSpPr>
        <p:spPr>
          <a:xfrm>
            <a:off x="4842036" y="2182744"/>
            <a:ext cx="35101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dirty="0" err="1" smtClean="0">
                <a:solidFill>
                  <a:schemeClr val="bg1"/>
                </a:solidFill>
              </a:rPr>
              <a:t>ReadACPlugDayOutput.m</a:t>
            </a:r>
            <a:endParaRPr lang="nl-NL" sz="2400" dirty="0" smtClean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993580" y="802644"/>
            <a:ext cx="19988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dirty="0" smtClean="0">
                <a:solidFill>
                  <a:schemeClr val="bg1"/>
                </a:solidFill>
              </a:rPr>
              <a:t>AquaCrop </a:t>
            </a:r>
            <a:r>
              <a:rPr lang="nl-NL" sz="2400" dirty="0" err="1" smtClean="0">
                <a:solidFill>
                  <a:schemeClr val="bg1"/>
                </a:solidFill>
              </a:rPr>
              <a:t>simulation</a:t>
            </a:r>
            <a:r>
              <a:rPr lang="nl-NL" sz="2400" dirty="0" smtClean="0">
                <a:solidFill>
                  <a:schemeClr val="bg1"/>
                </a:solidFill>
              </a:rPr>
              <a:t> </a:t>
            </a:r>
            <a:r>
              <a:rPr lang="nl-NL" sz="2400" dirty="0" err="1" smtClean="0">
                <a:solidFill>
                  <a:schemeClr val="bg1"/>
                </a:solidFill>
              </a:rPr>
              <a:t>for</a:t>
            </a:r>
            <a:r>
              <a:rPr lang="nl-NL" sz="2400" dirty="0" smtClean="0">
                <a:solidFill>
                  <a:schemeClr val="bg1"/>
                </a:solidFill>
              </a:rPr>
              <a:t> landunits *</a:t>
            </a:r>
            <a:endParaRPr lang="nl-NL" sz="2400" dirty="0">
              <a:solidFill>
                <a:schemeClr val="bg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752024" y="3532923"/>
            <a:ext cx="3600480" cy="6001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5" name="TextBox 24"/>
          <p:cNvSpPr txBox="1"/>
          <p:nvPr/>
        </p:nvSpPr>
        <p:spPr>
          <a:xfrm>
            <a:off x="4815322" y="3578977"/>
            <a:ext cx="315042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dirty="0" err="1" smtClean="0">
                <a:solidFill>
                  <a:schemeClr val="bg1"/>
                </a:solidFill>
              </a:rPr>
              <a:t>CatchmentOutput.m</a:t>
            </a:r>
            <a:endParaRPr lang="nl-NL" sz="2400" dirty="0" smtClean="0">
              <a:solidFill>
                <a:schemeClr val="bg1"/>
              </a:solidFill>
            </a:endParaRPr>
          </a:p>
          <a:p>
            <a:endParaRPr lang="nl-NL" sz="2400" dirty="0"/>
          </a:p>
          <a:p>
            <a:endParaRPr lang="nl-NL" sz="2000" dirty="0" smtClean="0"/>
          </a:p>
          <a:p>
            <a:endParaRPr lang="nl-NL" sz="2400" dirty="0" smtClean="0">
              <a:solidFill>
                <a:schemeClr val="bg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752024" y="4283065"/>
            <a:ext cx="3600480" cy="6001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7" name="TextBox 26"/>
          <p:cNvSpPr txBox="1"/>
          <p:nvPr/>
        </p:nvSpPr>
        <p:spPr>
          <a:xfrm>
            <a:off x="4797030" y="4333029"/>
            <a:ext cx="315042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dirty="0" err="1" smtClean="0">
                <a:solidFill>
                  <a:schemeClr val="bg1"/>
                </a:solidFill>
              </a:rPr>
              <a:t>Hydro.m</a:t>
            </a:r>
            <a:endParaRPr lang="nl-NL" sz="2400" dirty="0" smtClean="0">
              <a:solidFill>
                <a:schemeClr val="bg1"/>
              </a:solidFill>
            </a:endParaRPr>
          </a:p>
          <a:p>
            <a:endParaRPr lang="nl-NL" sz="2400" dirty="0"/>
          </a:p>
          <a:p>
            <a:endParaRPr lang="nl-NL" sz="2000" dirty="0" smtClean="0"/>
          </a:p>
          <a:p>
            <a:endParaRPr lang="nl-NL" sz="2400" dirty="0" smtClean="0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751662" y="5365887"/>
            <a:ext cx="3600480" cy="5654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9" name="TextBox 28"/>
          <p:cNvSpPr txBox="1"/>
          <p:nvPr/>
        </p:nvSpPr>
        <p:spPr>
          <a:xfrm>
            <a:off x="4751662" y="5365887"/>
            <a:ext cx="315042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dirty="0" err="1" smtClean="0">
                <a:solidFill>
                  <a:schemeClr val="bg1"/>
                </a:solidFill>
              </a:rPr>
              <a:t>PerformanceStat.m</a:t>
            </a:r>
            <a:endParaRPr lang="nl-NL" sz="2400" dirty="0" smtClean="0">
              <a:solidFill>
                <a:schemeClr val="bg1"/>
              </a:solidFill>
            </a:endParaRPr>
          </a:p>
          <a:p>
            <a:endParaRPr lang="nl-NL" sz="2400" dirty="0"/>
          </a:p>
          <a:p>
            <a:endParaRPr lang="nl-NL" sz="2000" dirty="0" smtClean="0"/>
          </a:p>
          <a:p>
            <a:endParaRPr lang="nl-NL" sz="2400" dirty="0" smtClean="0">
              <a:solidFill>
                <a:schemeClr val="bg1"/>
              </a:solidFill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>
            <a:off x="6390532" y="3275493"/>
            <a:ext cx="0" cy="360000"/>
          </a:xfrm>
          <a:prstGeom prst="line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2231688" y="3799935"/>
            <a:ext cx="2519974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3132170" y="4390640"/>
            <a:ext cx="1619854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6372240" y="1897943"/>
            <a:ext cx="0" cy="360000"/>
          </a:xfrm>
          <a:prstGeom prst="line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6390532" y="4075465"/>
            <a:ext cx="0" cy="360000"/>
          </a:xfrm>
          <a:prstGeom prst="line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3041977" y="5564927"/>
            <a:ext cx="1619854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634936" y="6384912"/>
            <a:ext cx="4230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 smtClean="0"/>
              <a:t>* </a:t>
            </a:r>
            <a:r>
              <a:rPr lang="nl-NL" sz="1200" dirty="0" err="1" smtClean="0"/>
              <a:t>Tasks</a:t>
            </a:r>
            <a:r>
              <a:rPr lang="nl-NL" sz="1200" dirty="0" smtClean="0"/>
              <a:t> are </a:t>
            </a:r>
            <a:r>
              <a:rPr lang="nl-NL" sz="1200" dirty="0" err="1" smtClean="0"/>
              <a:t>performed</a:t>
            </a:r>
            <a:r>
              <a:rPr lang="nl-NL" sz="1200" dirty="0" smtClean="0"/>
              <a:t> </a:t>
            </a:r>
            <a:r>
              <a:rPr lang="nl-NL" sz="1200" dirty="0" err="1" smtClean="0"/>
              <a:t>outside</a:t>
            </a:r>
            <a:r>
              <a:rPr lang="nl-NL" sz="1200" dirty="0" smtClean="0"/>
              <a:t> matlab (</a:t>
            </a:r>
            <a:r>
              <a:rPr lang="nl-NL" sz="1200" dirty="0" err="1" smtClean="0"/>
              <a:t>with</a:t>
            </a:r>
            <a:r>
              <a:rPr lang="nl-NL" sz="1200" dirty="0" smtClean="0"/>
              <a:t> </a:t>
            </a:r>
            <a:r>
              <a:rPr lang="nl-NL" sz="1200" dirty="0" smtClean="0">
                <a:solidFill>
                  <a:srgbClr val="FF0000"/>
                </a:solidFill>
              </a:rPr>
              <a:t>AquaCrop software </a:t>
            </a:r>
            <a:r>
              <a:rPr lang="nl-NL" sz="1200" dirty="0" err="1" smtClean="0">
                <a:solidFill>
                  <a:srgbClr val="FF0000"/>
                </a:solidFill>
              </a:rPr>
              <a:t>version</a:t>
            </a:r>
            <a:r>
              <a:rPr lang="nl-NL" sz="1200" dirty="0" smtClean="0">
                <a:solidFill>
                  <a:srgbClr val="FF0000"/>
                </a:solidFill>
              </a:rPr>
              <a:t> 5.0  - </a:t>
            </a:r>
            <a:r>
              <a:rPr lang="nl-NL" sz="1200" dirty="0" err="1" smtClean="0">
                <a:solidFill>
                  <a:srgbClr val="FF0000"/>
                </a:solidFill>
              </a:rPr>
              <a:t>plugin</a:t>
            </a:r>
            <a:r>
              <a:rPr lang="nl-NL" sz="1200" dirty="0" smtClean="0">
                <a:solidFill>
                  <a:srgbClr val="FF0000"/>
                </a:solidFill>
              </a:rPr>
              <a:t> </a:t>
            </a:r>
            <a:r>
              <a:rPr lang="nl-NL" sz="1200" dirty="0" err="1" smtClean="0">
                <a:solidFill>
                  <a:srgbClr val="FF0000"/>
                </a:solidFill>
              </a:rPr>
              <a:t>version</a:t>
            </a:r>
            <a:r>
              <a:rPr lang="nl-NL" sz="1200" dirty="0" smtClean="0"/>
              <a:t>)</a:t>
            </a:r>
            <a:endParaRPr lang="nl-NL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4752024" y="174605"/>
            <a:ext cx="31504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dirty="0" err="1" smtClean="0"/>
              <a:t>AquaCropHydro.m</a:t>
            </a:r>
            <a:endParaRPr lang="nl-NL" sz="2400" dirty="0"/>
          </a:p>
        </p:txBody>
      </p:sp>
      <p:sp>
        <p:nvSpPr>
          <p:cNvPr id="35" name="TextBox 34"/>
          <p:cNvSpPr txBox="1"/>
          <p:nvPr/>
        </p:nvSpPr>
        <p:spPr>
          <a:xfrm>
            <a:off x="7885057" y="2263429"/>
            <a:ext cx="1260000" cy="33855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nl-NL" sz="1600" dirty="0" smtClean="0"/>
              <a:t>*</a:t>
            </a:r>
            <a:r>
              <a:rPr lang="nl-NL" sz="1600" dirty="0" err="1" smtClean="0"/>
              <a:t>day.OUT</a:t>
            </a:r>
            <a:endParaRPr lang="nl-NL" sz="1600" dirty="0"/>
          </a:p>
        </p:txBody>
      </p:sp>
      <p:sp>
        <p:nvSpPr>
          <p:cNvPr id="38" name="TextBox 37"/>
          <p:cNvSpPr txBox="1"/>
          <p:nvPr/>
        </p:nvSpPr>
        <p:spPr>
          <a:xfrm>
            <a:off x="7714360" y="4413871"/>
            <a:ext cx="1440000" cy="33855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nl-NL" sz="1600" dirty="0" err="1" smtClean="0"/>
              <a:t>Parameters.txt</a:t>
            </a:r>
            <a:endParaRPr lang="nl-NL" sz="1600" dirty="0"/>
          </a:p>
        </p:txBody>
      </p:sp>
      <p:sp>
        <p:nvSpPr>
          <p:cNvPr id="40" name="TextBox 39"/>
          <p:cNvSpPr txBox="1"/>
          <p:nvPr/>
        </p:nvSpPr>
        <p:spPr>
          <a:xfrm>
            <a:off x="7694897" y="3429000"/>
            <a:ext cx="1440000" cy="83099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nl-NL" sz="1600" dirty="0" err="1" smtClean="0"/>
              <a:t>SoilPar.txt</a:t>
            </a:r>
            <a:endParaRPr lang="nl-NL" sz="1600" dirty="0" smtClean="0"/>
          </a:p>
          <a:p>
            <a:r>
              <a:rPr lang="nl-NL" sz="1600" dirty="0" err="1" smtClean="0"/>
              <a:t>SimInfo.txt</a:t>
            </a:r>
            <a:endParaRPr lang="nl-NL" sz="1600" dirty="0" smtClean="0"/>
          </a:p>
          <a:p>
            <a:r>
              <a:rPr lang="nl-NL" sz="1600" dirty="0" err="1" smtClean="0"/>
              <a:t>Zrx.txt</a:t>
            </a:r>
            <a:endParaRPr lang="nl-NL" sz="1600" dirty="0"/>
          </a:p>
        </p:txBody>
      </p:sp>
      <p:sp>
        <p:nvSpPr>
          <p:cNvPr id="41" name="TextBox 40"/>
          <p:cNvSpPr txBox="1"/>
          <p:nvPr/>
        </p:nvSpPr>
        <p:spPr>
          <a:xfrm>
            <a:off x="2681748" y="466993"/>
            <a:ext cx="1440000" cy="33855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nl-NL" sz="1600" dirty="0" err="1" smtClean="0"/>
              <a:t>Climate.txt</a:t>
            </a:r>
            <a:endParaRPr lang="nl-NL" sz="1600" dirty="0"/>
          </a:p>
        </p:txBody>
      </p:sp>
      <p:sp>
        <p:nvSpPr>
          <p:cNvPr id="42" name="TextBox 41"/>
          <p:cNvSpPr txBox="1"/>
          <p:nvPr/>
        </p:nvSpPr>
        <p:spPr>
          <a:xfrm>
            <a:off x="2681748" y="847072"/>
            <a:ext cx="1440000" cy="33855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nl-NL" sz="1600" dirty="0" err="1" smtClean="0"/>
              <a:t>Flow.txt</a:t>
            </a:r>
            <a:endParaRPr lang="nl-NL" sz="1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263</Words>
  <Application>Microsoft Office PowerPoint</Application>
  <PresentationFormat>On-screen Show (4:3)</PresentationFormat>
  <Paragraphs>130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FLOW CHART OF SCRIPTS (.m files)</vt:lpstr>
      <vt:lpstr>Slide 2</vt:lpstr>
      <vt:lpstr>Slide 3</vt:lpstr>
      <vt:lpstr>REQUIRED INPUT FILES</vt:lpstr>
      <vt:lpstr>Slide 5</vt:lpstr>
      <vt:lpstr>Slide 6</vt:lpstr>
    </vt:vector>
  </TitlesOfParts>
  <Company>KULeuven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Hanne Van Gaelen</dc:creator>
  <cp:lastModifiedBy>Hanne Van Gaelen</cp:lastModifiedBy>
  <cp:revision>15</cp:revision>
  <dcterms:created xsi:type="dcterms:W3CDTF">2015-06-18T08:09:49Z</dcterms:created>
  <dcterms:modified xsi:type="dcterms:W3CDTF">2015-11-30T14:24:12Z</dcterms:modified>
</cp:coreProperties>
</file>