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15T03:19:09.60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8782-0561-4CDD-A65F-93F87CFB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CB26-18E2-4994-80C1-8390AAA8F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F91F-CC3D-415F-86F4-1E0D7A0B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E515-6967-4751-A472-16FE5F80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69E5-B2F4-49A6-AD3B-0C77765A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4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41B3-C100-430F-AA78-CFE8107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A4C5F-8959-4072-AE6D-2294AD72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C0BC-573F-4ADF-B687-A6D52145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288C-3E89-4640-8171-C299354A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908F-BB1B-4B3B-A72B-7F4DDBB1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60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E678-0CF4-4205-9E1F-E04D82BAE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67238-AD3D-49EE-8FC2-B2726DE5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FE56-A3B4-4DA0-8BAA-DA8537E8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A369-A7BA-4F21-8C71-D7AF172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1958-7D56-4F38-966B-47E28E30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1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1766-F764-4467-8D79-4AC93E2E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24C8-B42C-427D-907E-3546FC37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F1D7-9395-415E-B663-95644ACF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6459-D10E-45C6-8402-42CB9C5D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5E5E-354E-4CAA-BCC6-A62AC4CE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4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0A61-58AB-42A6-B160-54A88A2A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4798-51B5-4E54-AA4F-B6FBC132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8512-7652-4B8A-B5B2-1F39037C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B20B-143C-4D33-A42E-A301DCD9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C11F-8AB6-4BE0-A466-FBB7A6C4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46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E272-708A-44E5-B880-B5544659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6940-6DC3-4438-985C-D1026A095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A9454-AF70-4868-82EA-DB020650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117C-5D7B-41D0-827A-6F816F1B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82EBC-3C83-4AB7-B0BA-5223137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418D-0E28-4D01-A30C-2D5DB223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28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6F1-8F1C-404B-A2A1-24643B46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F5F2-D81B-45DF-90F2-F3E76B7A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BEE7-7BA1-4362-969E-5E52C861E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D4689-B47B-403C-A712-9DD55E89D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F636E-7F5D-4EA0-9501-74AF6BC27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81A2B-C098-41CA-9341-2C438AB0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8253A-0D1A-42CC-B547-6647317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18E58-189E-411B-9D05-98751067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1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D4F8-A929-4F58-AD63-0EA6A33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D843A-9E28-4BDC-AE5E-2ED61B84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FC909-B90F-4BD3-AEA2-7741892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1E0DB-07DE-4944-8BF8-EA3381E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6428C-28F2-44BA-A406-0996F674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8A7B2-42BC-4809-B278-58D308FF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50439-C12E-489F-87AF-C5A50DF5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4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2714-483A-4F05-8B1D-8B8C936E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0221-A779-4B94-86B9-45EDECEB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94F02-86CC-4B06-A215-A8E45CD8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6F414-EF4D-4F62-9DB3-2172040E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6BEB-2D6F-46A5-B2C9-9AEC7AE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7CA5-9383-4355-AC44-3194631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36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7491-0B18-4445-A983-26948621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F706D-C21A-48E2-9474-0B531F1AA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EAA4E-A9DE-4337-9D38-A979592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A469-399D-4FA6-9510-F58AEDCA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CC5FF-414B-4C73-A0CF-57BD48A5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2156-ED7B-4AC6-B944-41197816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2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4B7EA-888C-4077-80CF-843DAE8C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62755-4E5C-4C16-BBFE-66ED52F1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5AF-1302-462F-B569-7704EB0A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7E9A-7976-4332-9F59-ADC1B07F7162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BA99-FE44-46DC-8450-7D7969BE8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DBD0-595B-47A1-879F-4D808E09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9965-BF46-44ED-A551-E8E88BD6F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32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F297ADA-F587-4791-B057-2505BA7D11BC}"/>
              </a:ext>
            </a:extLst>
          </p:cNvPr>
          <p:cNvSpPr/>
          <p:nvPr/>
        </p:nvSpPr>
        <p:spPr>
          <a:xfrm>
            <a:off x="4972050" y="2743199"/>
            <a:ext cx="1247775" cy="68580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Silent &amp; Accurate Stepper Motor Controller 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9DDAA04-2BF8-4226-8C8A-15F451C696FF}"/>
              </a:ext>
            </a:extLst>
          </p:cNvPr>
          <p:cNvSpPr/>
          <p:nvPr/>
        </p:nvSpPr>
        <p:spPr>
          <a:xfrm>
            <a:off x="6815136" y="4506622"/>
            <a:ext cx="904875" cy="35242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Feedback</a:t>
            </a:r>
          </a:p>
          <a:p>
            <a:pPr algn="ctr"/>
            <a:r>
              <a:rPr lang="en-AU" sz="1200" dirty="0"/>
              <a:t>Systems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74D287F-A265-46EC-9BE2-CF23ABAB3752}"/>
              </a:ext>
            </a:extLst>
          </p:cNvPr>
          <p:cNvSpPr/>
          <p:nvPr/>
        </p:nvSpPr>
        <p:spPr>
          <a:xfrm>
            <a:off x="3436143" y="1967850"/>
            <a:ext cx="904875" cy="35242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Control Algorithms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E5F9816-05F2-4FBD-88B5-56898C2614F5}"/>
              </a:ext>
            </a:extLst>
          </p:cNvPr>
          <p:cNvSpPr/>
          <p:nvPr/>
        </p:nvSpPr>
        <p:spPr>
          <a:xfrm>
            <a:off x="5105400" y="1791637"/>
            <a:ext cx="990600" cy="35242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Applications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0D0FBD1-21D4-429E-9A26-C785ABDFFD53}"/>
              </a:ext>
            </a:extLst>
          </p:cNvPr>
          <p:cNvSpPr/>
          <p:nvPr/>
        </p:nvSpPr>
        <p:spPr>
          <a:xfrm>
            <a:off x="5123653" y="5204544"/>
            <a:ext cx="2095500" cy="68580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/>
              <a:t>Lara et al. used linear search optimisation to improve performance of  magnetic encoders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09D9461-9B33-4A97-9D18-B6321FEEB581}"/>
              </a:ext>
            </a:extLst>
          </p:cNvPr>
          <p:cNvSpPr/>
          <p:nvPr/>
        </p:nvSpPr>
        <p:spPr>
          <a:xfrm>
            <a:off x="7369164" y="5204544"/>
            <a:ext cx="2095500" cy="65672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/>
              <a:t>Dorin-Mirel</a:t>
            </a:r>
            <a:r>
              <a:rPr lang="en-AU" sz="1000" dirty="0"/>
              <a:t> et al. (2017) showed that closed loop control is more effective than open loop when operating stepper motors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87163EF-F176-4034-ADCE-98C4C2B160D9}"/>
              </a:ext>
            </a:extLst>
          </p:cNvPr>
          <p:cNvSpPr/>
          <p:nvPr/>
        </p:nvSpPr>
        <p:spPr>
          <a:xfrm>
            <a:off x="8028211" y="2919412"/>
            <a:ext cx="904875" cy="35242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Driving Motors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ABB660E-09E3-4A27-97FD-A08D28F298A0}"/>
              </a:ext>
            </a:extLst>
          </p:cNvPr>
          <p:cNvSpPr/>
          <p:nvPr/>
        </p:nvSpPr>
        <p:spPr>
          <a:xfrm>
            <a:off x="8412607" y="3525073"/>
            <a:ext cx="2095500" cy="65672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Step-out (slip) occurs when torque varies particularly at high speeds. Current not stable at high speeds (Le et al.)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DCB9397-6C7C-41AC-8584-98C3998CA8B7}"/>
              </a:ext>
            </a:extLst>
          </p:cNvPr>
          <p:cNvSpPr/>
          <p:nvPr/>
        </p:nvSpPr>
        <p:spPr>
          <a:xfrm>
            <a:off x="6815136" y="2919412"/>
            <a:ext cx="904875" cy="35242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Hardware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22E8900-50B5-4E2E-A688-7BB1291B05D8}"/>
              </a:ext>
            </a:extLst>
          </p:cNvPr>
          <p:cNvSpPr/>
          <p:nvPr/>
        </p:nvSpPr>
        <p:spPr>
          <a:xfrm>
            <a:off x="3751715" y="2909886"/>
            <a:ext cx="904875" cy="35242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Software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36BAFBB-20D9-496C-A7A8-EFE9AF1A115B}"/>
              </a:ext>
            </a:extLst>
          </p:cNvPr>
          <p:cNvSpPr/>
          <p:nvPr/>
        </p:nvSpPr>
        <p:spPr>
          <a:xfrm>
            <a:off x="1855111" y="849265"/>
            <a:ext cx="2095500" cy="51911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Le et al. proposed a solution to produce maximum torque and recover step losses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918C3F3-591D-4D4F-A9E3-B07977A59161}"/>
              </a:ext>
            </a:extLst>
          </p:cNvPr>
          <p:cNvSpPr/>
          <p:nvPr/>
        </p:nvSpPr>
        <p:spPr>
          <a:xfrm>
            <a:off x="4230685" y="979773"/>
            <a:ext cx="2095500" cy="51911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Transport of fuel elements in nuclear engineering </a:t>
            </a:r>
            <a:r>
              <a:rPr lang="en-AU" sz="1000" dirty="0" err="1"/>
              <a:t>Dorin-Mirel</a:t>
            </a:r>
            <a:r>
              <a:rPr lang="en-AU" sz="1000" dirty="0"/>
              <a:t> et al.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1F447CD-C635-4DA4-9E38-B14C077427DA}"/>
              </a:ext>
            </a:extLst>
          </p:cNvPr>
          <p:cNvSpPr/>
          <p:nvPr/>
        </p:nvSpPr>
        <p:spPr>
          <a:xfrm>
            <a:off x="4230685" y="143968"/>
            <a:ext cx="1865315" cy="33319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Needs more precise control to reduce step losses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1BC2CD98-2694-4826-816E-190B7DF8E09D}"/>
              </a:ext>
            </a:extLst>
          </p:cNvPr>
          <p:cNvSpPr/>
          <p:nvPr/>
        </p:nvSpPr>
        <p:spPr>
          <a:xfrm>
            <a:off x="8760950" y="989300"/>
            <a:ext cx="2095500" cy="51911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Voltage controlled chopper reduces the current fluctuations (</a:t>
            </a:r>
            <a:r>
              <a:rPr lang="en-AU" sz="1000" dirty="0" err="1"/>
              <a:t>Trinamic</a:t>
            </a:r>
            <a:r>
              <a:rPr lang="en-AU" sz="1000" dirty="0"/>
              <a:t> 2015)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EE1AC41-9796-46C9-89BD-B50E1FF77EC1}"/>
              </a:ext>
            </a:extLst>
          </p:cNvPr>
          <p:cNvSpPr/>
          <p:nvPr/>
        </p:nvSpPr>
        <p:spPr>
          <a:xfrm>
            <a:off x="8760950" y="1946733"/>
            <a:ext cx="2095500" cy="51911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Current controlled choppers cause fluctuating eddy currents in motor (Chen et al. 2014) 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8A530AA-A1B1-4785-9E2E-D787BD60B1C4}"/>
                  </a:ext>
                </a:extLst>
              </p14:cNvPr>
              <p14:cNvContentPartPr/>
              <p14:nvPr/>
            </p14:nvContentPartPr>
            <p14:xfrm>
              <a:off x="4304740" y="308568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8A530AA-A1B1-4785-9E2E-D787BD60B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100" y="2977680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F367F52-2DBB-47AC-9232-6B1FB40C9FEE}"/>
              </a:ext>
            </a:extLst>
          </p:cNvPr>
          <p:cNvCxnSpPr>
            <a:cxnSpLocks/>
            <a:stCxn id="15" idx="1"/>
            <a:endCxn id="25" idx="3"/>
          </p:cNvCxnSpPr>
          <p:nvPr/>
        </p:nvCxnSpPr>
        <p:spPr>
          <a:xfrm rot="10800000">
            <a:off x="4656590" y="3086100"/>
            <a:ext cx="31546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18732A-1C3C-4C45-867C-C485AF99878E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5595938" y="2144063"/>
            <a:ext cx="4762" cy="59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82592-F8F0-4C1D-B622-A992172C275B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6219825" y="3086100"/>
            <a:ext cx="595311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4EFBEA-391D-4375-A75D-877DA898F3AA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7720011" y="3095625"/>
            <a:ext cx="30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B9AD18-8450-4E7E-BDD3-0861FF4976D6}"/>
              </a:ext>
            </a:extLst>
          </p:cNvPr>
          <p:cNvCxnSpPr>
            <a:stCxn id="24" idx="2"/>
            <a:endCxn id="16" idx="0"/>
          </p:cNvCxnSpPr>
          <p:nvPr/>
        </p:nvCxnSpPr>
        <p:spPr>
          <a:xfrm>
            <a:off x="7267574" y="3271838"/>
            <a:ext cx="0" cy="12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ACAE7F2-6188-4F8A-ADD6-AA859AB42881}"/>
              </a:ext>
            </a:extLst>
          </p:cNvPr>
          <p:cNvCxnSpPr>
            <a:stCxn id="21" idx="0"/>
            <a:endCxn id="30" idx="2"/>
          </p:cNvCxnSpPr>
          <p:nvPr/>
        </p:nvCxnSpPr>
        <p:spPr>
          <a:xfrm rot="5400000" flipH="1" flipV="1">
            <a:off x="8917892" y="2028605"/>
            <a:ext cx="453564" cy="1328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D76B1CE-4F37-438D-A323-9A36F09B2170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8933086" y="3095625"/>
            <a:ext cx="527271" cy="429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357AF72-830A-4EBC-ABEC-C8E1A9975C8C}"/>
              </a:ext>
            </a:extLst>
          </p:cNvPr>
          <p:cNvCxnSpPr>
            <a:cxnSpLocks/>
            <a:stCxn id="16" idx="1"/>
            <a:endCxn id="19" idx="0"/>
          </p:cNvCxnSpPr>
          <p:nvPr/>
        </p:nvCxnSpPr>
        <p:spPr>
          <a:xfrm rot="10800000" flipV="1">
            <a:off x="6171404" y="4682834"/>
            <a:ext cx="643733" cy="52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C279DE-F522-4892-9FC3-2D9D4C34BB17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7720011" y="4682835"/>
            <a:ext cx="696903" cy="52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48DF428D-562A-443B-AAF8-5CCBAFA7223E}"/>
              </a:ext>
            </a:extLst>
          </p:cNvPr>
          <p:cNvSpPr/>
          <p:nvPr/>
        </p:nvSpPr>
        <p:spPr>
          <a:xfrm>
            <a:off x="2597719" y="4928502"/>
            <a:ext cx="1809750" cy="65943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/>
              <a:t>MATLAB and Simulink model set up by describing a motor with a set of equations. Mathematic (</a:t>
            </a:r>
            <a:r>
              <a:rPr lang="en-AU" sz="1000" dirty="0" err="1"/>
              <a:t>Oo</a:t>
            </a:r>
            <a:r>
              <a:rPr lang="en-AU" sz="1000" dirty="0"/>
              <a:t> 2017)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8ECB92A-3071-4816-B7F7-A20860D5F629}"/>
              </a:ext>
            </a:extLst>
          </p:cNvPr>
          <p:cNvSpPr/>
          <p:nvPr/>
        </p:nvSpPr>
        <p:spPr>
          <a:xfrm>
            <a:off x="1238026" y="5344251"/>
            <a:ext cx="1179515" cy="659432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feedback loop needs to be introduced into control model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20865B04-68F7-4282-9EAC-D7CAAF1E776A}"/>
              </a:ext>
            </a:extLst>
          </p:cNvPr>
          <p:cNvSpPr/>
          <p:nvPr/>
        </p:nvSpPr>
        <p:spPr>
          <a:xfrm>
            <a:off x="1227815" y="4484713"/>
            <a:ext cx="1179515" cy="659432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Hardware-in-the-loop not used to confirm simulation results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6454CB-1035-44FF-915B-62A1483B963D}"/>
              </a:ext>
            </a:extLst>
          </p:cNvPr>
          <p:cNvCxnSpPr>
            <a:stCxn id="54" idx="0"/>
            <a:endCxn id="57" idx="3"/>
          </p:cNvCxnSpPr>
          <p:nvPr/>
        </p:nvCxnSpPr>
        <p:spPr>
          <a:xfrm rot="16200000" flipV="1">
            <a:off x="2897926" y="4323834"/>
            <a:ext cx="114073" cy="1095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015BF53-9217-4354-9123-A75FA80F33DE}"/>
              </a:ext>
            </a:extLst>
          </p:cNvPr>
          <p:cNvCxnSpPr>
            <a:stCxn id="54" idx="2"/>
            <a:endCxn id="55" idx="3"/>
          </p:cNvCxnSpPr>
          <p:nvPr/>
        </p:nvCxnSpPr>
        <p:spPr>
          <a:xfrm rot="5400000">
            <a:off x="2917052" y="5088424"/>
            <a:ext cx="86033" cy="1085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20A8714-8E03-4D23-A219-7127B1E6A866}"/>
              </a:ext>
            </a:extLst>
          </p:cNvPr>
          <p:cNvCxnSpPr>
            <a:cxnSpLocks/>
            <a:stCxn id="25" idx="1"/>
            <a:endCxn id="17" idx="2"/>
          </p:cNvCxnSpPr>
          <p:nvPr/>
        </p:nvCxnSpPr>
        <p:spPr>
          <a:xfrm rot="10800000" flipH="1">
            <a:off x="3751715" y="2320277"/>
            <a:ext cx="136866" cy="765823"/>
          </a:xfrm>
          <a:prstGeom prst="bentConnector4">
            <a:avLst>
              <a:gd name="adj1" fmla="val -167025"/>
              <a:gd name="adj2" fmla="val 61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2F3D961-0916-4BC3-AA84-A6195D10E68A}"/>
              </a:ext>
            </a:extLst>
          </p:cNvPr>
          <p:cNvCxnSpPr>
            <a:stCxn id="18" idx="1"/>
            <a:endCxn id="27" idx="2"/>
          </p:cNvCxnSpPr>
          <p:nvPr/>
        </p:nvCxnSpPr>
        <p:spPr>
          <a:xfrm rot="10800000" flipH="1">
            <a:off x="5105399" y="1498888"/>
            <a:ext cx="173035" cy="468962"/>
          </a:xfrm>
          <a:prstGeom prst="bentConnector4">
            <a:avLst>
              <a:gd name="adj1" fmla="val -132112"/>
              <a:gd name="adj2" fmla="val 68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6447DBD-0F22-4141-9BE2-8B5D0EA00E59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rot="16200000" flipV="1">
            <a:off x="4969582" y="670920"/>
            <a:ext cx="502615" cy="115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896034E3-51EF-4F0C-A3AB-BEFF22C6BC44}"/>
              </a:ext>
            </a:extLst>
          </p:cNvPr>
          <p:cNvSpPr/>
          <p:nvPr/>
        </p:nvSpPr>
        <p:spPr>
          <a:xfrm>
            <a:off x="3757384" y="3975607"/>
            <a:ext cx="904875" cy="35242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Modeling</a:t>
            </a:r>
            <a:endParaRPr lang="en-AU" sz="12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279EE59-EBBB-4458-A9E8-AB55C526ED1C}"/>
              </a:ext>
            </a:extLst>
          </p:cNvPr>
          <p:cNvCxnSpPr>
            <a:stCxn id="25" idx="2"/>
            <a:endCxn id="73" idx="0"/>
          </p:cNvCxnSpPr>
          <p:nvPr/>
        </p:nvCxnSpPr>
        <p:spPr>
          <a:xfrm rot="16200000" flipH="1">
            <a:off x="3850340" y="3616124"/>
            <a:ext cx="713295" cy="5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02699A8-7807-427D-8A86-50E279FDFC3C}"/>
              </a:ext>
            </a:extLst>
          </p:cNvPr>
          <p:cNvCxnSpPr>
            <a:stCxn id="73" idx="2"/>
            <a:endCxn id="54" idx="3"/>
          </p:cNvCxnSpPr>
          <p:nvPr/>
        </p:nvCxnSpPr>
        <p:spPr>
          <a:xfrm rot="16200000" flipH="1">
            <a:off x="3843553" y="4694301"/>
            <a:ext cx="930185" cy="197647"/>
          </a:xfrm>
          <a:prstGeom prst="bentConnector4">
            <a:avLst>
              <a:gd name="adj1" fmla="val 32277"/>
              <a:gd name="adj2" fmla="val 344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8ACCD7A-34D7-4B8F-B588-7F29B5A6F6AA}"/>
              </a:ext>
            </a:extLst>
          </p:cNvPr>
          <p:cNvCxnSpPr>
            <a:cxnSpLocks/>
            <a:stCxn id="17" idx="0"/>
            <a:endCxn id="26" idx="2"/>
          </p:cNvCxnSpPr>
          <p:nvPr/>
        </p:nvCxnSpPr>
        <p:spPr>
          <a:xfrm rot="16200000" flipV="1">
            <a:off x="3095986" y="1175255"/>
            <a:ext cx="599470" cy="985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81652560-D818-4F16-AEE1-9827F4442EFD}"/>
              </a:ext>
            </a:extLst>
          </p:cNvPr>
          <p:cNvSpPr/>
          <p:nvPr/>
        </p:nvSpPr>
        <p:spPr>
          <a:xfrm>
            <a:off x="9594281" y="5360155"/>
            <a:ext cx="2095500" cy="38743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Optical encoders are precise but are large (Fell 2014).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9879C39-EE2B-4766-8521-EA539E7CE277}"/>
              </a:ext>
            </a:extLst>
          </p:cNvPr>
          <p:cNvCxnSpPr>
            <a:cxnSpLocks/>
            <a:stCxn id="16" idx="3"/>
            <a:endCxn id="82" idx="0"/>
          </p:cNvCxnSpPr>
          <p:nvPr/>
        </p:nvCxnSpPr>
        <p:spPr>
          <a:xfrm>
            <a:off x="7720011" y="4682835"/>
            <a:ext cx="2922020" cy="67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55952986-A44F-4D39-8C32-2611789D14DE}"/>
              </a:ext>
            </a:extLst>
          </p:cNvPr>
          <p:cNvSpPr/>
          <p:nvPr/>
        </p:nvSpPr>
        <p:spPr>
          <a:xfrm>
            <a:off x="7479949" y="6075462"/>
            <a:ext cx="1865315" cy="69568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Voltage waveform analysis was not successful for detecting speed at low speeds </a:t>
            </a:r>
            <a:r>
              <a:rPr lang="en-AU" sz="1000" dirty="0" err="1"/>
              <a:t>Dorin-Mirel</a:t>
            </a:r>
            <a:r>
              <a:rPr lang="en-AU" sz="1000" dirty="0"/>
              <a:t> et al. (2017)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B8E6602-BA3D-4DF3-BAB2-269A772EA864}"/>
              </a:ext>
            </a:extLst>
          </p:cNvPr>
          <p:cNvCxnSpPr>
            <a:stCxn id="20" idx="2"/>
            <a:endCxn id="88" idx="0"/>
          </p:cNvCxnSpPr>
          <p:nvPr/>
        </p:nvCxnSpPr>
        <p:spPr>
          <a:xfrm rot="5400000">
            <a:off x="8307664" y="5966212"/>
            <a:ext cx="214194" cy="4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C29C61E5-7899-4DB6-8B8D-3D1D0D309680}"/>
              </a:ext>
            </a:extLst>
          </p:cNvPr>
          <p:cNvSpPr/>
          <p:nvPr/>
        </p:nvSpPr>
        <p:spPr>
          <a:xfrm>
            <a:off x="1119536" y="1815268"/>
            <a:ext cx="1941172" cy="65943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There is an effect on the noise of a stepper motor depending on the type of control curve (s-curve or trapezoidal) Zhang et al. (2017) 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0E41EE1-9B9E-4AD7-9325-B75E73BF87AA}"/>
              </a:ext>
            </a:extLst>
          </p:cNvPr>
          <p:cNvCxnSpPr>
            <a:cxnSpLocks/>
            <a:stCxn id="17" idx="1"/>
            <a:endCxn id="91" idx="3"/>
          </p:cNvCxnSpPr>
          <p:nvPr/>
        </p:nvCxnSpPr>
        <p:spPr>
          <a:xfrm rot="10800000" flipV="1">
            <a:off x="3060709" y="2144062"/>
            <a:ext cx="375435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F7DAF6B5-A41C-41B6-BED3-E0C1FA4B4397}"/>
              </a:ext>
            </a:extLst>
          </p:cNvPr>
          <p:cNvSpPr/>
          <p:nvPr/>
        </p:nvSpPr>
        <p:spPr>
          <a:xfrm>
            <a:off x="106518" y="2743199"/>
            <a:ext cx="1470148" cy="46223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Algorithm can be improved to be more efficient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8397845-C658-4F83-B55A-F2A2BD19973A}"/>
              </a:ext>
            </a:extLst>
          </p:cNvPr>
          <p:cNvCxnSpPr>
            <a:stCxn id="91" idx="2"/>
            <a:endCxn id="98" idx="3"/>
          </p:cNvCxnSpPr>
          <p:nvPr/>
        </p:nvCxnSpPr>
        <p:spPr>
          <a:xfrm rot="5400000">
            <a:off x="1583585" y="2467781"/>
            <a:ext cx="499619" cy="513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25CD83D2-6B17-4046-9C89-7B9362BB60F0}"/>
              </a:ext>
            </a:extLst>
          </p:cNvPr>
          <p:cNvSpPr/>
          <p:nvPr/>
        </p:nvSpPr>
        <p:spPr>
          <a:xfrm>
            <a:off x="1879822" y="138278"/>
            <a:ext cx="1865315" cy="442487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Dampening in the control loop controlled motors more efficiently.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85BF478-3D44-4400-8DAB-75C8D6E628C7}"/>
              </a:ext>
            </a:extLst>
          </p:cNvPr>
          <p:cNvCxnSpPr>
            <a:cxnSpLocks/>
            <a:stCxn id="26" idx="0"/>
            <a:endCxn id="106" idx="2"/>
          </p:cNvCxnSpPr>
          <p:nvPr/>
        </p:nvCxnSpPr>
        <p:spPr>
          <a:xfrm rot="16200000" flipV="1">
            <a:off x="2723421" y="669824"/>
            <a:ext cx="268500" cy="90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D7823C4-7146-4674-91D8-26F99305EBD0}"/>
              </a:ext>
            </a:extLst>
          </p:cNvPr>
          <p:cNvCxnSpPr>
            <a:stCxn id="21" idx="0"/>
            <a:endCxn id="29" idx="1"/>
          </p:cNvCxnSpPr>
          <p:nvPr/>
        </p:nvCxnSpPr>
        <p:spPr>
          <a:xfrm rot="5400000" flipH="1" flipV="1">
            <a:off x="7785522" y="1943985"/>
            <a:ext cx="1670554" cy="280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9ADDF859-3A6C-4469-B66A-7E03F2A2D966}"/>
              </a:ext>
            </a:extLst>
          </p:cNvPr>
          <p:cNvSpPr/>
          <p:nvPr/>
        </p:nvSpPr>
        <p:spPr>
          <a:xfrm>
            <a:off x="8877740" y="85642"/>
            <a:ext cx="1865315" cy="68449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Successfully developed silent motor driver based on a voltage controlled chopper design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7A428E2-9B86-4579-9216-F73541F9CC2B}"/>
              </a:ext>
            </a:extLst>
          </p:cNvPr>
          <p:cNvCxnSpPr>
            <a:stCxn id="29" idx="0"/>
            <a:endCxn id="115" idx="2"/>
          </p:cNvCxnSpPr>
          <p:nvPr/>
        </p:nvCxnSpPr>
        <p:spPr>
          <a:xfrm rot="5400000" flipH="1" flipV="1">
            <a:off x="9699970" y="878872"/>
            <a:ext cx="219159" cy="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E26B885B-B86F-4FE2-A22D-C06DBEE528EB}"/>
              </a:ext>
            </a:extLst>
          </p:cNvPr>
          <p:cNvSpPr/>
          <p:nvPr/>
        </p:nvSpPr>
        <p:spPr>
          <a:xfrm>
            <a:off x="10204208" y="2762434"/>
            <a:ext cx="1865315" cy="519114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/>
              <a:t>Placing an inductor in series with each winding can reduce current ripple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5A7F735-ABC6-4D96-A259-687F1618D507}"/>
              </a:ext>
            </a:extLst>
          </p:cNvPr>
          <p:cNvCxnSpPr>
            <a:stCxn id="30" idx="3"/>
            <a:endCxn id="118" idx="0"/>
          </p:cNvCxnSpPr>
          <p:nvPr/>
        </p:nvCxnSpPr>
        <p:spPr>
          <a:xfrm>
            <a:off x="10856450" y="2206291"/>
            <a:ext cx="280416" cy="556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276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 Stoboi</dc:creator>
  <cp:lastModifiedBy>Kane Stoboi</cp:lastModifiedBy>
  <cp:revision>30</cp:revision>
  <dcterms:created xsi:type="dcterms:W3CDTF">2018-08-14T02:29:06Z</dcterms:created>
  <dcterms:modified xsi:type="dcterms:W3CDTF">2018-08-15T05:42:00Z</dcterms:modified>
</cp:coreProperties>
</file>