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80" r:id="rId10"/>
    <p:sldId id="262" r:id="rId11"/>
    <p:sldId id="265" r:id="rId12"/>
    <p:sldId id="263" r:id="rId13"/>
    <p:sldId id="264" r:id="rId14"/>
    <p:sldId id="267" r:id="rId15"/>
    <p:sldId id="268" r:id="rId16"/>
    <p:sldId id="279" r:id="rId17"/>
    <p:sldId id="276" r:id="rId18"/>
    <p:sldId id="271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78" r:id="rId27"/>
    <p:sldId id="284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F833-F122-AA1B-F94A-97575902C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D60A5-A45B-D9B5-7EFA-69C2A454C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C5AB-9202-F50F-F270-AD3D5A8B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9767-A1AC-9E7D-0A35-CDF7051C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CC9F-4C02-DD01-44AF-80B5EF38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7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E0BA-E4D9-C86B-0476-D8955944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B2B1-2F1F-3B7B-BE5F-1DE055832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543-7E29-B1A4-9193-9E1CDA09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01B0-3423-8452-21A5-3FE38484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259B-2EB0-7A26-E69C-14960BA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4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13877-5EC8-617C-BCCD-63859F225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96D-C2C7-6451-EBF3-CA762394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B374-4674-957A-3B0D-41FBEEC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0F1A-74C0-1DD4-F0E5-79C7E940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D7CC-94F3-7E25-BF0A-D8186D0A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3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67AC-6700-8088-8488-ACFA374B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2611-2D8D-7DC8-7986-9D0D3D5F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AC52-814A-D305-86E5-D62D1417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BC2F-215B-2EE9-B0AF-5FA27B8A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3756-CBD9-823A-28D6-A368962D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8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D75B-9AE8-71E9-BF5E-B307D146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24D6-48DF-409E-9370-FA5DCE41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61E9-0416-A77B-5742-E24EEDB8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FAAA-E130-F21E-51E1-3C3A3EFD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37F2-B2C7-ADEF-DE29-08F18C5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66D-09CE-5988-E501-CBBB5E3B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4C82-8240-34BA-8600-E4C6B8E2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7E9EC-80A9-CFA6-369A-F0980D084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9728-E0B1-4B30-DA25-CDD6ADE8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E1942-0684-B2AE-3AE4-7C792CBC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CCF3-1E1D-02DB-2A0F-40C3519F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A246-D1FF-D65D-277A-51200CED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2979-DC01-9882-F88C-C84DE341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8F6A8-052E-5F56-5FC5-FBAA60DC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6EF57-A273-0E63-2F4C-BCB0BAEED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1729-E0E2-A206-F1AB-C7900017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F9D6E-A7FE-2E24-0C82-7ED53BF6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B1D1C-B996-9E46-2D51-E95CA07F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4060A-88AB-55ED-22D4-F913DD9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8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6F3F-8311-0A41-A3F7-8478830C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2D8A6-DF0E-01BD-7D6B-B2447F3D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649BA-7403-5A1D-FABB-CC75AB8A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05AB-87C9-F9EC-AF85-4221450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3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C2686-18F2-A82E-1C26-308607D2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6734A-0D50-2A3F-337B-A8F0112D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F043-D324-7F8E-0BE8-05D8D73C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962A-3440-DCE8-5C3F-920B20E4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8FC0-267C-A109-C4F9-276CA0E9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9784A-21D7-DE5B-35CC-69A5C082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CA85-09C8-3BD5-EAAC-47147E72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9F24-9528-62E8-9B7E-74C15B2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C8D3-CD60-F355-2A3A-0A951875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6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F1C9-D8F7-6C1C-17EA-4013248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D7E47-02E2-EA3B-1C20-818F1652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9254F-6D14-6695-4C1E-3CB1C0C1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313D-4E64-A86C-7EB4-BE048867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9CAF-7B41-544D-AC5E-74A8A7B5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67F75-A85C-92BE-C38B-2F17AC62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3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FB27A-A300-E6C2-1AD5-DB8811F2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79F8-C442-ABA5-D30C-3E3CDC83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D130-0D53-EBE1-339E-029A9C074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0CA53-655F-4E19-B7B0-CE606634433A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415B-A4A2-93E7-44DA-AA5732D0E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39C9-4347-1B67-B873-106AAB7DD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9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69AC-287B-D464-185A-D87B4C0FC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230" y="1122363"/>
            <a:ext cx="9776298" cy="238760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und Quantile Regression mit Anwendung in einem </a:t>
            </a:r>
            <a:r>
              <a:rPr lang="de-DE" dirty="0" err="1"/>
              <a:t>pnbd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1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40D-3659-5626-890F-0EF96619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(2 - Heteroskedastizität)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E1E4-C04D-EBD7-E254-8133F343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45" y="1825625"/>
            <a:ext cx="6883778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Je größer z.B. das </a:t>
            </a:r>
            <a:r>
              <a:rPr lang="de-DE" dirty="0" err="1"/>
              <a:t>predicted</a:t>
            </a:r>
            <a:r>
              <a:rPr lang="de-DE" dirty="0"/>
              <a:t> total spending ist, desto größer ist meist auch die absolute Abweichung zum wahren Wert</a:t>
            </a:r>
          </a:p>
          <a:p>
            <a:r>
              <a:rPr lang="de-DE" dirty="0"/>
              <a:t>Lösung in der Literatur:</a:t>
            </a:r>
          </a:p>
          <a:p>
            <a:pPr lvl="1"/>
            <a:r>
              <a:rPr lang="de-DE" dirty="0"/>
              <a:t>Standardabweichung in Abhängigkeit von </a:t>
            </a:r>
            <a:r>
              <a:rPr lang="de-DE" dirty="0" err="1"/>
              <a:t>Prediction</a:t>
            </a:r>
            <a:r>
              <a:rPr lang="de-DE" dirty="0"/>
              <a:t> „schätzen“ (kann jegliche Funktion sein, die Sinn macht 1CP, 9CP)</a:t>
            </a:r>
          </a:p>
          <a:p>
            <a:pPr lvl="1"/>
            <a:r>
              <a:rPr lang="de-DE" dirty="0" err="1"/>
              <a:t>Residuals</a:t>
            </a:r>
            <a:r>
              <a:rPr lang="de-DE" dirty="0"/>
              <a:t> mit Standardabweichung skalieren</a:t>
            </a:r>
          </a:p>
          <a:p>
            <a:r>
              <a:rPr lang="de-DE" dirty="0"/>
              <a:t>Schätzung als lineare Regression implementiert</a:t>
            </a:r>
          </a:p>
          <a:p>
            <a:pPr lvl="1"/>
            <a:r>
              <a:rPr lang="de-DE" dirty="0"/>
              <a:t>Trainingskohorte 1x standardmäßig </a:t>
            </a:r>
            <a:r>
              <a:rPr lang="de-DE" dirty="0" err="1"/>
              <a:t>predicten</a:t>
            </a:r>
            <a:endParaRPr lang="de-DE" dirty="0"/>
          </a:p>
          <a:p>
            <a:pPr lvl="1"/>
            <a:r>
              <a:rPr lang="de-DE" dirty="0" err="1"/>
              <a:t>Residuals</a:t>
            </a:r>
            <a:r>
              <a:rPr lang="de-DE" dirty="0"/>
              <a:t> zwischen wahrem Wert und </a:t>
            </a:r>
            <a:r>
              <a:rPr lang="de-DE" dirty="0" err="1"/>
              <a:t>prediction</a:t>
            </a:r>
            <a:endParaRPr lang="de-DE" dirty="0"/>
          </a:p>
          <a:p>
            <a:pPr lvl="1"/>
            <a:r>
              <a:rPr lang="de-DE" dirty="0"/>
              <a:t>lm(</a:t>
            </a:r>
            <a:r>
              <a:rPr lang="de-DE" dirty="0" err="1"/>
              <a:t>Residuals</a:t>
            </a:r>
            <a:r>
              <a:rPr lang="de-DE" dirty="0"/>
              <a:t> ~ </a:t>
            </a:r>
            <a:r>
              <a:rPr lang="de-DE" dirty="0" err="1"/>
              <a:t>Prediction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7A0A-D45D-5CB8-48B1-E362D1D48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23" y="1634001"/>
            <a:ext cx="462979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911C-54F8-328A-2306-9E12541E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(3 –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957D-B154-7317-6F0B-7E015CA3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PNBD funktioniert nicht, wie „normales“ ML-Modell</a:t>
            </a:r>
          </a:p>
          <a:p>
            <a:r>
              <a:rPr lang="de-DE" dirty="0"/>
              <a:t>Kann ohne Schwierigkeit auf </a:t>
            </a:r>
            <a:r>
              <a:rPr lang="de-DE" dirty="0" err="1"/>
              <a:t>Testset</a:t>
            </a:r>
            <a:r>
              <a:rPr lang="de-DE" dirty="0"/>
              <a:t> neu trainiert werden</a:t>
            </a:r>
          </a:p>
          <a:p>
            <a:r>
              <a:rPr lang="de-DE" dirty="0"/>
              <a:t>-&gt; Modell ist nicht auf Trainingsdaten angepasst -&gt; Performance und damit </a:t>
            </a:r>
            <a:r>
              <a:rPr lang="de-DE" dirty="0" err="1"/>
              <a:t>Residuals</a:t>
            </a:r>
            <a:r>
              <a:rPr lang="de-DE" dirty="0"/>
              <a:t> sollten gleich bleiben</a:t>
            </a:r>
          </a:p>
          <a:p>
            <a:r>
              <a:rPr lang="de-DE" dirty="0"/>
              <a:t>Kein </a:t>
            </a:r>
            <a:r>
              <a:rPr lang="de-DE" dirty="0" err="1"/>
              <a:t>Validationset</a:t>
            </a:r>
            <a:r>
              <a:rPr lang="de-DE" dirty="0"/>
              <a:t> benötigt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9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BCFF-F3C9-E4FA-B582-983F2C93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(4 – </a:t>
            </a:r>
            <a:r>
              <a:rPr lang="de-DE" dirty="0" err="1"/>
              <a:t>Holdout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A42E-D3CD-B56A-145E-4AF6CBA6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„Standard“-Ansatz wird verfolgt:</a:t>
            </a:r>
          </a:p>
          <a:p>
            <a:pPr lvl="1"/>
            <a:r>
              <a:rPr lang="de-DE" dirty="0"/>
              <a:t>Standardabweichung bestimmen</a:t>
            </a:r>
          </a:p>
          <a:p>
            <a:pPr lvl="1"/>
            <a:r>
              <a:rPr lang="de-DE" dirty="0"/>
              <a:t>Modell bilden</a:t>
            </a:r>
          </a:p>
          <a:p>
            <a:pPr lvl="1"/>
            <a:r>
              <a:rPr lang="de-DE" dirty="0"/>
              <a:t>Vorhersagen für Trainingsset machen</a:t>
            </a:r>
          </a:p>
          <a:p>
            <a:pPr lvl="1"/>
            <a:r>
              <a:rPr lang="de-DE" dirty="0" err="1"/>
              <a:t>Residuals</a:t>
            </a:r>
            <a:r>
              <a:rPr lang="de-DE" dirty="0"/>
              <a:t>-quantil bestimmen</a:t>
            </a:r>
          </a:p>
          <a:p>
            <a:pPr lvl="1"/>
            <a:r>
              <a:rPr lang="de-DE" dirty="0" err="1"/>
              <a:t>Testset</a:t>
            </a:r>
            <a:r>
              <a:rPr lang="de-DE" dirty="0"/>
              <a:t> vorhersagen und Intervalle bilden</a:t>
            </a:r>
            <a:endParaRPr lang="en-GB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170F-2FE7-F5E8-28CA-0AFEEEE1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Implementierter Ansatz – 1 </a:t>
            </a:r>
            <a:r>
              <a:rPr lang="de-DE" sz="2400" dirty="0">
                <a:solidFill>
                  <a:srgbClr val="FF0000"/>
                </a:solidFill>
              </a:rPr>
              <a:t>(nicht auf dem Main Branch)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0CAF-540F-8ABC-100E-6B9AF741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6045" cy="466725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Nimm </a:t>
            </a:r>
            <a:r>
              <a:rPr lang="de-DE" b="1" dirty="0"/>
              <a:t>Standardabweichung</a:t>
            </a:r>
            <a:r>
              <a:rPr lang="de-DE" dirty="0"/>
              <a:t> und </a:t>
            </a:r>
            <a:r>
              <a:rPr lang="de-DE" b="1" dirty="0"/>
              <a:t>Quantil</a:t>
            </a:r>
            <a:r>
              <a:rPr lang="de-DE" dirty="0"/>
              <a:t> von einer alten Kohorte (2022) derselben Firma</a:t>
            </a:r>
          </a:p>
          <a:p>
            <a:r>
              <a:rPr lang="de-DE" dirty="0"/>
              <a:t>Nimm aktuelle Kohorte (2024), an der man interessiert ist, trainiere das </a:t>
            </a:r>
            <a:r>
              <a:rPr lang="de-DE" b="1" dirty="0"/>
              <a:t>Modell neu </a:t>
            </a:r>
            <a:r>
              <a:rPr lang="de-DE" dirty="0"/>
              <a:t>und mache </a:t>
            </a:r>
            <a:r>
              <a:rPr lang="de-DE" dirty="0" err="1"/>
              <a:t>predictions</a:t>
            </a:r>
            <a:endParaRPr lang="de-DE" dirty="0"/>
          </a:p>
          <a:p>
            <a:r>
              <a:rPr lang="de-DE" dirty="0"/>
              <a:t>Berechne Intervalle des aktuellen Datensatzes mit Standardabweichungsfunktion und Quantil der alten Kohorte </a:t>
            </a:r>
            <a:r>
              <a:rPr lang="de-DE" b="1" dirty="0"/>
              <a:t>(Transfer)</a:t>
            </a:r>
          </a:p>
          <a:p>
            <a:r>
              <a:rPr lang="de-DE" dirty="0"/>
              <a:t>Kann man sich so vorstellen, wie:</a:t>
            </a:r>
          </a:p>
          <a:p>
            <a:pPr lvl="1"/>
            <a:r>
              <a:rPr lang="de-DE" dirty="0"/>
              <a:t>Die komplette Kohorte 1 ist Training (2022)</a:t>
            </a:r>
          </a:p>
          <a:p>
            <a:pPr lvl="1"/>
            <a:r>
              <a:rPr lang="de-DE" dirty="0"/>
              <a:t>Die komplette Kohorte 2 ist Test </a:t>
            </a:r>
            <a:r>
              <a:rPr lang="de-DE" sz="1500" dirty="0"/>
              <a:t>(oder real-</a:t>
            </a:r>
            <a:r>
              <a:rPr lang="de-DE" sz="1500" dirty="0" err="1"/>
              <a:t>life</a:t>
            </a:r>
            <a:r>
              <a:rPr lang="de-DE" sz="1500" dirty="0"/>
              <a:t> Daten aus </a:t>
            </a:r>
            <a:r>
              <a:rPr lang="de-DE" sz="1500" dirty="0" err="1"/>
              <a:t>managerial</a:t>
            </a:r>
            <a:r>
              <a:rPr lang="de-DE" sz="1500" dirty="0"/>
              <a:t> </a:t>
            </a:r>
            <a:r>
              <a:rPr lang="de-DE" sz="1500" dirty="0" err="1"/>
              <a:t>perspective</a:t>
            </a:r>
            <a:r>
              <a:rPr lang="de-DE" sz="1500" dirty="0"/>
              <a:t> ohne Holdout-</a:t>
            </a:r>
            <a:r>
              <a:rPr lang="de-DE" sz="1500" dirty="0" err="1"/>
              <a:t>period</a:t>
            </a:r>
            <a:r>
              <a:rPr lang="de-DE" sz="1500" dirty="0"/>
              <a:t> (2024))</a:t>
            </a:r>
            <a:endParaRPr lang="de-DE" sz="1700" dirty="0"/>
          </a:p>
          <a:p>
            <a:pPr lvl="1"/>
            <a:r>
              <a:rPr lang="de-DE" dirty="0"/>
              <a:t>Das resultierende „Intervall-Modell“ hat </a:t>
            </a:r>
            <a:r>
              <a:rPr lang="de-DE" b="1" dirty="0"/>
              <a:t>3 Komponenten</a:t>
            </a:r>
          </a:p>
          <a:p>
            <a:pPr lvl="2"/>
            <a:r>
              <a:rPr lang="en-GB" b="1" dirty="0" err="1"/>
              <a:t>Standardabweichung</a:t>
            </a:r>
            <a:r>
              <a:rPr lang="en-GB" dirty="0"/>
              <a:t> für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geschätzt</a:t>
            </a:r>
            <a:r>
              <a:rPr lang="en-GB" dirty="0"/>
              <a:t>, linear model)</a:t>
            </a:r>
          </a:p>
          <a:p>
            <a:pPr lvl="2"/>
            <a:r>
              <a:rPr lang="en-GB" dirty="0"/>
              <a:t>1 </a:t>
            </a:r>
            <a:r>
              <a:rPr lang="en-GB" b="1" dirty="0" err="1"/>
              <a:t>Quantil</a:t>
            </a:r>
            <a:r>
              <a:rPr lang="en-GB" dirty="0"/>
              <a:t> für alle </a:t>
            </a:r>
            <a:r>
              <a:rPr lang="en-GB" dirty="0" err="1"/>
              <a:t>Kunden</a:t>
            </a:r>
            <a:endParaRPr lang="en-GB" dirty="0"/>
          </a:p>
          <a:p>
            <a:pPr lvl="2"/>
            <a:r>
              <a:rPr lang="en-GB" dirty="0" err="1"/>
              <a:t>Neues</a:t>
            </a:r>
            <a:r>
              <a:rPr lang="en-GB" dirty="0"/>
              <a:t> 2024er </a:t>
            </a:r>
            <a:r>
              <a:rPr lang="en-GB" b="1" dirty="0" err="1"/>
              <a:t>pnbd</a:t>
            </a:r>
            <a:r>
              <a:rPr lang="en-GB" b="1" dirty="0"/>
              <a:t>-Modell</a:t>
            </a:r>
          </a:p>
        </p:txBody>
      </p:sp>
    </p:spTree>
    <p:extLst>
      <p:ext uri="{BB962C8B-B14F-4D97-AF65-F5344CB8AC3E}">
        <p14:creationId xmlns:p14="http://schemas.microsoft.com/office/powerpoint/2010/main" val="40595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5A1F-91B4-8DD9-F859-A3D46337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Implementierter Ansatz – 2: Kohorte1 (alt 2022)</a:t>
            </a:r>
            <a:br>
              <a:rPr lang="de-DE" dirty="0"/>
            </a:br>
            <a:r>
              <a:rPr lang="de-DE" sz="1400" dirty="0"/>
              <a:t>(mehrmals, z.B. 80x wiederholen um Bias zu reduzieren)</a:t>
            </a:r>
            <a:endParaRPr lang="en-GB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BE5757-1564-5D51-CEF3-11285E3B5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27855" y="4936788"/>
            <a:ext cx="2714011" cy="1128405"/>
          </a:xfrm>
          <a:prstGeom prst="bentConnector3">
            <a:avLst>
              <a:gd name="adj1" fmla="val 5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6BAECEA-7B02-F3E1-2BBF-826AF64E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" y="1368269"/>
            <a:ext cx="9455285" cy="54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5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7CF8-363B-43DA-1149-C4BBA8A6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208"/>
            <a:ext cx="10515600" cy="704918"/>
          </a:xfrm>
        </p:spPr>
        <p:txBody>
          <a:bodyPr/>
          <a:lstStyle/>
          <a:p>
            <a:r>
              <a:rPr lang="de-DE" dirty="0"/>
              <a:t>Implementierter Ansatz – 2: </a:t>
            </a:r>
            <a:r>
              <a:rPr lang="de-DE" dirty="0" err="1"/>
              <a:t>cohort</a:t>
            </a:r>
            <a:r>
              <a:rPr lang="de-DE" dirty="0"/>
              <a:t> 2 (2024)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B5186-6512-3210-583A-AE05F6A3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5" y="1017337"/>
            <a:ext cx="7948891" cy="549306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93AA0B-D56D-0D04-3930-73A2C22AB0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10168" y="-5"/>
            <a:ext cx="3101408" cy="1170043"/>
          </a:xfrm>
          <a:prstGeom prst="bentConnector3">
            <a:avLst>
              <a:gd name="adj1" fmla="val 2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08E8CC-5F98-1680-716B-6BDE6811BD6D}"/>
              </a:ext>
            </a:extLst>
          </p:cNvPr>
          <p:cNvSpPr txBox="1"/>
          <p:nvPr/>
        </p:nvSpPr>
        <p:spPr>
          <a:xfrm>
            <a:off x="7108233" y="2192594"/>
            <a:ext cx="4847303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An dieser Kohorte bin ich interessiert</a:t>
            </a:r>
          </a:p>
          <a:p>
            <a:pPr marL="285750" indent="-285750">
              <a:buFontTx/>
              <a:buChar char="-"/>
            </a:pPr>
            <a:r>
              <a:rPr lang="de-DE" dirty="0"/>
              <a:t>Da ich die wahren Werte für z.B. CET nicht kenne, kann ich keine </a:t>
            </a:r>
            <a:r>
              <a:rPr lang="de-DE" dirty="0" err="1"/>
              <a:t>Residuals</a:t>
            </a:r>
            <a:r>
              <a:rPr lang="de-DE" dirty="0"/>
              <a:t> und kein Quantil berechnen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Daher nehme ich das Quantil von einer alten Kohorte wo ich die wahren Werte kenne</a:t>
            </a:r>
          </a:p>
          <a:p>
            <a:pPr marL="285750" indent="-285750">
              <a:buFontTx/>
              <a:buChar char="-"/>
            </a:pPr>
            <a:r>
              <a:rPr lang="de-DE" dirty="0"/>
              <a:t>Damit berechne ich die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„Später“ finde ich die wahren Werte heraus und kann die Coverage berechnen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92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982613-5925-FE49-C0C7-29FACECF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47" y="900554"/>
            <a:ext cx="6856379" cy="39949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1E71A-87EE-4C30-4DCC-6B73FD7B85CA}"/>
              </a:ext>
            </a:extLst>
          </p:cNvPr>
          <p:cNvCxnSpPr>
            <a:cxnSpLocks/>
          </p:cNvCxnSpPr>
          <p:nvPr/>
        </p:nvCxnSpPr>
        <p:spPr>
          <a:xfrm flipV="1">
            <a:off x="338847" y="3967107"/>
            <a:ext cx="6729920" cy="768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9E602-8B3E-EB54-B25A-F0011AD2FE5F}"/>
              </a:ext>
            </a:extLst>
          </p:cNvPr>
          <p:cNvCxnSpPr>
            <a:cxnSpLocks/>
          </p:cNvCxnSpPr>
          <p:nvPr/>
        </p:nvCxnSpPr>
        <p:spPr>
          <a:xfrm>
            <a:off x="338847" y="4047043"/>
            <a:ext cx="6643992" cy="768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60514F-721A-91A3-34F4-5367D63B2884}"/>
              </a:ext>
            </a:extLst>
          </p:cNvPr>
          <p:cNvCxnSpPr>
            <a:cxnSpLocks/>
          </p:cNvCxnSpPr>
          <p:nvPr/>
        </p:nvCxnSpPr>
        <p:spPr>
          <a:xfrm flipH="1" flipV="1">
            <a:off x="3767036" y="4735592"/>
            <a:ext cx="3428190" cy="8392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2062DE-1A77-4907-DFFA-AFEB88EB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513"/>
            <a:ext cx="10515600" cy="545261"/>
          </a:xfrm>
        </p:spPr>
        <p:txBody>
          <a:bodyPr>
            <a:normAutofit fontScale="90000"/>
          </a:bodyPr>
          <a:lstStyle/>
          <a:p>
            <a:r>
              <a:rPr lang="de-DE" dirty="0"/>
              <a:t>Alternative </a:t>
            </a:r>
            <a:r>
              <a:rPr lang="de-DE" dirty="0" err="1"/>
              <a:t>Erklärweise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875AE-01D3-FFDD-ACF0-B741B69E8464}"/>
              </a:ext>
            </a:extLst>
          </p:cNvPr>
          <p:cNvSpPr txBox="1"/>
          <p:nvPr/>
        </p:nvSpPr>
        <p:spPr>
          <a:xfrm rot="16200000">
            <a:off x="-1181154" y="2283232"/>
            <a:ext cx="275303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Mehrmals wiederholen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3D7C9-DEA1-583A-44ED-88CB3497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226" y="3513584"/>
            <a:ext cx="4839628" cy="33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7396-A79D-2258-A11F-DC952930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0FB4-D3A3-4F19-11E8-53D60505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Annahme, dass sich die Kohorten ähneln</a:t>
            </a:r>
          </a:p>
          <a:p>
            <a:r>
              <a:rPr lang="de-DE" dirty="0"/>
              <a:t>Je nachdem wie oft man die Trainingskohorte neu </a:t>
            </a:r>
            <a:r>
              <a:rPr lang="de-DE" dirty="0" err="1"/>
              <a:t>sampled</a:t>
            </a:r>
            <a:r>
              <a:rPr lang="de-DE" dirty="0"/>
              <a:t>, großer Rechenaufwand</a:t>
            </a:r>
            <a:r>
              <a:rPr lang="en-GB" dirty="0"/>
              <a:t> (</a:t>
            </a:r>
            <a:r>
              <a:rPr lang="en-GB" dirty="0" err="1"/>
              <a:t>danach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geringer</a:t>
            </a:r>
            <a:r>
              <a:rPr lang="en-GB" dirty="0"/>
              <a:t> </a:t>
            </a:r>
            <a:r>
              <a:rPr lang="en-GB" dirty="0" err="1"/>
              <a:t>Rechenaufwand</a:t>
            </a:r>
            <a:r>
              <a:rPr lang="en-GB" dirty="0"/>
              <a:t> für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Kohorte</a:t>
            </a:r>
            <a:r>
              <a:rPr lang="en-GB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80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5C88-D194-A64C-ADEF-634AFA7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Quantile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84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6A34-7754-763B-EE98-FE45E53B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Basisvorgehensweise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C3D4-7A84-058F-4CA2-A748E15C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Eingriff in die Modell-Schätzung</a:t>
            </a:r>
          </a:p>
          <a:p>
            <a:r>
              <a:rPr lang="de-DE" dirty="0"/>
              <a:t>Parameter werden so geschätzt, dass eine Zielfunktion minimiert wird</a:t>
            </a:r>
          </a:p>
          <a:p>
            <a:r>
              <a:rPr lang="de-DE" dirty="0"/>
              <a:t>Diese wird dann minimiert, wenn die Parameter solche </a:t>
            </a:r>
            <a:r>
              <a:rPr lang="de-DE" dirty="0" err="1"/>
              <a:t>Predictions</a:t>
            </a:r>
            <a:r>
              <a:rPr lang="de-DE" dirty="0"/>
              <a:t> liefern, dass nur in z.B. 5% der Fälle diese </a:t>
            </a:r>
            <a:r>
              <a:rPr lang="de-DE" dirty="0" err="1"/>
              <a:t>Prediction</a:t>
            </a:r>
            <a:r>
              <a:rPr lang="de-DE" dirty="0"/>
              <a:t> zu klein ist (95%-Upper Quantil)</a:t>
            </a:r>
          </a:p>
          <a:p>
            <a:r>
              <a:rPr lang="de-DE" dirty="0"/>
              <a:t>Funktioniert mit jedem beliebigen Quantil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77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A0DD-931B-352B-7026-E21D70F7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4A90-31A1-60E4-E78E-A26E0F8D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Split </a:t>
            </a:r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Basisvorgehensweise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Schwierigkeiten bei dem </a:t>
            </a:r>
            <a:r>
              <a:rPr lang="de-DE" dirty="0" err="1"/>
              <a:t>pnbd</a:t>
            </a:r>
            <a:r>
              <a:rPr lang="de-DE" dirty="0"/>
              <a:t> Modell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Implementierung an einem Beispiel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Quantile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Basisvorgehensweise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auftretender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pnbd</a:t>
            </a:r>
            <a:r>
              <a:rPr lang="en-GB" dirty="0"/>
              <a:t> Modell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Implementierung an einem Beispiel</a:t>
            </a:r>
          </a:p>
        </p:txBody>
      </p:sp>
    </p:spTree>
    <p:extLst>
      <p:ext uri="{BB962C8B-B14F-4D97-AF65-F5344CB8AC3E}">
        <p14:creationId xmlns:p14="http://schemas.microsoft.com/office/powerpoint/2010/main" val="3314134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6B3-2A8B-0214-63A8-BB0C700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bei dem </a:t>
            </a:r>
            <a:r>
              <a:rPr lang="de-DE" dirty="0" err="1"/>
              <a:t>pnbd</a:t>
            </a:r>
            <a:r>
              <a:rPr lang="de-DE" dirty="0"/>
              <a:t>-Modell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CF6E-1712-C12F-2189-EE374514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Grundsätzlich anwendbar</a:t>
            </a:r>
          </a:p>
          <a:p>
            <a:r>
              <a:rPr lang="de-DE" dirty="0"/>
              <a:t>Allerdings sehr komplex, in Modellschätzung direkt einzugreifen</a:t>
            </a:r>
          </a:p>
          <a:p>
            <a:r>
              <a:rPr lang="de-DE" dirty="0"/>
              <a:t>-&gt; Alternative Lösung ohne konkrete Optimierung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97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590B-1378-1362-BDAA-788B7FF4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durch </a:t>
            </a:r>
            <a:r>
              <a:rPr lang="de-DE" dirty="0" err="1"/>
              <a:t>Grid</a:t>
            </a:r>
            <a:r>
              <a:rPr lang="de-DE" dirty="0"/>
              <a:t>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1910-0F2A-DEBF-02DF-0D0AD85F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Bereite eine Tabelle aus verschiedenen Parameterkombinationen vor</a:t>
            </a:r>
          </a:p>
          <a:p>
            <a:r>
              <a:rPr lang="de-DE" dirty="0"/>
              <a:t>Mach </a:t>
            </a:r>
            <a:r>
              <a:rPr lang="de-DE" dirty="0" err="1"/>
              <a:t>Predictions</a:t>
            </a:r>
            <a:r>
              <a:rPr lang="de-DE" dirty="0"/>
              <a:t> für jede Kombination</a:t>
            </a:r>
          </a:p>
          <a:p>
            <a:r>
              <a:rPr lang="de-DE" dirty="0"/>
              <a:t>Entnimm die Anzahl der wahren Werte über und unter der </a:t>
            </a:r>
            <a:r>
              <a:rPr lang="de-DE" dirty="0" err="1"/>
              <a:t>Prediction</a:t>
            </a:r>
            <a:endParaRPr lang="de-DE" dirty="0"/>
          </a:p>
          <a:p>
            <a:r>
              <a:rPr lang="de-DE" dirty="0"/>
              <a:t>Notiere die Werte</a:t>
            </a:r>
          </a:p>
          <a:p>
            <a:r>
              <a:rPr lang="de-DE" dirty="0"/>
              <a:t>Nachdem alles Parameterkombinationen untersucht wurden:</a:t>
            </a:r>
          </a:p>
          <a:p>
            <a:r>
              <a:rPr lang="de-DE" dirty="0"/>
              <a:t>Finde die Parameterkombination, die dem gewünschten Quantil am nächsten kommt</a:t>
            </a:r>
          </a:p>
          <a:p>
            <a:r>
              <a:rPr lang="de-DE" dirty="0">
                <a:solidFill>
                  <a:srgbClr val="FF0000"/>
                </a:solidFill>
              </a:rPr>
              <a:t>Aber gleiches Problem wie bei CP: Ich brauche die wahren Daten</a:t>
            </a:r>
          </a:p>
        </p:txBody>
      </p:sp>
    </p:spTree>
    <p:extLst>
      <p:ext uri="{BB962C8B-B14F-4D97-AF65-F5344CB8AC3E}">
        <p14:creationId xmlns:p14="http://schemas.microsoft.com/office/powerpoint/2010/main" val="308589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BEF3-4792-FB46-515F-ABC6C37C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9184-6CCB-5694-A028-67E28DD8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 bei CP:</a:t>
            </a:r>
          </a:p>
          <a:p>
            <a:pPr lvl="1"/>
            <a:r>
              <a:rPr lang="de-DE" dirty="0"/>
              <a:t>Nimm ein alte Kohorte als Trainingskohorte, um die beste Parameterkombinationen herauszufinden</a:t>
            </a:r>
          </a:p>
          <a:p>
            <a:pPr lvl="1"/>
            <a:r>
              <a:rPr lang="de-DE" dirty="0"/>
              <a:t>Wende diese Parameterkombinationen auf die neue Kohorte an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Annahme, dass sich die Kohorten ähneln</a:t>
            </a:r>
          </a:p>
          <a:p>
            <a:pPr lvl="1"/>
            <a:r>
              <a:rPr lang="de-DE" dirty="0"/>
              <a:t>Großer Rechenaufwand für Trainingskohorte </a:t>
            </a:r>
            <a:r>
              <a:rPr lang="en-GB" dirty="0"/>
              <a:t>(</a:t>
            </a:r>
            <a:r>
              <a:rPr lang="en-GB" dirty="0" err="1"/>
              <a:t>danach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geringer</a:t>
            </a:r>
            <a:r>
              <a:rPr lang="en-GB" dirty="0"/>
              <a:t> </a:t>
            </a:r>
            <a:r>
              <a:rPr lang="en-GB" dirty="0" err="1"/>
              <a:t>Rechenaufwand</a:t>
            </a:r>
            <a:r>
              <a:rPr lang="en-GB" dirty="0"/>
              <a:t> für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Kohorte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Hilfreich</a:t>
            </a:r>
            <a:r>
              <a:rPr lang="en-GB" dirty="0"/>
              <a:t>,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wissen</a:t>
            </a:r>
            <a:r>
              <a:rPr lang="en-GB" dirty="0"/>
              <a:t>, wo die Parameter </a:t>
            </a:r>
            <a:r>
              <a:rPr lang="en-GB" dirty="0" err="1"/>
              <a:t>ungefähr</a:t>
            </a:r>
            <a:r>
              <a:rPr lang="en-GB" dirty="0"/>
              <a:t> </a:t>
            </a:r>
            <a:r>
              <a:rPr lang="en-GB" dirty="0" err="1"/>
              <a:t>liegen</a:t>
            </a:r>
            <a:endParaRPr lang="en-GB" dirty="0"/>
          </a:p>
          <a:p>
            <a:pPr lvl="1"/>
            <a:r>
              <a:rPr lang="en-GB" dirty="0"/>
              <a:t>Man muss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minimale</a:t>
            </a:r>
            <a:r>
              <a:rPr lang="en-GB" dirty="0"/>
              <a:t> </a:t>
            </a:r>
            <a:r>
              <a:rPr lang="en-GB" dirty="0" err="1"/>
              <a:t>Toleranz</a:t>
            </a:r>
            <a:r>
              <a:rPr lang="en-GB" dirty="0"/>
              <a:t> für die Lower quantiles </a:t>
            </a:r>
            <a:r>
              <a:rPr lang="en-GB" dirty="0" err="1"/>
              <a:t>einbauen</a:t>
            </a:r>
            <a:endParaRPr lang="en-GB" dirty="0"/>
          </a:p>
          <a:p>
            <a:pPr lvl="1"/>
            <a:r>
              <a:rPr lang="en-GB" dirty="0"/>
              <a:t>Muss für </a:t>
            </a:r>
            <a:r>
              <a:rPr lang="en-GB" dirty="0" err="1"/>
              <a:t>jedes</a:t>
            </a:r>
            <a:r>
              <a:rPr lang="en-GB" dirty="0"/>
              <a:t> </a:t>
            </a:r>
            <a:r>
              <a:rPr lang="en-GB" dirty="0" err="1"/>
              <a:t>Quantil</a:t>
            </a:r>
            <a:r>
              <a:rPr lang="en-GB" dirty="0"/>
              <a:t> neu </a:t>
            </a:r>
            <a:r>
              <a:rPr lang="en-GB" dirty="0" err="1"/>
              <a:t>berechnet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</a:t>
            </a:r>
            <a:r>
              <a:rPr lang="en-GB" dirty="0" err="1"/>
              <a:t>wenn</a:t>
            </a:r>
            <a:r>
              <a:rPr lang="en-GB" dirty="0"/>
              <a:t> man die Quantile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Voraus</a:t>
            </a:r>
            <a:r>
              <a:rPr lang="en-GB" dirty="0"/>
              <a:t> </a:t>
            </a:r>
            <a:r>
              <a:rPr lang="en-GB" dirty="0" err="1"/>
              <a:t>weiß</a:t>
            </a:r>
            <a:r>
              <a:rPr lang="en-GB" dirty="0"/>
              <a:t>, </a:t>
            </a:r>
            <a:r>
              <a:rPr lang="en-GB" dirty="0" err="1"/>
              <a:t>bleibt</a:t>
            </a:r>
            <a:r>
              <a:rPr lang="en-GB" dirty="0"/>
              <a:t> der </a:t>
            </a:r>
            <a:r>
              <a:rPr lang="en-GB" dirty="0" err="1"/>
              <a:t>Aufwand</a:t>
            </a:r>
            <a:r>
              <a:rPr lang="en-GB" dirty="0"/>
              <a:t> </a:t>
            </a:r>
            <a:r>
              <a:rPr lang="en-GB" dirty="0" err="1"/>
              <a:t>etwa</a:t>
            </a:r>
            <a:r>
              <a:rPr lang="en-GB" dirty="0"/>
              <a:t> </a:t>
            </a:r>
            <a:r>
              <a:rPr lang="en-GB" dirty="0" err="1"/>
              <a:t>gleich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59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E5CD-E843-AC1F-46FF-74806CEB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91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de-DE" dirty="0"/>
              <a:t>Implementierter Ansatz Teil 1 – alte Kohorte (2022)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1E83-6B7E-CD42-68B2-D34F4E77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8895"/>
            <a:ext cx="9894842" cy="59191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0C1D6F-90E0-AD7D-45BF-871713876EE0}"/>
              </a:ext>
            </a:extLst>
          </p:cNvPr>
          <p:cNvCxnSpPr>
            <a:cxnSpLocks/>
          </p:cNvCxnSpPr>
          <p:nvPr/>
        </p:nvCxnSpPr>
        <p:spPr>
          <a:xfrm>
            <a:off x="2431915" y="5846323"/>
            <a:ext cx="0" cy="93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BBAD9F-2016-305B-567E-4CB20F77DEE3}"/>
              </a:ext>
            </a:extLst>
          </p:cNvPr>
          <p:cNvSpPr txBox="1"/>
          <p:nvPr/>
        </p:nvSpPr>
        <p:spPr>
          <a:xfrm>
            <a:off x="2431915" y="6118697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Transfer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2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51D5-29A5-AF37-DD95-DB3CB57D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3" y="89824"/>
            <a:ext cx="10756491" cy="726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/>
              <a:t>Implementierter Ansatz Teil 2 – neue Kohorte (2024)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A4AC5-3400-FF9B-8DA5-B5BFB720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5" y="654182"/>
            <a:ext cx="10253726" cy="59800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F3611A-5887-B699-8ADE-3CFBDA1D2483}"/>
              </a:ext>
            </a:extLst>
          </p:cNvPr>
          <p:cNvCxnSpPr>
            <a:cxnSpLocks/>
          </p:cNvCxnSpPr>
          <p:nvPr/>
        </p:nvCxnSpPr>
        <p:spPr>
          <a:xfrm>
            <a:off x="2393004" y="0"/>
            <a:ext cx="0" cy="1021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3B94B8-C56D-F771-78BC-AAC62535AEF3}"/>
              </a:ext>
            </a:extLst>
          </p:cNvPr>
          <p:cNvSpPr txBox="1"/>
          <p:nvPr/>
        </p:nvSpPr>
        <p:spPr>
          <a:xfrm>
            <a:off x="2393004" y="515990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Transfer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858D-42C6-A89A-6B61-3D36C63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Parameterkombinationen für </a:t>
            </a:r>
            <a:r>
              <a:rPr lang="de-DE" sz="4000" dirty="0" err="1"/>
              <a:t>Grid</a:t>
            </a:r>
            <a:r>
              <a:rPr lang="de-DE" sz="4000" dirty="0"/>
              <a:t> herausfinden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5452-7BCD-FF7C-E998-AAF5E829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Momentan noch durch Probieren, in welchem Bereich Parameter sein müssten, damit sie eine gewisse Performance liefern und dann mehrere Werte in diesem Bereich zur Auswahl geben</a:t>
            </a:r>
          </a:p>
          <a:p>
            <a:r>
              <a:rPr lang="de-DE" dirty="0"/>
              <a:t>Die später vom Algorithmus ausgewählten Kombinationen sind relativ konstant über verschiedene Trainings- und </a:t>
            </a:r>
            <a:r>
              <a:rPr lang="de-DE" dirty="0" err="1"/>
              <a:t>Holdoutperiods</a:t>
            </a:r>
            <a:r>
              <a:rPr lang="de-DE" dirty="0"/>
              <a:t> und auch über die beiden Datasets</a:t>
            </a:r>
          </a:p>
        </p:txBody>
      </p:sp>
    </p:spTree>
    <p:extLst>
      <p:ext uri="{BB962C8B-B14F-4D97-AF65-F5344CB8AC3E}">
        <p14:creationId xmlns:p14="http://schemas.microsoft.com/office/powerpoint/2010/main" val="286389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F603-EF1B-6D50-DA72-BB7EAA26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1BDAA-2C97-6C8C-D833-4CFC7E63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2223919"/>
            <a:ext cx="1173643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7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B90-000C-DC19-0158-E8988C2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442271"/>
          </a:xfrm>
        </p:spPr>
        <p:txBody>
          <a:bodyPr>
            <a:normAutofit fontScale="90000"/>
          </a:bodyPr>
          <a:lstStyle/>
          <a:p>
            <a:r>
              <a:rPr lang="de-DE" dirty="0"/>
              <a:t>Notiz zum Transfer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4EF6-869C-D15C-152A-14A7417C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2025"/>
            <a:ext cx="12192000" cy="2130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Versuche mit </a:t>
            </a:r>
            <a:r>
              <a:rPr lang="de-DE" b="1" dirty="0"/>
              <a:t>verschiedenen Kombinationen für Training- und </a:t>
            </a:r>
            <a:r>
              <a:rPr lang="de-DE" b="1" dirty="0" err="1"/>
              <a:t>Holdout</a:t>
            </a:r>
            <a:r>
              <a:rPr lang="de-DE" b="1" dirty="0"/>
              <a:t> </a:t>
            </a:r>
            <a:r>
              <a:rPr lang="de-DE" b="1" dirty="0" err="1"/>
              <a:t>periods</a:t>
            </a:r>
            <a:r>
              <a:rPr lang="de-DE" b="1" dirty="0"/>
              <a:t> </a:t>
            </a:r>
            <a:r>
              <a:rPr lang="de-DE" dirty="0"/>
              <a:t>für alte und neue Kohorte (132 Kombinationen für </a:t>
            </a:r>
            <a:r>
              <a:rPr lang="de-DE" dirty="0" err="1"/>
              <a:t>electronics</a:t>
            </a:r>
            <a:r>
              <a:rPr lang="de-DE" dirty="0"/>
              <a:t>, 144 für </a:t>
            </a:r>
            <a:r>
              <a:rPr lang="de-DE" dirty="0" err="1"/>
              <a:t>gift</a:t>
            </a:r>
            <a:r>
              <a:rPr lang="de-DE" dirty="0"/>
              <a:t>)</a:t>
            </a:r>
          </a:p>
          <a:p>
            <a:r>
              <a:rPr lang="de-DE" dirty="0"/>
              <a:t>Die Graphiken zeigen die </a:t>
            </a:r>
            <a:r>
              <a:rPr lang="de-DE" b="1" dirty="0"/>
              <a:t>Verteilung der erzielten Coverages </a:t>
            </a:r>
            <a:r>
              <a:rPr lang="de-DE" dirty="0"/>
              <a:t>auf der neuen Kohorte</a:t>
            </a:r>
          </a:p>
          <a:p>
            <a:r>
              <a:rPr lang="de-DE" dirty="0"/>
              <a:t>Die neuen und alten Kohorten kommen aus den innerhalb eines Monats neu erworbenen Kunden, CP </a:t>
            </a:r>
            <a:r>
              <a:rPr lang="de-DE" dirty="0" err="1"/>
              <a:t>once</a:t>
            </a:r>
            <a:r>
              <a:rPr lang="de-DE" dirty="0"/>
              <a:t>: Nur 1x samplen und </a:t>
            </a:r>
            <a:r>
              <a:rPr lang="de-DE" dirty="0" err="1"/>
              <a:t>quantil</a:t>
            </a:r>
            <a:r>
              <a:rPr lang="de-DE" dirty="0"/>
              <a:t> nehmen, CP </a:t>
            </a:r>
            <a:r>
              <a:rPr lang="de-DE" dirty="0" err="1"/>
              <a:t>rep</a:t>
            </a:r>
            <a:r>
              <a:rPr lang="de-DE" dirty="0"/>
              <a:t>: 50x samplen</a:t>
            </a:r>
          </a:p>
          <a:p>
            <a:r>
              <a:rPr lang="de-DE" dirty="0"/>
              <a:t>Auswertung:</a:t>
            </a:r>
          </a:p>
          <a:p>
            <a:pPr lvl="1"/>
            <a:r>
              <a:rPr lang="de-DE" dirty="0"/>
              <a:t>Niedrige Werte bei </a:t>
            </a:r>
            <a:r>
              <a:rPr lang="de-DE" dirty="0" err="1"/>
              <a:t>gift</a:t>
            </a:r>
            <a:r>
              <a:rPr lang="de-DE" dirty="0"/>
              <a:t>: Bei kurzer Vorhersageperiode („</a:t>
            </a:r>
            <a:r>
              <a:rPr lang="de-DE" dirty="0" err="1"/>
              <a:t>Validationperiod</a:t>
            </a:r>
            <a:r>
              <a:rPr lang="de-DE" dirty="0"/>
              <a:t>“) in der das Quantil gebildet wird und langer </a:t>
            </a:r>
            <a:r>
              <a:rPr lang="de-DE" dirty="0" err="1"/>
              <a:t>Testperiod</a:t>
            </a:r>
            <a:r>
              <a:rPr lang="de-DE" dirty="0"/>
              <a:t> (wo die Performance herkommt)</a:t>
            </a:r>
          </a:p>
          <a:p>
            <a:pPr lvl="1"/>
            <a:r>
              <a:rPr lang="de-DE" dirty="0"/>
              <a:t>Kurze </a:t>
            </a:r>
            <a:r>
              <a:rPr lang="de-DE" dirty="0" err="1"/>
              <a:t>Validationperiod</a:t>
            </a:r>
            <a:r>
              <a:rPr lang="de-DE" dirty="0"/>
              <a:t> liefert aber nicht grundsätzlich schlechte Ergebnisse</a:t>
            </a:r>
          </a:p>
          <a:p>
            <a:pPr lvl="1"/>
            <a:r>
              <a:rPr lang="de-DE" dirty="0"/>
              <a:t>Quantile Regression liefert konstant gute Ergebnisse (und wählt praktisch immer die gleichen Parameter aus)</a:t>
            </a: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7298A8-A089-A819-32B2-DA49FCC821A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697415"/>
            <a:ext cx="12132000" cy="4160585"/>
            <a:chOff x="-30356" y="2549034"/>
            <a:chExt cx="12759166" cy="43756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D20CCC6-E3B1-F7B0-CCE7-C0C625BB0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356" y="2549035"/>
              <a:ext cx="3873829" cy="437566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262BE1A-6B5B-2368-B2CE-5007B4897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778" y="2549035"/>
              <a:ext cx="3873829" cy="437566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8BE1D58-53D1-C641-2392-038BBBA73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984" y="2549034"/>
              <a:ext cx="3953067" cy="437566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883B22F-F96E-4190-82C3-03C435B1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743" y="2549034"/>
              <a:ext cx="3953067" cy="4375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54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02FD-D2E9-9897-74D6-279EEA2B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</a:t>
            </a:r>
            <a:r>
              <a:rPr lang="de-DE" dirty="0" err="1"/>
              <a:t>Managerial</a:t>
            </a:r>
            <a:r>
              <a:rPr lang="de-DE" dirty="0"/>
              <a:t> Option mit Periodensplitting (nicht implementiert)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ED92-6803-5FF6-751D-08A5A874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Periode</a:t>
            </a:r>
            <a:r>
              <a:rPr lang="en-GB" dirty="0"/>
              <a:t> in 3 </a:t>
            </a:r>
            <a:r>
              <a:rPr lang="en-GB" dirty="0" err="1"/>
              <a:t>teilen</a:t>
            </a:r>
            <a:r>
              <a:rPr lang="en-GB" dirty="0"/>
              <a:t>: Training, validation, test – period</a:t>
            </a:r>
          </a:p>
          <a:p>
            <a:r>
              <a:rPr lang="en-GB" dirty="0" err="1"/>
              <a:t>Vorhersagehorizont</a:t>
            </a:r>
            <a:r>
              <a:rPr lang="en-GB" dirty="0"/>
              <a:t> für validation: (Ende training set; Ende validation set]</a:t>
            </a:r>
          </a:p>
          <a:p>
            <a:pPr lvl="1"/>
            <a:r>
              <a:rPr lang="en-GB" dirty="0"/>
              <a:t>Residual-quantile </a:t>
            </a:r>
            <a:r>
              <a:rPr lang="en-GB" dirty="0" err="1"/>
              <a:t>bilden</a:t>
            </a:r>
            <a:endParaRPr lang="en-GB" dirty="0"/>
          </a:p>
          <a:p>
            <a:r>
              <a:rPr lang="en-GB" dirty="0" err="1"/>
              <a:t>Vorhersagehorizont</a:t>
            </a:r>
            <a:r>
              <a:rPr lang="en-GB" dirty="0"/>
              <a:t> für test: (Ende validation set; Ende test set]</a:t>
            </a:r>
          </a:p>
          <a:p>
            <a:pPr lvl="1"/>
            <a:r>
              <a:rPr lang="en-GB" dirty="0" err="1"/>
              <a:t>Intervalle</a:t>
            </a:r>
            <a:r>
              <a:rPr lang="en-GB" dirty="0"/>
              <a:t> </a:t>
            </a:r>
            <a:r>
              <a:rPr lang="en-GB" dirty="0" err="1"/>
              <a:t>bilden</a:t>
            </a:r>
            <a:endParaRPr lang="en-GB" dirty="0"/>
          </a:p>
          <a:p>
            <a:pPr lvl="1"/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wahren</a:t>
            </a:r>
            <a:r>
              <a:rPr lang="en-GB" dirty="0"/>
              <a:t> </a:t>
            </a:r>
            <a:r>
              <a:rPr lang="en-GB" dirty="0" err="1"/>
              <a:t>Werten</a:t>
            </a:r>
            <a:r>
              <a:rPr lang="en-GB" dirty="0"/>
              <a:t> </a:t>
            </a:r>
            <a:r>
              <a:rPr lang="en-GB" dirty="0" err="1"/>
              <a:t>vergleichen</a:t>
            </a:r>
            <a:endParaRPr lang="en-GB" dirty="0"/>
          </a:p>
          <a:p>
            <a:r>
              <a:rPr lang="en-GB" dirty="0"/>
              <a:t>Problem: </a:t>
            </a:r>
            <a:r>
              <a:rPr lang="en-GB" dirty="0" err="1"/>
              <a:t>Datensätze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lang </a:t>
            </a:r>
            <a:r>
              <a:rPr lang="en-GB" dirty="0" err="1"/>
              <a:t>genug</a:t>
            </a:r>
            <a:r>
              <a:rPr lang="en-GB" dirty="0"/>
              <a:t> und </a:t>
            </a:r>
            <a:r>
              <a:rPr lang="en-GB" dirty="0" err="1"/>
              <a:t>vermutlich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in der test period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wenige</a:t>
            </a:r>
            <a:r>
              <a:rPr lang="en-GB" dirty="0"/>
              <a:t> </a:t>
            </a:r>
            <a:r>
              <a:rPr lang="en-GB" dirty="0" err="1"/>
              <a:t>Transaktionen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5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8A3B-998B-C6BA-3446-5CF8B3C4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26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3D5-9009-B7C5-8591-B4F40571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Basisvorgehensweise (</a:t>
            </a:r>
            <a:r>
              <a:rPr lang="de-DE" dirty="0" err="1"/>
              <a:t>regression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8705-38CF-1EB7-4FFA-4A0E971F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Split Kohorte in 3 Teile (z.B. 500 Kunden in 250, 150, 100)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Modell mit Trainingsset (250 Kunden) trainieren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Vorhersagen für </a:t>
            </a:r>
            <a:r>
              <a:rPr lang="de-DE" dirty="0" err="1"/>
              <a:t>Validationset</a:t>
            </a:r>
            <a:r>
              <a:rPr lang="de-DE" dirty="0"/>
              <a:t> (150 Kunden)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Absolute </a:t>
            </a:r>
            <a:r>
              <a:rPr lang="de-DE" dirty="0" err="1"/>
              <a:t>Residuals</a:t>
            </a:r>
            <a:r>
              <a:rPr lang="de-DE" dirty="0"/>
              <a:t> (150) sammeln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90% Quantil der </a:t>
            </a:r>
            <a:r>
              <a:rPr lang="de-DE" dirty="0" err="1"/>
              <a:t>Residuals</a:t>
            </a:r>
            <a:r>
              <a:rPr lang="de-DE" dirty="0"/>
              <a:t> berechnen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Vorhersagen für </a:t>
            </a:r>
            <a:r>
              <a:rPr lang="de-DE" dirty="0" err="1"/>
              <a:t>Testset</a:t>
            </a:r>
            <a:r>
              <a:rPr lang="de-DE" dirty="0"/>
              <a:t> (100) machen</a:t>
            </a:r>
          </a:p>
          <a:p>
            <a:pPr lvl="1"/>
            <a:r>
              <a:rPr lang="de-DE" dirty="0"/>
              <a:t>Intervalle berechnen (</a:t>
            </a:r>
            <a:r>
              <a:rPr lang="de-DE" dirty="0" err="1"/>
              <a:t>Prediction</a:t>
            </a:r>
            <a:r>
              <a:rPr lang="de-DE" dirty="0"/>
              <a:t> +- Quantil)</a:t>
            </a:r>
          </a:p>
          <a:p>
            <a:pPr marL="457200" lvl="1" indent="0">
              <a:buNone/>
            </a:pPr>
            <a:r>
              <a:rPr lang="de-DE" dirty="0"/>
              <a:t>-&gt; Sollten zu etwa 90% den wahren Wert beinhalten</a:t>
            </a:r>
          </a:p>
        </p:txBody>
      </p:sp>
    </p:spTree>
    <p:extLst>
      <p:ext uri="{BB962C8B-B14F-4D97-AF65-F5344CB8AC3E}">
        <p14:creationId xmlns:p14="http://schemas.microsoft.com/office/powerpoint/2010/main" val="305036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609D-874D-FC75-D571-6AFDBFA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08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de-DE" dirty="0"/>
              <a:t>Basisvorgehensweise und Datenstruktur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3C6CE-0030-79CD-C515-245599DC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1515"/>
            <a:ext cx="9792942" cy="5705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9C0A4-13F9-771A-AA2C-F1F0BE49F544}"/>
              </a:ext>
            </a:extLst>
          </p:cNvPr>
          <p:cNvSpPr txBox="1"/>
          <p:nvPr/>
        </p:nvSpPr>
        <p:spPr>
          <a:xfrm>
            <a:off x="8327923" y="112087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FE49A-6272-74C4-CE86-9DB6D3FE31DD}"/>
              </a:ext>
            </a:extLst>
          </p:cNvPr>
          <p:cNvSpPr txBox="1"/>
          <p:nvPr/>
        </p:nvSpPr>
        <p:spPr>
          <a:xfrm>
            <a:off x="8327923" y="43507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ABEAD-C050-6734-F5F4-867B6CDC5756}"/>
              </a:ext>
            </a:extLst>
          </p:cNvPr>
          <p:cNvSpPr txBox="1"/>
          <p:nvPr/>
        </p:nvSpPr>
        <p:spPr>
          <a:xfrm>
            <a:off x="9778182" y="57764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E6C6C-A7FD-67AE-2A10-E37A55074796}"/>
              </a:ext>
            </a:extLst>
          </p:cNvPr>
          <p:cNvSpPr/>
          <p:nvPr/>
        </p:nvSpPr>
        <p:spPr>
          <a:xfrm>
            <a:off x="6167337" y="3287949"/>
            <a:ext cx="442750" cy="190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8C0BC9-24A3-B572-FFE9-E31C6E5CE292}"/>
              </a:ext>
            </a:extLst>
          </p:cNvPr>
          <p:cNvCxnSpPr>
            <a:cxnSpLocks/>
          </p:cNvCxnSpPr>
          <p:nvPr/>
        </p:nvCxnSpPr>
        <p:spPr>
          <a:xfrm>
            <a:off x="6610087" y="3287949"/>
            <a:ext cx="2913291" cy="5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37A9-FD22-23E3-7307-D79D4B28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PNBD Anwendung (rein nach Basisschema)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38B9-3535-2240-E175-07B7854B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Split die Kunden einer Kohorte 3x</a:t>
            </a:r>
          </a:p>
          <a:p>
            <a:r>
              <a:rPr lang="de-DE" dirty="0"/>
              <a:t>1. Teil (Trainingsset):</a:t>
            </a:r>
          </a:p>
          <a:p>
            <a:pPr lvl="1"/>
            <a:r>
              <a:rPr lang="de-DE" dirty="0"/>
              <a:t>Trainiere das Modell</a:t>
            </a:r>
          </a:p>
          <a:p>
            <a:r>
              <a:rPr lang="de-DE" dirty="0"/>
              <a:t>2. Teil (</a:t>
            </a:r>
            <a:r>
              <a:rPr lang="de-DE" dirty="0" err="1"/>
              <a:t>Validationset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Übertrage Parameter auf </a:t>
            </a:r>
            <a:r>
              <a:rPr lang="de-DE" dirty="0" err="1"/>
              <a:t>Validationset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Mache Vorhersagen</a:t>
            </a:r>
          </a:p>
          <a:p>
            <a:pPr lvl="1"/>
            <a:r>
              <a:rPr lang="de-DE" dirty="0"/>
              <a:t>Nimm das Residual-Quantil</a:t>
            </a:r>
          </a:p>
          <a:p>
            <a:r>
              <a:rPr lang="de-DE" dirty="0"/>
              <a:t>3. Teil (</a:t>
            </a:r>
            <a:r>
              <a:rPr lang="de-DE" dirty="0" err="1"/>
              <a:t>Testset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Übertrage Parameter auf </a:t>
            </a:r>
            <a:r>
              <a:rPr lang="de-DE" dirty="0" err="1"/>
              <a:t>Testset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Mache Vorhersagen</a:t>
            </a:r>
          </a:p>
          <a:p>
            <a:pPr lvl="1"/>
            <a:r>
              <a:rPr lang="de-DE" dirty="0"/>
              <a:t>Bilde Intervall mithilfe von Quantil</a:t>
            </a:r>
          </a:p>
          <a:p>
            <a:pPr lvl="1"/>
            <a:r>
              <a:rPr lang="de-DE" dirty="0"/>
              <a:t>Beurteile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A62D-E610-1B2B-A8B1-094FEDB2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nötige Anpassungen: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6FA0-8525-4E98-5658-422D5769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Quantil ist sehr abhängig von dem Split </a:t>
            </a:r>
            <a:r>
              <a:rPr lang="de-DE" b="1" dirty="0"/>
              <a:t>(</a:t>
            </a:r>
            <a:r>
              <a:rPr lang="de-DE" b="1" dirty="0" err="1"/>
              <a:t>biased</a:t>
            </a:r>
            <a:r>
              <a:rPr lang="de-DE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Heteroskedastizität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 </a:t>
            </a:r>
            <a:r>
              <a:rPr lang="en-GB" dirty="0" err="1"/>
              <a:t>braucht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b="1" dirty="0"/>
              <a:t>Pre-trained model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Holdout period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Realität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ich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endParaRPr lang="en-GB" dirty="0"/>
          </a:p>
          <a:p>
            <a:pPr marL="1371600" lvl="2" indent="-457200">
              <a:buFont typeface="+mj-lt"/>
              <a:buAutoNum type="alphaLcParenR"/>
            </a:pPr>
            <a:r>
              <a:rPr lang="en-GB" dirty="0"/>
              <a:t>Auf </a:t>
            </a:r>
            <a:r>
              <a:rPr lang="en-GB" dirty="0" err="1"/>
              <a:t>einer</a:t>
            </a:r>
            <a:r>
              <a:rPr lang="en-GB" dirty="0"/>
              <a:t> Holdout-period Residuals </a:t>
            </a:r>
            <a:r>
              <a:rPr lang="en-GB" dirty="0" err="1"/>
              <a:t>bilden</a:t>
            </a:r>
            <a:r>
              <a:rPr lang="en-GB" dirty="0"/>
              <a:t> und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GB" dirty="0"/>
              <a:t>Ein managerial interest </a:t>
            </a:r>
            <a:r>
              <a:rPr lang="en-GB" dirty="0" err="1"/>
              <a:t>daran</a:t>
            </a:r>
            <a:r>
              <a:rPr lang="en-GB" dirty="0"/>
              <a:t> </a:t>
            </a:r>
            <a:r>
              <a:rPr lang="en-GB" dirty="0" err="1"/>
              <a:t>haben</a:t>
            </a:r>
            <a:endParaRPr lang="en-GB" dirty="0"/>
          </a:p>
          <a:p>
            <a:pPr lvl="1"/>
            <a:r>
              <a:rPr lang="en-GB" dirty="0" err="1"/>
              <a:t>Denn</a:t>
            </a:r>
            <a:r>
              <a:rPr lang="en-GB" dirty="0"/>
              <a:t>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entweder</a:t>
            </a:r>
            <a:endParaRPr lang="en-GB" dirty="0"/>
          </a:p>
          <a:p>
            <a:pPr marL="1371600" lvl="2" indent="-457200">
              <a:buFont typeface="+mj-lt"/>
              <a:buAutoNum type="alphaLcParenR"/>
            </a:pPr>
            <a:r>
              <a:rPr lang="en-GB" dirty="0" err="1"/>
              <a:t>Bekannt</a:t>
            </a:r>
            <a:r>
              <a:rPr lang="en-GB" dirty="0"/>
              <a:t> </a:t>
            </a:r>
            <a:r>
              <a:rPr lang="en-GB" dirty="0" err="1"/>
              <a:t>oder</a:t>
            </a:r>
            <a:endParaRPr lang="en-GB" dirty="0"/>
          </a:p>
          <a:p>
            <a:pPr marL="1371600" lvl="2" indent="-457200">
              <a:buFont typeface="+mj-lt"/>
              <a:buAutoNum type="alphaLcParenR"/>
            </a:pPr>
            <a:r>
              <a:rPr lang="en-GB" dirty="0" err="1"/>
              <a:t>Unbekannt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-&gt; </a:t>
            </a:r>
            <a:r>
              <a:rPr lang="en-GB" dirty="0" err="1"/>
              <a:t>Lösungsansätze</a:t>
            </a:r>
            <a:r>
              <a:rPr lang="en-GB" dirty="0"/>
              <a:t> auf den </a:t>
            </a:r>
            <a:r>
              <a:rPr lang="en-GB" dirty="0" err="1"/>
              <a:t>nächsten</a:t>
            </a:r>
            <a:r>
              <a:rPr lang="en-GB" dirty="0"/>
              <a:t> Slides</a:t>
            </a:r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1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541D-CDB3-78FC-F165-723CEDD4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(1 - Bias) 1. Option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F810-134A-3B6C-F999-7F965EEA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4353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Viele Durchgänge mit zufälligem Split und Vorhersage machen und den Durchschnitt der Intervalle/Quantile nehmen</a:t>
            </a:r>
          </a:p>
          <a:p>
            <a:r>
              <a:rPr lang="de-DE" dirty="0"/>
              <a:t>Graphik: Jeder Run produziert eine Coverage auf dem </a:t>
            </a:r>
            <a:r>
              <a:rPr lang="de-DE" dirty="0" err="1"/>
              <a:t>Testset</a:t>
            </a:r>
            <a:r>
              <a:rPr lang="de-DE" dirty="0"/>
              <a:t>. Wenn ich 500 Runs mache, habe ich 500 Coverage-Werte. Bilde ich nach jedem Run den Durchschnitt der bisherigen Coverages, pendelt sich der Wert ungefähr bei 90% ein</a:t>
            </a:r>
          </a:p>
          <a:p>
            <a:r>
              <a:rPr lang="de-DE" dirty="0"/>
              <a:t>Nehme ich den Durchschnitt der Intervallgrenzen, dann komme ich auch auf eine Coverage von ungefähr 90%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5EF6F-2C61-ED3F-62BF-3BD8B337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83" y="1303714"/>
            <a:ext cx="5074310" cy="51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9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DA9-1EEB-C292-62D2-BF1903C8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(1 - Bias) 2. Option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BF20-9A91-91A7-EA4B-90A142A5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ausreichend große Kohorte nehmen, wodurch der Bias reduziert werden sollte</a:t>
            </a:r>
          </a:p>
          <a:p>
            <a:r>
              <a:rPr lang="de-DE" dirty="0"/>
              <a:t>Vermeidet sehr viele Wiederholungen</a:t>
            </a:r>
          </a:p>
          <a:p>
            <a:r>
              <a:rPr lang="de-DE" dirty="0"/>
              <a:t>Hat ähnliche Performance wie die 1. Option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Microsoft Office PowerPoint</Application>
  <PresentationFormat>Widescreen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Conformal prediction und Quantile Regression mit Anwendung in einem pnbd model</vt:lpstr>
      <vt:lpstr>Gliederung</vt:lpstr>
      <vt:lpstr>Split Conformal prediction</vt:lpstr>
      <vt:lpstr>Basisvorgehensweise (regression)</vt:lpstr>
      <vt:lpstr>Basisvorgehensweise und Datenstruktur</vt:lpstr>
      <vt:lpstr>PNBD Anwendung (rein nach Basisschema)</vt:lpstr>
      <vt:lpstr>Probleme und nötige Anpassungen:</vt:lpstr>
      <vt:lpstr>Anpassungen (1 - Bias) 1. Option</vt:lpstr>
      <vt:lpstr>Anpassungen (1 - Bias) 2. Option</vt:lpstr>
      <vt:lpstr>Anpassungen (2 - Heteroskedastizität)</vt:lpstr>
      <vt:lpstr>Anpassungen (3 – Pre-trained model)</vt:lpstr>
      <vt:lpstr>Anpassungen (4 – Holdout period)</vt:lpstr>
      <vt:lpstr>Implementierter Ansatz – 1 (nicht auf dem Main Branch)</vt:lpstr>
      <vt:lpstr>Implementierter Ansatz – 2: Kohorte1 (alt 2022) (mehrmals, z.B. 80x wiederholen um Bias zu reduzieren)</vt:lpstr>
      <vt:lpstr>Implementierter Ansatz – 2: cohort 2 (2024)</vt:lpstr>
      <vt:lpstr>Alternative Erklärweise</vt:lpstr>
      <vt:lpstr>Nachteile</vt:lpstr>
      <vt:lpstr>Quantile Regression</vt:lpstr>
      <vt:lpstr>Basisvorgehensweise</vt:lpstr>
      <vt:lpstr>Implementierung bei dem pnbd-Modell</vt:lpstr>
      <vt:lpstr>Ansatz durch Grid Search</vt:lpstr>
      <vt:lpstr>Lösungsansatz</vt:lpstr>
      <vt:lpstr>Implementierter Ansatz Teil 1 – alte Kohorte (2022)</vt:lpstr>
      <vt:lpstr>Implementierter Ansatz Teil 2 – neue Kohorte (2024)</vt:lpstr>
      <vt:lpstr>Parameterkombinationen für Grid herausfinden</vt:lpstr>
      <vt:lpstr>Grid example</vt:lpstr>
      <vt:lpstr>Notiz zum Transfer</vt:lpstr>
      <vt:lpstr>Backup – Managerial Option mit Periodensplitting (nicht implementiert)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Hannes Guth</dc:creator>
  <cp:lastModifiedBy>Hannes Guth</cp:lastModifiedBy>
  <cp:revision>33</cp:revision>
  <dcterms:created xsi:type="dcterms:W3CDTF">2024-06-17T10:23:45Z</dcterms:created>
  <dcterms:modified xsi:type="dcterms:W3CDTF">2024-06-21T12:41:05Z</dcterms:modified>
</cp:coreProperties>
</file>