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720" r:id="rId2"/>
  </p:sldMasterIdLst>
  <p:notesMasterIdLst>
    <p:notesMasterId r:id="rId28"/>
  </p:notesMasterIdLst>
  <p:handoutMasterIdLst>
    <p:handoutMasterId r:id="rId29"/>
  </p:handoutMasterIdLst>
  <p:sldIdLst>
    <p:sldId id="256" r:id="rId3"/>
    <p:sldId id="278" r:id="rId4"/>
    <p:sldId id="279" r:id="rId5"/>
    <p:sldId id="277" r:id="rId6"/>
    <p:sldId id="280" r:id="rId7"/>
    <p:sldId id="264" r:id="rId8"/>
    <p:sldId id="295" r:id="rId9"/>
    <p:sldId id="260" r:id="rId10"/>
    <p:sldId id="261" r:id="rId11"/>
    <p:sldId id="270" r:id="rId12"/>
    <p:sldId id="287" r:id="rId13"/>
    <p:sldId id="284" r:id="rId14"/>
    <p:sldId id="286" r:id="rId15"/>
    <p:sldId id="288" r:id="rId16"/>
    <p:sldId id="289" r:id="rId17"/>
    <p:sldId id="291" r:id="rId18"/>
    <p:sldId id="292" r:id="rId19"/>
    <p:sldId id="290" r:id="rId20"/>
    <p:sldId id="294" r:id="rId21"/>
    <p:sldId id="293" r:id="rId22"/>
    <p:sldId id="282" r:id="rId23"/>
    <p:sldId id="268" r:id="rId24"/>
    <p:sldId id="263" r:id="rId25"/>
    <p:sldId id="262" r:id="rId26"/>
    <p:sldId id="265" r:id="rId27"/>
  </p:sldIdLst>
  <p:sldSz cx="9144000" cy="6858000" type="screen4x3"/>
  <p:notesSz cx="7102475" cy="938847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62"/>
    <a:srgbClr val="778C88"/>
    <a:srgbClr val="477E27"/>
    <a:srgbClr val="D5E0D3"/>
    <a:srgbClr val="F1E48E"/>
    <a:srgbClr val="9E0927"/>
    <a:srgbClr val="9D8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88339" autoAdjust="0"/>
  </p:normalViewPr>
  <p:slideViewPr>
    <p:cSldViewPr>
      <p:cViewPr varScale="1">
        <p:scale>
          <a:sx n="100" d="100"/>
          <a:sy n="100" d="100"/>
        </p:scale>
        <p:origin x="116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100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eith.000\Documents\Keith\Keith%20documents\Keith%20Research\M4%20competition\Serena%20win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P(Serena Wins)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Summary!$A$3</c:f>
              <c:strCache>
                <c:ptCount val="1"/>
                <c:pt idx="0">
                  <c:v>N_1</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Summary!$B$2:$H$2</c:f>
              <c:numCache>
                <c:formatCode>General</c:formatCode>
                <c:ptCount val="7"/>
                <c:pt idx="0">
                  <c:v>0</c:v>
                </c:pt>
                <c:pt idx="1">
                  <c:v>0.5</c:v>
                </c:pt>
                <c:pt idx="2">
                  <c:v>1</c:v>
                </c:pt>
                <c:pt idx="3">
                  <c:v>1.5</c:v>
                </c:pt>
                <c:pt idx="4">
                  <c:v>2</c:v>
                </c:pt>
                <c:pt idx="5">
                  <c:v>2.5</c:v>
                </c:pt>
                <c:pt idx="6">
                  <c:v>3</c:v>
                </c:pt>
              </c:numCache>
            </c:numRef>
          </c:xVal>
          <c:yVal>
            <c:numRef>
              <c:f>Summary!$B$3:$H$3</c:f>
              <c:numCache>
                <c:formatCode>General</c:formatCode>
                <c:ptCount val="7"/>
                <c:pt idx="0">
                  <c:v>0.49939999999999996</c:v>
                </c:pt>
                <c:pt idx="1">
                  <c:v>0.63480000000000003</c:v>
                </c:pt>
                <c:pt idx="2">
                  <c:v>0.76</c:v>
                </c:pt>
                <c:pt idx="3">
                  <c:v>0.85540000000000005</c:v>
                </c:pt>
                <c:pt idx="4">
                  <c:v>0.92040000000000011</c:v>
                </c:pt>
                <c:pt idx="5">
                  <c:v>0.95799999999999996</c:v>
                </c:pt>
                <c:pt idx="6">
                  <c:v>0.9827999999999999</c:v>
                </c:pt>
              </c:numCache>
            </c:numRef>
          </c:yVal>
          <c:smooth val="0"/>
          <c:extLst>
            <c:ext xmlns:c16="http://schemas.microsoft.com/office/drawing/2014/chart" uri="{C3380CC4-5D6E-409C-BE32-E72D297353CC}">
              <c16:uniqueId val="{00000000-325B-4474-A18A-77ABB666E36E}"/>
            </c:ext>
          </c:extLst>
        </c:ser>
        <c:ser>
          <c:idx val="1"/>
          <c:order val="1"/>
          <c:tx>
            <c:strRef>
              <c:f>Summary!$A$4</c:f>
              <c:strCache>
                <c:ptCount val="1"/>
                <c:pt idx="0">
                  <c:v>N_127</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Summary!$B$2:$H$2</c:f>
              <c:numCache>
                <c:formatCode>General</c:formatCode>
                <c:ptCount val="7"/>
                <c:pt idx="0">
                  <c:v>0</c:v>
                </c:pt>
                <c:pt idx="1">
                  <c:v>0.5</c:v>
                </c:pt>
                <c:pt idx="2">
                  <c:v>1</c:v>
                </c:pt>
                <c:pt idx="3">
                  <c:v>1.5</c:v>
                </c:pt>
                <c:pt idx="4">
                  <c:v>2</c:v>
                </c:pt>
                <c:pt idx="5">
                  <c:v>2.5</c:v>
                </c:pt>
                <c:pt idx="6">
                  <c:v>3</c:v>
                </c:pt>
              </c:numCache>
            </c:numRef>
          </c:xVal>
          <c:yVal>
            <c:numRef>
              <c:f>Summary!$B$4:$H$4</c:f>
              <c:numCache>
                <c:formatCode>General</c:formatCode>
                <c:ptCount val="7"/>
                <c:pt idx="0">
                  <c:v>7.3999999999999995E-3</c:v>
                </c:pt>
                <c:pt idx="1">
                  <c:v>2.6800000000000001E-2</c:v>
                </c:pt>
                <c:pt idx="2">
                  <c:v>7.2400000000000006E-2</c:v>
                </c:pt>
                <c:pt idx="3">
                  <c:v>0.16499999999999998</c:v>
                </c:pt>
                <c:pt idx="4">
                  <c:v>0.30080000000000001</c:v>
                </c:pt>
                <c:pt idx="5">
                  <c:v>0.46699999999999997</c:v>
                </c:pt>
                <c:pt idx="6">
                  <c:v>0.65199999999999991</c:v>
                </c:pt>
              </c:numCache>
            </c:numRef>
          </c:yVal>
          <c:smooth val="0"/>
          <c:extLst>
            <c:ext xmlns:c16="http://schemas.microsoft.com/office/drawing/2014/chart" uri="{C3380CC4-5D6E-409C-BE32-E72D297353CC}">
              <c16:uniqueId val="{00000001-325B-4474-A18A-77ABB666E36E}"/>
            </c:ext>
          </c:extLst>
        </c:ser>
        <c:ser>
          <c:idx val="2"/>
          <c:order val="2"/>
          <c:tx>
            <c:strRef>
              <c:f>Summary!$A$5</c:f>
              <c:strCache>
                <c:ptCount val="1"/>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Summary!$B$2:$H$2</c:f>
              <c:numCache>
                <c:formatCode>General</c:formatCode>
                <c:ptCount val="7"/>
                <c:pt idx="0">
                  <c:v>0</c:v>
                </c:pt>
                <c:pt idx="1">
                  <c:v>0.5</c:v>
                </c:pt>
                <c:pt idx="2">
                  <c:v>1</c:v>
                </c:pt>
                <c:pt idx="3">
                  <c:v>1.5</c:v>
                </c:pt>
                <c:pt idx="4">
                  <c:v>2</c:v>
                </c:pt>
                <c:pt idx="5">
                  <c:v>2.5</c:v>
                </c:pt>
                <c:pt idx="6">
                  <c:v>3</c:v>
                </c:pt>
              </c:numCache>
            </c:numRef>
          </c:xVal>
          <c:yVal>
            <c:numRef>
              <c:f>Summary!$B$5:$H$5</c:f>
              <c:numCache>
                <c:formatCode>General</c:formatCode>
                <c:ptCount val="7"/>
              </c:numCache>
            </c:numRef>
          </c:yVal>
          <c:smooth val="0"/>
          <c:extLst>
            <c:ext xmlns:c16="http://schemas.microsoft.com/office/drawing/2014/chart" uri="{C3380CC4-5D6E-409C-BE32-E72D297353CC}">
              <c16:uniqueId val="{00000002-325B-4474-A18A-77ABB666E36E}"/>
            </c:ext>
          </c:extLst>
        </c:ser>
        <c:dLbls>
          <c:showLegendKey val="0"/>
          <c:showVal val="0"/>
          <c:showCatName val="0"/>
          <c:showSerName val="0"/>
          <c:showPercent val="0"/>
          <c:showBubbleSize val="0"/>
        </c:dLbls>
        <c:axId val="972461856"/>
        <c:axId val="972461200"/>
      </c:scatterChart>
      <c:valAx>
        <c:axId val="972461856"/>
        <c:scaling>
          <c:orientation val="minMax"/>
          <c:max val="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Advantage</a:t>
                </a:r>
                <a:r>
                  <a:rPr lang="en-US" baseline="0"/>
                  <a:t> in SD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2461200"/>
        <c:crosses val="autoZero"/>
        <c:crossBetween val="midCat"/>
      </c:valAx>
      <c:valAx>
        <c:axId val="97246120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Probability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2461856"/>
        <c:crosses val="autoZero"/>
        <c:crossBetween val="midCat"/>
        <c:majorUnit val="0.2"/>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7739" cy="469424"/>
          </a:xfrm>
          <a:prstGeom prst="rect">
            <a:avLst/>
          </a:prstGeom>
          <a:noFill/>
          <a:ln w="9525">
            <a:noFill/>
            <a:miter lim="800000"/>
            <a:headEnd/>
            <a:tailEnd/>
          </a:ln>
        </p:spPr>
        <p:txBody>
          <a:bodyPr vert="horz" wrap="square" lIns="94229" tIns="47114" rIns="94229" bIns="47114" numCol="1" anchor="t" anchorCtr="0" compatLnSpc="1">
            <a:prstTxWarp prst="textNoShape">
              <a:avLst/>
            </a:prstTxWarp>
          </a:bodyPr>
          <a:lstStyle>
            <a:lvl1pPr>
              <a:defRPr sz="1200">
                <a:ea typeface="ＭＳ Ｐゴシック" pitchFamily="1" charset="-128"/>
              </a:defRPr>
            </a:lvl1pPr>
          </a:lstStyle>
          <a:p>
            <a:pPr>
              <a:defRPr/>
            </a:pPr>
            <a:endParaRPr lang="en-US"/>
          </a:p>
        </p:txBody>
      </p:sp>
      <p:sp>
        <p:nvSpPr>
          <p:cNvPr id="9219" name="Rectangle 3"/>
          <p:cNvSpPr>
            <a:spLocks noGrp="1" noChangeArrowheads="1"/>
          </p:cNvSpPr>
          <p:nvPr>
            <p:ph type="dt" sz="quarter" idx="1"/>
          </p:nvPr>
        </p:nvSpPr>
        <p:spPr bwMode="auto">
          <a:xfrm>
            <a:off x="4024736" y="0"/>
            <a:ext cx="3077739" cy="469424"/>
          </a:xfrm>
          <a:prstGeom prst="rect">
            <a:avLst/>
          </a:prstGeom>
          <a:noFill/>
          <a:ln w="9525">
            <a:noFill/>
            <a:miter lim="800000"/>
            <a:headEnd/>
            <a:tailEnd/>
          </a:ln>
        </p:spPr>
        <p:txBody>
          <a:bodyPr vert="horz" wrap="square" lIns="94229" tIns="47114" rIns="94229" bIns="47114" numCol="1" anchor="t" anchorCtr="0" compatLnSpc="1">
            <a:prstTxWarp prst="textNoShape">
              <a:avLst/>
            </a:prstTxWarp>
          </a:bodyPr>
          <a:lstStyle>
            <a:lvl1pPr algn="r">
              <a:defRPr sz="1200">
                <a:ea typeface="ＭＳ Ｐゴシック" pitchFamily="1" charset="-128"/>
              </a:defRPr>
            </a:lvl1pPr>
          </a:lstStyle>
          <a:p>
            <a:pPr>
              <a:defRPr/>
            </a:pPr>
            <a:endParaRPr lang="en-US"/>
          </a:p>
        </p:txBody>
      </p:sp>
      <p:sp>
        <p:nvSpPr>
          <p:cNvPr id="9220" name="Rectangle 4"/>
          <p:cNvSpPr>
            <a:spLocks noGrp="1" noChangeArrowheads="1"/>
          </p:cNvSpPr>
          <p:nvPr>
            <p:ph type="ftr" sz="quarter" idx="2"/>
          </p:nvPr>
        </p:nvSpPr>
        <p:spPr bwMode="auto">
          <a:xfrm>
            <a:off x="0" y="8919051"/>
            <a:ext cx="3077739" cy="469424"/>
          </a:xfrm>
          <a:prstGeom prst="rect">
            <a:avLst/>
          </a:prstGeom>
          <a:noFill/>
          <a:ln w="9525">
            <a:noFill/>
            <a:miter lim="800000"/>
            <a:headEnd/>
            <a:tailEnd/>
          </a:ln>
        </p:spPr>
        <p:txBody>
          <a:bodyPr vert="horz" wrap="square" lIns="94229" tIns="47114" rIns="94229" bIns="47114" numCol="1" anchor="b" anchorCtr="0" compatLnSpc="1">
            <a:prstTxWarp prst="textNoShape">
              <a:avLst/>
            </a:prstTxWarp>
          </a:bodyPr>
          <a:lstStyle>
            <a:lvl1pPr>
              <a:defRPr sz="1200">
                <a:ea typeface="ＭＳ Ｐゴシック" pitchFamily="1" charset="-128"/>
              </a:defRPr>
            </a:lvl1pPr>
          </a:lstStyle>
          <a:p>
            <a:pPr>
              <a:defRPr/>
            </a:pPr>
            <a:endParaRPr lang="en-US"/>
          </a:p>
        </p:txBody>
      </p:sp>
      <p:sp>
        <p:nvSpPr>
          <p:cNvPr id="9221" name="Rectangle 5"/>
          <p:cNvSpPr>
            <a:spLocks noGrp="1" noChangeArrowheads="1"/>
          </p:cNvSpPr>
          <p:nvPr>
            <p:ph type="sldNum" sz="quarter" idx="3"/>
          </p:nvPr>
        </p:nvSpPr>
        <p:spPr bwMode="auto">
          <a:xfrm>
            <a:off x="4024736" y="8919051"/>
            <a:ext cx="3077739" cy="469424"/>
          </a:xfrm>
          <a:prstGeom prst="rect">
            <a:avLst/>
          </a:prstGeom>
          <a:noFill/>
          <a:ln w="9525">
            <a:noFill/>
            <a:miter lim="800000"/>
            <a:headEnd/>
            <a:tailEnd/>
          </a:ln>
        </p:spPr>
        <p:txBody>
          <a:bodyPr vert="horz" wrap="square" lIns="94229" tIns="47114" rIns="94229" bIns="47114" numCol="1" anchor="b" anchorCtr="0" compatLnSpc="1">
            <a:prstTxWarp prst="textNoShape">
              <a:avLst/>
            </a:prstTxWarp>
          </a:bodyPr>
          <a:lstStyle>
            <a:lvl1pPr algn="r">
              <a:defRPr sz="1200">
                <a:ea typeface="ＭＳ Ｐゴシック" pitchFamily="1" charset="-128"/>
              </a:defRPr>
            </a:lvl1pPr>
          </a:lstStyle>
          <a:p>
            <a:pPr>
              <a:defRPr/>
            </a:pPr>
            <a:fld id="{A063FD37-9779-4B3B-B044-AEAB08EC4EDA}" type="slidenum">
              <a:rPr lang="en-US"/>
              <a:pPr>
                <a:defRPr/>
              </a:pPr>
              <a:t>‹#›</a:t>
            </a:fld>
            <a:endParaRPr lang="en-US"/>
          </a:p>
        </p:txBody>
      </p:sp>
    </p:spTree>
    <p:extLst>
      <p:ext uri="{BB962C8B-B14F-4D97-AF65-F5344CB8AC3E}">
        <p14:creationId xmlns:p14="http://schemas.microsoft.com/office/powerpoint/2010/main" val="57400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7739" cy="469424"/>
          </a:xfrm>
          <a:prstGeom prst="rect">
            <a:avLst/>
          </a:prstGeom>
          <a:noFill/>
          <a:ln w="9525">
            <a:noFill/>
            <a:miter lim="800000"/>
            <a:headEnd/>
            <a:tailEnd/>
          </a:ln>
        </p:spPr>
        <p:txBody>
          <a:bodyPr vert="horz" wrap="square" lIns="94229" tIns="47114" rIns="94229" bIns="47114" numCol="1" anchor="t" anchorCtr="0" compatLnSpc="1">
            <a:prstTxWarp prst="textNoShape">
              <a:avLst/>
            </a:prstTxWarp>
          </a:bodyPr>
          <a:lstStyle>
            <a:lvl1pPr>
              <a:defRPr sz="1200">
                <a:ea typeface="ＭＳ Ｐゴシック" pitchFamily="1" charset="-128"/>
              </a:defRPr>
            </a:lvl1pPr>
          </a:lstStyle>
          <a:p>
            <a:pPr>
              <a:defRPr/>
            </a:pPr>
            <a:endParaRPr lang="en-US"/>
          </a:p>
        </p:txBody>
      </p:sp>
      <p:sp>
        <p:nvSpPr>
          <p:cNvPr id="5123" name="Rectangle 3"/>
          <p:cNvSpPr>
            <a:spLocks noGrp="1" noChangeArrowheads="1"/>
          </p:cNvSpPr>
          <p:nvPr>
            <p:ph type="dt" idx="1"/>
          </p:nvPr>
        </p:nvSpPr>
        <p:spPr bwMode="auto">
          <a:xfrm>
            <a:off x="4024736" y="0"/>
            <a:ext cx="3077739" cy="469424"/>
          </a:xfrm>
          <a:prstGeom prst="rect">
            <a:avLst/>
          </a:prstGeom>
          <a:noFill/>
          <a:ln w="9525">
            <a:noFill/>
            <a:miter lim="800000"/>
            <a:headEnd/>
            <a:tailEnd/>
          </a:ln>
        </p:spPr>
        <p:txBody>
          <a:bodyPr vert="horz" wrap="square" lIns="94229" tIns="47114" rIns="94229" bIns="47114" numCol="1" anchor="t" anchorCtr="0" compatLnSpc="1">
            <a:prstTxWarp prst="textNoShape">
              <a:avLst/>
            </a:prstTxWarp>
          </a:bodyPr>
          <a:lstStyle>
            <a:lvl1pPr algn="r">
              <a:defRPr sz="1200">
                <a:ea typeface="ＭＳ Ｐゴシック" pitchFamily="1" charset="-128"/>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204913" y="704850"/>
            <a:ext cx="4692650" cy="35194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46997" y="4459526"/>
            <a:ext cx="5208482" cy="4224814"/>
          </a:xfrm>
          <a:prstGeom prst="rect">
            <a:avLst/>
          </a:prstGeom>
          <a:noFill/>
          <a:ln w="9525">
            <a:noFill/>
            <a:miter lim="800000"/>
            <a:headEnd/>
            <a:tailEnd/>
          </a:ln>
        </p:spPr>
        <p:txBody>
          <a:bodyPr vert="horz" wrap="square" lIns="94229" tIns="47114" rIns="94229" bIns="471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919051"/>
            <a:ext cx="3077739" cy="469424"/>
          </a:xfrm>
          <a:prstGeom prst="rect">
            <a:avLst/>
          </a:prstGeom>
          <a:noFill/>
          <a:ln w="9525">
            <a:noFill/>
            <a:miter lim="800000"/>
            <a:headEnd/>
            <a:tailEnd/>
          </a:ln>
        </p:spPr>
        <p:txBody>
          <a:bodyPr vert="horz" wrap="square" lIns="94229" tIns="47114" rIns="94229" bIns="47114" numCol="1" anchor="b" anchorCtr="0" compatLnSpc="1">
            <a:prstTxWarp prst="textNoShape">
              <a:avLst/>
            </a:prstTxWarp>
          </a:bodyPr>
          <a:lstStyle>
            <a:lvl1pPr>
              <a:defRPr sz="1200">
                <a:ea typeface="ＭＳ Ｐゴシック" pitchFamily="1" charset="-128"/>
              </a:defRPr>
            </a:lvl1pPr>
          </a:lstStyle>
          <a:p>
            <a:pPr>
              <a:defRPr/>
            </a:pPr>
            <a:endParaRPr lang="en-US"/>
          </a:p>
        </p:txBody>
      </p:sp>
      <p:sp>
        <p:nvSpPr>
          <p:cNvPr id="5127" name="Rectangle 7"/>
          <p:cNvSpPr>
            <a:spLocks noGrp="1" noChangeArrowheads="1"/>
          </p:cNvSpPr>
          <p:nvPr>
            <p:ph type="sldNum" sz="quarter" idx="5"/>
          </p:nvPr>
        </p:nvSpPr>
        <p:spPr bwMode="auto">
          <a:xfrm>
            <a:off x="4024736" y="8919051"/>
            <a:ext cx="3077739" cy="469424"/>
          </a:xfrm>
          <a:prstGeom prst="rect">
            <a:avLst/>
          </a:prstGeom>
          <a:noFill/>
          <a:ln w="9525">
            <a:noFill/>
            <a:miter lim="800000"/>
            <a:headEnd/>
            <a:tailEnd/>
          </a:ln>
        </p:spPr>
        <p:txBody>
          <a:bodyPr vert="horz" wrap="square" lIns="94229" tIns="47114" rIns="94229" bIns="47114" numCol="1" anchor="b" anchorCtr="0" compatLnSpc="1">
            <a:prstTxWarp prst="textNoShape">
              <a:avLst/>
            </a:prstTxWarp>
          </a:bodyPr>
          <a:lstStyle>
            <a:lvl1pPr algn="r">
              <a:defRPr sz="1200">
                <a:ea typeface="ＭＳ Ｐゴシック" pitchFamily="1" charset="-128"/>
              </a:defRPr>
            </a:lvl1pPr>
          </a:lstStyle>
          <a:p>
            <a:pPr>
              <a:defRPr/>
            </a:pPr>
            <a:fld id="{8325A757-90AA-4AC2-9174-D662693621A7}" type="slidenum">
              <a:rPr lang="en-US"/>
              <a:pPr>
                <a:defRPr/>
              </a:pPr>
              <a:t>‹#›</a:t>
            </a:fld>
            <a:endParaRPr lang="en-US"/>
          </a:p>
        </p:txBody>
      </p:sp>
    </p:spTree>
    <p:extLst>
      <p:ext uri="{BB962C8B-B14F-4D97-AF65-F5344CB8AC3E}">
        <p14:creationId xmlns:p14="http://schemas.microsoft.com/office/powerpoint/2010/main" val="2067536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charset="0"/>
                <a:ea typeface="ＭＳ Ｐゴシック" pitchFamily="1" charset="-128"/>
              </a:defRPr>
            </a:lvl1pPr>
            <a:lvl2pPr marL="765610" indent="-294465">
              <a:defRPr sz="2500">
                <a:solidFill>
                  <a:schemeClr val="tx1"/>
                </a:solidFill>
                <a:latin typeface="Arial" charset="0"/>
                <a:ea typeface="ＭＳ Ｐゴシック" pitchFamily="1" charset="-128"/>
              </a:defRPr>
            </a:lvl2pPr>
            <a:lvl3pPr marL="1177862" indent="-235572">
              <a:defRPr sz="2500">
                <a:solidFill>
                  <a:schemeClr val="tx1"/>
                </a:solidFill>
                <a:latin typeface="Arial" charset="0"/>
                <a:ea typeface="ＭＳ Ｐゴシック" pitchFamily="1" charset="-128"/>
              </a:defRPr>
            </a:lvl3pPr>
            <a:lvl4pPr marL="1649006" indent="-235572">
              <a:defRPr sz="2500">
                <a:solidFill>
                  <a:schemeClr val="tx1"/>
                </a:solidFill>
                <a:latin typeface="Arial" charset="0"/>
                <a:ea typeface="ＭＳ Ｐゴシック" pitchFamily="1" charset="-128"/>
              </a:defRPr>
            </a:lvl4pPr>
            <a:lvl5pPr marL="2120151" indent="-235572">
              <a:defRPr sz="2500">
                <a:solidFill>
                  <a:schemeClr val="tx1"/>
                </a:solidFill>
                <a:latin typeface="Arial" charset="0"/>
                <a:ea typeface="ＭＳ Ｐゴシック" pitchFamily="1" charset="-128"/>
              </a:defRPr>
            </a:lvl5pPr>
            <a:lvl6pPr marL="2591295" indent="-235572" eaLnBrk="0" fontAlgn="base" hangingPunct="0">
              <a:spcBef>
                <a:spcPct val="0"/>
              </a:spcBef>
              <a:spcAft>
                <a:spcPct val="0"/>
              </a:spcAft>
              <a:defRPr sz="2500">
                <a:solidFill>
                  <a:schemeClr val="tx1"/>
                </a:solidFill>
                <a:latin typeface="Arial" charset="0"/>
                <a:ea typeface="ＭＳ Ｐゴシック" pitchFamily="1" charset="-128"/>
              </a:defRPr>
            </a:lvl6pPr>
            <a:lvl7pPr marL="3062440" indent="-235572" eaLnBrk="0" fontAlgn="base" hangingPunct="0">
              <a:spcBef>
                <a:spcPct val="0"/>
              </a:spcBef>
              <a:spcAft>
                <a:spcPct val="0"/>
              </a:spcAft>
              <a:defRPr sz="2500">
                <a:solidFill>
                  <a:schemeClr val="tx1"/>
                </a:solidFill>
                <a:latin typeface="Arial" charset="0"/>
                <a:ea typeface="ＭＳ Ｐゴシック" pitchFamily="1" charset="-128"/>
              </a:defRPr>
            </a:lvl7pPr>
            <a:lvl8pPr marL="3533585" indent="-235572" eaLnBrk="0" fontAlgn="base" hangingPunct="0">
              <a:spcBef>
                <a:spcPct val="0"/>
              </a:spcBef>
              <a:spcAft>
                <a:spcPct val="0"/>
              </a:spcAft>
              <a:defRPr sz="2500">
                <a:solidFill>
                  <a:schemeClr val="tx1"/>
                </a:solidFill>
                <a:latin typeface="Arial" charset="0"/>
                <a:ea typeface="ＭＳ Ｐゴシック" pitchFamily="1" charset="-128"/>
              </a:defRPr>
            </a:lvl8pPr>
            <a:lvl9pPr marL="4004729" indent="-235572" eaLnBrk="0" fontAlgn="base" hangingPunct="0">
              <a:spcBef>
                <a:spcPct val="0"/>
              </a:spcBef>
              <a:spcAft>
                <a:spcPct val="0"/>
              </a:spcAft>
              <a:defRPr sz="2500">
                <a:solidFill>
                  <a:schemeClr val="tx1"/>
                </a:solidFill>
                <a:latin typeface="Arial" charset="0"/>
                <a:ea typeface="ＭＳ Ｐゴシック" pitchFamily="1" charset="-128"/>
              </a:defRPr>
            </a:lvl9pPr>
          </a:lstStyle>
          <a:p>
            <a:fld id="{38873CB6-1FDE-4D7C-8777-CFCA8331822F}" type="slidenum">
              <a:rPr lang="en-US" sz="1200"/>
              <a:pPr/>
              <a:t>1</a:t>
            </a:fld>
            <a:endParaRPr lang="en-US" sz="12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37170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325A757-90AA-4AC2-9174-D662693621A7}" type="slidenum">
              <a:rPr lang="en-US" smtClean="0"/>
              <a:pPr>
                <a:defRPr/>
              </a:pPr>
              <a:t>17</a:t>
            </a:fld>
            <a:endParaRPr lang="en-US"/>
          </a:p>
        </p:txBody>
      </p:sp>
    </p:spTree>
    <p:extLst>
      <p:ext uri="{BB962C8B-B14F-4D97-AF65-F5344CB8AC3E}">
        <p14:creationId xmlns:p14="http://schemas.microsoft.com/office/powerpoint/2010/main" val="298116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325A757-90AA-4AC2-9174-D662693621A7}" type="slidenum">
              <a:rPr lang="en-US" smtClean="0"/>
              <a:pPr>
                <a:defRPr/>
              </a:pPr>
              <a:t>18</a:t>
            </a:fld>
            <a:endParaRPr lang="en-US"/>
          </a:p>
        </p:txBody>
      </p:sp>
    </p:spTree>
    <p:extLst>
      <p:ext uri="{BB962C8B-B14F-4D97-AF65-F5344CB8AC3E}">
        <p14:creationId xmlns:p14="http://schemas.microsoft.com/office/powerpoint/2010/main" val="2634130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325A757-90AA-4AC2-9174-D662693621A7}" type="slidenum">
              <a:rPr lang="en-US" smtClean="0"/>
              <a:pPr>
                <a:defRPr/>
              </a:pPr>
              <a:t>19</a:t>
            </a:fld>
            <a:endParaRPr lang="en-US"/>
          </a:p>
        </p:txBody>
      </p:sp>
    </p:spTree>
    <p:extLst>
      <p:ext uri="{BB962C8B-B14F-4D97-AF65-F5344CB8AC3E}">
        <p14:creationId xmlns:p14="http://schemas.microsoft.com/office/powerpoint/2010/main" val="1064740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325A757-90AA-4AC2-9174-D662693621A7}" type="slidenum">
              <a:rPr lang="en-US" smtClean="0"/>
              <a:pPr>
                <a:defRPr/>
              </a:pPr>
              <a:t>20</a:t>
            </a:fld>
            <a:endParaRPr lang="en-US"/>
          </a:p>
        </p:txBody>
      </p:sp>
    </p:spTree>
    <p:extLst>
      <p:ext uri="{BB962C8B-B14F-4D97-AF65-F5344CB8AC3E}">
        <p14:creationId xmlns:p14="http://schemas.microsoft.com/office/powerpoint/2010/main" val="166481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325A757-90AA-4AC2-9174-D662693621A7}" type="slidenum">
              <a:rPr lang="en-US" smtClean="0"/>
              <a:pPr>
                <a:defRPr/>
              </a:pPr>
              <a:t>21</a:t>
            </a:fld>
            <a:endParaRPr lang="en-US"/>
          </a:p>
        </p:txBody>
      </p:sp>
    </p:spTree>
    <p:extLst>
      <p:ext uri="{BB962C8B-B14F-4D97-AF65-F5344CB8AC3E}">
        <p14:creationId xmlns:p14="http://schemas.microsoft.com/office/powerpoint/2010/main" val="4128632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325A757-90AA-4AC2-9174-D662693621A7}" type="slidenum">
              <a:rPr lang="en-US" smtClean="0"/>
              <a:pPr>
                <a:defRPr/>
              </a:pPr>
              <a:t>2</a:t>
            </a:fld>
            <a:endParaRPr lang="en-US"/>
          </a:p>
        </p:txBody>
      </p:sp>
    </p:spTree>
    <p:extLst>
      <p:ext uri="{BB962C8B-B14F-4D97-AF65-F5344CB8AC3E}">
        <p14:creationId xmlns:p14="http://schemas.microsoft.com/office/powerpoint/2010/main" val="638894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325A757-90AA-4AC2-9174-D662693621A7}" type="slidenum">
              <a:rPr lang="en-US" smtClean="0"/>
              <a:pPr>
                <a:defRPr/>
              </a:pPr>
              <a:t>3</a:t>
            </a:fld>
            <a:endParaRPr lang="en-US"/>
          </a:p>
        </p:txBody>
      </p:sp>
    </p:spTree>
    <p:extLst>
      <p:ext uri="{BB962C8B-B14F-4D97-AF65-F5344CB8AC3E}">
        <p14:creationId xmlns:p14="http://schemas.microsoft.com/office/powerpoint/2010/main" val="2797437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325A757-90AA-4AC2-9174-D662693621A7}" type="slidenum">
              <a:rPr lang="en-US" smtClean="0"/>
              <a:pPr>
                <a:defRPr/>
              </a:pPr>
              <a:t>5</a:t>
            </a:fld>
            <a:endParaRPr lang="en-US"/>
          </a:p>
        </p:txBody>
      </p:sp>
    </p:spTree>
    <p:extLst>
      <p:ext uri="{BB962C8B-B14F-4D97-AF65-F5344CB8AC3E}">
        <p14:creationId xmlns:p14="http://schemas.microsoft.com/office/powerpoint/2010/main" val="1861909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325A757-90AA-4AC2-9174-D662693621A7}" type="slidenum">
              <a:rPr lang="en-US" smtClean="0"/>
              <a:pPr>
                <a:defRPr/>
              </a:pPr>
              <a:t>6</a:t>
            </a:fld>
            <a:endParaRPr lang="en-US"/>
          </a:p>
        </p:txBody>
      </p:sp>
    </p:spTree>
    <p:extLst>
      <p:ext uri="{BB962C8B-B14F-4D97-AF65-F5344CB8AC3E}">
        <p14:creationId xmlns:p14="http://schemas.microsoft.com/office/powerpoint/2010/main" val="1640857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325A757-90AA-4AC2-9174-D662693621A7}" type="slidenum">
              <a:rPr lang="en-US" smtClean="0"/>
              <a:pPr>
                <a:defRPr/>
              </a:pPr>
              <a:t>7</a:t>
            </a:fld>
            <a:endParaRPr lang="en-US"/>
          </a:p>
        </p:txBody>
      </p:sp>
    </p:spTree>
    <p:extLst>
      <p:ext uri="{BB962C8B-B14F-4D97-AF65-F5344CB8AC3E}">
        <p14:creationId xmlns:p14="http://schemas.microsoft.com/office/powerpoint/2010/main" val="1509447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325A757-90AA-4AC2-9174-D662693621A7}" type="slidenum">
              <a:rPr lang="en-US" smtClean="0"/>
              <a:pPr>
                <a:defRPr/>
              </a:pPr>
              <a:t>8</a:t>
            </a:fld>
            <a:endParaRPr lang="en-US"/>
          </a:p>
        </p:txBody>
      </p:sp>
    </p:spTree>
    <p:extLst>
      <p:ext uri="{BB962C8B-B14F-4D97-AF65-F5344CB8AC3E}">
        <p14:creationId xmlns:p14="http://schemas.microsoft.com/office/powerpoint/2010/main" val="17763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325A757-90AA-4AC2-9174-D662693621A7}" type="slidenum">
              <a:rPr lang="en-US" smtClean="0"/>
              <a:pPr>
                <a:defRPr/>
              </a:pPr>
              <a:t>9</a:t>
            </a:fld>
            <a:endParaRPr lang="en-US"/>
          </a:p>
        </p:txBody>
      </p:sp>
    </p:spTree>
    <p:extLst>
      <p:ext uri="{BB962C8B-B14F-4D97-AF65-F5344CB8AC3E}">
        <p14:creationId xmlns:p14="http://schemas.microsoft.com/office/powerpoint/2010/main" val="2119347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325A757-90AA-4AC2-9174-D662693621A7}" type="slidenum">
              <a:rPr lang="en-US" smtClean="0"/>
              <a:pPr>
                <a:defRPr/>
              </a:pPr>
              <a:t>16</a:t>
            </a:fld>
            <a:endParaRPr lang="en-US"/>
          </a:p>
        </p:txBody>
      </p:sp>
    </p:spTree>
    <p:extLst>
      <p:ext uri="{BB962C8B-B14F-4D97-AF65-F5344CB8AC3E}">
        <p14:creationId xmlns:p14="http://schemas.microsoft.com/office/powerpoint/2010/main" val="3094795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3"/>
          <p:cNvSpPr>
            <a:spLocks noChangeArrowheads="1"/>
          </p:cNvSpPr>
          <p:nvPr userDrawn="1"/>
        </p:nvSpPr>
        <p:spPr bwMode="auto">
          <a:xfrm>
            <a:off x="0" y="669925"/>
            <a:ext cx="9144000" cy="476250"/>
          </a:xfrm>
          <a:prstGeom prst="rect">
            <a:avLst/>
          </a:prstGeom>
          <a:solidFill>
            <a:srgbClr val="9D8D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ea typeface="ヒラギノ角ゴ Pro W3" pitchFamily="1" charset="-128"/>
            </a:endParaRPr>
          </a:p>
        </p:txBody>
      </p:sp>
      <p:sp>
        <p:nvSpPr>
          <p:cNvPr id="3" name="Rectangle 17"/>
          <p:cNvSpPr>
            <a:spLocks noChangeArrowheads="1"/>
          </p:cNvSpPr>
          <p:nvPr userDrawn="1"/>
        </p:nvSpPr>
        <p:spPr bwMode="auto">
          <a:xfrm rot="5400000">
            <a:off x="1504950" y="6810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en-US">
              <a:ea typeface="ヒラギノ角ゴ Pro W3" pitchFamily="1" charset="-128"/>
            </a:endParaRPr>
          </a:p>
        </p:txBody>
      </p:sp>
      <p:sp>
        <p:nvSpPr>
          <p:cNvPr id="4" name="Rectangle 19"/>
          <p:cNvSpPr>
            <a:spLocks noChangeArrowheads="1"/>
          </p:cNvSpPr>
          <p:nvPr userDrawn="1"/>
        </p:nvSpPr>
        <p:spPr bwMode="auto">
          <a:xfrm rot="5400000">
            <a:off x="1054100" y="6810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en-US">
              <a:ea typeface="ヒラギノ角ゴ Pro W3" pitchFamily="1" charset="-128"/>
            </a:endParaRPr>
          </a:p>
        </p:txBody>
      </p:sp>
      <p:sp>
        <p:nvSpPr>
          <p:cNvPr id="5" name="Rectangle 22"/>
          <p:cNvSpPr>
            <a:spLocks noChangeArrowheads="1"/>
          </p:cNvSpPr>
          <p:nvPr userDrawn="1"/>
        </p:nvSpPr>
        <p:spPr bwMode="auto">
          <a:xfrm rot="5400000">
            <a:off x="1504950" y="1158875"/>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en-US">
              <a:ea typeface="ヒラギノ角ゴ Pro W3" pitchFamily="1" charset="-128"/>
            </a:endParaRPr>
          </a:p>
        </p:txBody>
      </p:sp>
      <p:sp>
        <p:nvSpPr>
          <p:cNvPr id="6" name="Rectangle 23"/>
          <p:cNvSpPr>
            <a:spLocks noChangeArrowheads="1"/>
          </p:cNvSpPr>
          <p:nvPr userDrawn="1"/>
        </p:nvSpPr>
        <p:spPr bwMode="auto">
          <a:xfrm rot="5400000">
            <a:off x="1054100" y="1158875"/>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en-US">
              <a:ea typeface="ヒラギノ角ゴ Pro W3" pitchFamily="1" charset="-128"/>
            </a:endParaRPr>
          </a:p>
        </p:txBody>
      </p:sp>
      <p:pic>
        <p:nvPicPr>
          <p:cNvPr id="7" name="Picture 5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2800" y="5105400"/>
            <a:ext cx="15240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8"/>
          <p:cNvSpPr>
            <a:spLocks noChangeArrowheads="1"/>
          </p:cNvSpPr>
          <p:nvPr userDrawn="1"/>
        </p:nvSpPr>
        <p:spPr bwMode="auto">
          <a:xfrm>
            <a:off x="0" y="1144588"/>
            <a:ext cx="9144000" cy="476250"/>
          </a:xfrm>
          <a:prstGeom prst="rect">
            <a:avLst/>
          </a:prstGeom>
          <a:solidFill>
            <a:srgbClr val="002E6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ea typeface="ヒラギノ角ゴ Pro W3" pitchFamily="1" charset="-128"/>
            </a:endParaRPr>
          </a:p>
        </p:txBody>
      </p:sp>
      <p:grpSp>
        <p:nvGrpSpPr>
          <p:cNvPr id="9" name="Group 54"/>
          <p:cNvGrpSpPr>
            <a:grpSpLocks/>
          </p:cNvGrpSpPr>
          <p:nvPr userDrawn="1"/>
        </p:nvGrpSpPr>
        <p:grpSpPr bwMode="auto">
          <a:xfrm>
            <a:off x="1066800" y="0"/>
            <a:ext cx="901700" cy="6858000"/>
            <a:chOff x="672" y="238"/>
            <a:chExt cx="568" cy="3811"/>
          </a:xfrm>
        </p:grpSpPr>
        <p:sp>
          <p:nvSpPr>
            <p:cNvPr id="10" name="Rectangle 15"/>
            <p:cNvSpPr>
              <a:spLocks noChangeArrowheads="1"/>
            </p:cNvSpPr>
            <p:nvPr/>
          </p:nvSpPr>
          <p:spPr bwMode="auto">
            <a:xfrm rot="5400000">
              <a:off x="-808" y="2002"/>
              <a:ext cx="3811" cy="284"/>
            </a:xfrm>
            <a:prstGeom prst="rect">
              <a:avLst/>
            </a:prstGeom>
            <a:solidFill>
              <a:srgbClr val="9D8D85">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en-US">
                <a:ea typeface="ヒラギノ角ゴ Pro W3" pitchFamily="1" charset="-128"/>
              </a:endParaRPr>
            </a:p>
          </p:txBody>
        </p:sp>
        <p:sp>
          <p:nvSpPr>
            <p:cNvPr id="11" name="Rectangle 16"/>
            <p:cNvSpPr>
              <a:spLocks noChangeArrowheads="1"/>
            </p:cNvSpPr>
            <p:nvPr/>
          </p:nvSpPr>
          <p:spPr bwMode="auto">
            <a:xfrm rot="5400000">
              <a:off x="-1089" y="1999"/>
              <a:ext cx="3805" cy="283"/>
            </a:xfrm>
            <a:prstGeom prst="rect">
              <a:avLst/>
            </a:prstGeom>
            <a:solidFill>
              <a:srgbClr val="9D8D85">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pPr algn="ctr"/>
              <a:endParaRPr lang="en-US"/>
            </a:p>
          </p:txBody>
        </p:sp>
      </p:grpSp>
      <p:sp>
        <p:nvSpPr>
          <p:cNvPr id="12" name="Rectangle 28"/>
          <p:cNvSpPr>
            <a:spLocks noChangeArrowheads="1"/>
          </p:cNvSpPr>
          <p:nvPr userDrawn="1"/>
        </p:nvSpPr>
        <p:spPr bwMode="auto">
          <a:xfrm flipV="1">
            <a:off x="0" y="1606550"/>
            <a:ext cx="9144000" cy="2965450"/>
          </a:xfrm>
          <a:prstGeom prst="rect">
            <a:avLst/>
          </a:prstGeom>
          <a:solidFill>
            <a:srgbClr val="778C88">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84302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391400" cy="609600"/>
          </a:xfrm>
        </p:spPr>
        <p:txBody>
          <a:bodyPr/>
          <a:lstStyle>
            <a:lvl1pPr>
              <a:defRPr sz="2400" b="1">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1066800" y="1447800"/>
            <a:ext cx="8305800" cy="3352800"/>
          </a:xfrm>
        </p:spPr>
        <p:txBody>
          <a:bodyPr/>
          <a:lstStyle>
            <a:lvl1pPr>
              <a:defRPr sz="20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7"/>
          <p:cNvSpPr>
            <a:spLocks noGrp="1" noChangeArrowheads="1"/>
          </p:cNvSpPr>
          <p:nvPr>
            <p:ph type="sldNum" sz="quarter" idx="10"/>
          </p:nvPr>
        </p:nvSpPr>
        <p:spPr>
          <a:xfrm>
            <a:off x="0" y="6534150"/>
            <a:ext cx="368300" cy="323850"/>
          </a:xfrm>
        </p:spPr>
        <p:txBody>
          <a:bodyPr/>
          <a:lstStyle>
            <a:lvl1pPr>
              <a:defRPr/>
            </a:lvl1pPr>
          </a:lstStyle>
          <a:p>
            <a:pPr>
              <a:defRPr/>
            </a:pPr>
            <a:fld id="{5562B37B-2FB5-4FEC-99DF-2FBE7E012B03}" type="slidenum">
              <a:rPr lang="en-US"/>
              <a:pPr>
                <a:defRPr/>
              </a:pPr>
              <a:t>‹#›</a:t>
            </a:fld>
            <a:endParaRPr lang="en-US" sz="1400"/>
          </a:p>
        </p:txBody>
      </p:sp>
    </p:spTree>
    <p:extLst>
      <p:ext uri="{BB962C8B-B14F-4D97-AF65-F5344CB8AC3E}">
        <p14:creationId xmlns:p14="http://schemas.microsoft.com/office/powerpoint/2010/main" val="320343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FAC7-4565-4D28-BCCB-0E7E22CF31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2265A3-BA4B-42B5-8362-025D58AD7F84}"/>
              </a:ext>
            </a:extLst>
          </p:cNvPr>
          <p:cNvSpPr>
            <a:spLocks noGrp="1"/>
          </p:cNvSpPr>
          <p:nvPr>
            <p:ph type="dt" sz="half" idx="10"/>
          </p:nvPr>
        </p:nvSpPr>
        <p:spPr/>
        <p:txBody>
          <a:bodyPr/>
          <a:lstStyle/>
          <a:p>
            <a:fld id="{A4849259-ECEB-4669-BEDE-571CF08D014E}" type="datetime1">
              <a:rPr lang="en-US" smtClean="0"/>
              <a:t>9/21/2022</a:t>
            </a:fld>
            <a:endParaRPr lang="en-US"/>
          </a:p>
        </p:txBody>
      </p:sp>
      <p:sp>
        <p:nvSpPr>
          <p:cNvPr id="4" name="Footer Placeholder 3">
            <a:extLst>
              <a:ext uri="{FF2B5EF4-FFF2-40B4-BE49-F238E27FC236}">
                <a16:creationId xmlns:a16="http://schemas.microsoft.com/office/drawing/2014/main" id="{03326CB2-5BB6-4F0F-A53F-14A65945B08A}"/>
              </a:ext>
            </a:extLst>
          </p:cNvPr>
          <p:cNvSpPr>
            <a:spLocks noGrp="1"/>
          </p:cNvSpPr>
          <p:nvPr>
            <p:ph type="ftr" sz="quarter" idx="11"/>
          </p:nvPr>
        </p:nvSpPr>
        <p:spPr/>
        <p:txBody>
          <a:bodyPr/>
          <a:lstStyle/>
          <a:p>
            <a:r>
              <a:rPr lang="en-US"/>
              <a:t>Federal Forecasters Conference</a:t>
            </a:r>
          </a:p>
        </p:txBody>
      </p:sp>
      <p:sp>
        <p:nvSpPr>
          <p:cNvPr id="5" name="Slide Number Placeholder 4">
            <a:extLst>
              <a:ext uri="{FF2B5EF4-FFF2-40B4-BE49-F238E27FC236}">
                <a16:creationId xmlns:a16="http://schemas.microsoft.com/office/drawing/2014/main" id="{E2BDCEE4-D4D9-4F34-A4A9-8631D4968366}"/>
              </a:ext>
            </a:extLst>
          </p:cNvPr>
          <p:cNvSpPr>
            <a:spLocks noGrp="1"/>
          </p:cNvSpPr>
          <p:nvPr>
            <p:ph type="sldNum" sz="quarter" idx="12"/>
          </p:nvPr>
        </p:nvSpPr>
        <p:spPr/>
        <p:txBody>
          <a:bodyPr/>
          <a:lstStyle/>
          <a:p>
            <a:fld id="{CD0B7624-640F-46CD-8141-A8514056D589}" type="slidenum">
              <a:rPr lang="en-US" smtClean="0"/>
              <a:t>‹#›</a:t>
            </a:fld>
            <a:endParaRPr lang="en-US"/>
          </a:p>
        </p:txBody>
      </p:sp>
    </p:spTree>
    <p:extLst>
      <p:ext uri="{BB962C8B-B14F-4D97-AF65-F5344CB8AC3E}">
        <p14:creationId xmlns:p14="http://schemas.microsoft.com/office/powerpoint/2010/main" val="379895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7"/>
          <p:cNvSpPr>
            <a:spLocks noGrp="1" noChangeArrowheads="1"/>
          </p:cNvSpPr>
          <p:nvPr>
            <p:ph type="sldNum" sz="quarter" idx="10"/>
          </p:nvPr>
        </p:nvSpPr>
        <p:spPr>
          <a:xfrm>
            <a:off x="0" y="6534150"/>
            <a:ext cx="368300" cy="171450"/>
          </a:xfrm>
        </p:spPr>
        <p:txBody>
          <a:bodyPr/>
          <a:lstStyle>
            <a:lvl1pPr>
              <a:defRPr/>
            </a:lvl1pPr>
          </a:lstStyle>
          <a:p>
            <a:pPr>
              <a:defRPr/>
            </a:pPr>
            <a:fld id="{5C7CDCC4-E94E-4DF0-BE07-FD39B8C3018E}" type="slidenum">
              <a:rPr lang="en-US"/>
              <a:pPr>
                <a:defRPr/>
              </a:pPr>
              <a:t>‹#›</a:t>
            </a:fld>
            <a:endParaRPr lang="en-US" sz="1400"/>
          </a:p>
        </p:txBody>
      </p:sp>
    </p:spTree>
    <p:extLst>
      <p:ext uri="{BB962C8B-B14F-4D97-AF65-F5344CB8AC3E}">
        <p14:creationId xmlns:p14="http://schemas.microsoft.com/office/powerpoint/2010/main" val="6070901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7"/>
          <p:cNvSpPr>
            <a:spLocks noChangeArrowheads="1"/>
          </p:cNvSpPr>
          <p:nvPr/>
        </p:nvSpPr>
        <p:spPr bwMode="auto">
          <a:xfrm>
            <a:off x="0" y="0"/>
            <a:ext cx="9144000" cy="990600"/>
          </a:xfrm>
          <a:prstGeom prst="rect">
            <a:avLst/>
          </a:prstGeom>
          <a:solidFill>
            <a:srgbClr val="002E6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ea typeface="ヒラギノ角ゴ Pro W3" pitchFamily="1" charset="-128"/>
            </a:endParaRPr>
          </a:p>
        </p:txBody>
      </p:sp>
      <p:sp>
        <p:nvSpPr>
          <p:cNvPr id="1027" name="Rectangle 8"/>
          <p:cNvSpPr>
            <a:spLocks noGrp="1" noChangeArrowheads="1"/>
          </p:cNvSpPr>
          <p:nvPr>
            <p:ph type="body" idx="1"/>
          </p:nvPr>
        </p:nvSpPr>
        <p:spPr bwMode="auto">
          <a:xfrm>
            <a:off x="1066800" y="1447800"/>
            <a:ext cx="8305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61" name="Rectangle 37"/>
          <p:cNvSpPr>
            <a:spLocks noGrp="1" noChangeArrowheads="1"/>
          </p:cNvSpPr>
          <p:nvPr>
            <p:ph type="sldNum" sz="quarter" idx="4"/>
          </p:nvPr>
        </p:nvSpPr>
        <p:spPr bwMode="auto">
          <a:xfrm>
            <a:off x="0" y="6534150"/>
            <a:ext cx="368300" cy="171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900">
                <a:solidFill>
                  <a:schemeClr val="bg1"/>
                </a:solidFill>
                <a:ea typeface="ＭＳ Ｐゴシック" pitchFamily="1" charset="-128"/>
              </a:defRPr>
            </a:lvl1pPr>
          </a:lstStyle>
          <a:p>
            <a:pPr>
              <a:defRPr/>
            </a:pPr>
            <a:fld id="{536509AA-F8DD-4615-AC5C-BB44BA698BA5}" type="slidenum">
              <a:rPr lang="en-US"/>
              <a:pPr>
                <a:defRPr/>
              </a:pPr>
              <a:t>‹#›</a:t>
            </a:fld>
            <a:endParaRPr lang="en-US" sz="1400" dirty="0"/>
          </a:p>
        </p:txBody>
      </p:sp>
      <p:sp>
        <p:nvSpPr>
          <p:cNvPr id="1029" name="Rectangle 52"/>
          <p:cNvSpPr>
            <a:spLocks noChangeArrowheads="1"/>
          </p:cNvSpPr>
          <p:nvPr/>
        </p:nvSpPr>
        <p:spPr bwMode="auto">
          <a:xfrm rot="5400000">
            <a:off x="438150" y="12700"/>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ea typeface="ヒラギノ角ゴ Pro W3" pitchFamily="1" charset="-128"/>
            </a:endParaRPr>
          </a:p>
        </p:txBody>
      </p:sp>
      <p:sp>
        <p:nvSpPr>
          <p:cNvPr id="1030" name="Rectangle 53"/>
          <p:cNvSpPr>
            <a:spLocks noChangeArrowheads="1"/>
          </p:cNvSpPr>
          <p:nvPr/>
        </p:nvSpPr>
        <p:spPr bwMode="auto">
          <a:xfrm rot="5400000">
            <a:off x="-12700" y="12700"/>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ea typeface="ヒラギノ角ゴ Pro W3" pitchFamily="1" charset="-128"/>
            </a:endParaRPr>
          </a:p>
        </p:txBody>
      </p:sp>
      <p:sp>
        <p:nvSpPr>
          <p:cNvPr id="1031" name="Rectangle 7"/>
          <p:cNvSpPr>
            <a:spLocks noGrp="1" noChangeArrowheads="1"/>
          </p:cNvSpPr>
          <p:nvPr>
            <p:ph type="title"/>
          </p:nvPr>
        </p:nvSpPr>
        <p:spPr bwMode="auto">
          <a:xfrm>
            <a:off x="1066800" y="381000"/>
            <a:ext cx="739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pic>
        <p:nvPicPr>
          <p:cNvPr id="1032" name="Picture 1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01000" y="50800"/>
            <a:ext cx="9286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54"/>
          <p:cNvSpPr>
            <a:spLocks noChangeArrowheads="1"/>
          </p:cNvSpPr>
          <p:nvPr/>
        </p:nvSpPr>
        <p:spPr bwMode="auto">
          <a:xfrm rot="5400000">
            <a:off x="-2752725" y="3203575"/>
            <a:ext cx="685800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ea typeface="ヒラギノ角ゴ Pro W3" pitchFamily="1" charset="-128"/>
            </a:endParaRPr>
          </a:p>
        </p:txBody>
      </p:sp>
      <p:sp>
        <p:nvSpPr>
          <p:cNvPr id="1034" name="Rectangle 55"/>
          <p:cNvSpPr>
            <a:spLocks noChangeArrowheads="1"/>
          </p:cNvSpPr>
          <p:nvPr/>
        </p:nvSpPr>
        <p:spPr bwMode="auto">
          <a:xfrm rot="5400000">
            <a:off x="-3203575" y="3203575"/>
            <a:ext cx="685800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ea typeface="ヒラギノ角ゴ Pro W3" pitchFamily="1" charset="-128"/>
            </a:endParaRPr>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3" r:id="rId3"/>
  </p:sldLayoutIdLst>
  <p:hf hdr="0"/>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ea typeface="ＭＳ Ｐゴシック" pitchFamily="1" charset="-128"/>
        </a:defRPr>
      </a:lvl2pPr>
      <a:lvl3pPr algn="l" rtl="0" eaLnBrk="1" fontAlgn="base" hangingPunct="1">
        <a:spcBef>
          <a:spcPct val="0"/>
        </a:spcBef>
        <a:spcAft>
          <a:spcPct val="0"/>
        </a:spcAft>
        <a:defRPr sz="2400" b="1">
          <a:solidFill>
            <a:schemeClr val="bg1"/>
          </a:solidFill>
          <a:latin typeface="Arial" charset="0"/>
          <a:ea typeface="ＭＳ Ｐゴシック" pitchFamily="1" charset="-128"/>
        </a:defRPr>
      </a:lvl3pPr>
      <a:lvl4pPr algn="l" rtl="0" eaLnBrk="1" fontAlgn="base" hangingPunct="1">
        <a:spcBef>
          <a:spcPct val="0"/>
        </a:spcBef>
        <a:spcAft>
          <a:spcPct val="0"/>
        </a:spcAft>
        <a:defRPr sz="2400" b="1">
          <a:solidFill>
            <a:schemeClr val="bg1"/>
          </a:solidFill>
          <a:latin typeface="Arial" charset="0"/>
          <a:ea typeface="ＭＳ Ｐゴシック" pitchFamily="1" charset="-128"/>
        </a:defRPr>
      </a:lvl4pPr>
      <a:lvl5pPr algn="l" rtl="0" eaLnBrk="1" fontAlgn="base" hangingPunct="1">
        <a:spcBef>
          <a:spcPct val="0"/>
        </a:spcBef>
        <a:spcAft>
          <a:spcPct val="0"/>
        </a:spcAft>
        <a:defRPr sz="2400" b="1">
          <a:solidFill>
            <a:schemeClr val="bg1"/>
          </a:solidFill>
          <a:latin typeface="Arial" charset="0"/>
          <a:ea typeface="ＭＳ Ｐゴシック" pitchFamily="1" charset="-128"/>
        </a:defRPr>
      </a:lvl5pPr>
      <a:lvl6pPr marL="457200" algn="l" rtl="0" eaLnBrk="1" fontAlgn="base" hangingPunct="1">
        <a:spcBef>
          <a:spcPct val="0"/>
        </a:spcBef>
        <a:spcAft>
          <a:spcPct val="0"/>
        </a:spcAft>
        <a:defRPr sz="3200">
          <a:solidFill>
            <a:srgbClr val="9D8D85"/>
          </a:solidFill>
          <a:latin typeface="Arial" charset="0"/>
          <a:ea typeface="ＭＳ Ｐゴシック" pitchFamily="1" charset="-128"/>
        </a:defRPr>
      </a:lvl6pPr>
      <a:lvl7pPr marL="914400" algn="l" rtl="0" eaLnBrk="1" fontAlgn="base" hangingPunct="1">
        <a:spcBef>
          <a:spcPct val="0"/>
        </a:spcBef>
        <a:spcAft>
          <a:spcPct val="0"/>
        </a:spcAft>
        <a:defRPr sz="3200">
          <a:solidFill>
            <a:srgbClr val="9D8D85"/>
          </a:solidFill>
          <a:latin typeface="Arial" charset="0"/>
          <a:ea typeface="ＭＳ Ｐゴシック" pitchFamily="1" charset="-128"/>
        </a:defRPr>
      </a:lvl7pPr>
      <a:lvl8pPr marL="1371600" algn="l" rtl="0" eaLnBrk="1" fontAlgn="base" hangingPunct="1">
        <a:spcBef>
          <a:spcPct val="0"/>
        </a:spcBef>
        <a:spcAft>
          <a:spcPct val="0"/>
        </a:spcAft>
        <a:defRPr sz="3200">
          <a:solidFill>
            <a:srgbClr val="9D8D85"/>
          </a:solidFill>
          <a:latin typeface="Arial" charset="0"/>
          <a:ea typeface="ＭＳ Ｐゴシック" pitchFamily="1" charset="-128"/>
        </a:defRPr>
      </a:lvl8pPr>
      <a:lvl9pPr marL="1828800" algn="l" rtl="0" eaLnBrk="1" fontAlgn="base" hangingPunct="1">
        <a:spcBef>
          <a:spcPct val="0"/>
        </a:spcBef>
        <a:spcAft>
          <a:spcPct val="0"/>
        </a:spcAft>
        <a:defRPr sz="3200">
          <a:solidFill>
            <a:srgbClr val="9D8D85"/>
          </a:solidFill>
          <a:latin typeface="Arial" charset="0"/>
          <a:ea typeface="ＭＳ Ｐゴシック" pitchFamily="1" charset="-128"/>
        </a:defRPr>
      </a:lvl9pPr>
    </p:titleStyle>
    <p:bodyStyle>
      <a:lvl1pPr marL="228600" indent="-228600" algn="l" rtl="0" eaLnBrk="1" fontAlgn="base" hangingPunct="1">
        <a:spcBef>
          <a:spcPct val="20000"/>
        </a:spcBef>
        <a:spcAft>
          <a:spcPct val="0"/>
        </a:spcAft>
        <a:buChar char="•"/>
        <a:defRPr sz="2000">
          <a:solidFill>
            <a:srgbClr val="002E62"/>
          </a:solidFill>
          <a:latin typeface="+mn-lt"/>
          <a:ea typeface="+mn-ea"/>
          <a:cs typeface="+mn-cs"/>
        </a:defRPr>
      </a:lvl1pPr>
      <a:lvl2pPr marL="635000" indent="-177800" algn="l" rtl="0" eaLnBrk="1" fontAlgn="base" hangingPunct="1">
        <a:spcBef>
          <a:spcPct val="20000"/>
        </a:spcBef>
        <a:spcAft>
          <a:spcPct val="0"/>
        </a:spcAft>
        <a:buChar char="•"/>
        <a:defRPr sz="2000">
          <a:solidFill>
            <a:srgbClr val="002E62"/>
          </a:solidFill>
          <a:latin typeface="+mn-lt"/>
          <a:ea typeface="+mn-ea"/>
        </a:defRPr>
      </a:lvl2pPr>
      <a:lvl3pPr marL="1092200" indent="-177800" algn="l" rtl="0" eaLnBrk="1" fontAlgn="base" hangingPunct="1">
        <a:spcBef>
          <a:spcPct val="20000"/>
        </a:spcBef>
        <a:spcAft>
          <a:spcPct val="0"/>
        </a:spcAft>
        <a:buChar char="•"/>
        <a:defRPr>
          <a:solidFill>
            <a:srgbClr val="002E62"/>
          </a:solidFill>
          <a:latin typeface="+mn-lt"/>
          <a:ea typeface="+mn-ea"/>
        </a:defRPr>
      </a:lvl3pPr>
      <a:lvl4pPr marL="1549400" indent="-177800" algn="l" rtl="0" eaLnBrk="1" fontAlgn="base" hangingPunct="1">
        <a:spcBef>
          <a:spcPct val="20000"/>
        </a:spcBef>
        <a:spcAft>
          <a:spcPct val="0"/>
        </a:spcAft>
        <a:buChar char="•"/>
        <a:defRPr>
          <a:solidFill>
            <a:srgbClr val="002E62"/>
          </a:solidFill>
          <a:latin typeface="+mn-lt"/>
          <a:ea typeface="+mn-ea"/>
        </a:defRPr>
      </a:lvl4pPr>
      <a:lvl5pPr marL="2006600" indent="-177800" algn="l" rtl="0" eaLnBrk="1" fontAlgn="base" hangingPunct="1">
        <a:spcBef>
          <a:spcPct val="20000"/>
        </a:spcBef>
        <a:spcAft>
          <a:spcPct val="0"/>
        </a:spcAft>
        <a:buChar char="•"/>
        <a:defRPr>
          <a:solidFill>
            <a:srgbClr val="002E62"/>
          </a:solidFill>
          <a:latin typeface="+mn-lt"/>
          <a:ea typeface="+mn-ea"/>
        </a:defRPr>
      </a:lvl5pPr>
      <a:lvl6pPr marL="2463800" indent="-177800" algn="l" rtl="0" eaLnBrk="1" fontAlgn="base" hangingPunct="1">
        <a:spcBef>
          <a:spcPct val="20000"/>
        </a:spcBef>
        <a:spcAft>
          <a:spcPct val="0"/>
        </a:spcAft>
        <a:buChar char="•"/>
        <a:defRPr sz="2000">
          <a:solidFill>
            <a:srgbClr val="002E62"/>
          </a:solidFill>
          <a:latin typeface="+mn-lt"/>
          <a:ea typeface="+mn-ea"/>
        </a:defRPr>
      </a:lvl6pPr>
      <a:lvl7pPr marL="2921000" indent="-177800" algn="l" rtl="0" eaLnBrk="1" fontAlgn="base" hangingPunct="1">
        <a:spcBef>
          <a:spcPct val="20000"/>
        </a:spcBef>
        <a:spcAft>
          <a:spcPct val="0"/>
        </a:spcAft>
        <a:buChar char="•"/>
        <a:defRPr sz="2000">
          <a:solidFill>
            <a:srgbClr val="002E62"/>
          </a:solidFill>
          <a:latin typeface="+mn-lt"/>
          <a:ea typeface="+mn-ea"/>
        </a:defRPr>
      </a:lvl7pPr>
      <a:lvl8pPr marL="3378200" indent="-177800" algn="l" rtl="0" eaLnBrk="1" fontAlgn="base" hangingPunct="1">
        <a:spcBef>
          <a:spcPct val="20000"/>
        </a:spcBef>
        <a:spcAft>
          <a:spcPct val="0"/>
        </a:spcAft>
        <a:buChar char="•"/>
        <a:defRPr sz="2000">
          <a:solidFill>
            <a:srgbClr val="002E62"/>
          </a:solidFill>
          <a:latin typeface="+mn-lt"/>
          <a:ea typeface="+mn-ea"/>
        </a:defRPr>
      </a:lvl8pPr>
      <a:lvl9pPr marL="3835400" indent="-177800" algn="l" rtl="0" eaLnBrk="1" fontAlgn="base" hangingPunct="1">
        <a:spcBef>
          <a:spcPct val="20000"/>
        </a:spcBef>
        <a:spcAft>
          <a:spcPct val="0"/>
        </a:spcAft>
        <a:buChar char="•"/>
        <a:defRPr sz="2000">
          <a:solidFill>
            <a:srgbClr val="002E6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p:cNvSpPr>
            <a:spLocks noGrp="1" noChangeArrowheads="1"/>
          </p:cNvSpPr>
          <p:nvPr>
            <p:ph type="title"/>
          </p:nvPr>
        </p:nvSpPr>
        <p:spPr bwMode="auto">
          <a:xfrm>
            <a:off x="876300" y="838200"/>
            <a:ext cx="739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1" name="Rectangle 8"/>
          <p:cNvSpPr>
            <a:spLocks noGrp="1" noChangeArrowheads="1"/>
          </p:cNvSpPr>
          <p:nvPr>
            <p:ph type="body" idx="1"/>
          </p:nvPr>
        </p:nvSpPr>
        <p:spPr bwMode="auto">
          <a:xfrm>
            <a:off x="838200" y="1447800"/>
            <a:ext cx="8305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61" name="Rectangle 37"/>
          <p:cNvSpPr>
            <a:spLocks noGrp="1" noChangeArrowheads="1"/>
          </p:cNvSpPr>
          <p:nvPr>
            <p:ph type="sldNum" sz="quarter" idx="4"/>
          </p:nvPr>
        </p:nvSpPr>
        <p:spPr bwMode="auto">
          <a:xfrm>
            <a:off x="76200" y="6534150"/>
            <a:ext cx="368300" cy="171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900">
                <a:solidFill>
                  <a:srgbClr val="002E62"/>
                </a:solidFill>
                <a:ea typeface="ＭＳ Ｐゴシック" pitchFamily="1" charset="-128"/>
              </a:defRPr>
            </a:lvl1pPr>
          </a:lstStyle>
          <a:p>
            <a:pPr>
              <a:defRPr/>
            </a:pPr>
            <a:fld id="{EB358F51-A2C8-4740-8870-87791DC66E3E}" type="slidenum">
              <a:rPr lang="en-US"/>
              <a:pPr>
                <a:defRPr/>
              </a:pPr>
              <a:t>‹#›</a:t>
            </a:fld>
            <a:endParaRPr lang="en-US" sz="1400" dirty="0"/>
          </a:p>
        </p:txBody>
      </p:sp>
      <p:sp>
        <p:nvSpPr>
          <p:cNvPr id="2053" name="Rectangle 47"/>
          <p:cNvSpPr>
            <a:spLocks noChangeArrowheads="1"/>
          </p:cNvSpPr>
          <p:nvPr/>
        </p:nvSpPr>
        <p:spPr bwMode="auto">
          <a:xfrm>
            <a:off x="0" y="0"/>
            <a:ext cx="9144000" cy="476250"/>
          </a:xfrm>
          <a:prstGeom prst="rect">
            <a:avLst/>
          </a:prstGeom>
          <a:solidFill>
            <a:srgbClr val="9D8D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ea typeface="ヒラギノ角ゴ Pro W3" pitchFamily="1" charset="-128"/>
            </a:endParaRPr>
          </a:p>
        </p:txBody>
      </p:sp>
      <p:sp>
        <p:nvSpPr>
          <p:cNvPr id="2054" name="Rectangle 48"/>
          <p:cNvSpPr>
            <a:spLocks noChangeArrowheads="1"/>
          </p:cNvSpPr>
          <p:nvPr/>
        </p:nvSpPr>
        <p:spPr bwMode="auto">
          <a:xfrm>
            <a:off x="0" y="476250"/>
            <a:ext cx="9144000" cy="476250"/>
          </a:xfrm>
          <a:prstGeom prst="rect">
            <a:avLst/>
          </a:prstGeom>
          <a:solidFill>
            <a:srgbClr val="002E6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55" name="Rectangle 52"/>
          <p:cNvSpPr>
            <a:spLocks noChangeArrowheads="1"/>
          </p:cNvSpPr>
          <p:nvPr/>
        </p:nvSpPr>
        <p:spPr bwMode="auto">
          <a:xfrm rot="5400000">
            <a:off x="438150" y="12700"/>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ea typeface="ヒラギノ角ゴ Pro W3" pitchFamily="1" charset="-128"/>
            </a:endParaRPr>
          </a:p>
        </p:txBody>
      </p:sp>
      <p:sp>
        <p:nvSpPr>
          <p:cNvPr id="2056" name="Rectangle 53"/>
          <p:cNvSpPr>
            <a:spLocks noChangeArrowheads="1"/>
          </p:cNvSpPr>
          <p:nvPr/>
        </p:nvSpPr>
        <p:spPr bwMode="auto">
          <a:xfrm rot="5400000">
            <a:off x="-12700" y="12700"/>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ea typeface="ヒラギノ角ゴ Pro W3" pitchFamily="1" charset="-128"/>
            </a:endParaRPr>
          </a:p>
        </p:txBody>
      </p:sp>
      <p:sp>
        <p:nvSpPr>
          <p:cNvPr id="2057" name="Rectangle 54"/>
          <p:cNvSpPr>
            <a:spLocks noChangeArrowheads="1"/>
          </p:cNvSpPr>
          <p:nvPr/>
        </p:nvSpPr>
        <p:spPr bwMode="auto">
          <a:xfrm rot="5400000">
            <a:off x="438150" y="4905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ea typeface="ヒラギノ角ゴ Pro W3" pitchFamily="1" charset="-128"/>
            </a:endParaRPr>
          </a:p>
        </p:txBody>
      </p:sp>
      <p:sp>
        <p:nvSpPr>
          <p:cNvPr id="2058" name="Rectangle 55"/>
          <p:cNvSpPr>
            <a:spLocks noChangeArrowheads="1"/>
          </p:cNvSpPr>
          <p:nvPr/>
        </p:nvSpPr>
        <p:spPr bwMode="auto">
          <a:xfrm rot="5400000">
            <a:off x="-12700" y="4905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a:ea typeface="ヒラギノ角ゴ Pro W3" pitchFamily="1" charset="-128"/>
            </a:endParaRPr>
          </a:p>
        </p:txBody>
      </p:sp>
      <p:pic>
        <p:nvPicPr>
          <p:cNvPr id="2059" name="Picture 12" descr="GU_MSOB.Horz1_RGB.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6248400"/>
            <a:ext cx="314007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2" r:id="rId1"/>
  </p:sldLayoutIdLst>
  <p:hf hdr="0"/>
  <p:txStyles>
    <p:titleStyle>
      <a:lvl1pPr algn="l" rtl="0" eaLnBrk="0" fontAlgn="base" hangingPunct="0">
        <a:spcBef>
          <a:spcPct val="0"/>
        </a:spcBef>
        <a:spcAft>
          <a:spcPct val="0"/>
        </a:spcAft>
        <a:defRPr sz="3200">
          <a:solidFill>
            <a:srgbClr val="9D8D85"/>
          </a:solidFill>
          <a:latin typeface="+mj-lt"/>
          <a:ea typeface="+mj-ea"/>
          <a:cs typeface="+mj-cs"/>
        </a:defRPr>
      </a:lvl1pPr>
      <a:lvl2pPr algn="l" rtl="0" eaLnBrk="0" fontAlgn="base" hangingPunct="0">
        <a:spcBef>
          <a:spcPct val="0"/>
        </a:spcBef>
        <a:spcAft>
          <a:spcPct val="0"/>
        </a:spcAft>
        <a:defRPr sz="3200">
          <a:solidFill>
            <a:srgbClr val="9D8D85"/>
          </a:solidFill>
          <a:latin typeface="Arial" charset="0"/>
          <a:ea typeface="ＭＳ Ｐゴシック" pitchFamily="1" charset="-128"/>
        </a:defRPr>
      </a:lvl2pPr>
      <a:lvl3pPr algn="l" rtl="0" eaLnBrk="0" fontAlgn="base" hangingPunct="0">
        <a:spcBef>
          <a:spcPct val="0"/>
        </a:spcBef>
        <a:spcAft>
          <a:spcPct val="0"/>
        </a:spcAft>
        <a:defRPr sz="3200">
          <a:solidFill>
            <a:srgbClr val="9D8D85"/>
          </a:solidFill>
          <a:latin typeface="Arial" charset="0"/>
          <a:ea typeface="ＭＳ Ｐゴシック" pitchFamily="1" charset="-128"/>
        </a:defRPr>
      </a:lvl3pPr>
      <a:lvl4pPr algn="l" rtl="0" eaLnBrk="0" fontAlgn="base" hangingPunct="0">
        <a:spcBef>
          <a:spcPct val="0"/>
        </a:spcBef>
        <a:spcAft>
          <a:spcPct val="0"/>
        </a:spcAft>
        <a:defRPr sz="3200">
          <a:solidFill>
            <a:srgbClr val="9D8D85"/>
          </a:solidFill>
          <a:latin typeface="Arial" charset="0"/>
          <a:ea typeface="ＭＳ Ｐゴシック" pitchFamily="1" charset="-128"/>
        </a:defRPr>
      </a:lvl4pPr>
      <a:lvl5pPr algn="l" rtl="0" eaLnBrk="0" fontAlgn="base" hangingPunct="0">
        <a:spcBef>
          <a:spcPct val="0"/>
        </a:spcBef>
        <a:spcAft>
          <a:spcPct val="0"/>
        </a:spcAft>
        <a:defRPr sz="3200">
          <a:solidFill>
            <a:srgbClr val="9D8D85"/>
          </a:solidFill>
          <a:latin typeface="Arial" charset="0"/>
          <a:ea typeface="ＭＳ Ｐゴシック" pitchFamily="1" charset="-128"/>
        </a:defRPr>
      </a:lvl5pPr>
      <a:lvl6pPr marL="457200" algn="l" rtl="0" fontAlgn="base">
        <a:spcBef>
          <a:spcPct val="0"/>
        </a:spcBef>
        <a:spcAft>
          <a:spcPct val="0"/>
        </a:spcAft>
        <a:defRPr sz="3200">
          <a:solidFill>
            <a:srgbClr val="9D8D85"/>
          </a:solidFill>
          <a:latin typeface="Arial" charset="0"/>
          <a:ea typeface="ＭＳ Ｐゴシック" pitchFamily="1" charset="-128"/>
        </a:defRPr>
      </a:lvl6pPr>
      <a:lvl7pPr marL="914400" algn="l" rtl="0" fontAlgn="base">
        <a:spcBef>
          <a:spcPct val="0"/>
        </a:spcBef>
        <a:spcAft>
          <a:spcPct val="0"/>
        </a:spcAft>
        <a:defRPr sz="3200">
          <a:solidFill>
            <a:srgbClr val="9D8D85"/>
          </a:solidFill>
          <a:latin typeface="Arial" charset="0"/>
          <a:ea typeface="ＭＳ Ｐゴシック" pitchFamily="1" charset="-128"/>
        </a:defRPr>
      </a:lvl7pPr>
      <a:lvl8pPr marL="1371600" algn="l" rtl="0" fontAlgn="base">
        <a:spcBef>
          <a:spcPct val="0"/>
        </a:spcBef>
        <a:spcAft>
          <a:spcPct val="0"/>
        </a:spcAft>
        <a:defRPr sz="3200">
          <a:solidFill>
            <a:srgbClr val="9D8D85"/>
          </a:solidFill>
          <a:latin typeface="Arial" charset="0"/>
          <a:ea typeface="ＭＳ Ｐゴシック" pitchFamily="1" charset="-128"/>
        </a:defRPr>
      </a:lvl8pPr>
      <a:lvl9pPr marL="1828800" algn="l" rtl="0" fontAlgn="base">
        <a:spcBef>
          <a:spcPct val="0"/>
        </a:spcBef>
        <a:spcAft>
          <a:spcPct val="0"/>
        </a:spcAft>
        <a:defRPr sz="3200">
          <a:solidFill>
            <a:srgbClr val="9D8D85"/>
          </a:solidFill>
          <a:latin typeface="Arial" charset="0"/>
          <a:ea typeface="ＭＳ Ｐゴシック" pitchFamily="1" charset="-128"/>
        </a:defRPr>
      </a:lvl9pPr>
    </p:titleStyle>
    <p:bodyStyle>
      <a:lvl1pPr marL="228600" indent="-228600" algn="l" rtl="0" eaLnBrk="0" fontAlgn="base" hangingPunct="0">
        <a:spcBef>
          <a:spcPct val="20000"/>
        </a:spcBef>
        <a:spcAft>
          <a:spcPct val="0"/>
        </a:spcAft>
        <a:buChar char="•"/>
        <a:defRPr sz="3200">
          <a:solidFill>
            <a:srgbClr val="002E62"/>
          </a:solidFill>
          <a:latin typeface="+mn-lt"/>
          <a:ea typeface="+mn-ea"/>
          <a:cs typeface="+mn-cs"/>
        </a:defRPr>
      </a:lvl1pPr>
      <a:lvl2pPr marL="635000" indent="-177800" algn="l" rtl="0" eaLnBrk="0" fontAlgn="base" hangingPunct="0">
        <a:spcBef>
          <a:spcPct val="20000"/>
        </a:spcBef>
        <a:spcAft>
          <a:spcPct val="0"/>
        </a:spcAft>
        <a:buChar char="•"/>
        <a:defRPr sz="2800">
          <a:solidFill>
            <a:srgbClr val="002E62"/>
          </a:solidFill>
          <a:latin typeface="+mn-lt"/>
          <a:ea typeface="+mn-ea"/>
        </a:defRPr>
      </a:lvl2pPr>
      <a:lvl3pPr marL="1092200" indent="-177800" algn="l" rtl="0" eaLnBrk="0" fontAlgn="base" hangingPunct="0">
        <a:spcBef>
          <a:spcPct val="20000"/>
        </a:spcBef>
        <a:spcAft>
          <a:spcPct val="0"/>
        </a:spcAft>
        <a:buChar char="•"/>
        <a:defRPr sz="2400">
          <a:solidFill>
            <a:srgbClr val="002E62"/>
          </a:solidFill>
          <a:latin typeface="+mn-lt"/>
          <a:ea typeface="+mn-ea"/>
        </a:defRPr>
      </a:lvl3pPr>
      <a:lvl4pPr marL="1549400" indent="-177800" algn="l" rtl="0" eaLnBrk="0" fontAlgn="base" hangingPunct="0">
        <a:spcBef>
          <a:spcPct val="20000"/>
        </a:spcBef>
        <a:spcAft>
          <a:spcPct val="0"/>
        </a:spcAft>
        <a:buChar char="•"/>
        <a:defRPr sz="2000">
          <a:solidFill>
            <a:srgbClr val="002E62"/>
          </a:solidFill>
          <a:latin typeface="+mn-lt"/>
          <a:ea typeface="+mn-ea"/>
        </a:defRPr>
      </a:lvl4pPr>
      <a:lvl5pPr marL="2006600" indent="-177800" algn="l" rtl="0" eaLnBrk="0" fontAlgn="base" hangingPunct="0">
        <a:spcBef>
          <a:spcPct val="20000"/>
        </a:spcBef>
        <a:spcAft>
          <a:spcPct val="0"/>
        </a:spcAft>
        <a:buChar char="•"/>
        <a:defRPr sz="2000">
          <a:solidFill>
            <a:srgbClr val="002E62"/>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Word_Document2.docx"/><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Word_Document3.docx"/><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ChangeArrowheads="1"/>
          </p:cNvSpPr>
          <p:nvPr/>
        </p:nvSpPr>
        <p:spPr bwMode="auto">
          <a:xfrm>
            <a:off x="2286000" y="1828800"/>
            <a:ext cx="6477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pPr>
            <a:r>
              <a:rPr lang="en-US" sz="3200" dirty="0">
                <a:solidFill>
                  <a:schemeClr val="accent5">
                    <a:lumMod val="25000"/>
                  </a:schemeClr>
                </a:solidFill>
              </a:rPr>
              <a:t>Machine Learning is Better – But When?</a:t>
            </a:r>
          </a:p>
          <a:p>
            <a:pPr algn="ctr" eaLnBrk="1" hangingPunct="1">
              <a:spcBef>
                <a:spcPct val="20000"/>
              </a:spcBef>
            </a:pPr>
            <a:endParaRPr lang="en-US" sz="3200" dirty="0">
              <a:solidFill>
                <a:srgbClr val="002E62"/>
              </a:solidFill>
            </a:endParaRPr>
          </a:p>
        </p:txBody>
      </p:sp>
      <p:sp>
        <p:nvSpPr>
          <p:cNvPr id="6148" name="Text Box 13"/>
          <p:cNvSpPr txBox="1">
            <a:spLocks noChangeArrowheads="1"/>
          </p:cNvSpPr>
          <p:nvPr/>
        </p:nvSpPr>
        <p:spPr bwMode="auto">
          <a:xfrm>
            <a:off x="2286000" y="3352800"/>
            <a:ext cx="61722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spcBef>
                <a:spcPct val="50000"/>
              </a:spcBef>
            </a:pPr>
            <a:r>
              <a:rPr lang="en-US" sz="3200" dirty="0">
                <a:solidFill>
                  <a:srgbClr val="002E62"/>
                </a:solidFill>
              </a:rPr>
              <a:t>Keith Ord</a:t>
            </a:r>
          </a:p>
          <a:p>
            <a:pPr algn="ctr">
              <a:spcBef>
                <a:spcPct val="50000"/>
              </a:spcBef>
            </a:pPr>
            <a:r>
              <a:rPr lang="en-US" dirty="0">
                <a:solidFill>
                  <a:srgbClr val="002E62"/>
                </a:solidFill>
              </a:rPr>
              <a:t>Professor Emeritus of Business Statistics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FCD67E-7940-4388-99C2-47F7AE705719}"/>
              </a:ext>
            </a:extLst>
          </p:cNvPr>
          <p:cNvSpPr>
            <a:spLocks noGrp="1"/>
          </p:cNvSpPr>
          <p:nvPr>
            <p:ph type="title"/>
          </p:nvPr>
        </p:nvSpPr>
        <p:spPr>
          <a:xfrm>
            <a:off x="1066800" y="457200"/>
            <a:ext cx="7391400" cy="533400"/>
          </a:xfrm>
        </p:spPr>
        <p:txBody>
          <a:bodyPr>
            <a:normAutofit fontScale="90000"/>
          </a:bodyPr>
          <a:lstStyle/>
          <a:p>
            <a:pPr algn="ctr"/>
            <a:br>
              <a:rPr lang="en-US" sz="2700" dirty="0"/>
            </a:br>
            <a:r>
              <a:rPr lang="en-US" sz="2700" dirty="0"/>
              <a:t>Comparison of PI’s (as in MSA22b)</a:t>
            </a:r>
            <a:br>
              <a:rPr lang="en-US" sz="2100" dirty="0"/>
            </a:br>
            <a:r>
              <a:rPr lang="en-US" sz="2100" dirty="0"/>
              <a:t> </a:t>
            </a:r>
            <a:endParaRPr lang="en-US" sz="2025" dirty="0"/>
          </a:p>
        </p:txBody>
      </p:sp>
      <p:sp>
        <p:nvSpPr>
          <p:cNvPr id="9" name="Content Placeholder 8">
            <a:extLst>
              <a:ext uri="{FF2B5EF4-FFF2-40B4-BE49-F238E27FC236}">
                <a16:creationId xmlns:a16="http://schemas.microsoft.com/office/drawing/2014/main" id="{C5FC9372-6722-4361-BF28-48B006D756B9}"/>
              </a:ext>
            </a:extLst>
          </p:cNvPr>
          <p:cNvSpPr>
            <a:spLocks noGrp="1"/>
          </p:cNvSpPr>
          <p:nvPr>
            <p:ph idx="1"/>
          </p:nvPr>
        </p:nvSpPr>
        <p:spPr>
          <a:xfrm>
            <a:off x="304800" y="1447800"/>
            <a:ext cx="8458200" cy="4572000"/>
          </a:xfrm>
        </p:spPr>
        <p:txBody>
          <a:bodyPr/>
          <a:lstStyle/>
          <a:p>
            <a:pPr marL="0" indent="0">
              <a:buNone/>
            </a:pPr>
            <a:r>
              <a:rPr lang="en-US" dirty="0"/>
              <a:t>Measure the trade off between width and coverage:</a:t>
            </a:r>
          </a:p>
          <a:p>
            <a:pPr marL="0" indent="0" algn="ctr">
              <a:buNone/>
            </a:pPr>
            <a:r>
              <a:rPr lang="en-US" dirty="0">
                <a:solidFill>
                  <a:srgbClr val="FF0000"/>
                </a:solidFill>
              </a:rPr>
              <a:t>Penalty for width + Penalty for “missing the observation”</a:t>
            </a:r>
          </a:p>
          <a:p>
            <a:pPr marL="0" indent="0" algn="ctr">
              <a:buNone/>
            </a:pPr>
            <a:r>
              <a:rPr lang="en-US" dirty="0"/>
              <a:t>U=Upper tail, L=Lower tail, MSIS = Mean Scaled Interval Score</a:t>
            </a:r>
          </a:p>
          <a:p>
            <a:pPr marL="0" indent="0" algn="ctr">
              <a:buNone/>
            </a:pPr>
            <a:r>
              <a:rPr lang="en-US" dirty="0"/>
              <a:t>Y</a:t>
            </a:r>
            <a:r>
              <a:rPr lang="en-US" baseline="-25000" dirty="0"/>
              <a:t> </a:t>
            </a:r>
            <a:r>
              <a:rPr lang="en-US" dirty="0"/>
              <a:t>= observation,  F = forecast, U =upper PI, L = lower PI, </a:t>
            </a:r>
          </a:p>
          <a:p>
            <a:pPr marL="0" indent="0" algn="ctr">
              <a:buNone/>
            </a:pPr>
            <a:r>
              <a:rPr lang="en-US" dirty="0"/>
              <a:t>(1-</a:t>
            </a:r>
            <a:r>
              <a:rPr lang="el-GR" dirty="0"/>
              <a:t>α</a:t>
            </a:r>
            <a:r>
              <a:rPr lang="en-US" dirty="0"/>
              <a:t>) = coverage probability </a:t>
            </a:r>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sp>
        <p:nvSpPr>
          <p:cNvPr id="5" name="Footer Placeholder 4">
            <a:extLst>
              <a:ext uri="{FF2B5EF4-FFF2-40B4-BE49-F238E27FC236}">
                <a16:creationId xmlns:a16="http://schemas.microsoft.com/office/drawing/2014/main" id="{6C9E0E67-7454-4F89-BA2B-BB9D75C60E35}"/>
              </a:ext>
            </a:extLst>
          </p:cNvPr>
          <p:cNvSpPr>
            <a:spLocks noGrp="1"/>
          </p:cNvSpPr>
          <p:nvPr>
            <p:ph type="ftr" sz="quarter" idx="4294967295"/>
          </p:nvPr>
        </p:nvSpPr>
        <p:spPr>
          <a:xfrm>
            <a:off x="50292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Federal Forecasters Conference</a:t>
            </a:r>
          </a:p>
        </p:txBody>
      </p:sp>
      <p:sp>
        <p:nvSpPr>
          <p:cNvPr id="6" name="Slide Number Placeholder 5">
            <a:extLst>
              <a:ext uri="{FF2B5EF4-FFF2-40B4-BE49-F238E27FC236}">
                <a16:creationId xmlns:a16="http://schemas.microsoft.com/office/drawing/2014/main" id="{663C0B1C-1CA0-4BD7-8E72-867FE11B6807}"/>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10</a:t>
            </a:fld>
            <a:endParaRPr lang="en-US"/>
          </a:p>
        </p:txBody>
      </p:sp>
      <p:sp>
        <p:nvSpPr>
          <p:cNvPr id="2" name="Date Placeholder 1">
            <a:extLst>
              <a:ext uri="{FF2B5EF4-FFF2-40B4-BE49-F238E27FC236}">
                <a16:creationId xmlns:a16="http://schemas.microsoft.com/office/drawing/2014/main" id="{F8FD367D-8026-4CFE-A845-D349EC5BE2FD}"/>
              </a:ext>
            </a:extLst>
          </p:cNvPr>
          <p:cNvSpPr>
            <a:spLocks noGrp="1"/>
          </p:cNvSpPr>
          <p:nvPr>
            <p:ph type="dt" sz="half" idx="4294967295"/>
          </p:nvPr>
        </p:nvSpPr>
        <p:spPr>
          <a:xfrm>
            <a:off x="0" y="6534150"/>
            <a:ext cx="1676400" cy="323850"/>
          </a:xfrm>
          <a:prstGeom prst="rect">
            <a:avLst/>
          </a:prstGeom>
        </p:spPr>
        <p:txBody>
          <a:bodyPr/>
          <a:lstStyle/>
          <a:p>
            <a:fld id="{919F87B1-C511-4739-BA2B-8652A9B9D139}" type="datetime1">
              <a:rPr lang="en-US" sz="1200" smtClean="0"/>
              <a:t>9/21/2022</a:t>
            </a:fld>
            <a:endParaRPr lang="en-US" sz="1200" dirty="0"/>
          </a:p>
        </p:txBody>
      </p:sp>
      <p:graphicFrame>
        <p:nvGraphicFramePr>
          <p:cNvPr id="10" name="Object 9">
            <a:extLst>
              <a:ext uri="{FF2B5EF4-FFF2-40B4-BE49-F238E27FC236}">
                <a16:creationId xmlns:a16="http://schemas.microsoft.com/office/drawing/2014/main" id="{0BAC28D3-73EC-4029-B683-E2F7631DF388}"/>
              </a:ext>
            </a:extLst>
          </p:cNvPr>
          <p:cNvGraphicFramePr>
            <a:graphicFrameLocks noChangeAspect="1"/>
          </p:cNvGraphicFramePr>
          <p:nvPr>
            <p:extLst>
              <p:ext uri="{D42A27DB-BD31-4B8C-83A1-F6EECF244321}">
                <p14:modId xmlns:p14="http://schemas.microsoft.com/office/powerpoint/2010/main" val="2594649425"/>
              </p:ext>
            </p:extLst>
          </p:nvPr>
        </p:nvGraphicFramePr>
        <p:xfrm>
          <a:off x="136923" y="3429000"/>
          <a:ext cx="8778477" cy="2438400"/>
        </p:xfrm>
        <a:graphic>
          <a:graphicData uri="http://schemas.openxmlformats.org/presentationml/2006/ole">
            <mc:AlternateContent xmlns:mc="http://schemas.openxmlformats.org/markup-compatibility/2006">
              <mc:Choice xmlns:v="urn:schemas-microsoft-com:vml" Requires="v">
                <p:oleObj name="Document" r:id="rId2" imgW="5942845" imgH="1514261" progId="Word.Document.12">
                  <p:embed/>
                </p:oleObj>
              </mc:Choice>
              <mc:Fallback>
                <p:oleObj name="Document" r:id="rId2" imgW="5942845" imgH="1514261" progId="Word.Document.12">
                  <p:embed/>
                  <p:pic>
                    <p:nvPicPr>
                      <p:cNvPr id="10" name="Object 9">
                        <a:extLst>
                          <a:ext uri="{FF2B5EF4-FFF2-40B4-BE49-F238E27FC236}">
                            <a16:creationId xmlns:a16="http://schemas.microsoft.com/office/drawing/2014/main" id="{0BAC28D3-73EC-4029-B683-E2F7631DF388}"/>
                          </a:ext>
                        </a:extLst>
                      </p:cNvPr>
                      <p:cNvPicPr/>
                      <p:nvPr/>
                    </p:nvPicPr>
                    <p:blipFill>
                      <a:blip r:embed="rId3"/>
                      <a:stretch>
                        <a:fillRect/>
                      </a:stretch>
                    </p:blipFill>
                    <p:spPr>
                      <a:xfrm>
                        <a:off x="136923" y="3429000"/>
                        <a:ext cx="8778477" cy="2438400"/>
                      </a:xfrm>
                      <a:prstGeom prst="rect">
                        <a:avLst/>
                      </a:prstGeom>
                    </p:spPr>
                  </p:pic>
                </p:oleObj>
              </mc:Fallback>
            </mc:AlternateContent>
          </a:graphicData>
        </a:graphic>
      </p:graphicFrame>
    </p:spTree>
    <p:extLst>
      <p:ext uri="{BB962C8B-B14F-4D97-AF65-F5344CB8AC3E}">
        <p14:creationId xmlns:p14="http://schemas.microsoft.com/office/powerpoint/2010/main" val="365338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908F-2E8F-4590-918E-19ECCE2755E6}"/>
              </a:ext>
            </a:extLst>
          </p:cNvPr>
          <p:cNvSpPr>
            <a:spLocks noGrp="1"/>
          </p:cNvSpPr>
          <p:nvPr>
            <p:ph type="title"/>
          </p:nvPr>
        </p:nvSpPr>
        <p:spPr>
          <a:xfrm>
            <a:off x="1066800" y="381000"/>
            <a:ext cx="7200900" cy="609600"/>
          </a:xfrm>
        </p:spPr>
        <p:txBody>
          <a:bodyPr>
            <a:normAutofit/>
          </a:bodyPr>
          <a:lstStyle/>
          <a:p>
            <a:pPr algn="ctr"/>
            <a:r>
              <a:rPr lang="en-US" dirty="0"/>
              <a:t>Case Study: The Box-Jenkins Airline Series</a:t>
            </a:r>
          </a:p>
        </p:txBody>
      </p:sp>
      <p:sp>
        <p:nvSpPr>
          <p:cNvPr id="4" name="Date Placeholder 3">
            <a:extLst>
              <a:ext uri="{FF2B5EF4-FFF2-40B4-BE49-F238E27FC236}">
                <a16:creationId xmlns:a16="http://schemas.microsoft.com/office/drawing/2014/main" id="{97382111-BFE0-4B89-82B5-255FA64C75BE}"/>
              </a:ext>
            </a:extLst>
          </p:cNvPr>
          <p:cNvSpPr>
            <a:spLocks noGrp="1"/>
          </p:cNvSpPr>
          <p:nvPr>
            <p:ph type="dt" sz="half" idx="4294967295"/>
          </p:nvPr>
        </p:nvSpPr>
        <p:spPr>
          <a:xfrm>
            <a:off x="0" y="6534150"/>
            <a:ext cx="1828800" cy="323850"/>
          </a:xfrm>
          <a:prstGeom prst="rect">
            <a:avLst/>
          </a:prstGeom>
        </p:spPr>
        <p:txBody>
          <a:bodyPr/>
          <a:lstStyle/>
          <a:p>
            <a:fld id="{57A18697-92C4-4B99-96A7-369616EAF19C}" type="datetime1">
              <a:rPr lang="en-US" sz="1200" smtClean="0"/>
              <a:t>9/21/2022</a:t>
            </a:fld>
            <a:endParaRPr lang="en-US" sz="1200" dirty="0"/>
          </a:p>
        </p:txBody>
      </p:sp>
      <p:sp>
        <p:nvSpPr>
          <p:cNvPr id="5" name="Footer Placeholder 4">
            <a:extLst>
              <a:ext uri="{FF2B5EF4-FFF2-40B4-BE49-F238E27FC236}">
                <a16:creationId xmlns:a16="http://schemas.microsoft.com/office/drawing/2014/main" id="{E5FAC856-2B9A-46AD-8703-3B50D77F2739}"/>
              </a:ext>
            </a:extLst>
          </p:cNvPr>
          <p:cNvSpPr>
            <a:spLocks noGrp="1"/>
          </p:cNvSpPr>
          <p:nvPr>
            <p:ph type="ftr" sz="quarter" idx="4294967295"/>
          </p:nvPr>
        </p:nvSpPr>
        <p:spPr>
          <a:xfrm>
            <a:off x="50292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Federal Forecasters Conference</a:t>
            </a:r>
            <a:endParaRPr lang="en-US" dirty="0"/>
          </a:p>
        </p:txBody>
      </p:sp>
      <p:sp>
        <p:nvSpPr>
          <p:cNvPr id="6" name="Slide Number Placeholder 5">
            <a:extLst>
              <a:ext uri="{FF2B5EF4-FFF2-40B4-BE49-F238E27FC236}">
                <a16:creationId xmlns:a16="http://schemas.microsoft.com/office/drawing/2014/main" id="{86488616-8587-4549-8F3A-E2542038D26F}"/>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11</a:t>
            </a:fld>
            <a:endParaRPr lang="en-US"/>
          </a:p>
        </p:txBody>
      </p:sp>
      <p:pic>
        <p:nvPicPr>
          <p:cNvPr id="7" name="Content Placeholder 6">
            <a:extLst>
              <a:ext uri="{FF2B5EF4-FFF2-40B4-BE49-F238E27FC236}">
                <a16:creationId xmlns:a16="http://schemas.microsoft.com/office/drawing/2014/main" id="{04A76383-FCF3-0E37-5342-E8FD0428484B}"/>
              </a:ext>
            </a:extLst>
          </p:cNvPr>
          <p:cNvPicPr>
            <a:picLocks noGrp="1" noChangeAspect="1"/>
          </p:cNvPicPr>
          <p:nvPr>
            <p:ph idx="1"/>
          </p:nvPr>
        </p:nvPicPr>
        <p:blipFill>
          <a:blip r:embed="rId2"/>
          <a:stretch>
            <a:fillRect/>
          </a:stretch>
        </p:blipFill>
        <p:spPr>
          <a:xfrm>
            <a:off x="1041400" y="1295400"/>
            <a:ext cx="7200900" cy="4800600"/>
          </a:xfrm>
          <a:prstGeom prst="rect">
            <a:avLst/>
          </a:prstGeom>
        </p:spPr>
      </p:pic>
    </p:spTree>
    <p:extLst>
      <p:ext uri="{BB962C8B-B14F-4D97-AF65-F5344CB8AC3E}">
        <p14:creationId xmlns:p14="http://schemas.microsoft.com/office/powerpoint/2010/main" val="3280371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424A-BB3D-49D8-A7C7-CD6EC6F73BAD}"/>
              </a:ext>
            </a:extLst>
          </p:cNvPr>
          <p:cNvSpPr>
            <a:spLocks noGrp="1"/>
          </p:cNvSpPr>
          <p:nvPr>
            <p:ph type="title"/>
          </p:nvPr>
        </p:nvSpPr>
        <p:spPr/>
        <p:txBody>
          <a:bodyPr>
            <a:normAutofit/>
          </a:bodyPr>
          <a:lstStyle/>
          <a:p>
            <a:pPr algn="ctr"/>
            <a:r>
              <a:rPr lang="en-US" dirty="0"/>
              <a:t>Models for the Airline Data</a:t>
            </a:r>
          </a:p>
        </p:txBody>
      </p:sp>
      <p:sp>
        <p:nvSpPr>
          <p:cNvPr id="3" name="Content Placeholder 2">
            <a:extLst>
              <a:ext uri="{FF2B5EF4-FFF2-40B4-BE49-F238E27FC236}">
                <a16:creationId xmlns:a16="http://schemas.microsoft.com/office/drawing/2014/main" id="{607D2DF3-38C7-4CE1-87D1-15B57C746FDE}"/>
              </a:ext>
            </a:extLst>
          </p:cNvPr>
          <p:cNvSpPr>
            <a:spLocks noGrp="1"/>
          </p:cNvSpPr>
          <p:nvPr>
            <p:ph idx="1"/>
          </p:nvPr>
        </p:nvSpPr>
        <p:spPr>
          <a:xfrm>
            <a:off x="457200" y="1210667"/>
            <a:ext cx="8382000" cy="4351933"/>
          </a:xfrm>
        </p:spPr>
        <p:txBody>
          <a:bodyPr>
            <a:normAutofit/>
          </a:bodyPr>
          <a:lstStyle/>
          <a:p>
            <a:pPr marL="342900" marR="0" lvl="0" indent="-342900">
              <a:lnSpc>
                <a:spcPct val="115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rPr>
              <a:t>The classic airline model is </a:t>
            </a:r>
            <a:r>
              <a:rPr lang="en-US" dirty="0">
                <a:effectLst/>
                <a:highlight>
                  <a:srgbClr val="FFFF00"/>
                </a:highlight>
                <a:latin typeface="Times New Roman" panose="02020603050405020304" pitchFamily="18" charset="0"/>
                <a:ea typeface="Calibri" panose="020F0502020204030204" pitchFamily="34" charset="0"/>
              </a:rPr>
              <a:t>ARIMA(0,1,1)(0,1,1)12</a:t>
            </a:r>
            <a:r>
              <a:rPr lang="en-US" dirty="0">
                <a:effectLst/>
                <a:latin typeface="Times New Roman" panose="02020603050405020304" pitchFamily="18" charset="0"/>
                <a:ea typeface="Calibri" panose="020F0502020204030204" pitchFamily="34" charset="0"/>
              </a:rPr>
              <a:t> </a:t>
            </a:r>
          </a:p>
          <a:p>
            <a:pPr marL="342900" marR="0" lvl="0" indent="-342900">
              <a:lnSpc>
                <a:spcPct val="115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rPr>
              <a:t>The series clearly showed increasing variance over time, which led initially to the use of a </a:t>
            </a:r>
            <a:r>
              <a:rPr lang="en-US" dirty="0">
                <a:effectLst/>
                <a:highlight>
                  <a:srgbClr val="FFFF00"/>
                </a:highlight>
                <a:latin typeface="Times New Roman" panose="02020603050405020304" pitchFamily="18" charset="0"/>
                <a:ea typeface="Calibri" panose="020F0502020204030204" pitchFamily="34" charset="0"/>
              </a:rPr>
              <a:t>logarithmic transform</a:t>
            </a:r>
            <a:r>
              <a:rPr lang="en-US" dirty="0">
                <a:effectLst/>
                <a:latin typeface="Times New Roman" panose="02020603050405020304" pitchFamily="18" charset="0"/>
                <a:ea typeface="Calibri" panose="020F0502020204030204" pitchFamily="34" charset="0"/>
              </a:rPr>
              <a:t>. </a:t>
            </a:r>
          </a:p>
          <a:p>
            <a:pPr marL="342900" marR="0" lvl="0" indent="-342900">
              <a:lnSpc>
                <a:spcPct val="115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rPr>
              <a:t>Chatfield and Prothero (1973) demonstrated the log form may well be an </a:t>
            </a:r>
            <a:r>
              <a:rPr lang="en-US" dirty="0">
                <a:effectLst/>
                <a:highlight>
                  <a:srgbClr val="FFFF00"/>
                </a:highlight>
                <a:latin typeface="Times New Roman" panose="02020603050405020304" pitchFamily="18" charset="0"/>
                <a:ea typeface="Calibri" panose="020F0502020204030204" pitchFamily="34" charset="0"/>
              </a:rPr>
              <a:t>over-correction</a:t>
            </a:r>
            <a:r>
              <a:rPr lang="en-US" dirty="0">
                <a:effectLst/>
                <a:latin typeface="Times New Roman" panose="02020603050405020304" pitchFamily="18" charset="0"/>
                <a:ea typeface="Calibri" panose="020F0502020204030204" pitchFamily="34" charset="0"/>
              </a:rPr>
              <a:t> for such series. A </a:t>
            </a:r>
            <a:r>
              <a:rPr lang="en-US" dirty="0">
                <a:effectLst/>
                <a:highlight>
                  <a:srgbClr val="FFFF00"/>
                </a:highlight>
                <a:latin typeface="Times New Roman" panose="02020603050405020304" pitchFamily="18" charset="0"/>
                <a:ea typeface="Calibri" panose="020F0502020204030204" pitchFamily="34" charset="0"/>
              </a:rPr>
              <a:t>cube root</a:t>
            </a:r>
            <a:r>
              <a:rPr lang="en-US" dirty="0">
                <a:effectLst/>
                <a:latin typeface="Times New Roman" panose="02020603050405020304" pitchFamily="18" charset="0"/>
                <a:ea typeface="Calibri" panose="020F0502020204030204" pitchFamily="34" charset="0"/>
              </a:rPr>
              <a:t> transform has been suggested. </a:t>
            </a:r>
          </a:p>
          <a:p>
            <a:pPr marL="0" marR="0" lvl="0" indent="0">
              <a:lnSpc>
                <a:spcPct val="115000"/>
              </a:lnSpc>
              <a:spcBef>
                <a:spcPts val="0"/>
              </a:spcBef>
              <a:spcAft>
                <a:spcPts val="0"/>
              </a:spcAft>
              <a:buNone/>
            </a:pPr>
            <a:endParaRPr lang="en-US" dirty="0">
              <a:effectLst/>
              <a:latin typeface="Times New Roman" panose="02020603050405020304" pitchFamily="18" charset="0"/>
              <a:ea typeface="Calibri" panose="020F0502020204030204" pitchFamily="34" charset="0"/>
            </a:endParaRPr>
          </a:p>
          <a:p>
            <a:pPr marL="0" marR="0" lvl="0" indent="0">
              <a:lnSpc>
                <a:spcPct val="115000"/>
              </a:lnSpc>
              <a:spcBef>
                <a:spcPts val="0"/>
              </a:spcBef>
              <a:spcAft>
                <a:spcPts val="0"/>
              </a:spcAft>
              <a:buNone/>
            </a:pPr>
            <a:r>
              <a:rPr lang="en-US" dirty="0">
                <a:solidFill>
                  <a:srgbClr val="FF0000"/>
                </a:solidFill>
                <a:effectLst/>
                <a:latin typeface="Times New Roman" panose="02020603050405020304" pitchFamily="18" charset="0"/>
                <a:ea typeface="Calibri" panose="020F0502020204030204" pitchFamily="34" charset="0"/>
              </a:rPr>
              <a:t>Could a study of PIs have identified the weakness of the log transform?</a:t>
            </a:r>
            <a:endParaRPr lang="en-US" dirty="0">
              <a:effectLst/>
              <a:latin typeface="Times New Roman" panose="02020603050405020304" pitchFamily="18" charset="0"/>
              <a:ea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rPr>
              <a:t>The airline data series consists of 144 observations. The series was divided into an estimation sample of 96 observations and a test sample of 48 observations. </a:t>
            </a:r>
          </a:p>
          <a:p>
            <a:pPr marL="342900" marR="0" lvl="0" indent="-342900">
              <a:lnSpc>
                <a:spcPct val="115000"/>
              </a:lnSpc>
              <a:spcBef>
                <a:spcPts val="0"/>
              </a:spcBef>
              <a:spcAft>
                <a:spcPts val="10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rPr>
              <a:t>As an alternative, we consider the </a:t>
            </a:r>
            <a:r>
              <a:rPr lang="en-US" dirty="0">
                <a:effectLst/>
                <a:highlight>
                  <a:srgbClr val="FFFF00"/>
                </a:highlight>
                <a:latin typeface="Times New Roman" panose="02020603050405020304" pitchFamily="18" charset="0"/>
                <a:ea typeface="Calibri" panose="020F0502020204030204" pitchFamily="34" charset="0"/>
              </a:rPr>
              <a:t>ARIMA(1,0,0)(0,1,1)12+C</a:t>
            </a:r>
            <a:r>
              <a:rPr lang="en-US" dirty="0">
                <a:effectLst/>
                <a:latin typeface="Times New Roman" panose="02020603050405020304" pitchFamily="18" charset="0"/>
                <a:ea typeface="Calibri" panose="020F0502020204030204" pitchFamily="34" charset="0"/>
              </a:rPr>
              <a:t> model. </a:t>
            </a:r>
          </a:p>
          <a:p>
            <a:pPr marL="0">
              <a:lnSpc>
                <a:spcPct val="107000"/>
              </a:lnSpc>
              <a:spcBef>
                <a:spcPts val="0"/>
              </a:spcBef>
              <a:spcAft>
                <a:spcPts val="600"/>
              </a:spcAft>
            </a:pPr>
            <a:endParaRPr lang="en-US" dirty="0"/>
          </a:p>
        </p:txBody>
      </p:sp>
      <p:sp>
        <p:nvSpPr>
          <p:cNvPr id="4" name="Date Placeholder 3">
            <a:extLst>
              <a:ext uri="{FF2B5EF4-FFF2-40B4-BE49-F238E27FC236}">
                <a16:creationId xmlns:a16="http://schemas.microsoft.com/office/drawing/2014/main" id="{39E83EF3-7010-4215-BBCC-E6FA021F820E}"/>
              </a:ext>
            </a:extLst>
          </p:cNvPr>
          <p:cNvSpPr>
            <a:spLocks noGrp="1"/>
          </p:cNvSpPr>
          <p:nvPr>
            <p:ph type="dt" sz="half" idx="4294967295"/>
          </p:nvPr>
        </p:nvSpPr>
        <p:spPr>
          <a:xfrm>
            <a:off x="0" y="6534150"/>
            <a:ext cx="1752600" cy="323850"/>
          </a:xfrm>
          <a:prstGeom prst="rect">
            <a:avLst/>
          </a:prstGeom>
        </p:spPr>
        <p:txBody>
          <a:bodyPr/>
          <a:lstStyle/>
          <a:p>
            <a:fld id="{DDC58283-43EC-4413-B006-E33CD878A36F}" type="datetime1">
              <a:rPr lang="en-US" sz="1200" smtClean="0"/>
              <a:t>9/21/2022</a:t>
            </a:fld>
            <a:endParaRPr lang="en-US" sz="1200" dirty="0"/>
          </a:p>
        </p:txBody>
      </p:sp>
      <p:sp>
        <p:nvSpPr>
          <p:cNvPr id="5" name="Footer Placeholder 4">
            <a:extLst>
              <a:ext uri="{FF2B5EF4-FFF2-40B4-BE49-F238E27FC236}">
                <a16:creationId xmlns:a16="http://schemas.microsoft.com/office/drawing/2014/main" id="{5A44FAC7-9692-41DF-9377-0C1AF331CE0E}"/>
              </a:ext>
            </a:extLst>
          </p:cNvPr>
          <p:cNvSpPr>
            <a:spLocks noGrp="1"/>
          </p:cNvSpPr>
          <p:nvPr>
            <p:ph type="ftr" sz="quarter" idx="4294967295"/>
          </p:nvPr>
        </p:nvSpPr>
        <p:spPr>
          <a:xfrm>
            <a:off x="50292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Federal Forecasters Conference</a:t>
            </a:r>
            <a:endParaRPr lang="en-US" dirty="0"/>
          </a:p>
        </p:txBody>
      </p:sp>
      <p:sp>
        <p:nvSpPr>
          <p:cNvPr id="6" name="Slide Number Placeholder 5">
            <a:extLst>
              <a:ext uri="{FF2B5EF4-FFF2-40B4-BE49-F238E27FC236}">
                <a16:creationId xmlns:a16="http://schemas.microsoft.com/office/drawing/2014/main" id="{38A70C90-E414-45D2-B07C-3160220B4FF9}"/>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12</a:t>
            </a:fld>
            <a:endParaRPr lang="en-US"/>
          </a:p>
        </p:txBody>
      </p:sp>
      <p:sp>
        <p:nvSpPr>
          <p:cNvPr id="12" name="TextBox 11">
            <a:extLst>
              <a:ext uri="{FF2B5EF4-FFF2-40B4-BE49-F238E27FC236}">
                <a16:creationId xmlns:a16="http://schemas.microsoft.com/office/drawing/2014/main" id="{47EF3BAE-BBFD-46B9-86C0-207273C6C61C}"/>
              </a:ext>
            </a:extLst>
          </p:cNvPr>
          <p:cNvSpPr txBox="1"/>
          <p:nvPr/>
        </p:nvSpPr>
        <p:spPr>
          <a:xfrm>
            <a:off x="1517650" y="4597400"/>
            <a:ext cx="6788150" cy="923330"/>
          </a:xfrm>
          <a:prstGeom prst="rect">
            <a:avLst/>
          </a:prstGeom>
          <a:noFill/>
        </p:spPr>
        <p:txBody>
          <a:bodyPr wrap="square" rtlCol="0">
            <a:spAutoFit/>
          </a:bodyPr>
          <a:lstStyle/>
          <a:p>
            <a:endParaRPr lang="en-US" sz="1800" dirty="0">
              <a:solidFill>
                <a:srgbClr val="FF0000"/>
              </a:solidFill>
            </a:endParaRPr>
          </a:p>
          <a:p>
            <a:endParaRPr lang="en-US" sz="1800" dirty="0">
              <a:solidFill>
                <a:srgbClr val="FF0000"/>
              </a:solidFill>
            </a:endParaRPr>
          </a:p>
          <a:p>
            <a:endParaRPr lang="en-US" sz="1800" dirty="0">
              <a:solidFill>
                <a:srgbClr val="FF0000"/>
              </a:solidFill>
            </a:endParaRPr>
          </a:p>
        </p:txBody>
      </p:sp>
    </p:spTree>
    <p:extLst>
      <p:ext uri="{BB962C8B-B14F-4D97-AF65-F5344CB8AC3E}">
        <p14:creationId xmlns:p14="http://schemas.microsoft.com/office/powerpoint/2010/main" val="3011947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908F-2E8F-4590-918E-19ECCE2755E6}"/>
              </a:ext>
            </a:extLst>
          </p:cNvPr>
          <p:cNvSpPr>
            <a:spLocks noGrp="1"/>
          </p:cNvSpPr>
          <p:nvPr>
            <p:ph type="title"/>
          </p:nvPr>
        </p:nvSpPr>
        <p:spPr>
          <a:xfrm>
            <a:off x="535249" y="381000"/>
            <a:ext cx="7389551" cy="609600"/>
          </a:xfrm>
        </p:spPr>
        <p:txBody>
          <a:bodyPr>
            <a:normAutofit fontScale="90000"/>
          </a:bodyPr>
          <a:lstStyle/>
          <a:p>
            <a:pPr algn="ctr"/>
            <a:r>
              <a:rPr lang="en-US" sz="2400" dirty="0"/>
              <a:t>Results of fitting the two models to the first eight years of data (n = 96)</a:t>
            </a:r>
            <a:endParaRPr lang="en-US" dirty="0"/>
          </a:p>
        </p:txBody>
      </p:sp>
      <p:sp>
        <p:nvSpPr>
          <p:cNvPr id="3" name="Content Placeholder 2">
            <a:extLst>
              <a:ext uri="{FF2B5EF4-FFF2-40B4-BE49-F238E27FC236}">
                <a16:creationId xmlns:a16="http://schemas.microsoft.com/office/drawing/2014/main" id="{330E510E-665A-495C-802C-0CA8E7ACECCD}"/>
              </a:ext>
            </a:extLst>
          </p:cNvPr>
          <p:cNvSpPr>
            <a:spLocks noGrp="1"/>
          </p:cNvSpPr>
          <p:nvPr>
            <p:ph idx="1"/>
          </p:nvPr>
        </p:nvSpPr>
        <p:spPr>
          <a:xfrm>
            <a:off x="368300" y="1219200"/>
            <a:ext cx="8547100" cy="4953000"/>
          </a:xfrm>
        </p:spPr>
        <p:txBody>
          <a:bodyPr>
            <a:normAutofit/>
          </a:bodyPr>
          <a:lstStyle/>
          <a:p>
            <a:pPr marL="0" indent="0">
              <a:buNone/>
            </a:pPr>
            <a:r>
              <a:rPr lang="en-US" dirty="0">
                <a:solidFill>
                  <a:srgbClr val="FF0000"/>
                </a:solidFill>
              </a:rPr>
              <a:t>.</a:t>
            </a:r>
          </a:p>
        </p:txBody>
      </p:sp>
      <p:sp>
        <p:nvSpPr>
          <p:cNvPr id="4" name="Date Placeholder 3">
            <a:extLst>
              <a:ext uri="{FF2B5EF4-FFF2-40B4-BE49-F238E27FC236}">
                <a16:creationId xmlns:a16="http://schemas.microsoft.com/office/drawing/2014/main" id="{97382111-BFE0-4B89-82B5-255FA64C75BE}"/>
              </a:ext>
            </a:extLst>
          </p:cNvPr>
          <p:cNvSpPr>
            <a:spLocks noGrp="1"/>
          </p:cNvSpPr>
          <p:nvPr>
            <p:ph type="dt" sz="half" idx="4294967295"/>
          </p:nvPr>
        </p:nvSpPr>
        <p:spPr>
          <a:xfrm>
            <a:off x="0" y="6534150"/>
            <a:ext cx="1828800" cy="323850"/>
          </a:xfrm>
          <a:prstGeom prst="rect">
            <a:avLst/>
          </a:prstGeom>
        </p:spPr>
        <p:txBody>
          <a:bodyPr/>
          <a:lstStyle/>
          <a:p>
            <a:fld id="{E1D8BCBB-32D3-4B81-81D7-9F0AC1054B57}" type="datetime1">
              <a:rPr lang="en-US" sz="1200" smtClean="0"/>
              <a:t>9/21/2022</a:t>
            </a:fld>
            <a:endParaRPr lang="en-US" sz="1200" dirty="0"/>
          </a:p>
        </p:txBody>
      </p:sp>
      <p:sp>
        <p:nvSpPr>
          <p:cNvPr id="5" name="Footer Placeholder 4">
            <a:extLst>
              <a:ext uri="{FF2B5EF4-FFF2-40B4-BE49-F238E27FC236}">
                <a16:creationId xmlns:a16="http://schemas.microsoft.com/office/drawing/2014/main" id="{E5FAC856-2B9A-46AD-8703-3B50D77F2739}"/>
              </a:ext>
            </a:extLst>
          </p:cNvPr>
          <p:cNvSpPr>
            <a:spLocks noGrp="1"/>
          </p:cNvSpPr>
          <p:nvPr>
            <p:ph type="ftr" sz="quarter" idx="4294967295"/>
          </p:nvPr>
        </p:nvSpPr>
        <p:spPr>
          <a:xfrm>
            <a:off x="50292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Federal Forecasters Conference</a:t>
            </a:r>
            <a:endParaRPr lang="en-US" dirty="0"/>
          </a:p>
        </p:txBody>
      </p:sp>
      <p:sp>
        <p:nvSpPr>
          <p:cNvPr id="6" name="Slide Number Placeholder 5">
            <a:extLst>
              <a:ext uri="{FF2B5EF4-FFF2-40B4-BE49-F238E27FC236}">
                <a16:creationId xmlns:a16="http://schemas.microsoft.com/office/drawing/2014/main" id="{86488616-8587-4549-8F3A-E2542038D26F}"/>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13</a:t>
            </a:fld>
            <a:endParaRPr lang="en-US"/>
          </a:p>
        </p:txBody>
      </p:sp>
      <p:graphicFrame>
        <p:nvGraphicFramePr>
          <p:cNvPr id="7" name="Object 6">
            <a:extLst>
              <a:ext uri="{FF2B5EF4-FFF2-40B4-BE49-F238E27FC236}">
                <a16:creationId xmlns:a16="http://schemas.microsoft.com/office/drawing/2014/main" id="{22A65F9A-961A-D5B2-1CC0-53CC49D22A59}"/>
              </a:ext>
            </a:extLst>
          </p:cNvPr>
          <p:cNvGraphicFramePr>
            <a:graphicFrameLocks noChangeAspect="1"/>
          </p:cNvGraphicFramePr>
          <p:nvPr>
            <p:extLst>
              <p:ext uri="{D42A27DB-BD31-4B8C-83A1-F6EECF244321}">
                <p14:modId xmlns:p14="http://schemas.microsoft.com/office/powerpoint/2010/main" val="6565761"/>
              </p:ext>
            </p:extLst>
          </p:nvPr>
        </p:nvGraphicFramePr>
        <p:xfrm>
          <a:off x="216065" y="1447800"/>
          <a:ext cx="8777547" cy="4190999"/>
        </p:xfrm>
        <a:graphic>
          <a:graphicData uri="http://schemas.openxmlformats.org/presentationml/2006/ole">
            <mc:AlternateContent xmlns:mc="http://schemas.openxmlformats.org/markup-compatibility/2006">
              <mc:Choice xmlns:v="urn:schemas-microsoft-com:vml" Requires="v">
                <p:oleObj name="Document" r:id="rId2" imgW="5942845" imgH="2844964" progId="Word.Document.12">
                  <p:embed/>
                </p:oleObj>
              </mc:Choice>
              <mc:Fallback>
                <p:oleObj name="Document" r:id="rId2" imgW="5942845" imgH="2844964" progId="Word.Document.12">
                  <p:embed/>
                  <p:pic>
                    <p:nvPicPr>
                      <p:cNvPr id="5" name="Object 4">
                        <a:extLst>
                          <a:ext uri="{FF2B5EF4-FFF2-40B4-BE49-F238E27FC236}">
                            <a16:creationId xmlns:a16="http://schemas.microsoft.com/office/drawing/2014/main" id="{9455C62D-E0F0-4189-9B14-25F110C9F821}"/>
                          </a:ext>
                        </a:extLst>
                      </p:cNvPr>
                      <p:cNvPicPr/>
                      <p:nvPr/>
                    </p:nvPicPr>
                    <p:blipFill>
                      <a:blip r:embed="rId3"/>
                      <a:stretch>
                        <a:fillRect/>
                      </a:stretch>
                    </p:blipFill>
                    <p:spPr>
                      <a:xfrm>
                        <a:off x="216065" y="1447800"/>
                        <a:ext cx="8777547" cy="4190999"/>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574726F0-D2ED-287E-2953-CDCABF771FF6}"/>
              </a:ext>
            </a:extLst>
          </p:cNvPr>
          <p:cNvSpPr txBox="1"/>
          <p:nvPr/>
        </p:nvSpPr>
        <p:spPr>
          <a:xfrm>
            <a:off x="990600" y="4436915"/>
            <a:ext cx="7162800" cy="1015663"/>
          </a:xfrm>
          <a:prstGeom prst="rect">
            <a:avLst/>
          </a:prstGeom>
          <a:noFill/>
        </p:spPr>
        <p:txBody>
          <a:bodyPr wrap="square">
            <a:spAutoFit/>
          </a:bodyPr>
          <a:lstStyle/>
          <a:p>
            <a:r>
              <a:rPr lang="en-US" sz="2000" dirty="0"/>
              <a:t>The alternate model has slightly lower RMSE but uses an extra parameter – not much to choose between the two using </a:t>
            </a:r>
            <a:r>
              <a:rPr lang="en-US" sz="2000" dirty="0" err="1"/>
              <a:t>AICc</a:t>
            </a:r>
            <a:r>
              <a:rPr lang="en-US" sz="2000" dirty="0"/>
              <a:t>.</a:t>
            </a:r>
          </a:p>
        </p:txBody>
      </p:sp>
    </p:spTree>
    <p:extLst>
      <p:ext uri="{BB962C8B-B14F-4D97-AF65-F5344CB8AC3E}">
        <p14:creationId xmlns:p14="http://schemas.microsoft.com/office/powerpoint/2010/main" val="594837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908F-2E8F-4590-918E-19ECCE2755E6}"/>
              </a:ext>
            </a:extLst>
          </p:cNvPr>
          <p:cNvSpPr>
            <a:spLocks noGrp="1"/>
          </p:cNvSpPr>
          <p:nvPr>
            <p:ph type="title"/>
          </p:nvPr>
        </p:nvSpPr>
        <p:spPr>
          <a:xfrm>
            <a:off x="1066800" y="-304800"/>
            <a:ext cx="7391400" cy="1524000"/>
          </a:xfrm>
        </p:spPr>
        <p:txBody>
          <a:bodyPr>
            <a:normAutofit fontScale="90000"/>
          </a:bodyPr>
          <a:lstStyle/>
          <a:p>
            <a:pPr algn="ctr"/>
            <a:br>
              <a:rPr lang="en-US" dirty="0"/>
            </a:br>
            <a:r>
              <a:rPr lang="en-US" dirty="0"/>
              <a:t>Results for the </a:t>
            </a:r>
            <a:r>
              <a:rPr lang="en-US" dirty="0">
                <a:solidFill>
                  <a:srgbClr val="FF0000"/>
                </a:solidFill>
              </a:rPr>
              <a:t>holdout</a:t>
            </a:r>
            <a:r>
              <a:rPr lang="en-US" dirty="0"/>
              <a:t> sample,</a:t>
            </a:r>
            <a:br>
              <a:rPr lang="en-US" dirty="0"/>
            </a:br>
            <a:r>
              <a:rPr lang="en-US" dirty="0"/>
              <a:t> </a:t>
            </a:r>
            <a:r>
              <a:rPr lang="en-US" sz="2700" dirty="0"/>
              <a:t>last</a:t>
            </a:r>
            <a:r>
              <a:rPr lang="en-US" dirty="0"/>
              <a:t> four years (n=48)</a:t>
            </a:r>
            <a:br>
              <a:rPr lang="en-US" dirty="0"/>
            </a:br>
            <a:endParaRPr lang="en-US" dirty="0"/>
          </a:p>
        </p:txBody>
      </p:sp>
      <p:sp>
        <p:nvSpPr>
          <p:cNvPr id="3" name="Content Placeholder 2">
            <a:extLst>
              <a:ext uri="{FF2B5EF4-FFF2-40B4-BE49-F238E27FC236}">
                <a16:creationId xmlns:a16="http://schemas.microsoft.com/office/drawing/2014/main" id="{330E510E-665A-495C-802C-0CA8E7ACECCD}"/>
              </a:ext>
            </a:extLst>
          </p:cNvPr>
          <p:cNvSpPr>
            <a:spLocks noGrp="1"/>
          </p:cNvSpPr>
          <p:nvPr>
            <p:ph idx="1"/>
          </p:nvPr>
        </p:nvSpPr>
        <p:spPr>
          <a:xfrm>
            <a:off x="368300" y="1219200"/>
            <a:ext cx="8547100" cy="4953000"/>
          </a:xfrm>
        </p:spPr>
        <p:txBody>
          <a:bodyPr>
            <a:normAutofit/>
          </a:bodyPr>
          <a:lstStyle/>
          <a:p>
            <a:pPr marL="0" indent="0">
              <a:buNone/>
            </a:pPr>
            <a:r>
              <a:rPr lang="en-US" sz="2000" dirty="0"/>
              <a:t>    MFE = Mean Forecast Error, MAFE = Mean Absolute Forecast Error</a:t>
            </a:r>
            <a:endParaRPr lang="en-US" dirty="0">
              <a:solidFill>
                <a:srgbClr val="FF0000"/>
              </a:solidFill>
            </a:endParaRPr>
          </a:p>
          <a:p>
            <a:pPr marL="0" indent="0">
              <a:buNone/>
            </a:pPr>
            <a:endParaRPr lang="en-US" dirty="0">
              <a:solidFill>
                <a:srgbClr val="FF0000"/>
              </a:solidFill>
            </a:endParaRPr>
          </a:p>
          <a:p>
            <a:pPr marL="0" indent="0">
              <a:buNone/>
            </a:pPr>
            <a:endParaRPr lang="en-US" dirty="0">
              <a:solidFill>
                <a:srgbClr val="FF0000"/>
              </a:solidFill>
            </a:endParaRPr>
          </a:p>
          <a:p>
            <a:pPr marL="0" indent="0">
              <a:buNone/>
            </a:pPr>
            <a:endParaRPr lang="en-US" dirty="0">
              <a:solidFill>
                <a:srgbClr val="FF0000"/>
              </a:solidFill>
            </a:endParaRPr>
          </a:p>
          <a:p>
            <a:pPr marL="0" indent="0">
              <a:buNone/>
            </a:pPr>
            <a:endParaRPr lang="en-US" dirty="0">
              <a:solidFill>
                <a:srgbClr val="FF0000"/>
              </a:solidFill>
            </a:endParaRPr>
          </a:p>
          <a:p>
            <a:pPr marL="0" indent="0">
              <a:buNone/>
            </a:pPr>
            <a:endParaRPr lang="en-US" dirty="0">
              <a:solidFill>
                <a:srgbClr val="FF0000"/>
              </a:solidFill>
            </a:endParaRPr>
          </a:p>
          <a:p>
            <a:pPr marL="257175" indent="-257175">
              <a:buFont typeface="Arial" panose="020B0604020202020204" pitchFamily="34" charset="0"/>
              <a:buChar char="•"/>
            </a:pPr>
            <a:r>
              <a:rPr lang="en-US" sz="2000" dirty="0"/>
              <a:t>Log transform clearly inferior</a:t>
            </a:r>
          </a:p>
          <a:p>
            <a:pPr marL="257175" indent="-257175">
              <a:buFont typeface="Arial" panose="020B0604020202020204" pitchFamily="34" charset="0"/>
              <a:buChar char="•"/>
            </a:pPr>
            <a:r>
              <a:rPr lang="en-US" sz="2000" dirty="0"/>
              <a:t>Linear undershoots</a:t>
            </a:r>
          </a:p>
          <a:p>
            <a:pPr marL="257175" indent="-257175">
              <a:buFont typeface="Arial" panose="020B0604020202020204" pitchFamily="34" charset="0"/>
              <a:buChar char="•"/>
            </a:pPr>
            <a:r>
              <a:rPr lang="en-US" sz="2000" dirty="0"/>
              <a:t>Cube root overshoots by about the same amount</a:t>
            </a:r>
          </a:p>
          <a:p>
            <a:pPr marL="257175" indent="-257175">
              <a:buFont typeface="Arial" panose="020B0604020202020204" pitchFamily="34" charset="0"/>
              <a:buChar char="•"/>
            </a:pPr>
            <a:r>
              <a:rPr lang="en-US" sz="2000" dirty="0">
                <a:solidFill>
                  <a:srgbClr val="FF0000"/>
                </a:solidFill>
              </a:rPr>
              <a:t>Airline</a:t>
            </a:r>
            <a:r>
              <a:rPr lang="en-US" sz="2000" dirty="0"/>
              <a:t> marginally better than </a:t>
            </a:r>
            <a:r>
              <a:rPr lang="en-US" sz="2000" dirty="0">
                <a:solidFill>
                  <a:srgbClr val="FF0000"/>
                </a:solidFill>
              </a:rPr>
              <a:t>Alternate</a:t>
            </a:r>
          </a:p>
          <a:p>
            <a:pPr marL="0" indent="0">
              <a:buNone/>
            </a:pPr>
            <a:endParaRPr lang="en-US" dirty="0">
              <a:solidFill>
                <a:srgbClr val="FF0000"/>
              </a:solidFill>
            </a:endParaRPr>
          </a:p>
        </p:txBody>
      </p:sp>
      <p:sp>
        <p:nvSpPr>
          <p:cNvPr id="4" name="Date Placeholder 3">
            <a:extLst>
              <a:ext uri="{FF2B5EF4-FFF2-40B4-BE49-F238E27FC236}">
                <a16:creationId xmlns:a16="http://schemas.microsoft.com/office/drawing/2014/main" id="{97382111-BFE0-4B89-82B5-255FA64C75BE}"/>
              </a:ext>
            </a:extLst>
          </p:cNvPr>
          <p:cNvSpPr>
            <a:spLocks noGrp="1"/>
          </p:cNvSpPr>
          <p:nvPr>
            <p:ph type="dt" sz="half" idx="4294967295"/>
          </p:nvPr>
        </p:nvSpPr>
        <p:spPr>
          <a:xfrm>
            <a:off x="0" y="6534150"/>
            <a:ext cx="1828800" cy="323850"/>
          </a:xfrm>
          <a:prstGeom prst="rect">
            <a:avLst/>
          </a:prstGeom>
        </p:spPr>
        <p:txBody>
          <a:bodyPr/>
          <a:lstStyle/>
          <a:p>
            <a:fld id="{B8D0E2DB-4A0A-469C-A684-DB08D8B92BCB}" type="datetime1">
              <a:rPr lang="en-US" sz="1200" smtClean="0"/>
              <a:t>9/21/2022</a:t>
            </a:fld>
            <a:endParaRPr lang="en-US" sz="1200" dirty="0"/>
          </a:p>
        </p:txBody>
      </p:sp>
      <p:sp>
        <p:nvSpPr>
          <p:cNvPr id="5" name="Footer Placeholder 4">
            <a:extLst>
              <a:ext uri="{FF2B5EF4-FFF2-40B4-BE49-F238E27FC236}">
                <a16:creationId xmlns:a16="http://schemas.microsoft.com/office/drawing/2014/main" id="{E5FAC856-2B9A-46AD-8703-3B50D77F2739}"/>
              </a:ext>
            </a:extLst>
          </p:cNvPr>
          <p:cNvSpPr>
            <a:spLocks noGrp="1"/>
          </p:cNvSpPr>
          <p:nvPr>
            <p:ph type="ftr" sz="quarter" idx="4294967295"/>
          </p:nvPr>
        </p:nvSpPr>
        <p:spPr>
          <a:xfrm>
            <a:off x="50292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Federal Forecasters Conference</a:t>
            </a:r>
            <a:endParaRPr lang="en-US" dirty="0"/>
          </a:p>
        </p:txBody>
      </p:sp>
      <p:sp>
        <p:nvSpPr>
          <p:cNvPr id="6" name="Slide Number Placeholder 5">
            <a:extLst>
              <a:ext uri="{FF2B5EF4-FFF2-40B4-BE49-F238E27FC236}">
                <a16:creationId xmlns:a16="http://schemas.microsoft.com/office/drawing/2014/main" id="{86488616-8587-4549-8F3A-E2542038D26F}"/>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14</a:t>
            </a:fld>
            <a:endParaRPr lang="en-US"/>
          </a:p>
        </p:txBody>
      </p:sp>
      <p:graphicFrame>
        <p:nvGraphicFramePr>
          <p:cNvPr id="7" name="Object 6">
            <a:extLst>
              <a:ext uri="{FF2B5EF4-FFF2-40B4-BE49-F238E27FC236}">
                <a16:creationId xmlns:a16="http://schemas.microsoft.com/office/drawing/2014/main" id="{49921837-573E-68FB-A09B-523636CE9C31}"/>
              </a:ext>
            </a:extLst>
          </p:cNvPr>
          <p:cNvGraphicFramePr>
            <a:graphicFrameLocks noChangeAspect="1"/>
          </p:cNvGraphicFramePr>
          <p:nvPr>
            <p:extLst>
              <p:ext uri="{D42A27DB-BD31-4B8C-83A1-F6EECF244321}">
                <p14:modId xmlns:p14="http://schemas.microsoft.com/office/powerpoint/2010/main" val="3932703814"/>
              </p:ext>
            </p:extLst>
          </p:nvPr>
        </p:nvGraphicFramePr>
        <p:xfrm>
          <a:off x="271013" y="1905000"/>
          <a:ext cx="8444799" cy="3102769"/>
        </p:xfrm>
        <a:graphic>
          <a:graphicData uri="http://schemas.openxmlformats.org/presentationml/2006/ole">
            <mc:AlternateContent xmlns:mc="http://schemas.openxmlformats.org/markup-compatibility/2006">
              <mc:Choice xmlns:v="urn:schemas-microsoft-com:vml" Requires="v">
                <p:oleObj name="Document" r:id="rId2" imgW="5942845" imgH="2186464" progId="Word.Document.12">
                  <p:embed/>
                </p:oleObj>
              </mc:Choice>
              <mc:Fallback>
                <p:oleObj name="Document" r:id="rId2" imgW="5942845" imgH="2186464" progId="Word.Document.12">
                  <p:embed/>
                  <p:pic>
                    <p:nvPicPr>
                      <p:cNvPr id="5" name="Object 4">
                        <a:extLst>
                          <a:ext uri="{FF2B5EF4-FFF2-40B4-BE49-F238E27FC236}">
                            <a16:creationId xmlns:a16="http://schemas.microsoft.com/office/drawing/2014/main" id="{BFEE5D6B-E8EB-4128-A003-00ED9BCB6DA0}"/>
                          </a:ext>
                        </a:extLst>
                      </p:cNvPr>
                      <p:cNvPicPr/>
                      <p:nvPr/>
                    </p:nvPicPr>
                    <p:blipFill>
                      <a:blip r:embed="rId3"/>
                      <a:stretch>
                        <a:fillRect/>
                      </a:stretch>
                    </p:blipFill>
                    <p:spPr>
                      <a:xfrm>
                        <a:off x="271013" y="1905000"/>
                        <a:ext cx="8444799" cy="3102769"/>
                      </a:xfrm>
                      <a:prstGeom prst="rect">
                        <a:avLst/>
                      </a:prstGeom>
                    </p:spPr>
                  </p:pic>
                </p:oleObj>
              </mc:Fallback>
            </mc:AlternateContent>
          </a:graphicData>
        </a:graphic>
      </p:graphicFrame>
    </p:spTree>
    <p:extLst>
      <p:ext uri="{BB962C8B-B14F-4D97-AF65-F5344CB8AC3E}">
        <p14:creationId xmlns:p14="http://schemas.microsoft.com/office/powerpoint/2010/main" val="2882712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908F-2E8F-4590-918E-19ECCE2755E6}"/>
              </a:ext>
            </a:extLst>
          </p:cNvPr>
          <p:cNvSpPr>
            <a:spLocks noGrp="1"/>
          </p:cNvSpPr>
          <p:nvPr>
            <p:ph type="title"/>
          </p:nvPr>
        </p:nvSpPr>
        <p:spPr>
          <a:xfrm>
            <a:off x="762002" y="381000"/>
            <a:ext cx="7543800" cy="609600"/>
          </a:xfrm>
        </p:spPr>
        <p:txBody>
          <a:bodyPr>
            <a:normAutofit/>
          </a:bodyPr>
          <a:lstStyle/>
          <a:p>
            <a:pPr algn="ctr"/>
            <a:r>
              <a:rPr lang="en-US" dirty="0"/>
              <a:t>Prediction Interval Performance Measures</a:t>
            </a:r>
          </a:p>
        </p:txBody>
      </p:sp>
      <p:sp>
        <p:nvSpPr>
          <p:cNvPr id="4" name="Date Placeholder 3">
            <a:extLst>
              <a:ext uri="{FF2B5EF4-FFF2-40B4-BE49-F238E27FC236}">
                <a16:creationId xmlns:a16="http://schemas.microsoft.com/office/drawing/2014/main" id="{97382111-BFE0-4B89-82B5-255FA64C75BE}"/>
              </a:ext>
            </a:extLst>
          </p:cNvPr>
          <p:cNvSpPr>
            <a:spLocks noGrp="1"/>
          </p:cNvSpPr>
          <p:nvPr>
            <p:ph type="dt" sz="half" idx="4294967295"/>
          </p:nvPr>
        </p:nvSpPr>
        <p:spPr>
          <a:xfrm>
            <a:off x="0" y="6534150"/>
            <a:ext cx="1828800" cy="323850"/>
          </a:xfrm>
          <a:prstGeom prst="rect">
            <a:avLst/>
          </a:prstGeom>
        </p:spPr>
        <p:txBody>
          <a:bodyPr/>
          <a:lstStyle/>
          <a:p>
            <a:fld id="{42CF7487-3719-40D8-9341-8D6D67F8B127}" type="datetime1">
              <a:rPr lang="en-US" sz="1200" smtClean="0"/>
              <a:t>9/21/2022</a:t>
            </a:fld>
            <a:endParaRPr lang="en-US" sz="1200" dirty="0"/>
          </a:p>
        </p:txBody>
      </p:sp>
      <p:sp>
        <p:nvSpPr>
          <p:cNvPr id="5" name="Footer Placeholder 4">
            <a:extLst>
              <a:ext uri="{FF2B5EF4-FFF2-40B4-BE49-F238E27FC236}">
                <a16:creationId xmlns:a16="http://schemas.microsoft.com/office/drawing/2014/main" id="{E5FAC856-2B9A-46AD-8703-3B50D77F2739}"/>
              </a:ext>
            </a:extLst>
          </p:cNvPr>
          <p:cNvSpPr>
            <a:spLocks noGrp="1"/>
          </p:cNvSpPr>
          <p:nvPr>
            <p:ph type="ftr" sz="quarter" idx="4294967295"/>
          </p:nvPr>
        </p:nvSpPr>
        <p:spPr>
          <a:xfrm>
            <a:off x="50292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Federal Forecasters Conference</a:t>
            </a:r>
            <a:endParaRPr lang="en-US" dirty="0"/>
          </a:p>
        </p:txBody>
      </p:sp>
      <p:sp>
        <p:nvSpPr>
          <p:cNvPr id="6" name="Slide Number Placeholder 5">
            <a:extLst>
              <a:ext uri="{FF2B5EF4-FFF2-40B4-BE49-F238E27FC236}">
                <a16:creationId xmlns:a16="http://schemas.microsoft.com/office/drawing/2014/main" id="{86488616-8587-4549-8F3A-E2542038D26F}"/>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15</a:t>
            </a:fld>
            <a:endParaRPr lang="en-US"/>
          </a:p>
        </p:txBody>
      </p:sp>
      <p:graphicFrame>
        <p:nvGraphicFramePr>
          <p:cNvPr id="10" name="Object 9">
            <a:extLst>
              <a:ext uri="{FF2B5EF4-FFF2-40B4-BE49-F238E27FC236}">
                <a16:creationId xmlns:a16="http://schemas.microsoft.com/office/drawing/2014/main" id="{2DBBE0B9-7BB5-52CE-7716-AEA5265B816B}"/>
              </a:ext>
            </a:extLst>
          </p:cNvPr>
          <p:cNvGraphicFramePr>
            <a:graphicFrameLocks noChangeAspect="1"/>
          </p:cNvGraphicFramePr>
          <p:nvPr>
            <p:extLst>
              <p:ext uri="{D42A27DB-BD31-4B8C-83A1-F6EECF244321}">
                <p14:modId xmlns:p14="http://schemas.microsoft.com/office/powerpoint/2010/main" val="661527577"/>
              </p:ext>
            </p:extLst>
          </p:nvPr>
        </p:nvGraphicFramePr>
        <p:xfrm>
          <a:off x="642938" y="1577975"/>
          <a:ext cx="7827962" cy="4370388"/>
        </p:xfrm>
        <a:graphic>
          <a:graphicData uri="http://schemas.openxmlformats.org/presentationml/2006/ole">
            <mc:AlternateContent xmlns:mc="http://schemas.openxmlformats.org/markup-compatibility/2006">
              <mc:Choice xmlns:v="urn:schemas-microsoft-com:vml" Requires="v">
                <p:oleObj name="Document" r:id="rId2" imgW="5942845" imgH="3322070" progId="Word.Document.12">
                  <p:embed/>
                </p:oleObj>
              </mc:Choice>
              <mc:Fallback>
                <p:oleObj name="Document" r:id="rId2" imgW="5942845" imgH="3322070" progId="Word.Document.12">
                  <p:embed/>
                  <p:pic>
                    <p:nvPicPr>
                      <p:cNvPr id="5" name="Object 4">
                        <a:extLst>
                          <a:ext uri="{FF2B5EF4-FFF2-40B4-BE49-F238E27FC236}">
                            <a16:creationId xmlns:a16="http://schemas.microsoft.com/office/drawing/2014/main" id="{700F0853-F7C9-4211-8C8D-6FAF61B3F77B}"/>
                          </a:ext>
                        </a:extLst>
                      </p:cNvPr>
                      <p:cNvPicPr/>
                      <p:nvPr/>
                    </p:nvPicPr>
                    <p:blipFill>
                      <a:blip r:embed="rId3"/>
                      <a:stretch>
                        <a:fillRect/>
                      </a:stretch>
                    </p:blipFill>
                    <p:spPr>
                      <a:xfrm>
                        <a:off x="642938" y="1577975"/>
                        <a:ext cx="7827962" cy="4370388"/>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500BF05C-A602-73A3-ACDB-74F7E883E496}"/>
              </a:ext>
            </a:extLst>
          </p:cNvPr>
          <p:cNvSpPr>
            <a:spLocks noGrp="1"/>
          </p:cNvSpPr>
          <p:nvPr>
            <p:ph idx="1"/>
          </p:nvPr>
        </p:nvSpPr>
        <p:spPr>
          <a:xfrm>
            <a:off x="1066800" y="3810000"/>
            <a:ext cx="7086600" cy="2286000"/>
          </a:xfrm>
        </p:spPr>
        <p:txBody>
          <a:bodyPr/>
          <a:lstStyle/>
          <a:p>
            <a:pPr marL="214313" indent="-214313" algn="ctr">
              <a:buFont typeface="Arial" panose="020B0604020202020204" pitchFamily="34" charset="0"/>
              <a:buChar char="•"/>
            </a:pPr>
            <a:r>
              <a:rPr lang="en-US" sz="2000" dirty="0"/>
              <a:t>For MSIS, </a:t>
            </a:r>
            <a:r>
              <a:rPr lang="en-US" sz="2000" dirty="0">
                <a:solidFill>
                  <a:srgbClr val="FF0000"/>
                </a:solidFill>
              </a:rPr>
              <a:t>Cube root </a:t>
            </a:r>
            <a:r>
              <a:rPr lang="en-US" sz="2000" dirty="0"/>
              <a:t>+</a:t>
            </a:r>
            <a:r>
              <a:rPr lang="en-US" sz="2000" dirty="0">
                <a:solidFill>
                  <a:srgbClr val="FF0000"/>
                </a:solidFill>
              </a:rPr>
              <a:t> Alternate </a:t>
            </a:r>
            <a:r>
              <a:rPr lang="en-US" sz="2000" dirty="0"/>
              <a:t>is best</a:t>
            </a:r>
          </a:p>
          <a:p>
            <a:pPr marL="214313" indent="-214313" algn="ctr">
              <a:buFont typeface="Arial" panose="020B0604020202020204" pitchFamily="34" charset="0"/>
              <a:buChar char="•"/>
            </a:pPr>
            <a:r>
              <a:rPr lang="en-US" sz="2000" dirty="0"/>
              <a:t>For Failure Rates,</a:t>
            </a:r>
            <a:r>
              <a:rPr lang="en-US" sz="2000" dirty="0">
                <a:solidFill>
                  <a:srgbClr val="FF0000"/>
                </a:solidFill>
              </a:rPr>
              <a:t> expect 2.5%</a:t>
            </a:r>
            <a:r>
              <a:rPr lang="en-US" sz="2000" dirty="0">
                <a:solidFill>
                  <a:schemeClr val="accent1">
                    <a:lumMod val="25000"/>
                  </a:schemeClr>
                </a:solidFill>
              </a:rPr>
              <a:t> of misses in each tail </a:t>
            </a:r>
            <a:r>
              <a:rPr lang="en-US" sz="2000" dirty="0">
                <a:solidFill>
                  <a:srgbClr val="FF0000"/>
                </a:solidFill>
              </a:rPr>
              <a:t>Airline </a:t>
            </a:r>
            <a:r>
              <a:rPr lang="en-US" sz="2000" dirty="0"/>
              <a:t>never misses = Intervals too wide</a:t>
            </a:r>
          </a:p>
        </p:txBody>
      </p:sp>
    </p:spTree>
    <p:extLst>
      <p:ext uri="{BB962C8B-B14F-4D97-AF65-F5344CB8AC3E}">
        <p14:creationId xmlns:p14="http://schemas.microsoft.com/office/powerpoint/2010/main" val="418723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CD882-4439-474B-9FB5-85F544DD3A2C}"/>
              </a:ext>
            </a:extLst>
          </p:cNvPr>
          <p:cNvSpPr>
            <a:spLocks noGrp="1"/>
          </p:cNvSpPr>
          <p:nvPr>
            <p:ph type="title"/>
          </p:nvPr>
        </p:nvSpPr>
        <p:spPr>
          <a:xfrm>
            <a:off x="1066800" y="381000"/>
            <a:ext cx="7391400" cy="457200"/>
          </a:xfrm>
        </p:spPr>
        <p:txBody>
          <a:bodyPr>
            <a:normAutofit/>
          </a:bodyPr>
          <a:lstStyle/>
          <a:p>
            <a:pPr algn="ctr"/>
            <a:r>
              <a:rPr lang="en-US" dirty="0"/>
              <a:t>Which Criterion Should we Choose?</a:t>
            </a:r>
          </a:p>
        </p:txBody>
      </p:sp>
      <p:sp>
        <p:nvSpPr>
          <p:cNvPr id="3" name="Content Placeholder 2">
            <a:extLst>
              <a:ext uri="{FF2B5EF4-FFF2-40B4-BE49-F238E27FC236}">
                <a16:creationId xmlns:a16="http://schemas.microsoft.com/office/drawing/2014/main" id="{85C8C3FE-FCE4-4603-A236-9E581768A468}"/>
              </a:ext>
            </a:extLst>
          </p:cNvPr>
          <p:cNvSpPr>
            <a:spLocks noGrp="1"/>
          </p:cNvSpPr>
          <p:nvPr>
            <p:ph idx="1"/>
          </p:nvPr>
        </p:nvSpPr>
        <p:spPr>
          <a:xfrm>
            <a:off x="609600" y="1447800"/>
            <a:ext cx="7772400" cy="3352800"/>
          </a:xfrm>
        </p:spPr>
        <p:txBody>
          <a:bodyPr>
            <a:normAutofit/>
          </a:bodyPr>
          <a:lstStyle/>
          <a:p>
            <a:r>
              <a:rPr lang="en-US" dirty="0"/>
              <a:t>The reason for forecasting is to aid planning. Thus, an element of </a:t>
            </a:r>
            <a:r>
              <a:rPr lang="en-US" dirty="0">
                <a:solidFill>
                  <a:srgbClr val="FF0000"/>
                </a:solidFill>
              </a:rPr>
              <a:t>judgment</a:t>
            </a:r>
            <a:r>
              <a:rPr lang="en-US" dirty="0"/>
              <a:t> should be incorporated into the model selection process.</a:t>
            </a:r>
          </a:p>
          <a:p>
            <a:pPr marL="0" indent="0">
              <a:buNone/>
            </a:pPr>
            <a:endParaRPr lang="en-US" dirty="0"/>
          </a:p>
          <a:p>
            <a:r>
              <a:rPr lang="en-US" dirty="0">
                <a:solidFill>
                  <a:srgbClr val="FF0000"/>
                </a:solidFill>
              </a:rPr>
              <a:t>Think about planning capacity for a new airport.</a:t>
            </a:r>
          </a:p>
          <a:p>
            <a:r>
              <a:rPr lang="en-US" dirty="0">
                <a:solidFill>
                  <a:srgbClr val="FF0000"/>
                </a:solidFill>
              </a:rPr>
              <a:t>Only the upper tail matters!</a:t>
            </a:r>
          </a:p>
          <a:p>
            <a:pPr marL="0" indent="0">
              <a:buNone/>
            </a:pPr>
            <a:endParaRPr lang="en-US" sz="1800" dirty="0"/>
          </a:p>
        </p:txBody>
      </p:sp>
      <p:sp>
        <p:nvSpPr>
          <p:cNvPr id="4" name="Date Placeholder 3">
            <a:extLst>
              <a:ext uri="{FF2B5EF4-FFF2-40B4-BE49-F238E27FC236}">
                <a16:creationId xmlns:a16="http://schemas.microsoft.com/office/drawing/2014/main" id="{427C1C9E-6FA7-4C0B-B930-174AAF815FF1}"/>
              </a:ext>
            </a:extLst>
          </p:cNvPr>
          <p:cNvSpPr>
            <a:spLocks noGrp="1"/>
          </p:cNvSpPr>
          <p:nvPr>
            <p:ph type="dt" sz="half" idx="4294967295"/>
          </p:nvPr>
        </p:nvSpPr>
        <p:spPr>
          <a:xfrm>
            <a:off x="-1" y="6534150"/>
            <a:ext cx="1754155" cy="323850"/>
          </a:xfrm>
          <a:prstGeom prst="rect">
            <a:avLst/>
          </a:prstGeom>
        </p:spPr>
        <p:txBody>
          <a:bodyPr/>
          <a:lstStyle/>
          <a:p>
            <a:fld id="{730BAB08-C506-45FF-B2AD-263D095F9E20}" type="datetime1">
              <a:rPr lang="en-US" sz="1200" smtClean="0"/>
              <a:t>9/21/2022</a:t>
            </a:fld>
            <a:endParaRPr lang="en-US" sz="1200" dirty="0"/>
          </a:p>
        </p:txBody>
      </p:sp>
      <p:sp>
        <p:nvSpPr>
          <p:cNvPr id="5" name="Footer Placeholder 4">
            <a:extLst>
              <a:ext uri="{FF2B5EF4-FFF2-40B4-BE49-F238E27FC236}">
                <a16:creationId xmlns:a16="http://schemas.microsoft.com/office/drawing/2014/main" id="{BC43E2F0-EDC6-4914-9966-693AEFB7B67D}"/>
              </a:ext>
            </a:extLst>
          </p:cNvPr>
          <p:cNvSpPr>
            <a:spLocks noGrp="1"/>
          </p:cNvSpPr>
          <p:nvPr>
            <p:ph type="ftr" sz="quarter" idx="4294967295"/>
          </p:nvPr>
        </p:nvSpPr>
        <p:spPr>
          <a:xfrm>
            <a:off x="4419600" y="6356350"/>
            <a:ext cx="4724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Federal Forecasters Conference</a:t>
            </a:r>
            <a:endParaRPr lang="en-US" dirty="0"/>
          </a:p>
        </p:txBody>
      </p:sp>
      <p:sp>
        <p:nvSpPr>
          <p:cNvPr id="6" name="Slide Number Placeholder 5">
            <a:extLst>
              <a:ext uri="{FF2B5EF4-FFF2-40B4-BE49-F238E27FC236}">
                <a16:creationId xmlns:a16="http://schemas.microsoft.com/office/drawing/2014/main" id="{19644324-4653-4E29-BF1F-33140BA670B4}"/>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16</a:t>
            </a:fld>
            <a:endParaRPr lang="en-US" dirty="0"/>
          </a:p>
        </p:txBody>
      </p:sp>
    </p:spTree>
    <p:extLst>
      <p:ext uri="{BB962C8B-B14F-4D97-AF65-F5344CB8AC3E}">
        <p14:creationId xmlns:p14="http://schemas.microsoft.com/office/powerpoint/2010/main" val="2099586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CD882-4439-474B-9FB5-85F544DD3A2C}"/>
              </a:ext>
            </a:extLst>
          </p:cNvPr>
          <p:cNvSpPr>
            <a:spLocks noGrp="1"/>
          </p:cNvSpPr>
          <p:nvPr>
            <p:ph type="title"/>
          </p:nvPr>
        </p:nvSpPr>
        <p:spPr>
          <a:xfrm>
            <a:off x="1066800" y="381000"/>
            <a:ext cx="7391400" cy="457200"/>
          </a:xfrm>
        </p:spPr>
        <p:txBody>
          <a:bodyPr>
            <a:normAutofit/>
          </a:bodyPr>
          <a:lstStyle/>
          <a:p>
            <a:pPr algn="ctr"/>
            <a:r>
              <a:rPr lang="en-US" b="0" dirty="0"/>
              <a:t>Practical Advice [from M4 Competition]</a:t>
            </a:r>
          </a:p>
        </p:txBody>
      </p:sp>
      <p:sp>
        <p:nvSpPr>
          <p:cNvPr id="3" name="Content Placeholder 2">
            <a:extLst>
              <a:ext uri="{FF2B5EF4-FFF2-40B4-BE49-F238E27FC236}">
                <a16:creationId xmlns:a16="http://schemas.microsoft.com/office/drawing/2014/main" id="{85C8C3FE-FCE4-4603-A236-9E581768A468}"/>
              </a:ext>
            </a:extLst>
          </p:cNvPr>
          <p:cNvSpPr>
            <a:spLocks noGrp="1"/>
          </p:cNvSpPr>
          <p:nvPr>
            <p:ph idx="1"/>
          </p:nvPr>
        </p:nvSpPr>
        <p:spPr>
          <a:xfrm>
            <a:off x="762000" y="1447800"/>
            <a:ext cx="7239000" cy="3352800"/>
          </a:xfrm>
        </p:spPr>
        <p:txBody>
          <a:bodyPr>
            <a:normAutofit lnSpcReduction="10000"/>
          </a:bodyPr>
          <a:lstStyle/>
          <a:p>
            <a:pPr marL="0">
              <a:lnSpc>
                <a:spcPct val="107000"/>
              </a:lnSpc>
              <a:spcBef>
                <a:spcPts val="0"/>
              </a:spcBef>
              <a:spcAft>
                <a:spcPts val="600"/>
              </a:spcAft>
            </a:pPr>
            <a:r>
              <a:rPr lang="en-US" spc="-11" dirty="0">
                <a:solidFill>
                  <a:srgbClr val="282828"/>
                </a:solidFill>
                <a:latin typeface="Times New Roman" panose="02020603050405020304" pitchFamily="18" charset="0"/>
                <a:ea typeface="Calibri" panose="020F0502020204030204" pitchFamily="34" charset="0"/>
              </a:rPr>
              <a:t>Fry and Brundage (2020, p.157) observe:</a:t>
            </a:r>
            <a:endParaRPr lang="en-US" dirty="0">
              <a:latin typeface="Times New Roman" panose="02020603050405020304" pitchFamily="18" charset="0"/>
              <a:ea typeface="Calibri" panose="020F0502020204030204" pitchFamily="34" charset="0"/>
            </a:endParaRPr>
          </a:p>
          <a:p>
            <a:pPr indent="0">
              <a:lnSpc>
                <a:spcPct val="107000"/>
              </a:lnSpc>
              <a:spcBef>
                <a:spcPts val="0"/>
              </a:spcBef>
              <a:spcAft>
                <a:spcPts val="600"/>
              </a:spcAft>
              <a:buNone/>
            </a:pPr>
            <a:r>
              <a:rPr lang="en-US" spc="-11" dirty="0">
                <a:solidFill>
                  <a:srgbClr val="282828"/>
                </a:solidFill>
                <a:latin typeface="Times New Roman" panose="02020603050405020304" pitchFamily="18" charset="0"/>
                <a:ea typeface="Calibri" panose="020F0502020204030204" pitchFamily="34" charset="0"/>
              </a:rPr>
              <a:t>“In fact, for some capacity problems we find that we find that it is often </a:t>
            </a:r>
            <a:r>
              <a:rPr lang="en-US" spc="-11" dirty="0">
                <a:solidFill>
                  <a:srgbClr val="282828"/>
                </a:solidFill>
                <a:highlight>
                  <a:srgbClr val="FFFF00"/>
                </a:highlight>
                <a:latin typeface="Times New Roman" panose="02020603050405020304" pitchFamily="18" charset="0"/>
                <a:ea typeface="Calibri" panose="020F0502020204030204" pitchFamily="34" charset="0"/>
              </a:rPr>
              <a:t>more important to get the upper quantiles correct </a:t>
            </a:r>
            <a:r>
              <a:rPr lang="en-US" spc="-11" dirty="0">
                <a:solidFill>
                  <a:srgbClr val="282828"/>
                </a:solidFill>
                <a:latin typeface="Times New Roman" panose="02020603050405020304" pitchFamily="18" charset="0"/>
                <a:ea typeface="Calibri" panose="020F0502020204030204" pitchFamily="34" charset="0"/>
              </a:rPr>
              <a:t>than to actually get the point forecasts correct.”</a:t>
            </a:r>
            <a:endParaRPr lang="en-US" dirty="0">
              <a:latin typeface="Times New Roman" panose="02020603050405020304" pitchFamily="18" charset="0"/>
              <a:ea typeface="Calibri" panose="020F0502020204030204" pitchFamily="34" charset="0"/>
            </a:endParaRPr>
          </a:p>
          <a:p>
            <a:pPr marL="0">
              <a:lnSpc>
                <a:spcPct val="107000"/>
              </a:lnSpc>
              <a:spcBef>
                <a:spcPts val="0"/>
              </a:spcBef>
              <a:spcAft>
                <a:spcPts val="600"/>
              </a:spcAft>
            </a:pPr>
            <a:r>
              <a:rPr lang="en-US" spc="-11" dirty="0">
                <a:solidFill>
                  <a:srgbClr val="282828"/>
                </a:solidFill>
                <a:latin typeface="Times New Roman" panose="02020603050405020304" pitchFamily="18" charset="0"/>
                <a:ea typeface="Calibri" panose="020F0502020204030204" pitchFamily="34" charset="0"/>
              </a:rPr>
              <a:t>Michael Gilliland (2020, p.163) comments:</a:t>
            </a:r>
            <a:endParaRPr lang="en-US" dirty="0">
              <a:latin typeface="Times New Roman" panose="02020603050405020304" pitchFamily="18" charset="0"/>
              <a:ea typeface="Calibri" panose="020F0502020204030204" pitchFamily="34" charset="0"/>
            </a:endParaRPr>
          </a:p>
          <a:p>
            <a:pPr indent="0">
              <a:lnSpc>
                <a:spcPct val="107000"/>
              </a:lnSpc>
              <a:spcBef>
                <a:spcPts val="0"/>
              </a:spcBef>
              <a:spcAft>
                <a:spcPts val="600"/>
              </a:spcAft>
              <a:buNone/>
            </a:pPr>
            <a:r>
              <a:rPr lang="en-US" spc="-11" dirty="0">
                <a:solidFill>
                  <a:srgbClr val="282828"/>
                </a:solidFill>
                <a:latin typeface="Times New Roman" panose="02020603050405020304" pitchFamily="18" charset="0"/>
                <a:ea typeface="Calibri" panose="020F0502020204030204" pitchFamily="34" charset="0"/>
              </a:rPr>
              <a:t>“Yaniv and Foster (1995) found that people may prefer a narrower interval that does not include the true value to a wider interval that does. Du et al. (2011) found that people will </a:t>
            </a:r>
            <a:r>
              <a:rPr lang="en-US" spc="-11" dirty="0">
                <a:solidFill>
                  <a:srgbClr val="282828"/>
                </a:solidFill>
                <a:highlight>
                  <a:srgbClr val="FFFF00"/>
                </a:highlight>
                <a:latin typeface="Times New Roman" panose="02020603050405020304" pitchFamily="18" charset="0"/>
                <a:ea typeface="Calibri" panose="020F0502020204030204" pitchFamily="34" charset="0"/>
              </a:rPr>
              <a:t>tolerate intervals up to a certain width </a:t>
            </a:r>
            <a:r>
              <a:rPr lang="en-US" spc="-11" dirty="0">
                <a:solidFill>
                  <a:srgbClr val="282828"/>
                </a:solidFill>
                <a:latin typeface="Times New Roman" panose="02020603050405020304" pitchFamily="18" charset="0"/>
                <a:ea typeface="Calibri" panose="020F0502020204030204" pitchFamily="34" charset="0"/>
              </a:rPr>
              <a:t>– that some degree of uncertainty is unavoidable – but that </a:t>
            </a:r>
            <a:r>
              <a:rPr lang="en-US" spc="-11" dirty="0">
                <a:solidFill>
                  <a:srgbClr val="282828"/>
                </a:solidFill>
                <a:highlight>
                  <a:srgbClr val="FFFF00"/>
                </a:highlight>
                <a:latin typeface="Times New Roman" panose="02020603050405020304" pitchFamily="18" charset="0"/>
                <a:ea typeface="Calibri" panose="020F0502020204030204" pitchFamily="34" charset="0"/>
              </a:rPr>
              <a:t>wider intervals lose credibility</a:t>
            </a:r>
            <a:r>
              <a:rPr lang="en-US" spc="-11" dirty="0">
                <a:solidFill>
                  <a:srgbClr val="282828"/>
                </a:solidFill>
                <a:latin typeface="Times New Roman" panose="02020603050405020304" pitchFamily="18" charset="0"/>
                <a:ea typeface="Calibri" panose="020F0502020204030204" pitchFamily="34" charset="0"/>
              </a:rPr>
              <a:t>.”</a:t>
            </a:r>
            <a:endParaRPr lang="en-US" dirty="0">
              <a:latin typeface="Times New Roman" panose="02020603050405020304" pitchFamily="18" charset="0"/>
              <a:ea typeface="Calibri" panose="020F0502020204030204" pitchFamily="34" charset="0"/>
            </a:endParaRPr>
          </a:p>
          <a:p>
            <a:pPr marL="0" indent="0">
              <a:buNone/>
            </a:pPr>
            <a:endParaRPr lang="en-US" sz="1800" dirty="0"/>
          </a:p>
        </p:txBody>
      </p:sp>
      <p:sp>
        <p:nvSpPr>
          <p:cNvPr id="4" name="Date Placeholder 3">
            <a:extLst>
              <a:ext uri="{FF2B5EF4-FFF2-40B4-BE49-F238E27FC236}">
                <a16:creationId xmlns:a16="http://schemas.microsoft.com/office/drawing/2014/main" id="{427C1C9E-6FA7-4C0B-B930-174AAF815FF1}"/>
              </a:ext>
            </a:extLst>
          </p:cNvPr>
          <p:cNvSpPr>
            <a:spLocks noGrp="1"/>
          </p:cNvSpPr>
          <p:nvPr>
            <p:ph type="dt" sz="half" idx="4294967295"/>
          </p:nvPr>
        </p:nvSpPr>
        <p:spPr>
          <a:xfrm>
            <a:off x="-1" y="6534150"/>
            <a:ext cx="1754155" cy="323850"/>
          </a:xfrm>
          <a:prstGeom prst="rect">
            <a:avLst/>
          </a:prstGeom>
        </p:spPr>
        <p:txBody>
          <a:bodyPr/>
          <a:lstStyle/>
          <a:p>
            <a:fld id="{48ED66D8-1AA4-463C-B309-9EC31C43696C}" type="datetime1">
              <a:rPr lang="en-US" sz="1200" smtClean="0"/>
              <a:t>9/21/2022</a:t>
            </a:fld>
            <a:endParaRPr lang="en-US" sz="1200" dirty="0"/>
          </a:p>
        </p:txBody>
      </p:sp>
      <p:sp>
        <p:nvSpPr>
          <p:cNvPr id="5" name="Footer Placeholder 4">
            <a:extLst>
              <a:ext uri="{FF2B5EF4-FFF2-40B4-BE49-F238E27FC236}">
                <a16:creationId xmlns:a16="http://schemas.microsoft.com/office/drawing/2014/main" id="{BC43E2F0-EDC6-4914-9966-693AEFB7B67D}"/>
              </a:ext>
            </a:extLst>
          </p:cNvPr>
          <p:cNvSpPr>
            <a:spLocks noGrp="1"/>
          </p:cNvSpPr>
          <p:nvPr>
            <p:ph type="ftr" sz="quarter" idx="4294967295"/>
          </p:nvPr>
        </p:nvSpPr>
        <p:spPr>
          <a:xfrm>
            <a:off x="4419600" y="6356350"/>
            <a:ext cx="4724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Federal Forecasters Conference</a:t>
            </a:r>
            <a:endParaRPr lang="en-US" dirty="0"/>
          </a:p>
        </p:txBody>
      </p:sp>
      <p:sp>
        <p:nvSpPr>
          <p:cNvPr id="6" name="Slide Number Placeholder 5">
            <a:extLst>
              <a:ext uri="{FF2B5EF4-FFF2-40B4-BE49-F238E27FC236}">
                <a16:creationId xmlns:a16="http://schemas.microsoft.com/office/drawing/2014/main" id="{19644324-4653-4E29-BF1F-33140BA670B4}"/>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17</a:t>
            </a:fld>
            <a:endParaRPr lang="en-US" dirty="0"/>
          </a:p>
        </p:txBody>
      </p:sp>
    </p:spTree>
    <p:extLst>
      <p:ext uri="{BB962C8B-B14F-4D97-AF65-F5344CB8AC3E}">
        <p14:creationId xmlns:p14="http://schemas.microsoft.com/office/powerpoint/2010/main" val="1328919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908F-2E8F-4590-918E-19ECCE2755E6}"/>
              </a:ext>
            </a:extLst>
          </p:cNvPr>
          <p:cNvSpPr>
            <a:spLocks noGrp="1"/>
          </p:cNvSpPr>
          <p:nvPr>
            <p:ph type="title"/>
          </p:nvPr>
        </p:nvSpPr>
        <p:spPr>
          <a:xfrm>
            <a:off x="685800" y="381000"/>
            <a:ext cx="7467600" cy="609600"/>
          </a:xfrm>
        </p:spPr>
        <p:txBody>
          <a:bodyPr>
            <a:normAutofit fontScale="90000"/>
          </a:bodyPr>
          <a:lstStyle/>
          <a:p>
            <a:pPr algn="ctr"/>
            <a:r>
              <a:rPr lang="en-US" dirty="0"/>
              <a:t>Performance of interval forecasts 1 to 48 steps ahead</a:t>
            </a:r>
          </a:p>
        </p:txBody>
      </p:sp>
      <p:sp>
        <p:nvSpPr>
          <p:cNvPr id="3" name="Content Placeholder 2">
            <a:extLst>
              <a:ext uri="{FF2B5EF4-FFF2-40B4-BE49-F238E27FC236}">
                <a16:creationId xmlns:a16="http://schemas.microsoft.com/office/drawing/2014/main" id="{330E510E-665A-495C-802C-0CA8E7ACECCD}"/>
              </a:ext>
            </a:extLst>
          </p:cNvPr>
          <p:cNvSpPr>
            <a:spLocks noGrp="1"/>
          </p:cNvSpPr>
          <p:nvPr>
            <p:ph idx="1"/>
          </p:nvPr>
        </p:nvSpPr>
        <p:spPr>
          <a:xfrm>
            <a:off x="368300" y="1219200"/>
            <a:ext cx="8547100" cy="4953000"/>
          </a:xfrm>
        </p:spPr>
        <p:txBody>
          <a:bodyPr>
            <a:normAutofit/>
          </a:bodyPr>
          <a:lstStyle/>
          <a:p>
            <a:pPr marL="0" indent="0">
              <a:buNone/>
            </a:pPr>
            <a:r>
              <a:rPr lang="en-US" sz="2000" dirty="0">
                <a:solidFill>
                  <a:schemeClr val="accent5">
                    <a:lumMod val="25000"/>
                  </a:schemeClr>
                </a:solidFill>
              </a:rPr>
              <a:t>ARIMA (0,1,1)(0,1,1)12</a:t>
            </a:r>
          </a:p>
          <a:p>
            <a:pPr marL="0" indent="0">
              <a:buNone/>
            </a:pPr>
            <a:endParaRPr lang="en-US" sz="2000" dirty="0"/>
          </a:p>
          <a:p>
            <a:pPr marL="0" indent="0">
              <a:buNone/>
            </a:pPr>
            <a:endParaRPr lang="en-US" dirty="0">
              <a:solidFill>
                <a:srgbClr val="FF0000"/>
              </a:solidFill>
            </a:endParaRPr>
          </a:p>
        </p:txBody>
      </p:sp>
      <p:sp>
        <p:nvSpPr>
          <p:cNvPr id="4" name="Date Placeholder 3">
            <a:extLst>
              <a:ext uri="{FF2B5EF4-FFF2-40B4-BE49-F238E27FC236}">
                <a16:creationId xmlns:a16="http://schemas.microsoft.com/office/drawing/2014/main" id="{97382111-BFE0-4B89-82B5-255FA64C75BE}"/>
              </a:ext>
            </a:extLst>
          </p:cNvPr>
          <p:cNvSpPr>
            <a:spLocks noGrp="1"/>
          </p:cNvSpPr>
          <p:nvPr>
            <p:ph type="dt" sz="half" idx="4294967295"/>
          </p:nvPr>
        </p:nvSpPr>
        <p:spPr>
          <a:xfrm>
            <a:off x="0" y="6534150"/>
            <a:ext cx="1828800" cy="323850"/>
          </a:xfrm>
          <a:prstGeom prst="rect">
            <a:avLst/>
          </a:prstGeom>
        </p:spPr>
        <p:txBody>
          <a:bodyPr/>
          <a:lstStyle/>
          <a:p>
            <a:fld id="{1E7872A1-E1F7-4B92-A71E-D3B3F15E385F}" type="datetime1">
              <a:rPr lang="en-US" sz="1200" smtClean="0"/>
              <a:t>9/21/2022</a:t>
            </a:fld>
            <a:endParaRPr lang="en-US" sz="1200" dirty="0"/>
          </a:p>
        </p:txBody>
      </p:sp>
      <p:sp>
        <p:nvSpPr>
          <p:cNvPr id="5" name="Footer Placeholder 4">
            <a:extLst>
              <a:ext uri="{FF2B5EF4-FFF2-40B4-BE49-F238E27FC236}">
                <a16:creationId xmlns:a16="http://schemas.microsoft.com/office/drawing/2014/main" id="{E5FAC856-2B9A-46AD-8703-3B50D77F2739}"/>
              </a:ext>
            </a:extLst>
          </p:cNvPr>
          <p:cNvSpPr>
            <a:spLocks noGrp="1"/>
          </p:cNvSpPr>
          <p:nvPr>
            <p:ph type="ftr" sz="quarter" idx="4294967295"/>
          </p:nvPr>
        </p:nvSpPr>
        <p:spPr>
          <a:xfrm>
            <a:off x="50292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Federal Forecasters Conference</a:t>
            </a:r>
            <a:endParaRPr lang="en-US" dirty="0"/>
          </a:p>
        </p:txBody>
      </p:sp>
      <p:sp>
        <p:nvSpPr>
          <p:cNvPr id="6" name="Slide Number Placeholder 5">
            <a:extLst>
              <a:ext uri="{FF2B5EF4-FFF2-40B4-BE49-F238E27FC236}">
                <a16:creationId xmlns:a16="http://schemas.microsoft.com/office/drawing/2014/main" id="{86488616-8587-4549-8F3A-E2542038D26F}"/>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18</a:t>
            </a:fld>
            <a:endParaRPr lang="en-US"/>
          </a:p>
        </p:txBody>
      </p:sp>
      <p:pic>
        <p:nvPicPr>
          <p:cNvPr id="7" name="Picture 6">
            <a:extLst>
              <a:ext uri="{FF2B5EF4-FFF2-40B4-BE49-F238E27FC236}">
                <a16:creationId xmlns:a16="http://schemas.microsoft.com/office/drawing/2014/main" id="{C1F97D49-5E70-D427-455C-727B41F3475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7485" y="1813639"/>
            <a:ext cx="2679859" cy="1799273"/>
          </a:xfrm>
          <a:prstGeom prst="rect">
            <a:avLst/>
          </a:prstGeom>
          <a:noFill/>
          <a:ln>
            <a:noFill/>
          </a:ln>
        </p:spPr>
      </p:pic>
      <p:pic>
        <p:nvPicPr>
          <p:cNvPr id="8" name="Picture 7">
            <a:extLst>
              <a:ext uri="{FF2B5EF4-FFF2-40B4-BE49-F238E27FC236}">
                <a16:creationId xmlns:a16="http://schemas.microsoft.com/office/drawing/2014/main" id="{997C80B3-7A42-80DA-0251-2F2920A3DCD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62187" y="1813639"/>
            <a:ext cx="2698909" cy="1799273"/>
          </a:xfrm>
          <a:prstGeom prst="rect">
            <a:avLst/>
          </a:prstGeom>
          <a:noFill/>
          <a:ln>
            <a:noFill/>
          </a:ln>
        </p:spPr>
      </p:pic>
      <p:pic>
        <p:nvPicPr>
          <p:cNvPr id="11" name="Picture 10">
            <a:extLst>
              <a:ext uri="{FF2B5EF4-FFF2-40B4-BE49-F238E27FC236}">
                <a16:creationId xmlns:a16="http://schemas.microsoft.com/office/drawing/2014/main" id="{E0374361-4834-A66D-E966-0CB0F1B5093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742045" y="1824980"/>
            <a:ext cx="2717959" cy="1799273"/>
          </a:xfrm>
          <a:prstGeom prst="rect">
            <a:avLst/>
          </a:prstGeom>
          <a:noFill/>
          <a:ln>
            <a:noFill/>
          </a:ln>
        </p:spPr>
      </p:pic>
      <p:sp>
        <p:nvSpPr>
          <p:cNvPr id="12" name="TextBox 11">
            <a:extLst>
              <a:ext uri="{FF2B5EF4-FFF2-40B4-BE49-F238E27FC236}">
                <a16:creationId xmlns:a16="http://schemas.microsoft.com/office/drawing/2014/main" id="{1169E5C0-D328-73ED-C813-463C88726290}"/>
              </a:ext>
            </a:extLst>
          </p:cNvPr>
          <p:cNvSpPr txBox="1"/>
          <p:nvPr/>
        </p:nvSpPr>
        <p:spPr>
          <a:xfrm>
            <a:off x="358775" y="3664722"/>
            <a:ext cx="3297469" cy="400110"/>
          </a:xfrm>
          <a:prstGeom prst="rect">
            <a:avLst/>
          </a:prstGeom>
          <a:noFill/>
        </p:spPr>
        <p:txBody>
          <a:bodyPr wrap="square" rtlCol="0">
            <a:spAutoFit/>
          </a:bodyPr>
          <a:lstStyle/>
          <a:p>
            <a:r>
              <a:rPr lang="en-US" sz="2000" dirty="0">
                <a:solidFill>
                  <a:schemeClr val="accent5">
                    <a:lumMod val="25000"/>
                  </a:schemeClr>
                </a:solidFill>
              </a:rPr>
              <a:t>ARIMA(1,0,0)(0,1,1)12 +C</a:t>
            </a:r>
          </a:p>
        </p:txBody>
      </p:sp>
      <p:pic>
        <p:nvPicPr>
          <p:cNvPr id="13" name="Picture 12">
            <a:extLst>
              <a:ext uri="{FF2B5EF4-FFF2-40B4-BE49-F238E27FC236}">
                <a16:creationId xmlns:a16="http://schemas.microsoft.com/office/drawing/2014/main" id="{42139BC2-9C4D-B082-903E-3D95BFC5975E}"/>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46060" y="4241025"/>
            <a:ext cx="2661285" cy="1774031"/>
          </a:xfrm>
          <a:prstGeom prst="rect">
            <a:avLst/>
          </a:prstGeom>
          <a:noFill/>
          <a:ln>
            <a:noFill/>
          </a:ln>
        </p:spPr>
      </p:pic>
      <p:pic>
        <p:nvPicPr>
          <p:cNvPr id="14" name="Picture 13">
            <a:extLst>
              <a:ext uri="{FF2B5EF4-FFF2-40B4-BE49-F238E27FC236}">
                <a16:creationId xmlns:a16="http://schemas.microsoft.com/office/drawing/2014/main" id="{A0C69094-EE24-DEA0-45F9-28B578B23EFB}"/>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078294" y="4248982"/>
            <a:ext cx="2651760" cy="1767840"/>
          </a:xfrm>
          <a:prstGeom prst="rect">
            <a:avLst/>
          </a:prstGeom>
          <a:noFill/>
          <a:ln>
            <a:noFill/>
          </a:ln>
        </p:spPr>
      </p:pic>
      <p:pic>
        <p:nvPicPr>
          <p:cNvPr id="15" name="Picture 14">
            <a:extLst>
              <a:ext uri="{FF2B5EF4-FFF2-40B4-BE49-F238E27FC236}">
                <a16:creationId xmlns:a16="http://schemas.microsoft.com/office/drawing/2014/main" id="{D8AD5E15-1EC4-00B3-B485-85218855EA2B}"/>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5730054" y="4252633"/>
            <a:ext cx="2604611" cy="1774031"/>
          </a:xfrm>
          <a:prstGeom prst="rect">
            <a:avLst/>
          </a:prstGeom>
          <a:noFill/>
          <a:ln>
            <a:noFill/>
          </a:ln>
        </p:spPr>
      </p:pic>
    </p:spTree>
    <p:extLst>
      <p:ext uri="{BB962C8B-B14F-4D97-AF65-F5344CB8AC3E}">
        <p14:creationId xmlns:p14="http://schemas.microsoft.com/office/powerpoint/2010/main" val="797275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CD882-4439-474B-9FB5-85F544DD3A2C}"/>
              </a:ext>
            </a:extLst>
          </p:cNvPr>
          <p:cNvSpPr>
            <a:spLocks noGrp="1"/>
          </p:cNvSpPr>
          <p:nvPr>
            <p:ph type="title"/>
          </p:nvPr>
        </p:nvSpPr>
        <p:spPr>
          <a:xfrm>
            <a:off x="152400" y="381000"/>
            <a:ext cx="7772400" cy="457200"/>
          </a:xfrm>
        </p:spPr>
        <p:txBody>
          <a:bodyPr>
            <a:normAutofit/>
          </a:bodyPr>
          <a:lstStyle/>
          <a:p>
            <a:pPr algn="ctr"/>
            <a:r>
              <a:rPr lang="en-US" dirty="0"/>
              <a:t>Conclusions and Directions for Future Research</a:t>
            </a:r>
          </a:p>
        </p:txBody>
      </p:sp>
      <p:sp>
        <p:nvSpPr>
          <p:cNvPr id="3" name="Content Placeholder 2">
            <a:extLst>
              <a:ext uri="{FF2B5EF4-FFF2-40B4-BE49-F238E27FC236}">
                <a16:creationId xmlns:a16="http://schemas.microsoft.com/office/drawing/2014/main" id="{85C8C3FE-FCE4-4603-A236-9E581768A468}"/>
              </a:ext>
            </a:extLst>
          </p:cNvPr>
          <p:cNvSpPr>
            <a:spLocks noGrp="1"/>
          </p:cNvSpPr>
          <p:nvPr>
            <p:ph idx="1"/>
          </p:nvPr>
        </p:nvSpPr>
        <p:spPr>
          <a:xfrm>
            <a:off x="533400" y="1447800"/>
            <a:ext cx="8077200" cy="3352800"/>
          </a:xfrm>
        </p:spPr>
        <p:txBody>
          <a:bodyPr>
            <a:normAutofit/>
          </a:bodyPr>
          <a:lstStyle/>
          <a:p>
            <a:endParaRPr lang="en-US" sz="1800" dirty="0"/>
          </a:p>
          <a:p>
            <a:pPr marL="0" indent="0">
              <a:buNone/>
            </a:pPr>
            <a:endParaRPr lang="en-US" sz="1800" dirty="0"/>
          </a:p>
        </p:txBody>
      </p:sp>
      <p:sp>
        <p:nvSpPr>
          <p:cNvPr id="4" name="Date Placeholder 3">
            <a:extLst>
              <a:ext uri="{FF2B5EF4-FFF2-40B4-BE49-F238E27FC236}">
                <a16:creationId xmlns:a16="http://schemas.microsoft.com/office/drawing/2014/main" id="{427C1C9E-6FA7-4C0B-B930-174AAF815FF1}"/>
              </a:ext>
            </a:extLst>
          </p:cNvPr>
          <p:cNvSpPr>
            <a:spLocks noGrp="1"/>
          </p:cNvSpPr>
          <p:nvPr>
            <p:ph type="dt" sz="half" idx="4294967295"/>
          </p:nvPr>
        </p:nvSpPr>
        <p:spPr>
          <a:xfrm>
            <a:off x="-1" y="6534150"/>
            <a:ext cx="1754155" cy="323850"/>
          </a:xfrm>
          <a:prstGeom prst="rect">
            <a:avLst/>
          </a:prstGeom>
        </p:spPr>
        <p:txBody>
          <a:bodyPr/>
          <a:lstStyle/>
          <a:p>
            <a:fld id="{55F2C5AC-C895-49E3-9270-968D7467F7EA}" type="datetime1">
              <a:rPr lang="en-US" sz="1200" smtClean="0"/>
              <a:t>9/21/2022</a:t>
            </a:fld>
            <a:endParaRPr lang="en-US" sz="1200" dirty="0"/>
          </a:p>
        </p:txBody>
      </p:sp>
      <p:sp>
        <p:nvSpPr>
          <p:cNvPr id="5" name="Footer Placeholder 4">
            <a:extLst>
              <a:ext uri="{FF2B5EF4-FFF2-40B4-BE49-F238E27FC236}">
                <a16:creationId xmlns:a16="http://schemas.microsoft.com/office/drawing/2014/main" id="{BC43E2F0-EDC6-4914-9966-693AEFB7B67D}"/>
              </a:ext>
            </a:extLst>
          </p:cNvPr>
          <p:cNvSpPr>
            <a:spLocks noGrp="1"/>
          </p:cNvSpPr>
          <p:nvPr>
            <p:ph type="ftr" sz="quarter" idx="4294967295"/>
          </p:nvPr>
        </p:nvSpPr>
        <p:spPr>
          <a:xfrm>
            <a:off x="4419600" y="6356350"/>
            <a:ext cx="4724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Federal Forecasters Conference</a:t>
            </a:r>
            <a:endParaRPr lang="en-US" dirty="0"/>
          </a:p>
        </p:txBody>
      </p:sp>
      <p:sp>
        <p:nvSpPr>
          <p:cNvPr id="6" name="Slide Number Placeholder 5">
            <a:extLst>
              <a:ext uri="{FF2B5EF4-FFF2-40B4-BE49-F238E27FC236}">
                <a16:creationId xmlns:a16="http://schemas.microsoft.com/office/drawing/2014/main" id="{19644324-4653-4E29-BF1F-33140BA670B4}"/>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19</a:t>
            </a:fld>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A007626-7683-75FB-D575-E7A534FA1645}"/>
                  </a:ext>
                </a:extLst>
              </p:cNvPr>
              <p:cNvSpPr txBox="1"/>
              <p:nvPr/>
            </p:nvSpPr>
            <p:spPr>
              <a:xfrm>
                <a:off x="381000" y="1143000"/>
                <a:ext cx="8305800" cy="5324535"/>
              </a:xfrm>
              <a:prstGeom prst="rect">
                <a:avLst/>
              </a:prstGeom>
              <a:noFill/>
            </p:spPr>
            <p:txBody>
              <a:bodyPr wrap="square">
                <a:spAutoFit/>
              </a:bodyPr>
              <a:lstStyle/>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Choosing a forecasting method based only on point forecasts may give poor results for interval forecasts – </a:t>
                </a:r>
                <a:r>
                  <a:rPr lang="en-US" sz="2000" dirty="0">
                    <a:highlight>
                      <a:srgbClr val="FFFF00"/>
                    </a:highlight>
                    <a:latin typeface="Times New Roman" panose="02020603050405020304" pitchFamily="18" charset="0"/>
                    <a:cs typeface="Times New Roman" panose="02020603050405020304" pitchFamily="18" charset="0"/>
                  </a:rPr>
                  <a:t>context matters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When specifying a PI, need to decide on the </a:t>
                </a:r>
                <a:r>
                  <a:rPr lang="en-US" sz="2000" dirty="0">
                    <a:highlight>
                      <a:srgbClr val="FFFF00"/>
                    </a:highlight>
                    <a:latin typeface="Times New Roman" panose="02020603050405020304" pitchFamily="18" charset="0"/>
                    <a:cs typeface="Times New Roman" panose="02020603050405020304" pitchFamily="18" charset="0"/>
                  </a:rPr>
                  <a:t>width versus coverage </a:t>
                </a:r>
                <a:r>
                  <a:rPr lang="en-US" sz="2000" dirty="0">
                    <a:latin typeface="Times New Roman" panose="02020603050405020304" pitchFamily="18" charset="0"/>
                    <a:cs typeface="Times New Roman" panose="02020603050405020304" pitchFamily="18" charset="0"/>
                  </a:rPr>
                  <a:t>tradeoff</a:t>
                </a:r>
              </a:p>
              <a:p>
                <a:pPr marL="457200" indent="-457200">
                  <a:buFont typeface="+mj-lt"/>
                  <a:buAutoNum type="arabicPeriod"/>
                </a:pPr>
                <a:r>
                  <a:rPr lang="en-US" sz="2000" dirty="0">
                    <a:highlight>
                      <a:srgbClr val="FFFF00"/>
                    </a:highlight>
                    <a:latin typeface="Times New Roman" panose="02020603050405020304" pitchFamily="18" charset="0"/>
                    <a:cs typeface="Times New Roman" panose="02020603050405020304" pitchFamily="18" charset="0"/>
                  </a:rPr>
                  <a:t>Upper and lower tail results </a:t>
                </a:r>
                <a:r>
                  <a:rPr lang="en-US" sz="2000" dirty="0">
                    <a:latin typeface="Times New Roman" panose="02020603050405020304" pitchFamily="18" charset="0"/>
                    <a:cs typeface="Times New Roman" panose="02020603050405020304" pitchFamily="18" charset="0"/>
                  </a:rPr>
                  <a:t>may be quite different – what is important??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Competition results are </a:t>
                </a:r>
                <a:r>
                  <a:rPr lang="en-US" sz="2000" dirty="0">
                    <a:highlight>
                      <a:srgbClr val="FFFF00"/>
                    </a:highlight>
                    <a:latin typeface="Times New Roman" panose="02020603050405020304" pitchFamily="18" charset="0"/>
                    <a:cs typeface="Times New Roman" panose="02020603050405020304" pitchFamily="18" charset="0"/>
                  </a:rPr>
                  <a:t>data-dependent, criteria-dependent and depend on the strength of the “opposition”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Choice of Methods? Think </a:t>
                </a:r>
                <a:r>
                  <a:rPr lang="en-US" sz="2000" dirty="0">
                    <a:solidFill>
                      <a:srgbClr val="FF0000"/>
                    </a:solidFill>
                    <a:latin typeface="Times New Roman" panose="02020603050405020304" pitchFamily="18" charset="0"/>
                    <a:cs typeface="Times New Roman" panose="02020603050405020304" pitchFamily="18" charset="0"/>
                  </a:rPr>
                  <a:t>Horses for Courses! </a:t>
                </a:r>
                <a:r>
                  <a:rPr lang="en-US" sz="2000" dirty="0">
                    <a:latin typeface="Times New Roman" panose="02020603050405020304" pitchFamily="18" charset="0"/>
                    <a:cs typeface="Times New Roman" panose="02020603050405020304" pitchFamily="18" charset="0"/>
                  </a:rPr>
                  <a:t>(see Li et al., 2020; Ord, et al., 2017)</a:t>
                </a:r>
              </a:p>
              <a:p>
                <a:endParaRPr lang="en-US" sz="2000"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Research Questions:</a:t>
                </a:r>
              </a:p>
              <a:p>
                <a:pPr marL="457200" indent="-457200">
                  <a:buFont typeface="+mj-lt"/>
                  <a:buAutoNum type="arabicPeriod"/>
                </a:pP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Should we be considering </a:t>
                </a:r>
                <a:r>
                  <a:rPr lang="en-US" sz="2000" dirty="0">
                    <a:highlight>
                      <a:srgbClr val="FFFF00"/>
                    </a:highlight>
                    <a:latin typeface="Times New Roman" panose="02020603050405020304" pitchFamily="18" charset="0"/>
                    <a:cs typeface="Times New Roman" panose="02020603050405020304" pitchFamily="18" charset="0"/>
                  </a:rPr>
                  <a:t>prediction distributions and loss functions</a:t>
                </a:r>
                <a:r>
                  <a:rPr lang="en-US" sz="2000" dirty="0">
                    <a:latin typeface="Times New Roman" panose="02020603050405020304" pitchFamily="18" charset="0"/>
                    <a:cs typeface="Times New Roman" panose="02020603050405020304" pitchFamily="18" charset="0"/>
                  </a:rPr>
                  <a:t>, such as the trade-off between holding costs and stockout costs for retail sales planning?</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How might we incorporate </a:t>
                </a:r>
                <a:r>
                  <a:rPr lang="en-US" sz="2000" dirty="0">
                    <a:highlight>
                      <a:srgbClr val="FFFF00"/>
                    </a:highlight>
                    <a:latin typeface="Times New Roman" panose="02020603050405020304" pitchFamily="18" charset="0"/>
                    <a:cs typeface="Times New Roman" panose="02020603050405020304" pitchFamily="18" charset="0"/>
                  </a:rPr>
                  <a:t>a trade-off between point and interval forecast </a:t>
                </a:r>
                <a:r>
                  <a:rPr lang="en-US" sz="2000" dirty="0">
                    <a:latin typeface="Times New Roman" panose="02020603050405020304" pitchFamily="18" charset="0"/>
                    <a:cs typeface="Times New Roman" panose="02020603050405020304" pitchFamily="18" charset="0"/>
                  </a:rPr>
                  <a:t>performance into automatic forecasting packages?</a:t>
                </a:r>
              </a:p>
              <a:p>
                <a:pPr lvl="1"/>
                <a:r>
                  <a:rPr lang="en-US" sz="2000" dirty="0">
                    <a:latin typeface="Times New Roman" panose="02020603050405020304" pitchFamily="18" charset="0"/>
                    <a:cs typeface="Times New Roman" panose="02020603050405020304" pitchFamily="18" charset="0"/>
                  </a:rPr>
                  <a:t>e.g.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𝑀𝐴</m:t>
                    </m:r>
                    <m:r>
                      <a:rPr lang="en-US" sz="2000" b="0" i="1" smtClean="0">
                        <a:latin typeface="Cambria Math" panose="02040503050406030204" pitchFamily="18" charset="0"/>
                        <a:cs typeface="Times New Roman" panose="02020603050405020304" pitchFamily="18" charset="0"/>
                      </a:rPr>
                      <m:t>𝐹</m:t>
                    </m:r>
                    <m:r>
                      <a:rPr lang="en-US" sz="2000" b="0" i="1" smtClean="0">
                        <a:latin typeface="Cambria Math" panose="02040503050406030204" pitchFamily="18" charset="0"/>
                        <a:cs typeface="Times New Roman" panose="02020603050405020304" pitchFamily="18" charset="0"/>
                      </a:rPr>
                      <m:t>𝐸</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𝜏</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𝑀𝑆𝐼𝑆</m:t>
                    </m:r>
                  </m:oMath>
                </a14:m>
                <a:r>
                  <a:rPr lang="en-US" sz="2000" dirty="0">
                    <a:latin typeface="Times New Roman" panose="02020603050405020304" pitchFamily="18" charset="0"/>
                    <a:cs typeface="Times New Roman" panose="02020603050405020304" pitchFamily="18" charset="0"/>
                  </a:rPr>
                  <a:t> as the objective function?</a:t>
                </a:r>
              </a:p>
            </p:txBody>
          </p:sp>
        </mc:Choice>
        <mc:Fallback>
          <p:sp>
            <p:nvSpPr>
              <p:cNvPr id="8" name="TextBox 7">
                <a:extLst>
                  <a:ext uri="{FF2B5EF4-FFF2-40B4-BE49-F238E27FC236}">
                    <a16:creationId xmlns:a16="http://schemas.microsoft.com/office/drawing/2014/main" id="{7A007626-7683-75FB-D575-E7A534FA1645}"/>
                  </a:ext>
                </a:extLst>
              </p:cNvPr>
              <p:cNvSpPr txBox="1">
                <a:spLocks noRot="1" noChangeAspect="1" noMove="1" noResize="1" noEditPoints="1" noAdjustHandles="1" noChangeArrowheads="1" noChangeShapeType="1" noTextEdit="1"/>
              </p:cNvSpPr>
              <p:nvPr/>
            </p:nvSpPr>
            <p:spPr>
              <a:xfrm>
                <a:off x="381000" y="1143000"/>
                <a:ext cx="8305800" cy="5324535"/>
              </a:xfrm>
              <a:prstGeom prst="rect">
                <a:avLst/>
              </a:prstGeom>
              <a:blipFill>
                <a:blip r:embed="rId3"/>
                <a:stretch>
                  <a:fillRect l="-808" t="-687" r="-808" b="-1031"/>
                </a:stretch>
              </a:blipFill>
            </p:spPr>
            <p:txBody>
              <a:bodyPr/>
              <a:lstStyle/>
              <a:p>
                <a:r>
                  <a:rPr lang="en-US">
                    <a:noFill/>
                  </a:rPr>
                  <a:t> </a:t>
                </a:r>
              </a:p>
            </p:txBody>
          </p:sp>
        </mc:Fallback>
      </mc:AlternateContent>
    </p:spTree>
    <p:extLst>
      <p:ext uri="{BB962C8B-B14F-4D97-AF65-F5344CB8AC3E}">
        <p14:creationId xmlns:p14="http://schemas.microsoft.com/office/powerpoint/2010/main" val="2081639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13761-2549-45F0-A028-C52076AE5539}"/>
              </a:ext>
            </a:extLst>
          </p:cNvPr>
          <p:cNvSpPr>
            <a:spLocks noGrp="1"/>
          </p:cNvSpPr>
          <p:nvPr>
            <p:ph type="title"/>
          </p:nvPr>
        </p:nvSpPr>
        <p:spPr/>
        <p:txBody>
          <a:bodyPr>
            <a:normAutofit/>
          </a:bodyPr>
          <a:lstStyle/>
          <a:p>
            <a:pPr algn="ctr"/>
            <a:r>
              <a:rPr lang="en-US" dirty="0"/>
              <a:t>When?</a:t>
            </a:r>
          </a:p>
        </p:txBody>
      </p:sp>
      <p:sp>
        <p:nvSpPr>
          <p:cNvPr id="3" name="Content Placeholder 2">
            <a:extLst>
              <a:ext uri="{FF2B5EF4-FFF2-40B4-BE49-F238E27FC236}">
                <a16:creationId xmlns:a16="http://schemas.microsoft.com/office/drawing/2014/main" id="{ACC44769-5B4D-4870-B99E-9C2552ECADE0}"/>
              </a:ext>
            </a:extLst>
          </p:cNvPr>
          <p:cNvSpPr>
            <a:spLocks noGrp="1"/>
          </p:cNvSpPr>
          <p:nvPr>
            <p:ph idx="1"/>
          </p:nvPr>
        </p:nvSpPr>
        <p:spPr>
          <a:xfrm>
            <a:off x="381000" y="1447800"/>
            <a:ext cx="8382000" cy="3352800"/>
          </a:xfrm>
        </p:spPr>
        <p:txBody>
          <a:bodyPr/>
          <a:lstStyle/>
          <a:p>
            <a:pPr marL="0" indent="0">
              <a:lnSpc>
                <a:spcPct val="107000"/>
              </a:lnSpc>
              <a:spcBef>
                <a:spcPts val="0"/>
              </a:spcBef>
              <a:spcAft>
                <a:spcPts val="600"/>
              </a:spcAft>
              <a:buNone/>
            </a:pPr>
            <a:r>
              <a:rPr lang="en-US" sz="2400" dirty="0">
                <a:latin typeface="Times New Roman" panose="02020603050405020304" pitchFamily="18" charset="0"/>
                <a:ea typeface="Calibri" panose="020F0502020204030204" pitchFamily="34" charset="0"/>
              </a:rPr>
              <a:t> A recent study by </a:t>
            </a:r>
            <a:r>
              <a:rPr lang="en-US" sz="2400" dirty="0" err="1">
                <a:latin typeface="Times New Roman" panose="02020603050405020304" pitchFamily="18" charset="0"/>
                <a:ea typeface="Calibri" panose="020F0502020204030204" pitchFamily="34" charset="0"/>
              </a:rPr>
              <a:t>Efron</a:t>
            </a:r>
            <a:r>
              <a:rPr lang="en-US" sz="2400" dirty="0">
                <a:latin typeface="Times New Roman" panose="02020603050405020304" pitchFamily="18" charset="0"/>
                <a:ea typeface="Calibri" panose="020F0502020204030204" pitchFamily="34" charset="0"/>
              </a:rPr>
              <a:t> (2020) provides a detailed assessment of the strengths and weaknesses of traditional regression-type methods and pure prediction algorithms.  </a:t>
            </a:r>
            <a:r>
              <a:rPr lang="en-US" sz="2400" dirty="0" err="1">
                <a:latin typeface="Times New Roman" panose="02020603050405020304" pitchFamily="18" charset="0"/>
                <a:ea typeface="Calibri" panose="020F0502020204030204" pitchFamily="34" charset="0"/>
              </a:rPr>
              <a:t>Efron</a:t>
            </a:r>
            <a:r>
              <a:rPr lang="en-US" sz="2400" dirty="0">
                <a:latin typeface="Times New Roman" panose="02020603050405020304" pitchFamily="18" charset="0"/>
                <a:ea typeface="Calibri" panose="020F0502020204030204" pitchFamily="34" charset="0"/>
              </a:rPr>
              <a:t> states “When they </a:t>
            </a:r>
            <a:r>
              <a:rPr lang="en-US" sz="2400" i="1" dirty="0">
                <a:latin typeface="Times New Roman" panose="02020603050405020304" pitchFamily="18" charset="0"/>
                <a:ea typeface="Calibri" panose="020F0502020204030204" pitchFamily="34" charset="0"/>
              </a:rPr>
              <a:t>are</a:t>
            </a:r>
            <a:r>
              <a:rPr lang="en-US" sz="2400" dirty="0">
                <a:latin typeface="Times New Roman" panose="02020603050405020304" pitchFamily="18" charset="0"/>
                <a:ea typeface="Calibri" panose="020F0502020204030204" pitchFamily="34" charset="0"/>
              </a:rPr>
              <a:t> [his italics] suitable, the pure prediction methods can be stunningly successful.”  </a:t>
            </a:r>
          </a:p>
          <a:p>
            <a:pPr marL="0" indent="0" algn="ctr">
              <a:lnSpc>
                <a:spcPct val="107000"/>
              </a:lnSpc>
              <a:spcBef>
                <a:spcPts val="0"/>
              </a:spcBef>
              <a:spcAft>
                <a:spcPts val="600"/>
              </a:spcAft>
              <a:buNone/>
            </a:pPr>
            <a:endParaRPr lang="en-US" sz="1800" dirty="0">
              <a:latin typeface="Times New Roman" panose="02020603050405020304" pitchFamily="18" charset="0"/>
              <a:ea typeface="Calibri" panose="020F0502020204030204" pitchFamily="34" charset="0"/>
            </a:endParaRPr>
          </a:p>
          <a:p>
            <a:pPr marL="0" indent="0" algn="ctr">
              <a:lnSpc>
                <a:spcPct val="107000"/>
              </a:lnSpc>
              <a:spcBef>
                <a:spcPts val="0"/>
              </a:spcBef>
              <a:spcAft>
                <a:spcPts val="600"/>
              </a:spcAft>
              <a:buNone/>
            </a:pPr>
            <a:r>
              <a:rPr lang="en-US" sz="2400" dirty="0">
                <a:latin typeface="Times New Roman" panose="02020603050405020304" pitchFamily="18" charset="0"/>
                <a:ea typeface="Calibri" panose="020F0502020204030204" pitchFamily="34" charset="0"/>
              </a:rPr>
              <a:t>The key question is “</a:t>
            </a:r>
            <a:r>
              <a:rPr lang="en-US" sz="2400" dirty="0">
                <a:solidFill>
                  <a:srgbClr val="FF0000"/>
                </a:solidFill>
                <a:latin typeface="Times New Roman" panose="02020603050405020304" pitchFamily="18" charset="0"/>
                <a:ea typeface="Calibri" panose="020F0502020204030204" pitchFamily="34" charset="0"/>
              </a:rPr>
              <a:t>When</a:t>
            </a:r>
            <a:r>
              <a:rPr lang="en-US" sz="2400" dirty="0">
                <a:latin typeface="Times New Roman" panose="02020603050405020304" pitchFamily="18" charset="0"/>
                <a:ea typeface="Calibri" panose="020F0502020204030204" pitchFamily="34" charset="0"/>
              </a:rPr>
              <a:t>?”</a:t>
            </a:r>
          </a:p>
          <a:p>
            <a:endParaRPr lang="en-US" dirty="0"/>
          </a:p>
        </p:txBody>
      </p:sp>
      <p:sp>
        <p:nvSpPr>
          <p:cNvPr id="4" name="Date Placeholder 3">
            <a:extLst>
              <a:ext uri="{FF2B5EF4-FFF2-40B4-BE49-F238E27FC236}">
                <a16:creationId xmlns:a16="http://schemas.microsoft.com/office/drawing/2014/main" id="{105DD892-D89D-4799-B319-999F543E5BE1}"/>
              </a:ext>
            </a:extLst>
          </p:cNvPr>
          <p:cNvSpPr>
            <a:spLocks noGrp="1"/>
          </p:cNvSpPr>
          <p:nvPr>
            <p:ph type="dt" sz="half" idx="10"/>
          </p:nvPr>
        </p:nvSpPr>
        <p:spPr>
          <a:xfrm>
            <a:off x="0" y="6534150"/>
            <a:ext cx="1524000" cy="323850"/>
          </a:xfrm>
        </p:spPr>
        <p:txBody>
          <a:bodyPr/>
          <a:lstStyle/>
          <a:p>
            <a:r>
              <a:rPr lang="en-US"/>
              <a:t>9/9/2222/22</a:t>
            </a:r>
            <a:fld id="{1607674D-0F9F-403B-AAF1-C495DFD3A65F}" type="datetime1">
              <a:rPr lang="en-US" smtClean="0"/>
              <a:t>9/21/2022</a:t>
            </a:fld>
            <a:endParaRPr lang="en-US" dirty="0"/>
          </a:p>
        </p:txBody>
      </p:sp>
      <p:sp>
        <p:nvSpPr>
          <p:cNvPr id="5" name="Footer Placeholder 4">
            <a:extLst>
              <a:ext uri="{FF2B5EF4-FFF2-40B4-BE49-F238E27FC236}">
                <a16:creationId xmlns:a16="http://schemas.microsoft.com/office/drawing/2014/main" id="{8CFCDD5D-C718-409A-9D0D-D6FFF62672E4}"/>
              </a:ext>
            </a:extLst>
          </p:cNvPr>
          <p:cNvSpPr>
            <a:spLocks noGrp="1"/>
          </p:cNvSpPr>
          <p:nvPr>
            <p:ph type="ftr" sz="quarter" idx="11"/>
          </p:nvPr>
        </p:nvSpPr>
        <p:spPr>
          <a:xfrm>
            <a:off x="5181600" y="6356350"/>
            <a:ext cx="3657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Federal Forecasters Conference</a:t>
            </a:r>
            <a:endParaRPr lang="en-US" dirty="0"/>
          </a:p>
        </p:txBody>
      </p:sp>
      <p:sp>
        <p:nvSpPr>
          <p:cNvPr id="6" name="Slide Number Placeholder 5">
            <a:extLst>
              <a:ext uri="{FF2B5EF4-FFF2-40B4-BE49-F238E27FC236}">
                <a16:creationId xmlns:a16="http://schemas.microsoft.com/office/drawing/2014/main" id="{14D9823C-8D70-43BE-B173-C2CD3F1E459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2</a:t>
            </a:fld>
            <a:endParaRPr lang="en-US"/>
          </a:p>
        </p:txBody>
      </p:sp>
    </p:spTree>
    <p:extLst>
      <p:ext uri="{BB962C8B-B14F-4D97-AF65-F5344CB8AC3E}">
        <p14:creationId xmlns:p14="http://schemas.microsoft.com/office/powerpoint/2010/main" val="93926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CD882-4439-474B-9FB5-85F544DD3A2C}"/>
              </a:ext>
            </a:extLst>
          </p:cNvPr>
          <p:cNvSpPr>
            <a:spLocks noGrp="1"/>
          </p:cNvSpPr>
          <p:nvPr>
            <p:ph type="title"/>
          </p:nvPr>
        </p:nvSpPr>
        <p:spPr>
          <a:xfrm>
            <a:off x="1066800" y="381000"/>
            <a:ext cx="7391400" cy="457200"/>
          </a:xfrm>
        </p:spPr>
        <p:txBody>
          <a:bodyPr>
            <a:normAutofit/>
          </a:bodyPr>
          <a:lstStyle/>
          <a:p>
            <a:pPr algn="ctr"/>
            <a:r>
              <a:rPr lang="en-US" dirty="0"/>
              <a:t>Last Word?</a:t>
            </a:r>
          </a:p>
        </p:txBody>
      </p:sp>
      <p:sp>
        <p:nvSpPr>
          <p:cNvPr id="3" name="Content Placeholder 2">
            <a:extLst>
              <a:ext uri="{FF2B5EF4-FFF2-40B4-BE49-F238E27FC236}">
                <a16:creationId xmlns:a16="http://schemas.microsoft.com/office/drawing/2014/main" id="{85C8C3FE-FCE4-4603-A236-9E581768A468}"/>
              </a:ext>
            </a:extLst>
          </p:cNvPr>
          <p:cNvSpPr>
            <a:spLocks noGrp="1"/>
          </p:cNvSpPr>
          <p:nvPr>
            <p:ph idx="1"/>
          </p:nvPr>
        </p:nvSpPr>
        <p:spPr>
          <a:xfrm>
            <a:off x="1066800" y="1447800"/>
            <a:ext cx="7467600" cy="434340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“We argue that this distinction [between ML and SM] does not stem from fundamental differences in the methods assigned to either class. Instead, this distinction is probably of a </a:t>
            </a:r>
            <a:r>
              <a:rPr lang="en-US" sz="2400" i="1" dirty="0">
                <a:solidFill>
                  <a:srgbClr val="FF0000"/>
                </a:solidFill>
                <a:latin typeface="Times New Roman" panose="02020603050405020304" pitchFamily="18" charset="0"/>
                <a:cs typeface="Times New Roman" panose="02020603050405020304" pitchFamily="18" charset="0"/>
              </a:rPr>
              <a:t>tribal nature</a:t>
            </a:r>
            <a:r>
              <a:rPr lang="en-US" sz="2400" dirty="0">
                <a:latin typeface="Times New Roman" panose="02020603050405020304" pitchFamily="18" charset="0"/>
                <a:cs typeface="Times New Roman" panose="02020603050405020304" pitchFamily="18" charset="0"/>
              </a:rPr>
              <a:t>, [my italics] which limits the insights into the appropriateness and effectiveness of different forecasting methods.”</a:t>
            </a:r>
          </a:p>
          <a:p>
            <a:pPr marL="0" indent="0">
              <a:buNone/>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Januschowski</a:t>
            </a:r>
            <a:r>
              <a:rPr lang="en-US" sz="2400" dirty="0">
                <a:latin typeface="Times New Roman" panose="02020603050405020304" pitchFamily="18" charset="0"/>
                <a:cs typeface="Times New Roman" panose="02020603050405020304" pitchFamily="18" charset="0"/>
              </a:rPr>
              <a:t> et al., 2020)</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FF0000"/>
                </a:solidFill>
                <a:latin typeface="Times New Roman" panose="02020603050405020304" pitchFamily="18" charset="0"/>
                <a:cs typeface="Times New Roman" panose="02020603050405020304" pitchFamily="18" charset="0"/>
              </a:rPr>
              <a:t>It is worth noting that the most successful ML procedure was </a:t>
            </a:r>
            <a:r>
              <a:rPr lang="en-US" sz="2400" dirty="0" err="1">
                <a:solidFill>
                  <a:srgbClr val="FF0000"/>
                </a:solidFill>
                <a:latin typeface="Times New Roman" panose="02020603050405020304" pitchFamily="18" charset="0"/>
                <a:cs typeface="Times New Roman" panose="02020603050405020304" pitchFamily="18" charset="0"/>
              </a:rPr>
              <a:t>LightGBM</a:t>
            </a:r>
            <a:r>
              <a:rPr lang="en-US" sz="2400" dirty="0">
                <a:solidFill>
                  <a:srgbClr val="FF0000"/>
                </a:solidFill>
                <a:latin typeface="Times New Roman" panose="02020603050405020304" pitchFamily="18" charset="0"/>
                <a:cs typeface="Times New Roman" panose="02020603050405020304" pitchFamily="18" charset="0"/>
              </a:rPr>
              <a:t> – a form of nonlinear regression.</a:t>
            </a:r>
          </a:p>
          <a:p>
            <a:endParaRPr lang="en-US" sz="1800" dirty="0"/>
          </a:p>
          <a:p>
            <a:pPr marL="0" indent="0">
              <a:buNone/>
            </a:pPr>
            <a:endParaRPr lang="en-US" sz="1800" dirty="0"/>
          </a:p>
        </p:txBody>
      </p:sp>
      <p:sp>
        <p:nvSpPr>
          <p:cNvPr id="4" name="Date Placeholder 3">
            <a:extLst>
              <a:ext uri="{FF2B5EF4-FFF2-40B4-BE49-F238E27FC236}">
                <a16:creationId xmlns:a16="http://schemas.microsoft.com/office/drawing/2014/main" id="{427C1C9E-6FA7-4C0B-B930-174AAF815FF1}"/>
              </a:ext>
            </a:extLst>
          </p:cNvPr>
          <p:cNvSpPr>
            <a:spLocks noGrp="1"/>
          </p:cNvSpPr>
          <p:nvPr>
            <p:ph type="dt" sz="half" idx="4294967295"/>
          </p:nvPr>
        </p:nvSpPr>
        <p:spPr>
          <a:xfrm>
            <a:off x="-1" y="6534150"/>
            <a:ext cx="1754155" cy="323850"/>
          </a:xfrm>
          <a:prstGeom prst="rect">
            <a:avLst/>
          </a:prstGeom>
        </p:spPr>
        <p:txBody>
          <a:bodyPr/>
          <a:lstStyle/>
          <a:p>
            <a:fld id="{F9C7E948-D484-4261-B19D-61662D7D1B68}" type="datetime1">
              <a:rPr lang="en-US" sz="1200" smtClean="0"/>
              <a:t>9/21/2022</a:t>
            </a:fld>
            <a:endParaRPr lang="en-US" sz="1200" dirty="0"/>
          </a:p>
        </p:txBody>
      </p:sp>
      <p:sp>
        <p:nvSpPr>
          <p:cNvPr id="5" name="Footer Placeholder 4">
            <a:extLst>
              <a:ext uri="{FF2B5EF4-FFF2-40B4-BE49-F238E27FC236}">
                <a16:creationId xmlns:a16="http://schemas.microsoft.com/office/drawing/2014/main" id="{BC43E2F0-EDC6-4914-9966-693AEFB7B67D}"/>
              </a:ext>
            </a:extLst>
          </p:cNvPr>
          <p:cNvSpPr>
            <a:spLocks noGrp="1"/>
          </p:cNvSpPr>
          <p:nvPr>
            <p:ph type="ftr" sz="quarter" idx="4294967295"/>
          </p:nvPr>
        </p:nvSpPr>
        <p:spPr>
          <a:xfrm>
            <a:off x="4419600" y="6356350"/>
            <a:ext cx="4724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Federal Forecasters Conference</a:t>
            </a:r>
            <a:endParaRPr lang="en-US" dirty="0"/>
          </a:p>
        </p:txBody>
      </p:sp>
      <p:sp>
        <p:nvSpPr>
          <p:cNvPr id="6" name="Slide Number Placeholder 5">
            <a:extLst>
              <a:ext uri="{FF2B5EF4-FFF2-40B4-BE49-F238E27FC236}">
                <a16:creationId xmlns:a16="http://schemas.microsoft.com/office/drawing/2014/main" id="{19644324-4653-4E29-BF1F-33140BA670B4}"/>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20</a:t>
            </a:fld>
            <a:endParaRPr lang="en-US" dirty="0"/>
          </a:p>
        </p:txBody>
      </p:sp>
    </p:spTree>
    <p:extLst>
      <p:ext uri="{BB962C8B-B14F-4D97-AF65-F5344CB8AC3E}">
        <p14:creationId xmlns:p14="http://schemas.microsoft.com/office/powerpoint/2010/main" val="215042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C1AF50-7C21-D5B9-D9E8-57BC4F01DDDE}"/>
              </a:ext>
            </a:extLst>
          </p:cNvPr>
          <p:cNvSpPr>
            <a:spLocks noGrp="1"/>
          </p:cNvSpPr>
          <p:nvPr>
            <p:ph type="title"/>
          </p:nvPr>
        </p:nvSpPr>
        <p:spPr/>
        <p:txBody>
          <a:bodyPr/>
          <a:lstStyle/>
          <a:p>
            <a:pPr algn="ctr"/>
            <a:r>
              <a:rPr lang="en-US" dirty="0">
                <a:solidFill>
                  <a:srgbClr val="FF0000"/>
                </a:solidFill>
              </a:rPr>
              <a:t>.</a:t>
            </a:r>
          </a:p>
        </p:txBody>
      </p:sp>
      <p:sp>
        <p:nvSpPr>
          <p:cNvPr id="8" name="Content Placeholder 7">
            <a:extLst>
              <a:ext uri="{FF2B5EF4-FFF2-40B4-BE49-F238E27FC236}">
                <a16:creationId xmlns:a16="http://schemas.microsoft.com/office/drawing/2014/main" id="{8AF3702F-7D33-DF59-1AC9-0DB3B6B8B5A6}"/>
              </a:ext>
            </a:extLst>
          </p:cNvPr>
          <p:cNvSpPr>
            <a:spLocks noGrp="1"/>
          </p:cNvSpPr>
          <p:nvPr>
            <p:ph idx="1"/>
          </p:nvPr>
        </p:nvSpPr>
        <p:spPr>
          <a:xfrm>
            <a:off x="1066800" y="1447800"/>
            <a:ext cx="7467600" cy="3352800"/>
          </a:xfrm>
        </p:spPr>
        <p:txBody>
          <a:bodyPr/>
          <a:lstStyle/>
          <a:p>
            <a:pPr marL="0" indent="0" algn="ctr">
              <a:buNone/>
            </a:pPr>
            <a:r>
              <a:rPr lang="en-US" sz="2800" dirty="0">
                <a:solidFill>
                  <a:srgbClr val="FF0000"/>
                </a:solidFill>
              </a:rPr>
              <a:t>SO, WHEN??</a:t>
            </a:r>
            <a:endParaRPr lang="en-US" sz="2800" dirty="0"/>
          </a:p>
          <a:p>
            <a:pPr marL="0" indent="0" algn="ctr">
              <a:buNone/>
            </a:pPr>
            <a:endParaRPr lang="en-US" dirty="0"/>
          </a:p>
          <a:p>
            <a:pPr marL="0" indent="0" algn="ctr">
              <a:buNone/>
            </a:pPr>
            <a:endParaRPr lang="en-US" dirty="0"/>
          </a:p>
          <a:p>
            <a:pPr marL="0" indent="0" algn="ctr">
              <a:buNone/>
            </a:pPr>
            <a:r>
              <a:rPr lang="en-US" sz="2800" dirty="0"/>
              <a:t>THANK YOU!</a:t>
            </a:r>
          </a:p>
        </p:txBody>
      </p:sp>
      <p:sp>
        <p:nvSpPr>
          <p:cNvPr id="4" name="Date Placeholder 3">
            <a:extLst>
              <a:ext uri="{FF2B5EF4-FFF2-40B4-BE49-F238E27FC236}">
                <a16:creationId xmlns:a16="http://schemas.microsoft.com/office/drawing/2014/main" id="{01DF596A-064E-E0E6-B12B-C5EC8B21D250}"/>
              </a:ext>
            </a:extLst>
          </p:cNvPr>
          <p:cNvSpPr>
            <a:spLocks noGrp="1"/>
          </p:cNvSpPr>
          <p:nvPr>
            <p:ph type="dt" sz="half" idx="4294967295"/>
          </p:nvPr>
        </p:nvSpPr>
        <p:spPr>
          <a:xfrm>
            <a:off x="0" y="6534150"/>
            <a:ext cx="1752600" cy="323850"/>
          </a:xfrm>
          <a:prstGeom prst="rect">
            <a:avLst/>
          </a:prstGeom>
        </p:spPr>
        <p:txBody>
          <a:bodyPr/>
          <a:lstStyle/>
          <a:p>
            <a:fld id="{2CDB4317-2595-4A0A-91CD-698F34B4CB56}" type="datetime1">
              <a:rPr lang="en-US" sz="1200" smtClean="0"/>
              <a:t>9/21/2022</a:t>
            </a:fld>
            <a:endParaRPr lang="en-US" sz="1200" dirty="0"/>
          </a:p>
        </p:txBody>
      </p:sp>
      <p:sp>
        <p:nvSpPr>
          <p:cNvPr id="5" name="Footer Placeholder 4">
            <a:extLst>
              <a:ext uri="{FF2B5EF4-FFF2-40B4-BE49-F238E27FC236}">
                <a16:creationId xmlns:a16="http://schemas.microsoft.com/office/drawing/2014/main" id="{CAA53DCF-8596-8A28-DE1F-EBB1DFD1B78E}"/>
              </a:ext>
            </a:extLst>
          </p:cNvPr>
          <p:cNvSpPr>
            <a:spLocks noGrp="1"/>
          </p:cNvSpPr>
          <p:nvPr>
            <p:ph type="ftr" sz="quarter" idx="4294967295"/>
          </p:nvPr>
        </p:nvSpPr>
        <p:spPr>
          <a:xfrm>
            <a:off x="4724400" y="6356350"/>
            <a:ext cx="4419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Federal Forecasters Conference</a:t>
            </a:r>
            <a:endParaRPr lang="en-US" dirty="0"/>
          </a:p>
        </p:txBody>
      </p:sp>
      <p:sp>
        <p:nvSpPr>
          <p:cNvPr id="6" name="Slide Number Placeholder 5">
            <a:extLst>
              <a:ext uri="{FF2B5EF4-FFF2-40B4-BE49-F238E27FC236}">
                <a16:creationId xmlns:a16="http://schemas.microsoft.com/office/drawing/2014/main" id="{11E9A834-0CD8-2D34-E452-70BE569686C5}"/>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21</a:t>
            </a:fld>
            <a:endParaRPr lang="en-US"/>
          </a:p>
        </p:txBody>
      </p:sp>
    </p:spTree>
    <p:extLst>
      <p:ext uri="{BB962C8B-B14F-4D97-AF65-F5344CB8AC3E}">
        <p14:creationId xmlns:p14="http://schemas.microsoft.com/office/powerpoint/2010/main" val="659295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E9C4-3F35-4E45-9D8B-312DF9BD2FB1}"/>
              </a:ext>
            </a:extLst>
          </p:cNvPr>
          <p:cNvSpPr>
            <a:spLocks noGrp="1"/>
          </p:cNvSpPr>
          <p:nvPr>
            <p:ph type="title"/>
          </p:nvPr>
        </p:nvSpPr>
        <p:spPr>
          <a:xfrm>
            <a:off x="628650" y="1054101"/>
            <a:ext cx="7886700" cy="313928"/>
          </a:xfrm>
        </p:spPr>
        <p:txBody>
          <a:bodyPr>
            <a:normAutofit fontScale="90000"/>
          </a:bodyPr>
          <a:lstStyle/>
          <a:p>
            <a:pPr algn="ctr"/>
            <a:r>
              <a:rPr lang="en-US" sz="2100" dirty="0"/>
              <a:t>References</a:t>
            </a:r>
          </a:p>
        </p:txBody>
      </p:sp>
      <p:sp>
        <p:nvSpPr>
          <p:cNvPr id="3" name="Content Placeholder 2">
            <a:extLst>
              <a:ext uri="{FF2B5EF4-FFF2-40B4-BE49-F238E27FC236}">
                <a16:creationId xmlns:a16="http://schemas.microsoft.com/office/drawing/2014/main" id="{F2A9364F-C731-4D36-8A76-6F446A182579}"/>
              </a:ext>
            </a:extLst>
          </p:cNvPr>
          <p:cNvSpPr>
            <a:spLocks noGrp="1"/>
          </p:cNvSpPr>
          <p:nvPr>
            <p:ph idx="1"/>
          </p:nvPr>
        </p:nvSpPr>
        <p:spPr>
          <a:xfrm>
            <a:off x="628650" y="1368029"/>
            <a:ext cx="7886700" cy="4575572"/>
          </a:xfrm>
        </p:spPr>
        <p:txBody>
          <a:bodyPr>
            <a:normAutofit fontScale="25000" lnSpcReduction="20000"/>
          </a:bodyPr>
          <a:lstStyle/>
          <a:p>
            <a:pPr marL="0" algn="just">
              <a:lnSpc>
                <a:spcPct val="120000"/>
              </a:lnSpc>
              <a:spcBef>
                <a:spcPts val="450"/>
              </a:spcBef>
              <a:spcAft>
                <a:spcPts val="450"/>
              </a:spcAft>
            </a:pPr>
            <a:r>
              <a:rPr lang="en-US" sz="4800" spc="-75" dirty="0">
                <a:latin typeface="Times New Roman" panose="02020603050405020304" pitchFamily="18" charset="0"/>
                <a:ea typeface="Times New Roman" panose="02020603050405020304" pitchFamily="18" charset="0"/>
              </a:rPr>
              <a:t>Chatfield, C. (1993). Calculating interval forecasts. </a:t>
            </a:r>
            <a:r>
              <a:rPr lang="en-US" sz="4800" i="1" spc="-75" dirty="0">
                <a:latin typeface="Times New Roman" panose="02020603050405020304" pitchFamily="18" charset="0"/>
                <a:ea typeface="Times New Roman" panose="02020603050405020304" pitchFamily="18" charset="0"/>
              </a:rPr>
              <a:t>Journal of Business and Economic Statistics, </a:t>
            </a:r>
            <a:r>
              <a:rPr lang="en-US" sz="4800" spc="-75" dirty="0">
                <a:latin typeface="Times New Roman" panose="02020603050405020304" pitchFamily="18" charset="0"/>
                <a:ea typeface="Times New Roman" panose="02020603050405020304" pitchFamily="18" charset="0"/>
              </a:rPr>
              <a:t>11, 121-135.</a:t>
            </a:r>
          </a:p>
          <a:p>
            <a:pPr marL="0" algn="just">
              <a:lnSpc>
                <a:spcPct val="120000"/>
              </a:lnSpc>
              <a:spcBef>
                <a:spcPts val="450"/>
              </a:spcBef>
              <a:spcAft>
                <a:spcPts val="450"/>
              </a:spcAft>
            </a:pPr>
            <a:r>
              <a:rPr lang="en-US" sz="4800" spc="-75" dirty="0">
                <a:latin typeface="Times New Roman" panose="02020603050405020304" pitchFamily="18" charset="0"/>
                <a:ea typeface="Times New Roman" panose="02020603050405020304" pitchFamily="18" charset="0"/>
              </a:rPr>
              <a:t>Du, N., </a:t>
            </a:r>
            <a:r>
              <a:rPr lang="en-US" sz="4800" spc="-75" dirty="0" err="1">
                <a:latin typeface="Times New Roman" panose="02020603050405020304" pitchFamily="18" charset="0"/>
                <a:ea typeface="Times New Roman" panose="02020603050405020304" pitchFamily="18" charset="0"/>
              </a:rPr>
              <a:t>Budesco</a:t>
            </a:r>
            <a:r>
              <a:rPr lang="en-US" sz="4800" spc="-75" dirty="0">
                <a:latin typeface="Times New Roman" panose="02020603050405020304" pitchFamily="18" charset="0"/>
                <a:ea typeface="Times New Roman" panose="02020603050405020304" pitchFamily="18" charset="0"/>
              </a:rPr>
              <a:t>, D., Shelly, M. &amp; Omer, T. (2011). The appeal of vague financial forecasts. </a:t>
            </a:r>
            <a:r>
              <a:rPr lang="en-US" sz="4800" i="1" spc="-75" dirty="0">
                <a:latin typeface="Times New Roman" panose="02020603050405020304" pitchFamily="18" charset="0"/>
                <a:ea typeface="Times New Roman" panose="02020603050405020304" pitchFamily="18" charset="0"/>
              </a:rPr>
              <a:t>Organizational Behavior and Human Decision Processes,</a:t>
            </a:r>
            <a:r>
              <a:rPr lang="en-US" sz="4800" spc="-75" dirty="0">
                <a:latin typeface="Times New Roman" panose="02020603050405020304" pitchFamily="18" charset="0"/>
                <a:ea typeface="Times New Roman" panose="02020603050405020304" pitchFamily="18" charset="0"/>
              </a:rPr>
              <a:t> 114, 179-189</a:t>
            </a:r>
            <a:endParaRPr lang="en-US" sz="4800" b="1" spc="-75" dirty="0">
              <a:latin typeface="Times New Roman" panose="02020603050405020304" pitchFamily="18" charset="0"/>
              <a:ea typeface="Times New Roman" panose="02020603050405020304" pitchFamily="18" charset="0"/>
            </a:endParaRPr>
          </a:p>
          <a:p>
            <a:pPr marL="0" algn="just">
              <a:lnSpc>
                <a:spcPct val="120000"/>
              </a:lnSpc>
              <a:spcBef>
                <a:spcPts val="450"/>
              </a:spcBef>
              <a:spcAft>
                <a:spcPts val="450"/>
              </a:spcAft>
            </a:pPr>
            <a:r>
              <a:rPr lang="en-US" sz="4800" spc="-75" dirty="0" err="1">
                <a:latin typeface="Times New Roman" panose="02020603050405020304" pitchFamily="18" charset="0"/>
                <a:ea typeface="Times New Roman" panose="02020603050405020304" pitchFamily="18" charset="0"/>
              </a:rPr>
              <a:t>Efron</a:t>
            </a:r>
            <a:r>
              <a:rPr lang="en-US" sz="4800" spc="-75" dirty="0">
                <a:latin typeface="Times New Roman" panose="02020603050405020304" pitchFamily="18" charset="0"/>
                <a:ea typeface="Times New Roman" panose="02020603050405020304" pitchFamily="18" charset="0"/>
              </a:rPr>
              <a:t>. B. (2020). Prediction, Estimation and Attribution. </a:t>
            </a:r>
            <a:r>
              <a:rPr lang="en-US" sz="4800" i="1" spc="-75" dirty="0">
                <a:latin typeface="Times New Roman" panose="02020603050405020304" pitchFamily="18" charset="0"/>
                <a:ea typeface="Times New Roman" panose="02020603050405020304" pitchFamily="18" charset="0"/>
              </a:rPr>
              <a:t>Journal of the American Statistical Association, 115</a:t>
            </a:r>
            <a:r>
              <a:rPr lang="en-US" sz="4800" spc="-75" dirty="0">
                <a:latin typeface="Times New Roman" panose="02020603050405020304" pitchFamily="18" charset="0"/>
                <a:ea typeface="Times New Roman" panose="02020603050405020304" pitchFamily="18" charset="0"/>
              </a:rPr>
              <a:t>, 636-655.</a:t>
            </a:r>
            <a:endParaRPr lang="en-US" sz="4800" b="1" spc="-75" dirty="0">
              <a:latin typeface="Times New Roman" panose="02020603050405020304" pitchFamily="18" charset="0"/>
              <a:ea typeface="Times New Roman" panose="02020603050405020304" pitchFamily="18" charset="0"/>
            </a:endParaRPr>
          </a:p>
          <a:p>
            <a:pPr marL="0" algn="just">
              <a:lnSpc>
                <a:spcPct val="120000"/>
              </a:lnSpc>
              <a:spcBef>
                <a:spcPts val="450"/>
              </a:spcBef>
              <a:spcAft>
                <a:spcPts val="450"/>
              </a:spcAft>
            </a:pPr>
            <a:r>
              <a:rPr lang="en-US" sz="4800" spc="-75" dirty="0">
                <a:latin typeface="Times New Roman" panose="02020603050405020304" pitchFamily="18" charset="0"/>
                <a:ea typeface="Times New Roman" panose="02020603050405020304" pitchFamily="18" charset="0"/>
              </a:rPr>
              <a:t>Fry, C. &amp; Brundage, M. (2020). The M4 forecasting competition – A practitioner’s view. </a:t>
            </a:r>
            <a:r>
              <a:rPr lang="en-US" sz="4800" i="1" spc="-75" dirty="0">
                <a:latin typeface="Times New Roman" panose="02020603050405020304" pitchFamily="18" charset="0"/>
                <a:ea typeface="Times New Roman" panose="02020603050405020304" pitchFamily="18" charset="0"/>
              </a:rPr>
              <a:t>International Journal of Forecasting, </a:t>
            </a:r>
            <a:r>
              <a:rPr lang="en-US" sz="4800" spc="-75" dirty="0">
                <a:latin typeface="Times New Roman" panose="02020603050405020304" pitchFamily="18" charset="0"/>
                <a:ea typeface="Times New Roman" panose="02020603050405020304" pitchFamily="18" charset="0"/>
              </a:rPr>
              <a:t>36, 157-160.</a:t>
            </a:r>
          </a:p>
          <a:p>
            <a:pPr marL="0">
              <a:spcBef>
                <a:spcPts val="450"/>
              </a:spcBef>
              <a:spcAft>
                <a:spcPts val="450"/>
              </a:spcAft>
            </a:pPr>
            <a:r>
              <a:rPr lang="en-US" sz="4800" dirty="0">
                <a:latin typeface="Times New Roman" panose="02020603050405020304" pitchFamily="18" charset="0"/>
                <a:ea typeface="Times New Roman" panose="02020603050405020304" pitchFamily="18" charset="0"/>
              </a:rPr>
              <a:t>Gilliland, M. (2020). The value added by machine learning approaches in forecasting. </a:t>
            </a:r>
            <a:r>
              <a:rPr lang="en-US" sz="4800" i="1" dirty="0">
                <a:latin typeface="Times New Roman" panose="02020603050405020304" pitchFamily="18" charset="0"/>
                <a:ea typeface="Times New Roman" panose="02020603050405020304" pitchFamily="18" charset="0"/>
              </a:rPr>
              <a:t>International Journal of Forecasting, </a:t>
            </a:r>
            <a:r>
              <a:rPr lang="en-US" sz="4800" dirty="0">
                <a:latin typeface="Times New Roman" panose="02020603050405020304" pitchFamily="18" charset="0"/>
                <a:ea typeface="Times New Roman" panose="02020603050405020304" pitchFamily="18" charset="0"/>
              </a:rPr>
              <a:t>36, 161-166.</a:t>
            </a:r>
            <a:endParaRPr lang="en-US" sz="4800" b="1" dirty="0">
              <a:latin typeface="Times New Roman" panose="02020603050405020304" pitchFamily="18" charset="0"/>
              <a:ea typeface="Times New Roman" panose="02020603050405020304" pitchFamily="18" charset="0"/>
            </a:endParaRPr>
          </a:p>
          <a:p>
            <a:pPr marL="0">
              <a:spcBef>
                <a:spcPts val="450"/>
              </a:spcBef>
              <a:spcAft>
                <a:spcPts val="450"/>
              </a:spcAft>
            </a:pPr>
            <a:r>
              <a:rPr lang="en-US" sz="4800" dirty="0" err="1">
                <a:latin typeface="Times New Roman" panose="02020603050405020304" pitchFamily="18" charset="0"/>
                <a:ea typeface="Times New Roman" panose="02020603050405020304" pitchFamily="18" charset="0"/>
              </a:rPr>
              <a:t>Januschowski</a:t>
            </a:r>
            <a:r>
              <a:rPr lang="en-US" sz="4800" dirty="0">
                <a:latin typeface="Times New Roman" panose="02020603050405020304" pitchFamily="18" charset="0"/>
                <a:ea typeface="Times New Roman" panose="02020603050405020304" pitchFamily="18" charset="0"/>
              </a:rPr>
              <a:t>, T., </a:t>
            </a:r>
            <a:r>
              <a:rPr lang="en-US" sz="4800" dirty="0" err="1">
                <a:latin typeface="Times New Roman" panose="02020603050405020304" pitchFamily="18" charset="0"/>
                <a:ea typeface="Times New Roman" panose="02020603050405020304" pitchFamily="18" charset="0"/>
              </a:rPr>
              <a:t>Gashaus</a:t>
            </a:r>
            <a:r>
              <a:rPr lang="en-US" sz="4800" dirty="0">
                <a:latin typeface="Times New Roman" panose="02020603050405020304" pitchFamily="18" charset="0"/>
                <a:ea typeface="Times New Roman" panose="02020603050405020304" pitchFamily="18" charset="0"/>
              </a:rPr>
              <a:t>, J., Wang, Y., Salinas, D., </a:t>
            </a:r>
            <a:r>
              <a:rPr lang="en-US" sz="4800" dirty="0" err="1">
                <a:latin typeface="Times New Roman" panose="02020603050405020304" pitchFamily="18" charset="0"/>
                <a:ea typeface="Times New Roman" panose="02020603050405020304" pitchFamily="18" charset="0"/>
              </a:rPr>
              <a:t>Flunkert</a:t>
            </a:r>
            <a:r>
              <a:rPr lang="en-US" sz="4800" dirty="0">
                <a:latin typeface="Times New Roman" panose="02020603050405020304" pitchFamily="18" charset="0"/>
                <a:ea typeface="Times New Roman" panose="02020603050405020304" pitchFamily="18" charset="0"/>
              </a:rPr>
              <a:t>, V., </a:t>
            </a:r>
            <a:r>
              <a:rPr lang="en-US" sz="4800" dirty="0" err="1">
                <a:latin typeface="Times New Roman" panose="02020603050405020304" pitchFamily="18" charset="0"/>
                <a:ea typeface="Times New Roman" panose="02020603050405020304" pitchFamily="18" charset="0"/>
              </a:rPr>
              <a:t>Bohlke</a:t>
            </a:r>
            <a:r>
              <a:rPr lang="en-US" sz="4800" dirty="0">
                <a:latin typeface="Times New Roman" panose="02020603050405020304" pitchFamily="18" charset="0"/>
                <a:ea typeface="Times New Roman" panose="02020603050405020304" pitchFamily="18" charset="0"/>
              </a:rPr>
              <a:t>-Schneider, M. and </a:t>
            </a:r>
            <a:r>
              <a:rPr lang="en-US" sz="4800" dirty="0" err="1">
                <a:latin typeface="Times New Roman" panose="02020603050405020304" pitchFamily="18" charset="0"/>
                <a:ea typeface="Times New Roman" panose="02020603050405020304" pitchFamily="18" charset="0"/>
              </a:rPr>
              <a:t>Callot</a:t>
            </a:r>
            <a:r>
              <a:rPr lang="en-US" sz="4800" dirty="0">
                <a:latin typeface="Times New Roman" panose="02020603050405020304" pitchFamily="18" charset="0"/>
                <a:ea typeface="Times New Roman" panose="02020603050405020304" pitchFamily="18" charset="0"/>
              </a:rPr>
              <a:t>, L. (2020). Criteria for classifying forecasting methods. </a:t>
            </a:r>
            <a:r>
              <a:rPr lang="en-US" sz="4800" i="1" dirty="0">
                <a:latin typeface="Times New Roman" panose="02020603050405020304" pitchFamily="18" charset="0"/>
                <a:ea typeface="Times New Roman" panose="02020603050405020304" pitchFamily="18" charset="0"/>
              </a:rPr>
              <a:t>International Journal of Forecasting, </a:t>
            </a:r>
            <a:r>
              <a:rPr lang="en-US" sz="4800" dirty="0">
                <a:latin typeface="Times New Roman" panose="02020603050405020304" pitchFamily="18" charset="0"/>
                <a:ea typeface="Times New Roman" panose="02020603050405020304" pitchFamily="18" charset="0"/>
              </a:rPr>
              <a:t>36, 167-177 </a:t>
            </a:r>
          </a:p>
          <a:p>
            <a:pPr marL="0">
              <a:spcBef>
                <a:spcPts val="450"/>
              </a:spcBef>
              <a:spcAft>
                <a:spcPts val="450"/>
              </a:spcAft>
            </a:pPr>
            <a:r>
              <a:rPr lang="en-US" sz="4800" dirty="0">
                <a:latin typeface="Times New Roman" panose="02020603050405020304" pitchFamily="18" charset="0"/>
                <a:ea typeface="Times New Roman" panose="02020603050405020304" pitchFamily="18" charset="0"/>
              </a:rPr>
              <a:t>Li, Y., Berry, D., &amp; Lee, J. (2020) How to choose among three forecasting methods. </a:t>
            </a:r>
            <a:r>
              <a:rPr lang="en-US" sz="4800" i="1" dirty="0">
                <a:latin typeface="Times New Roman" panose="02020603050405020304" pitchFamily="18" charset="0"/>
                <a:ea typeface="Times New Roman" panose="02020603050405020304" pitchFamily="18" charset="0"/>
              </a:rPr>
              <a:t>Foresight</a:t>
            </a:r>
            <a:r>
              <a:rPr lang="en-US" sz="4800" dirty="0">
                <a:latin typeface="Times New Roman" panose="02020603050405020304" pitchFamily="18" charset="0"/>
                <a:ea typeface="Times New Roman" panose="02020603050405020304" pitchFamily="18" charset="0"/>
              </a:rPr>
              <a:t>, Issue 58, 7 – 14.</a:t>
            </a:r>
          </a:p>
          <a:p>
            <a:pPr marL="0">
              <a:spcBef>
                <a:spcPts val="450"/>
              </a:spcBef>
              <a:spcAft>
                <a:spcPts val="450"/>
              </a:spcAft>
            </a:pPr>
            <a:r>
              <a:rPr lang="en-US" sz="4800" dirty="0">
                <a:latin typeface="Times New Roman" panose="02020603050405020304" pitchFamily="18" charset="0"/>
                <a:ea typeface="Times New Roman" panose="02020603050405020304" pitchFamily="18" charset="0"/>
              </a:rPr>
              <a:t>Makridakis, S., </a:t>
            </a:r>
            <a:r>
              <a:rPr lang="en-US" sz="4800" dirty="0" err="1">
                <a:latin typeface="Times New Roman" panose="02020603050405020304" pitchFamily="18" charset="0"/>
                <a:ea typeface="Times New Roman" panose="02020603050405020304" pitchFamily="18" charset="0"/>
              </a:rPr>
              <a:t>Spiliotis</a:t>
            </a:r>
            <a:r>
              <a:rPr lang="en-US" sz="4800" dirty="0">
                <a:latin typeface="Times New Roman" panose="02020603050405020304" pitchFamily="18" charset="0"/>
                <a:ea typeface="Times New Roman" panose="02020603050405020304" pitchFamily="18" charset="0"/>
              </a:rPr>
              <a:t>, E. &amp; Assimakopoulos, V. (2020). The M4 Competition: 100,000 time series and 61 forecasting methods. </a:t>
            </a:r>
            <a:r>
              <a:rPr lang="en-US" sz="4800" i="1" dirty="0">
                <a:latin typeface="Times New Roman" panose="02020603050405020304" pitchFamily="18" charset="0"/>
                <a:ea typeface="Times New Roman" panose="02020603050405020304" pitchFamily="18" charset="0"/>
              </a:rPr>
              <a:t>International Journal of Forecasting, 36, </a:t>
            </a:r>
            <a:r>
              <a:rPr lang="en-US" sz="4800" dirty="0">
                <a:latin typeface="Times New Roman" panose="02020603050405020304" pitchFamily="18" charset="0"/>
                <a:ea typeface="Times New Roman" panose="02020603050405020304" pitchFamily="18" charset="0"/>
              </a:rPr>
              <a:t>54 – 74.</a:t>
            </a:r>
            <a:endParaRPr lang="en-US" sz="4800" b="1" dirty="0">
              <a:latin typeface="Times New Roman" panose="02020603050405020304" pitchFamily="18" charset="0"/>
              <a:ea typeface="Times New Roman" panose="02020603050405020304" pitchFamily="18" charset="0"/>
            </a:endParaRPr>
          </a:p>
          <a:p>
            <a:pPr marL="0">
              <a:spcBef>
                <a:spcPts val="450"/>
              </a:spcBef>
              <a:spcAft>
                <a:spcPts val="450"/>
              </a:spcAft>
            </a:pPr>
            <a:r>
              <a:rPr lang="en-US" sz="4800" dirty="0">
                <a:latin typeface="Times New Roman" panose="02020603050405020304" pitchFamily="18" charset="0"/>
                <a:ea typeface="Times New Roman" panose="02020603050405020304" pitchFamily="18" charset="0"/>
              </a:rPr>
              <a:t>Makridakis, S., </a:t>
            </a:r>
            <a:r>
              <a:rPr lang="en-US" sz="4800" dirty="0" err="1">
                <a:latin typeface="Times New Roman" panose="02020603050405020304" pitchFamily="18" charset="0"/>
                <a:ea typeface="Times New Roman" panose="02020603050405020304" pitchFamily="18" charset="0"/>
              </a:rPr>
              <a:t>Spiliotis</a:t>
            </a:r>
            <a:r>
              <a:rPr lang="en-US" sz="4800" dirty="0">
                <a:latin typeface="Times New Roman" panose="02020603050405020304" pitchFamily="18" charset="0"/>
                <a:ea typeface="Times New Roman" panose="02020603050405020304" pitchFamily="18" charset="0"/>
              </a:rPr>
              <a:t>, E. &amp; Assimakopoulos, V. (2022a). The M5 Accuracy Competition: Results, Findings and Conclusions. </a:t>
            </a:r>
            <a:r>
              <a:rPr lang="en-US" sz="4800" i="1" dirty="0">
                <a:latin typeface="Times New Roman" panose="02020603050405020304" pitchFamily="18" charset="0"/>
                <a:ea typeface="Times New Roman" panose="02020603050405020304" pitchFamily="18" charset="0"/>
              </a:rPr>
              <a:t>International Journal of Forecasting, </a:t>
            </a:r>
            <a:r>
              <a:rPr lang="en-US" sz="4800" dirty="0">
                <a:latin typeface="Times New Roman" panose="02020603050405020304" pitchFamily="18" charset="0"/>
                <a:ea typeface="Times New Roman" panose="02020603050405020304" pitchFamily="18" charset="0"/>
              </a:rPr>
              <a:t>to appear.</a:t>
            </a:r>
          </a:p>
          <a:p>
            <a:pPr marL="0">
              <a:spcBef>
                <a:spcPts val="450"/>
              </a:spcBef>
              <a:spcAft>
                <a:spcPts val="450"/>
              </a:spcAft>
            </a:pPr>
            <a:r>
              <a:rPr lang="en-US" sz="4800" dirty="0">
                <a:latin typeface="Times New Roman" panose="02020603050405020304" pitchFamily="18" charset="0"/>
                <a:ea typeface="Times New Roman" panose="02020603050405020304" pitchFamily="18" charset="0"/>
              </a:rPr>
              <a:t>Makridakis, S., </a:t>
            </a:r>
            <a:r>
              <a:rPr lang="en-US" sz="4800" dirty="0" err="1">
                <a:latin typeface="Times New Roman" panose="02020603050405020304" pitchFamily="18" charset="0"/>
                <a:ea typeface="Times New Roman" panose="02020603050405020304" pitchFamily="18" charset="0"/>
              </a:rPr>
              <a:t>Spiliotis</a:t>
            </a:r>
            <a:r>
              <a:rPr lang="en-US" sz="4800" dirty="0">
                <a:latin typeface="Times New Roman" panose="02020603050405020304" pitchFamily="18" charset="0"/>
                <a:ea typeface="Times New Roman" panose="02020603050405020304" pitchFamily="18" charset="0"/>
              </a:rPr>
              <a:t>, E. &amp; Assimakopoulos, V. (2022b). The M5 Uncertainty Competition: Results, Findings and Conclusions. </a:t>
            </a:r>
            <a:r>
              <a:rPr lang="en-US" sz="4800" i="1" dirty="0">
                <a:latin typeface="Times New Roman" panose="02020603050405020304" pitchFamily="18" charset="0"/>
                <a:ea typeface="Times New Roman" panose="02020603050405020304" pitchFamily="18" charset="0"/>
              </a:rPr>
              <a:t>International Journal of Forecasting, </a:t>
            </a:r>
            <a:r>
              <a:rPr lang="en-US" sz="4800" dirty="0">
                <a:latin typeface="Times New Roman" panose="02020603050405020304" pitchFamily="18" charset="0"/>
                <a:ea typeface="Times New Roman" panose="02020603050405020304" pitchFamily="18" charset="0"/>
              </a:rPr>
              <a:t>to appear.</a:t>
            </a:r>
            <a:endParaRPr lang="en-US" sz="4800" b="1" dirty="0">
              <a:latin typeface="Times New Roman" panose="02020603050405020304" pitchFamily="18" charset="0"/>
              <a:ea typeface="Times New Roman" panose="02020603050405020304" pitchFamily="18" charset="0"/>
            </a:endParaRPr>
          </a:p>
          <a:p>
            <a:pPr marL="0">
              <a:spcBef>
                <a:spcPts val="450"/>
              </a:spcBef>
              <a:spcAft>
                <a:spcPts val="450"/>
              </a:spcAft>
            </a:pPr>
            <a:r>
              <a:rPr lang="en-US" sz="4800" dirty="0">
                <a:latin typeface="Times New Roman" panose="02020603050405020304" pitchFamily="18" charset="0"/>
                <a:ea typeface="Times New Roman" panose="02020603050405020304" pitchFamily="18" charset="0"/>
              </a:rPr>
              <a:t>Ord, K., Fildes, R. &amp; </a:t>
            </a:r>
            <a:r>
              <a:rPr lang="en-US" sz="4800" dirty="0" err="1">
                <a:latin typeface="Times New Roman" panose="02020603050405020304" pitchFamily="18" charset="0"/>
                <a:ea typeface="Times New Roman" panose="02020603050405020304" pitchFamily="18" charset="0"/>
              </a:rPr>
              <a:t>Kourentzes</a:t>
            </a:r>
            <a:r>
              <a:rPr lang="en-US" sz="4800" dirty="0">
                <a:latin typeface="Times New Roman" panose="02020603050405020304" pitchFamily="18" charset="0"/>
                <a:ea typeface="Times New Roman" panose="02020603050405020304" pitchFamily="18" charset="0"/>
              </a:rPr>
              <a:t>, N. (2017). </a:t>
            </a:r>
            <a:r>
              <a:rPr lang="en-US" sz="4800" i="1" dirty="0">
                <a:latin typeface="Times New Roman" panose="02020603050405020304" pitchFamily="18" charset="0"/>
                <a:ea typeface="Times New Roman" panose="02020603050405020304" pitchFamily="18" charset="0"/>
              </a:rPr>
              <a:t>Principles of Business Forecasting</a:t>
            </a:r>
            <a:r>
              <a:rPr lang="en-US" sz="4800" dirty="0">
                <a:latin typeface="Times New Roman" panose="02020603050405020304" pitchFamily="18" charset="0"/>
                <a:ea typeface="Times New Roman" panose="02020603050405020304" pitchFamily="18" charset="0"/>
              </a:rPr>
              <a:t>. New </a:t>
            </a:r>
            <a:r>
              <a:rPr lang="en-US" sz="4800" dirty="0" err="1">
                <a:latin typeface="Times New Roman" panose="02020603050405020304" pitchFamily="18" charset="0"/>
                <a:ea typeface="Times New Roman" panose="02020603050405020304" pitchFamily="18" charset="0"/>
              </a:rPr>
              <a:t>York:Wessex</a:t>
            </a:r>
            <a:r>
              <a:rPr lang="en-US" sz="4800" dirty="0">
                <a:latin typeface="Times New Roman" panose="02020603050405020304" pitchFamily="18" charset="0"/>
                <a:ea typeface="Times New Roman" panose="02020603050405020304" pitchFamily="18" charset="0"/>
              </a:rPr>
              <a:t> Press. 2</a:t>
            </a:r>
            <a:r>
              <a:rPr lang="en-US" sz="4800" baseline="30000" dirty="0">
                <a:latin typeface="Times New Roman" panose="02020603050405020304" pitchFamily="18" charset="0"/>
                <a:ea typeface="Times New Roman" panose="02020603050405020304" pitchFamily="18" charset="0"/>
              </a:rPr>
              <a:t>nd</a:t>
            </a:r>
            <a:r>
              <a:rPr lang="en-US" sz="4800" dirty="0">
                <a:latin typeface="Times New Roman" panose="02020603050405020304" pitchFamily="18" charset="0"/>
                <a:ea typeface="Times New Roman" panose="02020603050405020304" pitchFamily="18" charset="0"/>
              </a:rPr>
              <a:t> edition. </a:t>
            </a:r>
          </a:p>
          <a:p>
            <a:pPr marL="0">
              <a:spcBef>
                <a:spcPts val="450"/>
              </a:spcBef>
              <a:spcAft>
                <a:spcPts val="450"/>
              </a:spcAft>
            </a:pPr>
            <a:r>
              <a:rPr lang="en-US" sz="4800" dirty="0">
                <a:latin typeface="Times New Roman" panose="02020603050405020304" pitchFamily="18" charset="0"/>
                <a:ea typeface="Times New Roman" panose="02020603050405020304" pitchFamily="18" charset="0"/>
              </a:rPr>
              <a:t>Yaniv, L. &amp; Foster, D. (1995). Graininess of judgment under uncertainty: An accuracy-awareness tradeoff. </a:t>
            </a:r>
            <a:r>
              <a:rPr lang="en-US" sz="4800" i="1" dirty="0">
                <a:latin typeface="Times New Roman" panose="02020603050405020304" pitchFamily="18" charset="0"/>
                <a:ea typeface="Times New Roman" panose="02020603050405020304" pitchFamily="18" charset="0"/>
              </a:rPr>
              <a:t>Journal of Experimental Psychology: General</a:t>
            </a:r>
            <a:r>
              <a:rPr lang="en-US" sz="4800" dirty="0">
                <a:latin typeface="Times New Roman" panose="02020603050405020304" pitchFamily="18" charset="0"/>
                <a:ea typeface="Times New Roman" panose="02020603050405020304" pitchFamily="18" charset="0"/>
              </a:rPr>
              <a:t>, 124(4), 424-432</a:t>
            </a:r>
          </a:p>
          <a:p>
            <a:pPr marL="0" indent="0">
              <a:spcBef>
                <a:spcPts val="450"/>
              </a:spcBef>
              <a:spcAft>
                <a:spcPts val="450"/>
              </a:spcAft>
              <a:buNone/>
            </a:pPr>
            <a:endParaRPr lang="en-US" sz="4800" b="1" dirty="0">
              <a:latin typeface="Times New Roman" panose="02020603050405020304" pitchFamily="18" charset="0"/>
              <a:ea typeface="Times New Roman" panose="02020603050405020304" pitchFamily="18" charset="0"/>
            </a:endParaRPr>
          </a:p>
          <a:p>
            <a:pPr marL="0">
              <a:spcBef>
                <a:spcPts val="450"/>
              </a:spcBef>
              <a:spcAft>
                <a:spcPts val="450"/>
              </a:spcAft>
            </a:pPr>
            <a:endParaRPr lang="en-US" sz="5400" b="1" dirty="0">
              <a:latin typeface="Times New Roman" panose="02020603050405020304" pitchFamily="18" charset="0"/>
              <a:ea typeface="Times New Roman" panose="02020603050405020304" pitchFamily="18" charset="0"/>
            </a:endParaRPr>
          </a:p>
          <a:p>
            <a:pPr marL="0" algn="just">
              <a:lnSpc>
                <a:spcPct val="120000"/>
              </a:lnSpc>
              <a:spcBef>
                <a:spcPts val="450"/>
              </a:spcBef>
              <a:spcAft>
                <a:spcPts val="450"/>
              </a:spcAft>
            </a:pPr>
            <a:endParaRPr lang="en-US" sz="5400" b="1" spc="-75" dirty="0">
              <a:latin typeface="Times New Roman" panose="02020603050405020304" pitchFamily="18" charset="0"/>
              <a:ea typeface="Times New Roman" panose="02020603050405020304" pitchFamily="18" charset="0"/>
            </a:endParaRPr>
          </a:p>
          <a:p>
            <a:pPr marL="0">
              <a:spcBef>
                <a:spcPts val="1125"/>
              </a:spcBef>
              <a:spcAft>
                <a:spcPts val="1969"/>
              </a:spcAft>
            </a:pPr>
            <a:endParaRPr lang="en-US" sz="2175" b="1" spc="-75" dirty="0">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DE24E517-9C3D-47FB-A3C1-3B9CEA104303}"/>
              </a:ext>
            </a:extLst>
          </p:cNvPr>
          <p:cNvSpPr>
            <a:spLocks noGrp="1"/>
          </p:cNvSpPr>
          <p:nvPr>
            <p:ph type="dt" sz="half" idx="10"/>
          </p:nvPr>
        </p:nvSpPr>
        <p:spPr/>
        <p:txBody>
          <a:bodyPr/>
          <a:lstStyle/>
          <a:p>
            <a:fld id="{59B72B12-4270-4554-BE39-B980C6919A10}" type="datetime1">
              <a:rPr lang="en-US" smtClean="0"/>
              <a:t>9/21/2022</a:t>
            </a:fld>
            <a:endParaRPr lang="en-US"/>
          </a:p>
        </p:txBody>
      </p:sp>
      <p:sp>
        <p:nvSpPr>
          <p:cNvPr id="5" name="Footer Placeholder 4">
            <a:extLst>
              <a:ext uri="{FF2B5EF4-FFF2-40B4-BE49-F238E27FC236}">
                <a16:creationId xmlns:a16="http://schemas.microsoft.com/office/drawing/2014/main" id="{1868BAF9-4D21-4EDD-AB2B-A53097031286}"/>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Federal Forecasters Conference</a:t>
            </a:r>
          </a:p>
        </p:txBody>
      </p:sp>
      <p:sp>
        <p:nvSpPr>
          <p:cNvPr id="6" name="Slide Number Placeholder 5">
            <a:extLst>
              <a:ext uri="{FF2B5EF4-FFF2-40B4-BE49-F238E27FC236}">
                <a16:creationId xmlns:a16="http://schemas.microsoft.com/office/drawing/2014/main" id="{2C7BAE40-D601-4FC7-8C39-EF1F2E8E575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22</a:t>
            </a:fld>
            <a:endParaRPr lang="en-US"/>
          </a:p>
        </p:txBody>
      </p:sp>
    </p:spTree>
    <p:extLst>
      <p:ext uri="{BB962C8B-B14F-4D97-AF65-F5344CB8AC3E}">
        <p14:creationId xmlns:p14="http://schemas.microsoft.com/office/powerpoint/2010/main" val="4204219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8937-543C-4F19-A3C1-68E258208A6E}"/>
              </a:ext>
            </a:extLst>
          </p:cNvPr>
          <p:cNvSpPr>
            <a:spLocks noGrp="1"/>
          </p:cNvSpPr>
          <p:nvPr>
            <p:ph type="title"/>
          </p:nvPr>
        </p:nvSpPr>
        <p:spPr>
          <a:xfrm>
            <a:off x="628650" y="1131095"/>
            <a:ext cx="7886700" cy="538956"/>
          </a:xfrm>
        </p:spPr>
        <p:txBody>
          <a:bodyPr>
            <a:normAutofit/>
          </a:bodyPr>
          <a:lstStyle/>
          <a:p>
            <a:pPr algn="ctr"/>
            <a:r>
              <a:rPr lang="en-US" sz="2100" dirty="0"/>
              <a:t>ML and SM Methods</a:t>
            </a:r>
          </a:p>
        </p:txBody>
      </p:sp>
      <p:sp>
        <p:nvSpPr>
          <p:cNvPr id="3" name="Content Placeholder 2">
            <a:extLst>
              <a:ext uri="{FF2B5EF4-FFF2-40B4-BE49-F238E27FC236}">
                <a16:creationId xmlns:a16="http://schemas.microsoft.com/office/drawing/2014/main" id="{2751E92C-F6AC-43D8-BCE4-91870BBE953D}"/>
              </a:ext>
            </a:extLst>
          </p:cNvPr>
          <p:cNvSpPr>
            <a:spLocks noGrp="1"/>
          </p:cNvSpPr>
          <p:nvPr>
            <p:ph idx="1"/>
          </p:nvPr>
        </p:nvSpPr>
        <p:spPr>
          <a:xfrm>
            <a:off x="628650" y="1670051"/>
            <a:ext cx="7886700" cy="3819922"/>
          </a:xfrm>
        </p:spPr>
        <p:txBody>
          <a:bodyPr/>
          <a:lstStyle/>
          <a:p>
            <a:pPr marL="0">
              <a:lnSpc>
                <a:spcPct val="107000"/>
              </a:lnSpc>
              <a:spcBef>
                <a:spcPts val="0"/>
              </a:spcBef>
              <a:spcAft>
                <a:spcPts val="600"/>
              </a:spcAft>
            </a:pPr>
            <a:r>
              <a:rPr lang="en-US" sz="1500" dirty="0">
                <a:latin typeface="Times New Roman" panose="02020603050405020304" pitchFamily="18" charset="0"/>
                <a:ea typeface="Calibri" panose="020F0502020204030204" pitchFamily="34" charset="0"/>
              </a:rPr>
              <a:t>The Kaggle platform brought a welcome infusion of computer scientists into the competition and the quality of ML methods used in M5 represents a considerable improvement over M4. But are the conclusions presented in MSA21 reasonable? </a:t>
            </a:r>
            <a:endParaRPr lang="en-US" sz="1350" dirty="0">
              <a:latin typeface="Times New Roman" panose="02020603050405020304" pitchFamily="18" charset="0"/>
              <a:ea typeface="Calibri" panose="020F0502020204030204" pitchFamily="34" charset="0"/>
            </a:endParaRPr>
          </a:p>
          <a:p>
            <a:pPr marL="0">
              <a:lnSpc>
                <a:spcPct val="107000"/>
              </a:lnSpc>
              <a:spcBef>
                <a:spcPts val="0"/>
              </a:spcBef>
              <a:spcAft>
                <a:spcPts val="600"/>
              </a:spcAft>
            </a:pPr>
            <a:r>
              <a:rPr lang="en-US" sz="1500" dirty="0">
                <a:latin typeface="Times New Roman" panose="02020603050405020304" pitchFamily="18" charset="0"/>
                <a:ea typeface="Calibri" panose="020F0502020204030204" pitchFamily="34" charset="0"/>
              </a:rPr>
              <a:t>ML methods are often based upon statistical methodologies. For example, MSA21 refers to </a:t>
            </a:r>
            <a:r>
              <a:rPr lang="en-US" sz="1500" dirty="0" err="1">
                <a:latin typeface="Times New Roman" panose="02020603050405020304" pitchFamily="18" charset="0"/>
                <a:ea typeface="Calibri" panose="020F0502020204030204" pitchFamily="34" charset="0"/>
              </a:rPr>
              <a:t>LightGBM</a:t>
            </a:r>
            <a:r>
              <a:rPr lang="en-US" sz="1500" dirty="0">
                <a:latin typeface="Times New Roman" panose="02020603050405020304" pitchFamily="18" charset="0"/>
                <a:ea typeface="Calibri" panose="020F0502020204030204" pitchFamily="34" charset="0"/>
              </a:rPr>
              <a:t> as “a ML algorithm for performing non-linear regression using gradient boosted trees,” and neural net methods build upon logistic regression and multilevel structures.  </a:t>
            </a:r>
          </a:p>
          <a:p>
            <a:pPr marL="0">
              <a:lnSpc>
                <a:spcPct val="107000"/>
              </a:lnSpc>
              <a:spcBef>
                <a:spcPts val="0"/>
              </a:spcBef>
              <a:spcAft>
                <a:spcPts val="600"/>
              </a:spcAft>
            </a:pPr>
            <a:r>
              <a:rPr lang="en-US" sz="1500" dirty="0">
                <a:latin typeface="Times New Roman" panose="02020603050405020304" pitchFamily="18" charset="0"/>
                <a:ea typeface="Calibri" panose="020F0502020204030204" pitchFamily="34" charset="0"/>
              </a:rPr>
              <a:t>What is new is the computing power now available to develop large-scale models involving multiple series, and to search for nonlinear structure.</a:t>
            </a:r>
          </a:p>
          <a:p>
            <a:endParaRPr lang="en-US" dirty="0"/>
          </a:p>
        </p:txBody>
      </p:sp>
      <p:sp>
        <p:nvSpPr>
          <p:cNvPr id="4" name="Date Placeholder 3">
            <a:extLst>
              <a:ext uri="{FF2B5EF4-FFF2-40B4-BE49-F238E27FC236}">
                <a16:creationId xmlns:a16="http://schemas.microsoft.com/office/drawing/2014/main" id="{A9977294-6F1E-4085-B004-B461204E5297}"/>
              </a:ext>
            </a:extLst>
          </p:cNvPr>
          <p:cNvSpPr>
            <a:spLocks noGrp="1"/>
          </p:cNvSpPr>
          <p:nvPr>
            <p:ph type="dt" sz="half" idx="10"/>
          </p:nvPr>
        </p:nvSpPr>
        <p:spPr/>
        <p:txBody>
          <a:bodyPr/>
          <a:lstStyle/>
          <a:p>
            <a:fld id="{A85F3838-9482-4CF4-B5A3-A7757DB54213}" type="datetime1">
              <a:rPr lang="en-US" smtClean="0"/>
              <a:t>9/21/2022</a:t>
            </a:fld>
            <a:endParaRPr lang="en-US"/>
          </a:p>
        </p:txBody>
      </p:sp>
      <p:sp>
        <p:nvSpPr>
          <p:cNvPr id="5" name="Footer Placeholder 4">
            <a:extLst>
              <a:ext uri="{FF2B5EF4-FFF2-40B4-BE49-F238E27FC236}">
                <a16:creationId xmlns:a16="http://schemas.microsoft.com/office/drawing/2014/main" id="{446BE83B-E14D-4AF0-B17B-AE6CE9E0576F}"/>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Federal Forecasters Conference</a:t>
            </a:r>
          </a:p>
        </p:txBody>
      </p:sp>
      <p:sp>
        <p:nvSpPr>
          <p:cNvPr id="6" name="Slide Number Placeholder 5">
            <a:extLst>
              <a:ext uri="{FF2B5EF4-FFF2-40B4-BE49-F238E27FC236}">
                <a16:creationId xmlns:a16="http://schemas.microsoft.com/office/drawing/2014/main" id="{7C174DF6-AB98-4C26-978B-9B37C9836D58}"/>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23</a:t>
            </a:fld>
            <a:endParaRPr lang="en-US"/>
          </a:p>
        </p:txBody>
      </p:sp>
    </p:spTree>
    <p:extLst>
      <p:ext uri="{BB962C8B-B14F-4D97-AF65-F5344CB8AC3E}">
        <p14:creationId xmlns:p14="http://schemas.microsoft.com/office/powerpoint/2010/main" val="1918892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36F9-F682-4F31-A72A-B60FCECEE21D}"/>
              </a:ext>
            </a:extLst>
          </p:cNvPr>
          <p:cNvSpPr>
            <a:spLocks noGrp="1"/>
          </p:cNvSpPr>
          <p:nvPr>
            <p:ph type="title"/>
          </p:nvPr>
        </p:nvSpPr>
        <p:spPr>
          <a:xfrm>
            <a:off x="628650" y="1131095"/>
            <a:ext cx="7886700" cy="634206"/>
          </a:xfrm>
        </p:spPr>
        <p:txBody>
          <a:bodyPr>
            <a:normAutofit/>
          </a:bodyPr>
          <a:lstStyle/>
          <a:p>
            <a:pPr algn="ctr"/>
            <a:r>
              <a:rPr lang="en-US" sz="2100" dirty="0"/>
              <a:t>Choice of Criteria</a:t>
            </a:r>
          </a:p>
        </p:txBody>
      </p:sp>
      <p:sp>
        <p:nvSpPr>
          <p:cNvPr id="3" name="Content Placeholder 2">
            <a:extLst>
              <a:ext uri="{FF2B5EF4-FFF2-40B4-BE49-F238E27FC236}">
                <a16:creationId xmlns:a16="http://schemas.microsoft.com/office/drawing/2014/main" id="{DD3E9D02-4ACF-4CCC-8478-B06431949EDC}"/>
              </a:ext>
            </a:extLst>
          </p:cNvPr>
          <p:cNvSpPr>
            <a:spLocks noGrp="1"/>
          </p:cNvSpPr>
          <p:nvPr>
            <p:ph idx="1"/>
          </p:nvPr>
        </p:nvSpPr>
        <p:spPr>
          <a:xfrm>
            <a:off x="628650" y="1692823"/>
            <a:ext cx="7886700" cy="3797150"/>
          </a:xfrm>
        </p:spPr>
        <p:txBody>
          <a:bodyPr>
            <a:normAutofit/>
          </a:bodyPr>
          <a:lstStyle/>
          <a:p>
            <a:r>
              <a:rPr lang="en-US" sz="1500" dirty="0">
                <a:latin typeface="Times New Roman" panose="02020603050405020304" pitchFamily="18" charset="0"/>
                <a:ea typeface="Calibri" panose="020F0502020204030204" pitchFamily="34" charset="0"/>
              </a:rPr>
              <a:t>The Scaled Pinball Loss function (SPL) is well-balanced in scoring under- and over-estimates for continuous distributions and it  worked well for aggregation levels 1-9. However, it is probable that many of the series at levels 10-12 are ‘lumpy’ with discrete positively skew distributions. </a:t>
            </a:r>
          </a:p>
          <a:p>
            <a:r>
              <a:rPr lang="en-US" sz="1500" dirty="0">
                <a:latin typeface="Times New Roman" panose="02020603050405020304" pitchFamily="18" charset="0"/>
                <a:ea typeface="Calibri" panose="020F0502020204030204" pitchFamily="34" charset="0"/>
              </a:rPr>
              <a:t>A second concern is the aggregation across all twelve levels at which data were recorded. This step is needed to produce an overall WSPL score, but the results are not uniform across the different levels. </a:t>
            </a:r>
          </a:p>
          <a:p>
            <a:r>
              <a:rPr lang="en-US" sz="1500" dirty="0">
                <a:latin typeface="Times New Roman" panose="02020603050405020304" pitchFamily="18" charset="0"/>
                <a:ea typeface="Calibri" panose="020F0502020204030204" pitchFamily="34" charset="0"/>
              </a:rPr>
              <a:t>Rank correlations for the entries in MSA21 Table 2 [WSPL scores for top 50 methods] across the three subgroups comprising levels 1-5, levels 6- 9 and levels 10-12:</a:t>
            </a:r>
          </a:p>
          <a:p>
            <a:endParaRPr lang="en-US" sz="1500" dirty="0">
              <a:latin typeface="Times New Roman" panose="02020603050405020304" pitchFamily="18" charset="0"/>
              <a:ea typeface="Calibri" panose="020F0502020204030204" pitchFamily="34" charset="0"/>
            </a:endParaRPr>
          </a:p>
          <a:p>
            <a:pPr marL="0" indent="0">
              <a:buNone/>
            </a:pPr>
            <a:endParaRPr lang="en-US" sz="1500" dirty="0"/>
          </a:p>
        </p:txBody>
      </p:sp>
      <p:graphicFrame>
        <p:nvGraphicFramePr>
          <p:cNvPr id="7" name="Table 6">
            <a:extLst>
              <a:ext uri="{FF2B5EF4-FFF2-40B4-BE49-F238E27FC236}">
                <a16:creationId xmlns:a16="http://schemas.microsoft.com/office/drawing/2014/main" id="{ED69C91B-9212-4B6B-A2B0-6B420E938471}"/>
              </a:ext>
            </a:extLst>
          </p:cNvPr>
          <p:cNvGraphicFramePr>
            <a:graphicFrameLocks noGrp="1"/>
          </p:cNvGraphicFramePr>
          <p:nvPr>
            <p:extLst>
              <p:ext uri="{D42A27DB-BD31-4B8C-83A1-F6EECF244321}">
                <p14:modId xmlns:p14="http://schemas.microsoft.com/office/powerpoint/2010/main" val="2077622370"/>
              </p:ext>
            </p:extLst>
          </p:nvPr>
        </p:nvGraphicFramePr>
        <p:xfrm>
          <a:off x="3000374" y="3837145"/>
          <a:ext cx="4190999" cy="1877496"/>
        </p:xfrm>
        <a:graphic>
          <a:graphicData uri="http://schemas.openxmlformats.org/drawingml/2006/table">
            <a:tbl>
              <a:tblPr firstRow="1" firstCol="1" bandRow="1">
                <a:tableStyleId>{5C22544A-7EE6-4342-B048-85BDC9FD1C3A}</a:tableStyleId>
              </a:tblPr>
              <a:tblGrid>
                <a:gridCol w="911506">
                  <a:extLst>
                    <a:ext uri="{9D8B030D-6E8A-4147-A177-3AD203B41FA5}">
                      <a16:colId xmlns:a16="http://schemas.microsoft.com/office/drawing/2014/main" val="931763716"/>
                    </a:ext>
                  </a:extLst>
                </a:gridCol>
                <a:gridCol w="1050523">
                  <a:extLst>
                    <a:ext uri="{9D8B030D-6E8A-4147-A177-3AD203B41FA5}">
                      <a16:colId xmlns:a16="http://schemas.microsoft.com/office/drawing/2014/main" val="2571964628"/>
                    </a:ext>
                  </a:extLst>
                </a:gridCol>
                <a:gridCol w="1057397">
                  <a:extLst>
                    <a:ext uri="{9D8B030D-6E8A-4147-A177-3AD203B41FA5}">
                      <a16:colId xmlns:a16="http://schemas.microsoft.com/office/drawing/2014/main" val="255884618"/>
                    </a:ext>
                  </a:extLst>
                </a:gridCol>
                <a:gridCol w="1171573">
                  <a:extLst>
                    <a:ext uri="{9D8B030D-6E8A-4147-A177-3AD203B41FA5}">
                      <a16:colId xmlns:a16="http://schemas.microsoft.com/office/drawing/2014/main" val="2488939906"/>
                    </a:ext>
                  </a:extLst>
                </a:gridCol>
              </a:tblGrid>
              <a:tr h="460176">
                <a:tc>
                  <a:txBody>
                    <a:bodyPr/>
                    <a:lstStyle/>
                    <a:p>
                      <a:pPr>
                        <a:lnSpc>
                          <a:spcPct val="107000"/>
                        </a:lnSpc>
                      </a:pPr>
                      <a:endParaRPr lang="en-US" sz="1500" dirty="0">
                        <a:effectLst/>
                        <a:latin typeface="Times New Roman" panose="02020603050405020304" pitchFamily="18" charset="0"/>
                      </a:endParaRPr>
                    </a:p>
                  </a:txBody>
                  <a:tcPr marL="51435" marR="51435" marT="0" marB="0" anchor="b"/>
                </a:tc>
                <a:tc>
                  <a:txBody>
                    <a:bodyPr/>
                    <a:lstStyle/>
                    <a:p>
                      <a:pPr marL="0" marR="0">
                        <a:lnSpc>
                          <a:spcPct val="107000"/>
                        </a:lnSpc>
                        <a:spcBef>
                          <a:spcPts val="0"/>
                        </a:spcBef>
                        <a:spcAft>
                          <a:spcPts val="0"/>
                        </a:spcAft>
                      </a:pPr>
                      <a:r>
                        <a:rPr lang="en-US" sz="1500" dirty="0">
                          <a:solidFill>
                            <a:schemeClr val="tx1"/>
                          </a:solidFill>
                          <a:effectLst/>
                        </a:rPr>
                        <a:t>Level 1-5</a:t>
                      </a:r>
                      <a:endParaRPr lang="en-US" sz="1500" dirty="0">
                        <a:solidFill>
                          <a:schemeClr val="tx1"/>
                        </a:solidFill>
                        <a:effectLst/>
                        <a:latin typeface="Times New Roman" panose="02020603050405020304" pitchFamily="18" charset="0"/>
                        <a:ea typeface="Calibri" panose="020F0502020204030204" pitchFamily="34" charset="0"/>
                      </a:endParaRPr>
                    </a:p>
                  </a:txBody>
                  <a:tcPr marL="51435" marR="51435" marT="0" marB="0" anchor="b"/>
                </a:tc>
                <a:tc>
                  <a:txBody>
                    <a:bodyPr/>
                    <a:lstStyle/>
                    <a:p>
                      <a:pPr marL="0" marR="0">
                        <a:lnSpc>
                          <a:spcPct val="107000"/>
                        </a:lnSpc>
                        <a:spcBef>
                          <a:spcPts val="0"/>
                        </a:spcBef>
                        <a:spcAft>
                          <a:spcPts val="0"/>
                        </a:spcAft>
                      </a:pPr>
                      <a:r>
                        <a:rPr lang="en-US" sz="1500" dirty="0">
                          <a:solidFill>
                            <a:schemeClr val="tx1"/>
                          </a:solidFill>
                          <a:effectLst/>
                        </a:rPr>
                        <a:t>Level 6-9</a:t>
                      </a:r>
                      <a:endParaRPr lang="en-US" sz="1500" dirty="0">
                        <a:solidFill>
                          <a:schemeClr val="tx1"/>
                        </a:solidFill>
                        <a:effectLst/>
                        <a:latin typeface="Times New Roman" panose="02020603050405020304" pitchFamily="18" charset="0"/>
                        <a:ea typeface="Calibri" panose="020F0502020204030204" pitchFamily="34" charset="0"/>
                      </a:endParaRPr>
                    </a:p>
                  </a:txBody>
                  <a:tcPr marL="51435" marR="51435" marT="0" marB="0" anchor="b"/>
                </a:tc>
                <a:tc>
                  <a:txBody>
                    <a:bodyPr/>
                    <a:lstStyle/>
                    <a:p>
                      <a:pPr marL="0" marR="0">
                        <a:lnSpc>
                          <a:spcPct val="107000"/>
                        </a:lnSpc>
                        <a:spcBef>
                          <a:spcPts val="0"/>
                        </a:spcBef>
                        <a:spcAft>
                          <a:spcPts val="0"/>
                        </a:spcAft>
                      </a:pPr>
                      <a:r>
                        <a:rPr lang="en-US" sz="1500" dirty="0">
                          <a:solidFill>
                            <a:schemeClr val="tx1"/>
                          </a:solidFill>
                          <a:effectLst/>
                        </a:rPr>
                        <a:t>Level 10-12</a:t>
                      </a:r>
                      <a:endParaRPr lang="en-US" sz="1500" dirty="0">
                        <a:solidFill>
                          <a:schemeClr val="tx1"/>
                        </a:solidFill>
                        <a:effectLst/>
                        <a:latin typeface="Times New Roman" panose="02020603050405020304" pitchFamily="18" charset="0"/>
                        <a:ea typeface="Calibri" panose="020F0502020204030204" pitchFamily="34" charset="0"/>
                      </a:endParaRPr>
                    </a:p>
                  </a:txBody>
                  <a:tcPr marL="51435" marR="51435" marT="0" marB="0" anchor="b"/>
                </a:tc>
                <a:extLst>
                  <a:ext uri="{0D108BD9-81ED-4DB2-BD59-A6C34878D82A}">
                    <a16:rowId xmlns:a16="http://schemas.microsoft.com/office/drawing/2014/main" val="3266001689"/>
                  </a:ext>
                </a:extLst>
              </a:tr>
              <a:tr h="460176">
                <a:tc>
                  <a:txBody>
                    <a:bodyPr/>
                    <a:lstStyle/>
                    <a:p>
                      <a:pPr marL="0" marR="0">
                        <a:lnSpc>
                          <a:spcPct val="107000"/>
                        </a:lnSpc>
                        <a:spcBef>
                          <a:spcPts val="0"/>
                        </a:spcBef>
                        <a:spcAft>
                          <a:spcPts val="0"/>
                        </a:spcAft>
                      </a:pPr>
                      <a:r>
                        <a:rPr lang="en-US" sz="1500" dirty="0">
                          <a:solidFill>
                            <a:schemeClr val="tx1"/>
                          </a:solidFill>
                          <a:effectLst/>
                        </a:rPr>
                        <a:t>Level 1-5</a:t>
                      </a:r>
                      <a:endParaRPr lang="en-US" sz="1500" dirty="0">
                        <a:solidFill>
                          <a:schemeClr val="tx1"/>
                        </a:solidFill>
                        <a:effectLst/>
                        <a:latin typeface="Times New Roman" panose="02020603050405020304" pitchFamily="18" charset="0"/>
                        <a:ea typeface="Calibri" panose="020F0502020204030204" pitchFamily="34" charset="0"/>
                      </a:endParaRPr>
                    </a:p>
                  </a:txBody>
                  <a:tcPr marL="51435" marR="51435" marT="0" marB="0" anchor="b"/>
                </a:tc>
                <a:tc>
                  <a:txBody>
                    <a:bodyPr/>
                    <a:lstStyle/>
                    <a:p>
                      <a:pPr marL="0" marR="0" algn="r">
                        <a:lnSpc>
                          <a:spcPct val="107000"/>
                        </a:lnSpc>
                        <a:spcBef>
                          <a:spcPts val="0"/>
                        </a:spcBef>
                        <a:spcAft>
                          <a:spcPts val="0"/>
                        </a:spcAft>
                      </a:pPr>
                      <a:r>
                        <a:rPr lang="en-US" sz="1500" dirty="0">
                          <a:solidFill>
                            <a:schemeClr val="tx1"/>
                          </a:solidFill>
                          <a:effectLst/>
                        </a:rPr>
                        <a:t>1</a:t>
                      </a:r>
                      <a:endParaRPr lang="en-US" sz="1500" dirty="0">
                        <a:solidFill>
                          <a:schemeClr val="tx1"/>
                        </a:solidFill>
                        <a:effectLst/>
                        <a:latin typeface="Times New Roman" panose="02020603050405020304" pitchFamily="18" charset="0"/>
                        <a:ea typeface="Calibri" panose="020F0502020204030204" pitchFamily="34" charset="0"/>
                      </a:endParaRPr>
                    </a:p>
                  </a:txBody>
                  <a:tcPr marL="51435" marR="51435" marT="0" marB="0" anchor="b"/>
                </a:tc>
                <a:tc>
                  <a:txBody>
                    <a:bodyPr/>
                    <a:lstStyle/>
                    <a:p>
                      <a:pPr>
                        <a:lnSpc>
                          <a:spcPct val="107000"/>
                        </a:lnSpc>
                      </a:pPr>
                      <a:endParaRPr lang="en-US" sz="1500">
                        <a:solidFill>
                          <a:schemeClr val="tx1"/>
                        </a:solidFill>
                        <a:effectLst/>
                        <a:latin typeface="Times New Roman" panose="02020603050405020304" pitchFamily="18" charset="0"/>
                      </a:endParaRPr>
                    </a:p>
                  </a:txBody>
                  <a:tcPr marL="51435" marR="51435" marT="0" marB="0" anchor="b"/>
                </a:tc>
                <a:tc>
                  <a:txBody>
                    <a:bodyPr/>
                    <a:lstStyle/>
                    <a:p>
                      <a:pPr>
                        <a:lnSpc>
                          <a:spcPct val="107000"/>
                        </a:lnSpc>
                      </a:pPr>
                      <a:endParaRPr lang="en-US" sz="1500" dirty="0">
                        <a:solidFill>
                          <a:schemeClr val="tx1"/>
                        </a:solidFill>
                        <a:effectLst/>
                        <a:latin typeface="Times New Roman" panose="02020603050405020304" pitchFamily="18" charset="0"/>
                      </a:endParaRPr>
                    </a:p>
                  </a:txBody>
                  <a:tcPr marL="51435" marR="51435" marT="0" marB="0" anchor="b"/>
                </a:tc>
                <a:extLst>
                  <a:ext uri="{0D108BD9-81ED-4DB2-BD59-A6C34878D82A}">
                    <a16:rowId xmlns:a16="http://schemas.microsoft.com/office/drawing/2014/main" val="4003531299"/>
                  </a:ext>
                </a:extLst>
              </a:tr>
              <a:tr h="460176">
                <a:tc>
                  <a:txBody>
                    <a:bodyPr/>
                    <a:lstStyle/>
                    <a:p>
                      <a:pPr marL="0" marR="0">
                        <a:lnSpc>
                          <a:spcPct val="107000"/>
                        </a:lnSpc>
                        <a:spcBef>
                          <a:spcPts val="0"/>
                        </a:spcBef>
                        <a:spcAft>
                          <a:spcPts val="0"/>
                        </a:spcAft>
                      </a:pPr>
                      <a:r>
                        <a:rPr lang="en-US" sz="1500" dirty="0">
                          <a:solidFill>
                            <a:schemeClr val="tx1"/>
                          </a:solidFill>
                          <a:effectLst/>
                        </a:rPr>
                        <a:t>Level 6-9</a:t>
                      </a:r>
                      <a:endParaRPr lang="en-US" sz="1500" dirty="0">
                        <a:solidFill>
                          <a:schemeClr val="tx1"/>
                        </a:solidFill>
                        <a:effectLst/>
                        <a:latin typeface="Times New Roman" panose="02020603050405020304" pitchFamily="18" charset="0"/>
                        <a:ea typeface="Calibri" panose="020F0502020204030204" pitchFamily="34" charset="0"/>
                      </a:endParaRPr>
                    </a:p>
                  </a:txBody>
                  <a:tcPr marL="51435" marR="51435" marT="0" marB="0" anchor="b"/>
                </a:tc>
                <a:tc>
                  <a:txBody>
                    <a:bodyPr/>
                    <a:lstStyle/>
                    <a:p>
                      <a:pPr marL="0" marR="0" algn="r">
                        <a:lnSpc>
                          <a:spcPct val="107000"/>
                        </a:lnSpc>
                        <a:spcBef>
                          <a:spcPts val="0"/>
                        </a:spcBef>
                        <a:spcAft>
                          <a:spcPts val="0"/>
                        </a:spcAft>
                      </a:pPr>
                      <a:r>
                        <a:rPr lang="en-US" sz="1500" dirty="0">
                          <a:solidFill>
                            <a:schemeClr val="tx1"/>
                          </a:solidFill>
                          <a:effectLst/>
                        </a:rPr>
                        <a:t>0.60</a:t>
                      </a:r>
                      <a:endParaRPr lang="en-US" sz="1500" dirty="0">
                        <a:solidFill>
                          <a:schemeClr val="tx1"/>
                        </a:solidFill>
                        <a:effectLst/>
                        <a:latin typeface="Times New Roman" panose="02020603050405020304" pitchFamily="18" charset="0"/>
                        <a:ea typeface="Calibri" panose="020F0502020204030204" pitchFamily="34" charset="0"/>
                      </a:endParaRPr>
                    </a:p>
                  </a:txBody>
                  <a:tcPr marL="51435" marR="51435" marT="0" marB="0" anchor="b"/>
                </a:tc>
                <a:tc>
                  <a:txBody>
                    <a:bodyPr/>
                    <a:lstStyle/>
                    <a:p>
                      <a:pPr marL="0" marR="0" algn="r">
                        <a:lnSpc>
                          <a:spcPct val="107000"/>
                        </a:lnSpc>
                        <a:spcBef>
                          <a:spcPts val="0"/>
                        </a:spcBef>
                        <a:spcAft>
                          <a:spcPts val="0"/>
                        </a:spcAft>
                      </a:pPr>
                      <a:r>
                        <a:rPr lang="en-US" sz="1500">
                          <a:solidFill>
                            <a:schemeClr val="tx1"/>
                          </a:solidFill>
                          <a:effectLst/>
                        </a:rPr>
                        <a:t>1</a:t>
                      </a:r>
                      <a:endParaRPr lang="en-US" sz="1500">
                        <a:solidFill>
                          <a:schemeClr val="tx1"/>
                        </a:solidFill>
                        <a:effectLst/>
                        <a:latin typeface="Times New Roman" panose="02020603050405020304" pitchFamily="18" charset="0"/>
                        <a:ea typeface="Calibri" panose="020F0502020204030204" pitchFamily="34" charset="0"/>
                      </a:endParaRPr>
                    </a:p>
                  </a:txBody>
                  <a:tcPr marL="51435" marR="51435" marT="0" marB="0" anchor="b"/>
                </a:tc>
                <a:tc>
                  <a:txBody>
                    <a:bodyPr/>
                    <a:lstStyle/>
                    <a:p>
                      <a:pPr>
                        <a:lnSpc>
                          <a:spcPct val="107000"/>
                        </a:lnSpc>
                      </a:pPr>
                      <a:endParaRPr lang="en-US" sz="1500">
                        <a:solidFill>
                          <a:schemeClr val="tx1"/>
                        </a:solidFill>
                        <a:effectLst/>
                        <a:latin typeface="Times New Roman" panose="02020603050405020304" pitchFamily="18" charset="0"/>
                      </a:endParaRPr>
                    </a:p>
                  </a:txBody>
                  <a:tcPr marL="51435" marR="51435" marT="0" marB="0" anchor="b"/>
                </a:tc>
                <a:extLst>
                  <a:ext uri="{0D108BD9-81ED-4DB2-BD59-A6C34878D82A}">
                    <a16:rowId xmlns:a16="http://schemas.microsoft.com/office/drawing/2014/main" val="1571819152"/>
                  </a:ext>
                </a:extLst>
              </a:tr>
              <a:tr h="460176">
                <a:tc>
                  <a:txBody>
                    <a:bodyPr/>
                    <a:lstStyle/>
                    <a:p>
                      <a:pPr marL="0" marR="0">
                        <a:lnSpc>
                          <a:spcPct val="107000"/>
                        </a:lnSpc>
                        <a:spcBef>
                          <a:spcPts val="0"/>
                        </a:spcBef>
                        <a:spcAft>
                          <a:spcPts val="0"/>
                        </a:spcAft>
                      </a:pPr>
                      <a:r>
                        <a:rPr lang="en-US" sz="1500" dirty="0">
                          <a:solidFill>
                            <a:schemeClr val="tx1"/>
                          </a:solidFill>
                          <a:effectLst/>
                        </a:rPr>
                        <a:t>Level 10-12</a:t>
                      </a:r>
                      <a:endParaRPr lang="en-US" sz="1500" dirty="0">
                        <a:solidFill>
                          <a:schemeClr val="tx1"/>
                        </a:solidFill>
                        <a:effectLst/>
                        <a:latin typeface="Times New Roman" panose="02020603050405020304" pitchFamily="18" charset="0"/>
                        <a:ea typeface="Calibri" panose="020F0502020204030204" pitchFamily="34" charset="0"/>
                      </a:endParaRPr>
                    </a:p>
                  </a:txBody>
                  <a:tcPr marL="51435" marR="51435" marT="0" marB="0" anchor="b"/>
                </a:tc>
                <a:tc>
                  <a:txBody>
                    <a:bodyPr/>
                    <a:lstStyle/>
                    <a:p>
                      <a:pPr marL="0" marR="0" algn="r">
                        <a:lnSpc>
                          <a:spcPct val="107000"/>
                        </a:lnSpc>
                        <a:spcBef>
                          <a:spcPts val="0"/>
                        </a:spcBef>
                        <a:spcAft>
                          <a:spcPts val="0"/>
                        </a:spcAft>
                      </a:pPr>
                      <a:r>
                        <a:rPr lang="en-US" sz="1500" dirty="0">
                          <a:solidFill>
                            <a:schemeClr val="tx1"/>
                          </a:solidFill>
                          <a:effectLst/>
                        </a:rPr>
                        <a:t>0.31</a:t>
                      </a:r>
                      <a:endParaRPr lang="en-US" sz="1500" dirty="0">
                        <a:solidFill>
                          <a:schemeClr val="tx1"/>
                        </a:solidFill>
                        <a:effectLst/>
                        <a:latin typeface="Times New Roman" panose="02020603050405020304" pitchFamily="18" charset="0"/>
                        <a:ea typeface="Calibri" panose="020F0502020204030204" pitchFamily="34" charset="0"/>
                      </a:endParaRPr>
                    </a:p>
                  </a:txBody>
                  <a:tcPr marL="51435" marR="51435" marT="0" marB="0" anchor="b"/>
                </a:tc>
                <a:tc>
                  <a:txBody>
                    <a:bodyPr/>
                    <a:lstStyle/>
                    <a:p>
                      <a:pPr marL="0" marR="0" algn="r">
                        <a:lnSpc>
                          <a:spcPct val="107000"/>
                        </a:lnSpc>
                        <a:spcBef>
                          <a:spcPts val="0"/>
                        </a:spcBef>
                        <a:spcAft>
                          <a:spcPts val="0"/>
                        </a:spcAft>
                      </a:pPr>
                      <a:r>
                        <a:rPr lang="en-US" sz="1500" dirty="0">
                          <a:solidFill>
                            <a:schemeClr val="tx1"/>
                          </a:solidFill>
                          <a:effectLst/>
                        </a:rPr>
                        <a:t>0.29</a:t>
                      </a:r>
                      <a:endParaRPr lang="en-US" sz="1500" dirty="0">
                        <a:solidFill>
                          <a:schemeClr val="tx1"/>
                        </a:solidFill>
                        <a:effectLst/>
                        <a:latin typeface="Times New Roman" panose="02020603050405020304" pitchFamily="18" charset="0"/>
                        <a:ea typeface="Calibri" panose="020F0502020204030204" pitchFamily="34" charset="0"/>
                      </a:endParaRPr>
                    </a:p>
                  </a:txBody>
                  <a:tcPr marL="51435" marR="51435" marT="0" marB="0" anchor="b"/>
                </a:tc>
                <a:tc>
                  <a:txBody>
                    <a:bodyPr/>
                    <a:lstStyle/>
                    <a:p>
                      <a:pPr marL="0" marR="0" algn="r">
                        <a:lnSpc>
                          <a:spcPct val="107000"/>
                        </a:lnSpc>
                        <a:spcBef>
                          <a:spcPts val="0"/>
                        </a:spcBef>
                        <a:spcAft>
                          <a:spcPts val="0"/>
                        </a:spcAft>
                      </a:pPr>
                      <a:r>
                        <a:rPr lang="en-US" sz="1500" dirty="0">
                          <a:solidFill>
                            <a:schemeClr val="tx1"/>
                          </a:solidFill>
                          <a:effectLst/>
                        </a:rPr>
                        <a:t>1</a:t>
                      </a:r>
                      <a:endParaRPr lang="en-US" sz="1500" dirty="0">
                        <a:solidFill>
                          <a:schemeClr val="tx1"/>
                        </a:solidFill>
                        <a:effectLst/>
                        <a:latin typeface="Times New Roman" panose="02020603050405020304" pitchFamily="18" charset="0"/>
                        <a:ea typeface="Calibri" panose="020F0502020204030204" pitchFamily="34" charset="0"/>
                      </a:endParaRPr>
                    </a:p>
                  </a:txBody>
                  <a:tcPr marL="51435" marR="51435" marT="0" marB="0" anchor="b"/>
                </a:tc>
                <a:extLst>
                  <a:ext uri="{0D108BD9-81ED-4DB2-BD59-A6C34878D82A}">
                    <a16:rowId xmlns:a16="http://schemas.microsoft.com/office/drawing/2014/main" val="1803298912"/>
                  </a:ext>
                </a:extLst>
              </a:tr>
            </a:tbl>
          </a:graphicData>
        </a:graphic>
      </p:graphicFrame>
      <p:sp>
        <p:nvSpPr>
          <p:cNvPr id="4" name="Date Placeholder 3">
            <a:extLst>
              <a:ext uri="{FF2B5EF4-FFF2-40B4-BE49-F238E27FC236}">
                <a16:creationId xmlns:a16="http://schemas.microsoft.com/office/drawing/2014/main" id="{25C4EF70-3B5E-4E70-95E6-CFEFA8D6B52F}"/>
              </a:ext>
            </a:extLst>
          </p:cNvPr>
          <p:cNvSpPr>
            <a:spLocks noGrp="1"/>
          </p:cNvSpPr>
          <p:nvPr>
            <p:ph type="dt" sz="half" idx="10"/>
          </p:nvPr>
        </p:nvSpPr>
        <p:spPr/>
        <p:txBody>
          <a:bodyPr/>
          <a:lstStyle/>
          <a:p>
            <a:fld id="{6CE5CB3A-55DE-4FA9-8403-5C5FA186DDC7}" type="datetime1">
              <a:rPr lang="en-US" smtClean="0"/>
              <a:t>9/21/2022</a:t>
            </a:fld>
            <a:endParaRPr lang="en-US"/>
          </a:p>
        </p:txBody>
      </p:sp>
      <p:sp>
        <p:nvSpPr>
          <p:cNvPr id="5" name="Footer Placeholder 4">
            <a:extLst>
              <a:ext uri="{FF2B5EF4-FFF2-40B4-BE49-F238E27FC236}">
                <a16:creationId xmlns:a16="http://schemas.microsoft.com/office/drawing/2014/main" id="{4F064407-D19B-4563-9CC2-B5A49C258AE4}"/>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Federal Forecasters Conference</a:t>
            </a:r>
          </a:p>
        </p:txBody>
      </p:sp>
      <p:sp>
        <p:nvSpPr>
          <p:cNvPr id="6" name="Slide Number Placeholder 5">
            <a:extLst>
              <a:ext uri="{FF2B5EF4-FFF2-40B4-BE49-F238E27FC236}">
                <a16:creationId xmlns:a16="http://schemas.microsoft.com/office/drawing/2014/main" id="{ADB5151E-48AA-4788-9569-B8353EEA885D}"/>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24</a:t>
            </a:fld>
            <a:endParaRPr lang="en-US"/>
          </a:p>
        </p:txBody>
      </p:sp>
    </p:spTree>
    <p:extLst>
      <p:ext uri="{BB962C8B-B14F-4D97-AF65-F5344CB8AC3E}">
        <p14:creationId xmlns:p14="http://schemas.microsoft.com/office/powerpoint/2010/main" val="3095473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F292-1C73-4CEA-9FAD-936C70BC7BDA}"/>
              </a:ext>
            </a:extLst>
          </p:cNvPr>
          <p:cNvSpPr>
            <a:spLocks noGrp="1"/>
          </p:cNvSpPr>
          <p:nvPr>
            <p:ph type="title"/>
          </p:nvPr>
        </p:nvSpPr>
        <p:spPr>
          <a:xfrm>
            <a:off x="628650" y="1238250"/>
            <a:ext cx="7886700" cy="552450"/>
          </a:xfrm>
        </p:spPr>
        <p:txBody>
          <a:bodyPr>
            <a:normAutofit fontScale="90000"/>
          </a:bodyPr>
          <a:lstStyle/>
          <a:p>
            <a:pPr algn="ctr"/>
            <a:r>
              <a:rPr lang="en-US" sz="2100" dirty="0">
                <a:latin typeface="Times New Roman" panose="02020603050405020304" pitchFamily="18" charset="0"/>
                <a:ea typeface="Calibri" panose="020F0502020204030204" pitchFamily="34" charset="0"/>
              </a:rPr>
              <a:t>What can statistical modelers learn going forward?</a:t>
            </a:r>
            <a:br>
              <a:rPr lang="en-US" sz="2100" dirty="0">
                <a:latin typeface="Times New Roman" panose="02020603050405020304" pitchFamily="18" charset="0"/>
                <a:ea typeface="Calibri" panose="020F0502020204030204" pitchFamily="34" charset="0"/>
              </a:rPr>
            </a:br>
            <a:endParaRPr lang="en-US" sz="2100" dirty="0"/>
          </a:p>
        </p:txBody>
      </p:sp>
      <p:sp>
        <p:nvSpPr>
          <p:cNvPr id="3" name="Content Placeholder 2">
            <a:extLst>
              <a:ext uri="{FF2B5EF4-FFF2-40B4-BE49-F238E27FC236}">
                <a16:creationId xmlns:a16="http://schemas.microsoft.com/office/drawing/2014/main" id="{7DB70146-4FA5-4453-AF30-1D18A21135C2}"/>
              </a:ext>
            </a:extLst>
          </p:cNvPr>
          <p:cNvSpPr>
            <a:spLocks noGrp="1"/>
          </p:cNvSpPr>
          <p:nvPr>
            <p:ph idx="1"/>
          </p:nvPr>
        </p:nvSpPr>
        <p:spPr>
          <a:xfrm>
            <a:off x="304800" y="914400"/>
            <a:ext cx="8686800" cy="5441950"/>
          </a:xfrm>
        </p:spPr>
        <p:txBody>
          <a:bodyPr>
            <a:noAutofit/>
          </a:bodyPr>
          <a:lstStyle/>
          <a:p>
            <a:pPr marL="257175" indent="-257175">
              <a:lnSpc>
                <a:spcPct val="107000"/>
              </a:lnSpc>
              <a:spcBef>
                <a:spcPts val="0"/>
              </a:spcBef>
              <a:spcAft>
                <a:spcPts val="0"/>
              </a:spcAft>
              <a:buAutoNum type="arabicPeriod"/>
            </a:pPr>
            <a:r>
              <a:rPr lang="en-US" sz="1600" dirty="0">
                <a:latin typeface="Times New Roman" panose="02020603050405020304" pitchFamily="18" charset="0"/>
                <a:ea typeface="Calibri" panose="020F0502020204030204" pitchFamily="34" charset="0"/>
              </a:rPr>
              <a:t>The superiority of relatively simple methods is reaffirmed, although the statement should perhaps be more nuanced: Don’t use methods that are beyond what the data can bear. </a:t>
            </a:r>
            <a:r>
              <a:rPr lang="en-US" sz="1600" dirty="0">
                <a:solidFill>
                  <a:srgbClr val="222222"/>
                </a:solidFill>
                <a:latin typeface="Times New Roman" panose="02020603050405020304" pitchFamily="18" charset="0"/>
                <a:ea typeface="Times New Roman" panose="02020603050405020304" pitchFamily="18" charset="0"/>
              </a:rPr>
              <a:t>The present study uses a large information set about 2,000x30,000=60 million data points, which will not be available in many applications.</a:t>
            </a:r>
          </a:p>
          <a:p>
            <a:pPr marL="257175" indent="-257175">
              <a:lnSpc>
                <a:spcPct val="107000"/>
              </a:lnSpc>
              <a:spcBef>
                <a:spcPts val="0"/>
              </a:spcBef>
              <a:spcAft>
                <a:spcPts val="0"/>
              </a:spcAft>
              <a:buAutoNum type="arabicPeriod"/>
            </a:pPr>
            <a:r>
              <a:rPr lang="en-US" sz="1600" dirty="0">
                <a:latin typeface="Times New Roman" panose="02020603050405020304" pitchFamily="18" charset="0"/>
                <a:ea typeface="Calibri" panose="020F0502020204030204" pitchFamily="34" charset="0"/>
              </a:rPr>
              <a:t>How long a series is needed to sustain a particular method remains an important practical question.</a:t>
            </a:r>
          </a:p>
          <a:p>
            <a:pPr marL="257175" indent="-257175">
              <a:lnSpc>
                <a:spcPct val="107000"/>
              </a:lnSpc>
              <a:spcBef>
                <a:spcPts val="0"/>
              </a:spcBef>
              <a:spcAft>
                <a:spcPts val="0"/>
              </a:spcAft>
              <a:buFont typeface="+mj-lt"/>
              <a:buAutoNum type="arabicPeriod"/>
            </a:pPr>
            <a:r>
              <a:rPr lang="en-US" sz="1600" dirty="0">
                <a:latin typeface="Times New Roman" panose="02020603050405020304" pitchFamily="18" charset="0"/>
                <a:ea typeface="Calibri" panose="020F0502020204030204" pitchFamily="34" charset="0"/>
              </a:rPr>
              <a:t>The importance of explanatory variables depends both on the context and on the forecaster’s objectives. If the focus is on policy evaluation, key variables must factor into the analysis. Likewise, calendar and pricing variables may be important for policy purposes.  Forecasting software needs to improve the ability to incorporate such effects.</a:t>
            </a:r>
          </a:p>
          <a:p>
            <a:pPr marL="257175" indent="-257175" algn="just">
              <a:lnSpc>
                <a:spcPct val="107000"/>
              </a:lnSpc>
              <a:spcBef>
                <a:spcPts val="0"/>
              </a:spcBef>
              <a:spcAft>
                <a:spcPts val="0"/>
              </a:spcAft>
              <a:buFont typeface="+mj-lt"/>
              <a:buAutoNum type="arabicPeriod"/>
            </a:pPr>
            <a:r>
              <a:rPr lang="en-US" sz="1600" dirty="0">
                <a:latin typeface="Times New Roman" panose="02020603050405020304" pitchFamily="18" charset="0"/>
                <a:ea typeface="Calibri" panose="020F0502020204030204" pitchFamily="34" charset="0"/>
              </a:rPr>
              <a:t>The question of compatible interval forecasts for different aggregation levels is intriguing and deserves further exploration. However, a note of caution is needed as it is not clear what compatibility even means in this context. Indeed, it is perhaps the wrong question to ask, and the focus should be on compatible predictive distributions.</a:t>
            </a:r>
          </a:p>
          <a:p>
            <a:pPr marL="257175" indent="-257175" algn="just">
              <a:lnSpc>
                <a:spcPct val="107000"/>
              </a:lnSpc>
              <a:spcBef>
                <a:spcPts val="0"/>
              </a:spcBef>
              <a:spcAft>
                <a:spcPts val="0"/>
              </a:spcAft>
              <a:buFont typeface="+mj-lt"/>
              <a:buAutoNum type="arabicPeriod"/>
            </a:pPr>
            <a:r>
              <a:rPr lang="en-US" sz="1600" dirty="0">
                <a:latin typeface="Times New Roman" panose="02020603050405020304" pitchFamily="18" charset="0"/>
                <a:ea typeface="Calibri" panose="020F0502020204030204" pitchFamily="34" charset="0"/>
              </a:rPr>
              <a:t>Any attempt to construct prediction intervals should keep in mind the timeless advice of Chatfield (1993), who pointed to several possible reasons for the failure of prediction intervals to perform adequately, including:</a:t>
            </a:r>
          </a:p>
          <a:p>
            <a:pPr marL="600075" lvl="1" indent="-257175">
              <a:lnSpc>
                <a:spcPct val="50000"/>
              </a:lnSpc>
              <a:spcBef>
                <a:spcPts val="0"/>
              </a:spcBef>
              <a:spcAft>
                <a:spcPts val="600"/>
              </a:spcAft>
              <a:buFont typeface="+mj-lt"/>
              <a:buAutoNum type="alphaLcPeriod"/>
            </a:pPr>
            <a:r>
              <a:rPr lang="en-US" sz="1600" dirty="0">
                <a:latin typeface="Times New Roman" panose="02020603050405020304" pitchFamily="18" charset="0"/>
                <a:ea typeface="Calibri" panose="020F0502020204030204" pitchFamily="34" charset="0"/>
              </a:rPr>
              <a:t>Uncertainty in model choice, or the model may change over time,</a:t>
            </a:r>
          </a:p>
          <a:p>
            <a:pPr marL="600075" lvl="1" indent="-257175">
              <a:lnSpc>
                <a:spcPct val="50000"/>
              </a:lnSpc>
              <a:spcBef>
                <a:spcPts val="0"/>
              </a:spcBef>
              <a:spcAft>
                <a:spcPts val="600"/>
              </a:spcAft>
              <a:buFont typeface="+mj-lt"/>
              <a:buAutoNum type="alphaLcPeriod"/>
            </a:pPr>
            <a:r>
              <a:rPr lang="en-US" sz="1600" dirty="0">
                <a:latin typeface="Times New Roman" panose="02020603050405020304" pitchFamily="18" charset="0"/>
                <a:ea typeface="Calibri" panose="020F0502020204030204" pitchFamily="34" charset="0"/>
              </a:rPr>
              <a:t>Uncertainty in the pattern of future random errors,</a:t>
            </a:r>
          </a:p>
          <a:p>
            <a:pPr marL="600075" lvl="1" indent="-257175">
              <a:lnSpc>
                <a:spcPct val="50000"/>
              </a:lnSpc>
              <a:spcBef>
                <a:spcPts val="0"/>
              </a:spcBef>
              <a:spcAft>
                <a:spcPts val="600"/>
              </a:spcAft>
              <a:buFont typeface="+mj-lt"/>
              <a:buAutoNum type="alphaLcPeriod"/>
            </a:pPr>
            <a:r>
              <a:rPr lang="en-US" sz="1600" dirty="0">
                <a:latin typeface="Times New Roman" panose="02020603050405020304" pitchFamily="18" charset="0"/>
                <a:ea typeface="Calibri" panose="020F0502020204030204" pitchFamily="34" charset="0"/>
              </a:rPr>
              <a:t>Uncertainty in parameter estimation.</a:t>
            </a:r>
          </a:p>
          <a:p>
            <a:pPr marL="257175" indent="-257175">
              <a:lnSpc>
                <a:spcPct val="115000"/>
              </a:lnSpc>
              <a:spcBef>
                <a:spcPts val="0"/>
              </a:spcBef>
              <a:spcAft>
                <a:spcPts val="750"/>
              </a:spcAft>
              <a:buFont typeface="+mj-lt"/>
              <a:buAutoNum type="arabicPeriod"/>
            </a:pPr>
            <a:r>
              <a:rPr lang="en-US" sz="1600" dirty="0">
                <a:latin typeface="Times New Roman" panose="02020603050405020304" pitchFamily="18" charset="0"/>
                <a:ea typeface="Calibri" panose="020F0502020204030204" pitchFamily="34" charset="0"/>
              </a:rPr>
              <a:t>Where the data structure allows, future competitions should consider a more complete range of statistical approaches such as restricted vector models that incorporate explanatory variables. Combinations of methods should also be considered, given their past successes.</a:t>
            </a:r>
          </a:p>
          <a:p>
            <a:endParaRPr lang="en-US" sz="1600" dirty="0"/>
          </a:p>
        </p:txBody>
      </p:sp>
      <p:sp>
        <p:nvSpPr>
          <p:cNvPr id="4" name="Date Placeholder 3">
            <a:extLst>
              <a:ext uri="{FF2B5EF4-FFF2-40B4-BE49-F238E27FC236}">
                <a16:creationId xmlns:a16="http://schemas.microsoft.com/office/drawing/2014/main" id="{B9FEA8F8-5A70-4770-85A2-500A73060100}"/>
              </a:ext>
            </a:extLst>
          </p:cNvPr>
          <p:cNvSpPr>
            <a:spLocks noGrp="1"/>
          </p:cNvSpPr>
          <p:nvPr>
            <p:ph type="dt" sz="half" idx="10"/>
          </p:nvPr>
        </p:nvSpPr>
        <p:spPr/>
        <p:txBody>
          <a:bodyPr/>
          <a:lstStyle/>
          <a:p>
            <a:fld id="{BACBCAFD-0D35-4EDD-8473-BE8E4D729E34}" type="datetime1">
              <a:rPr lang="en-US" smtClean="0"/>
              <a:t>9/21/2022</a:t>
            </a:fld>
            <a:endParaRPr lang="en-US"/>
          </a:p>
        </p:txBody>
      </p:sp>
      <p:sp>
        <p:nvSpPr>
          <p:cNvPr id="5" name="Footer Placeholder 4">
            <a:extLst>
              <a:ext uri="{FF2B5EF4-FFF2-40B4-BE49-F238E27FC236}">
                <a16:creationId xmlns:a16="http://schemas.microsoft.com/office/drawing/2014/main" id="{008A668A-5371-48D0-A994-962F24FB7145}"/>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Federal Forecasters Conference</a:t>
            </a:r>
          </a:p>
        </p:txBody>
      </p:sp>
      <p:sp>
        <p:nvSpPr>
          <p:cNvPr id="6" name="Slide Number Placeholder 5">
            <a:extLst>
              <a:ext uri="{FF2B5EF4-FFF2-40B4-BE49-F238E27FC236}">
                <a16:creationId xmlns:a16="http://schemas.microsoft.com/office/drawing/2014/main" id="{69BBA2C6-F88C-40FA-9CF1-BB38961DC06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25</a:t>
            </a:fld>
            <a:endParaRPr lang="en-US"/>
          </a:p>
        </p:txBody>
      </p:sp>
    </p:spTree>
    <p:extLst>
      <p:ext uri="{BB962C8B-B14F-4D97-AF65-F5344CB8AC3E}">
        <p14:creationId xmlns:p14="http://schemas.microsoft.com/office/powerpoint/2010/main" val="2306924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CD882-4439-474B-9FB5-85F544DD3A2C}"/>
              </a:ext>
            </a:extLst>
          </p:cNvPr>
          <p:cNvSpPr>
            <a:spLocks noGrp="1"/>
          </p:cNvSpPr>
          <p:nvPr>
            <p:ph type="title"/>
          </p:nvPr>
        </p:nvSpPr>
        <p:spPr>
          <a:xfrm>
            <a:off x="1066800" y="381000"/>
            <a:ext cx="7391400" cy="457200"/>
          </a:xfrm>
        </p:spPr>
        <p:txBody>
          <a:bodyPr>
            <a:normAutofit/>
          </a:bodyPr>
          <a:lstStyle/>
          <a:p>
            <a:pPr algn="ctr"/>
            <a:r>
              <a:rPr lang="en-US" dirty="0"/>
              <a:t>Outline</a:t>
            </a:r>
          </a:p>
        </p:txBody>
      </p:sp>
      <p:sp>
        <p:nvSpPr>
          <p:cNvPr id="3" name="Content Placeholder 2">
            <a:extLst>
              <a:ext uri="{FF2B5EF4-FFF2-40B4-BE49-F238E27FC236}">
                <a16:creationId xmlns:a16="http://schemas.microsoft.com/office/drawing/2014/main" id="{85C8C3FE-FCE4-4603-A236-9E581768A468}"/>
              </a:ext>
            </a:extLst>
          </p:cNvPr>
          <p:cNvSpPr>
            <a:spLocks noGrp="1"/>
          </p:cNvSpPr>
          <p:nvPr>
            <p:ph idx="1"/>
          </p:nvPr>
        </p:nvSpPr>
        <p:spPr/>
        <p:txBody>
          <a:bodyPr>
            <a:normAutofit/>
          </a:bodyPr>
          <a:lstStyle/>
          <a:p>
            <a:pPr marL="257175" indent="-257175">
              <a:lnSpc>
                <a:spcPct val="107000"/>
              </a:lnSpc>
              <a:spcBef>
                <a:spcPts val="0"/>
              </a:spcBef>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M5 </a:t>
            </a:r>
            <a:r>
              <a:rPr lang="en-US" sz="2400" dirty="0">
                <a:solidFill>
                  <a:srgbClr val="FF0000"/>
                </a:solidFill>
                <a:latin typeface="Times New Roman" panose="02020603050405020304" pitchFamily="18" charset="0"/>
                <a:cs typeface="Times New Roman" panose="02020603050405020304" pitchFamily="18" charset="0"/>
              </a:rPr>
              <a:t>Uncertainty</a:t>
            </a:r>
            <a:r>
              <a:rPr lang="en-US" sz="2400" dirty="0">
                <a:latin typeface="Times New Roman" panose="02020603050405020304" pitchFamily="18" charset="0"/>
                <a:cs typeface="Times New Roman" panose="02020603050405020304" pitchFamily="18" charset="0"/>
              </a:rPr>
              <a:t> Competition: Overview</a:t>
            </a:r>
            <a:endParaRPr lang="en-US" sz="2400" dirty="0">
              <a:effectLst/>
              <a:latin typeface="Times New Roman" panose="02020603050405020304" pitchFamily="18" charset="0"/>
              <a:ea typeface="Calibri" panose="020F0502020204030204" pitchFamily="34" charset="0"/>
            </a:endParaRPr>
          </a:p>
          <a:p>
            <a:pPr marL="257175" indent="-257175">
              <a:lnSpc>
                <a:spcPct val="107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rPr>
              <a:t>Issues with Data Analysis</a:t>
            </a:r>
          </a:p>
          <a:p>
            <a:pPr marL="257175" indent="-257175">
              <a:lnSpc>
                <a:spcPct val="107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rPr>
              <a:t>The Weight of Numbers</a:t>
            </a:r>
          </a:p>
          <a:p>
            <a:pPr marL="257175" indent="-257175">
              <a:lnSpc>
                <a:spcPct val="107000"/>
              </a:lnSpc>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rPr>
              <a:t>Are the criteria used in the study appropriate?</a:t>
            </a:r>
          </a:p>
          <a:p>
            <a:pPr marL="600075" lvl="1" indent="-257175">
              <a:lnSpc>
                <a:spcPct val="107000"/>
              </a:lnSpc>
              <a:spcBef>
                <a:spcPts val="0"/>
              </a:spcBef>
              <a:buFont typeface="Symbol" panose="05050102010706020507" pitchFamily="18" charset="2"/>
              <a:buChar char=""/>
            </a:pPr>
            <a:r>
              <a:rPr lang="en-US" sz="2400" dirty="0">
                <a:latin typeface="Times New Roman" panose="02020603050405020304" pitchFamily="18" charset="0"/>
                <a:ea typeface="Calibri" panose="020F0502020204030204" pitchFamily="34" charset="0"/>
              </a:rPr>
              <a:t>Case study using Box-Jenkins Airline data</a:t>
            </a:r>
            <a:endParaRPr lang="en-US" sz="2400" dirty="0">
              <a:effectLst/>
              <a:latin typeface="Times New Roman" panose="02020603050405020304" pitchFamily="18" charset="0"/>
              <a:ea typeface="Calibri" panose="020F0502020204030204" pitchFamily="34" charset="0"/>
            </a:endParaRPr>
          </a:p>
          <a:p>
            <a:pPr marL="257175" indent="-257175">
              <a:lnSpc>
                <a:spcPct val="107000"/>
              </a:lnSpc>
              <a:spcBef>
                <a:spcPts val="0"/>
              </a:spcBef>
              <a:spcAft>
                <a:spcPts val="6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rPr>
              <a:t>What are the take-home lessons?</a:t>
            </a:r>
          </a:p>
          <a:p>
            <a:endParaRPr lang="en-US" sz="1800" dirty="0"/>
          </a:p>
          <a:p>
            <a:pPr marL="0" indent="0">
              <a:buNone/>
            </a:pPr>
            <a:endParaRPr lang="en-US" sz="1800" dirty="0"/>
          </a:p>
        </p:txBody>
      </p:sp>
      <p:sp>
        <p:nvSpPr>
          <p:cNvPr id="4" name="Date Placeholder 3">
            <a:extLst>
              <a:ext uri="{FF2B5EF4-FFF2-40B4-BE49-F238E27FC236}">
                <a16:creationId xmlns:a16="http://schemas.microsoft.com/office/drawing/2014/main" id="{427C1C9E-6FA7-4C0B-B930-174AAF815FF1}"/>
              </a:ext>
            </a:extLst>
          </p:cNvPr>
          <p:cNvSpPr>
            <a:spLocks noGrp="1"/>
          </p:cNvSpPr>
          <p:nvPr>
            <p:ph type="dt" sz="half" idx="4294967295"/>
          </p:nvPr>
        </p:nvSpPr>
        <p:spPr>
          <a:xfrm>
            <a:off x="-1" y="6534150"/>
            <a:ext cx="1754155" cy="323850"/>
          </a:xfrm>
          <a:prstGeom prst="rect">
            <a:avLst/>
          </a:prstGeom>
        </p:spPr>
        <p:txBody>
          <a:bodyPr/>
          <a:lstStyle/>
          <a:p>
            <a:fld id="{40CD7D83-400F-49E7-811A-0F043DA0AF5D}" type="datetime1">
              <a:rPr lang="en-US" sz="1200" smtClean="0"/>
              <a:t>9/21/2022</a:t>
            </a:fld>
            <a:endParaRPr lang="en-US" sz="1200" dirty="0"/>
          </a:p>
        </p:txBody>
      </p:sp>
      <p:sp>
        <p:nvSpPr>
          <p:cNvPr id="5" name="Footer Placeholder 4">
            <a:extLst>
              <a:ext uri="{FF2B5EF4-FFF2-40B4-BE49-F238E27FC236}">
                <a16:creationId xmlns:a16="http://schemas.microsoft.com/office/drawing/2014/main" id="{BC43E2F0-EDC6-4914-9966-693AEFB7B67D}"/>
              </a:ext>
            </a:extLst>
          </p:cNvPr>
          <p:cNvSpPr>
            <a:spLocks noGrp="1"/>
          </p:cNvSpPr>
          <p:nvPr>
            <p:ph type="ftr" sz="quarter" idx="4294967295"/>
          </p:nvPr>
        </p:nvSpPr>
        <p:spPr>
          <a:xfrm>
            <a:off x="4419600" y="6356350"/>
            <a:ext cx="4724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Federal Forecasters Conference</a:t>
            </a:r>
            <a:endParaRPr lang="en-US" dirty="0"/>
          </a:p>
        </p:txBody>
      </p:sp>
      <p:sp>
        <p:nvSpPr>
          <p:cNvPr id="6" name="Slide Number Placeholder 5">
            <a:extLst>
              <a:ext uri="{FF2B5EF4-FFF2-40B4-BE49-F238E27FC236}">
                <a16:creationId xmlns:a16="http://schemas.microsoft.com/office/drawing/2014/main" id="{19644324-4653-4E29-BF1F-33140BA670B4}"/>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3</a:t>
            </a:fld>
            <a:endParaRPr lang="en-US" dirty="0"/>
          </a:p>
        </p:txBody>
      </p:sp>
    </p:spTree>
    <p:extLst>
      <p:ext uri="{BB962C8B-B14F-4D97-AF65-F5344CB8AC3E}">
        <p14:creationId xmlns:p14="http://schemas.microsoft.com/office/powerpoint/2010/main" val="377168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87E3-FDDF-4FAD-8722-7C93A28CF7E1}"/>
              </a:ext>
            </a:extLst>
          </p:cNvPr>
          <p:cNvSpPr>
            <a:spLocks noGrp="1"/>
          </p:cNvSpPr>
          <p:nvPr>
            <p:ph type="title"/>
          </p:nvPr>
        </p:nvSpPr>
        <p:spPr>
          <a:xfrm>
            <a:off x="1066800" y="380999"/>
            <a:ext cx="7391400" cy="533401"/>
          </a:xfrm>
        </p:spPr>
        <p:txBody>
          <a:bodyPr>
            <a:normAutofit fontScale="90000"/>
          </a:bodyPr>
          <a:lstStyle/>
          <a:p>
            <a:pPr algn="ctr"/>
            <a:r>
              <a:rPr lang="en-US" dirty="0"/>
              <a:t> </a:t>
            </a:r>
            <a:r>
              <a:rPr lang="en-US" sz="2700" dirty="0"/>
              <a:t>M5 Uncertainty Competition </a:t>
            </a:r>
            <a:br>
              <a:rPr lang="en-US" dirty="0"/>
            </a:br>
            <a:endParaRPr lang="en-US" sz="1650" dirty="0"/>
          </a:p>
        </p:txBody>
      </p:sp>
      <p:sp>
        <p:nvSpPr>
          <p:cNvPr id="3" name="Content Placeholder 2">
            <a:extLst>
              <a:ext uri="{FF2B5EF4-FFF2-40B4-BE49-F238E27FC236}">
                <a16:creationId xmlns:a16="http://schemas.microsoft.com/office/drawing/2014/main" id="{72168641-C55E-45AE-ACD2-221A22A728D1}"/>
              </a:ext>
            </a:extLst>
          </p:cNvPr>
          <p:cNvSpPr>
            <a:spLocks noGrp="1"/>
          </p:cNvSpPr>
          <p:nvPr>
            <p:ph idx="1"/>
          </p:nvPr>
        </p:nvSpPr>
        <p:spPr>
          <a:xfrm>
            <a:off x="368300" y="1425575"/>
            <a:ext cx="8305800" cy="4419600"/>
          </a:xfrm>
        </p:spPr>
        <p:txBody>
          <a:bodyPr>
            <a:normAutofit fontScale="92500" lnSpcReduction="10000"/>
          </a:bodyPr>
          <a:lstStyle/>
          <a:p>
            <a:pPr marL="0" indent="0">
              <a:buNone/>
            </a:pPr>
            <a:r>
              <a:rPr lang="en-US" dirty="0"/>
              <a:t>[See </a:t>
            </a:r>
            <a:r>
              <a:rPr lang="en-US" i="1" dirty="0">
                <a:latin typeface="Times New Roman" panose="02020603050405020304" pitchFamily="18" charset="0"/>
                <a:ea typeface="Calibri" panose="020F0502020204030204" pitchFamily="34" charset="0"/>
              </a:rPr>
              <a:t>Makridakis, </a:t>
            </a:r>
            <a:r>
              <a:rPr lang="en-US" i="1" dirty="0" err="1">
                <a:latin typeface="Times New Roman" panose="02020603050405020304" pitchFamily="18" charset="0"/>
                <a:ea typeface="Calibri" panose="020F0502020204030204" pitchFamily="34" charset="0"/>
              </a:rPr>
              <a:t>Spiliotis</a:t>
            </a:r>
            <a:r>
              <a:rPr lang="en-US" i="1" dirty="0">
                <a:latin typeface="Times New Roman" panose="02020603050405020304" pitchFamily="18" charset="0"/>
                <a:ea typeface="Calibri" panose="020F0502020204030204" pitchFamily="34" charset="0"/>
              </a:rPr>
              <a:t> and Assimakopoulos (2022b</a:t>
            </a:r>
            <a:r>
              <a:rPr lang="en-US" i="1" dirty="0">
                <a:solidFill>
                  <a:srgbClr val="222222"/>
                </a:solidFill>
                <a:latin typeface="Times New Roman" panose="02020603050405020304" pitchFamily="18" charset="0"/>
                <a:ea typeface="Calibri" panose="020F0502020204030204" pitchFamily="34" charset="0"/>
              </a:rPr>
              <a:t>) – report on the M5 Uncertainty Competition[refer to as MSA22b]</a:t>
            </a:r>
          </a:p>
          <a:p>
            <a:pPr marL="0" indent="0">
              <a:buNone/>
            </a:pPr>
            <a:endParaRPr lang="en-US" i="1" dirty="0">
              <a:solidFill>
                <a:srgbClr val="222222"/>
              </a:solidFill>
              <a:latin typeface="Times New Roman" panose="02020603050405020304" pitchFamily="18" charset="0"/>
              <a:ea typeface="Calibri" panose="020F0502020204030204" pitchFamily="34" charset="0"/>
            </a:endParaRPr>
          </a:p>
          <a:p>
            <a:r>
              <a:rPr lang="en-US" i="1" dirty="0">
                <a:solidFill>
                  <a:srgbClr val="222222"/>
                </a:solidFill>
                <a:latin typeface="Times New Roman" panose="02020603050405020304" pitchFamily="18" charset="0"/>
                <a:ea typeface="Calibri" panose="020F0502020204030204" pitchFamily="34" charset="0"/>
              </a:rPr>
              <a:t> </a:t>
            </a:r>
            <a:r>
              <a:rPr lang="en-US" dirty="0">
                <a:latin typeface="Times New Roman" panose="02020603050405020304" pitchFamily="18" charset="0"/>
                <a:cs typeface="Times New Roman" panose="02020603050405020304" pitchFamily="18" charset="0"/>
              </a:rPr>
              <a:t>Data refer to day-by-day product sales by Walmart</a:t>
            </a:r>
          </a:p>
          <a:p>
            <a:r>
              <a:rPr lang="en-US" dirty="0">
                <a:latin typeface="Times New Roman" panose="02020603050405020304" pitchFamily="18" charset="0"/>
                <a:cs typeface="Times New Roman" panose="02020603050405020304" pitchFamily="18" charset="0"/>
              </a:rPr>
              <a:t>The data are hierarchical by state, store, category, department, product. </a:t>
            </a:r>
          </a:p>
          <a:p>
            <a:r>
              <a:rPr lang="en-US" dirty="0">
                <a:latin typeface="Times New Roman" panose="02020603050405020304" pitchFamily="18" charset="0"/>
                <a:cs typeface="Times New Roman" panose="02020603050405020304" pitchFamily="18" charset="0"/>
              </a:rPr>
              <a:t>The most granular levels (numbered 10-12) refer to Product, Product*State and Product*Store</a:t>
            </a:r>
          </a:p>
          <a:p>
            <a:r>
              <a:rPr lang="en-US" dirty="0">
                <a:latin typeface="Times New Roman" panose="02020603050405020304" pitchFamily="18" charset="0"/>
                <a:cs typeface="Times New Roman" panose="02020603050405020304" pitchFamily="18" charset="0"/>
              </a:rPr>
              <a:t>42,840 series relating to 3,049 products; all but 154 series in Levels 10-12</a:t>
            </a:r>
          </a:p>
          <a:p>
            <a:r>
              <a:rPr lang="en-US" dirty="0">
                <a:latin typeface="Times New Roman" panose="02020603050405020304" pitchFamily="18" charset="0"/>
                <a:cs typeface="Times New Roman" panose="02020603050405020304" pitchFamily="18" charset="0"/>
              </a:rPr>
              <a:t>Additional information was available on holidays and prices</a:t>
            </a:r>
          </a:p>
          <a:p>
            <a:r>
              <a:rPr lang="en-US" dirty="0">
                <a:latin typeface="Times New Roman" panose="02020603050405020304" pitchFamily="18" charset="0"/>
                <a:cs typeface="Times New Roman" panose="02020603050405020304" pitchFamily="18" charset="0"/>
              </a:rPr>
              <a:t>1913 days for model development and estimation; </a:t>
            </a:r>
          </a:p>
          <a:p>
            <a:r>
              <a:rPr lang="en-US" dirty="0">
                <a:latin typeface="Times New Roman" panose="02020603050405020304" pitchFamily="18" charset="0"/>
                <a:cs typeface="Times New Roman" panose="02020603050405020304" pitchFamily="18" charset="0"/>
              </a:rPr>
              <a:t>28 days of forecasts (1 to 28 days ahead) generated for evaluation</a:t>
            </a:r>
          </a:p>
          <a:p>
            <a:r>
              <a:rPr lang="en-US" dirty="0">
                <a:solidFill>
                  <a:srgbClr val="FF0000"/>
                </a:solidFill>
                <a:latin typeface="Times New Roman" panose="02020603050405020304" pitchFamily="18" charset="0"/>
                <a:cs typeface="Times New Roman" panose="02020603050405020304" pitchFamily="18" charset="0"/>
              </a:rPr>
              <a:t>892</a:t>
            </a:r>
            <a:r>
              <a:rPr lang="en-US" dirty="0">
                <a:latin typeface="Times New Roman" panose="02020603050405020304" pitchFamily="18" charset="0"/>
                <a:cs typeface="Times New Roman" panose="02020603050405020304" pitchFamily="18" charset="0"/>
              </a:rPr>
              <a:t> entries in Kaggle competition</a:t>
            </a:r>
          </a:p>
          <a:p>
            <a:r>
              <a:rPr lang="en-US" dirty="0">
                <a:solidFill>
                  <a:srgbClr val="FF0000"/>
                </a:solidFill>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 statistical benchmarks: ARIMA and exponential smoothing methods; no consideration of holidays or price data. No combinations of benchmark methods</a:t>
            </a:r>
          </a:p>
          <a:p>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6E394D7-996C-431A-9025-589B889566EC}"/>
              </a:ext>
            </a:extLst>
          </p:cNvPr>
          <p:cNvSpPr>
            <a:spLocks noGrp="1"/>
          </p:cNvSpPr>
          <p:nvPr>
            <p:ph type="dt" sz="half" idx="4294967295"/>
          </p:nvPr>
        </p:nvSpPr>
        <p:spPr>
          <a:xfrm>
            <a:off x="18660" y="6534150"/>
            <a:ext cx="1657739" cy="323850"/>
          </a:xfrm>
          <a:prstGeom prst="rect">
            <a:avLst/>
          </a:prstGeom>
        </p:spPr>
        <p:txBody>
          <a:bodyPr/>
          <a:lstStyle/>
          <a:p>
            <a:fld id="{7049D016-6836-40CC-AA58-01E28D4C1C60}" type="datetime1">
              <a:rPr lang="en-US" sz="1200" smtClean="0"/>
              <a:t>9/21/2022</a:t>
            </a:fld>
            <a:endParaRPr lang="en-US" sz="1200" dirty="0"/>
          </a:p>
        </p:txBody>
      </p:sp>
      <p:sp>
        <p:nvSpPr>
          <p:cNvPr id="5" name="Footer Placeholder 4">
            <a:extLst>
              <a:ext uri="{FF2B5EF4-FFF2-40B4-BE49-F238E27FC236}">
                <a16:creationId xmlns:a16="http://schemas.microsoft.com/office/drawing/2014/main" id="{7B8F43C3-DE5E-4884-9968-1CC5FA9DB854}"/>
              </a:ext>
            </a:extLst>
          </p:cNvPr>
          <p:cNvSpPr>
            <a:spLocks noGrp="1"/>
          </p:cNvSpPr>
          <p:nvPr>
            <p:ph type="ftr" sz="quarter" idx="4294967295"/>
          </p:nvPr>
        </p:nvSpPr>
        <p:spPr>
          <a:xfrm>
            <a:off x="50292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Federal Forecasters Conference</a:t>
            </a:r>
          </a:p>
        </p:txBody>
      </p:sp>
      <p:sp>
        <p:nvSpPr>
          <p:cNvPr id="6" name="Slide Number Placeholder 5">
            <a:extLst>
              <a:ext uri="{FF2B5EF4-FFF2-40B4-BE49-F238E27FC236}">
                <a16:creationId xmlns:a16="http://schemas.microsoft.com/office/drawing/2014/main" id="{5D77432C-EE9F-4E6B-B221-556E9BDFBA7B}"/>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4</a:t>
            </a:fld>
            <a:endParaRPr lang="en-US"/>
          </a:p>
        </p:txBody>
      </p:sp>
    </p:spTree>
    <p:extLst>
      <p:ext uri="{BB962C8B-B14F-4D97-AF65-F5344CB8AC3E}">
        <p14:creationId xmlns:p14="http://schemas.microsoft.com/office/powerpoint/2010/main" val="269523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908F-2E8F-4590-918E-19ECCE2755E6}"/>
              </a:ext>
            </a:extLst>
          </p:cNvPr>
          <p:cNvSpPr>
            <a:spLocks noGrp="1"/>
          </p:cNvSpPr>
          <p:nvPr>
            <p:ph type="title"/>
          </p:nvPr>
        </p:nvSpPr>
        <p:spPr>
          <a:xfrm>
            <a:off x="1066800" y="381000"/>
            <a:ext cx="7391400" cy="476250"/>
          </a:xfrm>
        </p:spPr>
        <p:txBody>
          <a:bodyPr>
            <a:normAutofit/>
          </a:bodyPr>
          <a:lstStyle/>
          <a:p>
            <a:pPr algn="ctr"/>
            <a:r>
              <a:rPr lang="en-US" dirty="0"/>
              <a:t>Published Conclusions</a:t>
            </a:r>
          </a:p>
        </p:txBody>
      </p:sp>
      <p:sp>
        <p:nvSpPr>
          <p:cNvPr id="3" name="Content Placeholder 2">
            <a:extLst>
              <a:ext uri="{FF2B5EF4-FFF2-40B4-BE49-F238E27FC236}">
                <a16:creationId xmlns:a16="http://schemas.microsoft.com/office/drawing/2014/main" id="{330E510E-665A-495C-802C-0CA8E7ACECCD}"/>
              </a:ext>
            </a:extLst>
          </p:cNvPr>
          <p:cNvSpPr>
            <a:spLocks noGrp="1"/>
          </p:cNvSpPr>
          <p:nvPr>
            <p:ph idx="1"/>
          </p:nvPr>
        </p:nvSpPr>
        <p:spPr>
          <a:xfrm>
            <a:off x="381000" y="1581150"/>
            <a:ext cx="8547100" cy="4775200"/>
          </a:xfrm>
        </p:spPr>
        <p:txBody>
          <a:bodyPr>
            <a:normAutofit fontScale="92500" lnSpcReduction="20000"/>
          </a:bodyPr>
          <a:lstStyle/>
          <a:p>
            <a:pPr marL="0" indent="0">
              <a:buNone/>
            </a:pPr>
            <a:r>
              <a:rPr lang="en-US" sz="2200" dirty="0">
                <a:solidFill>
                  <a:srgbClr val="222222"/>
                </a:solidFill>
                <a:latin typeface="Times New Roman" panose="02020603050405020304" pitchFamily="18" charset="0"/>
                <a:ea typeface="Times New Roman" panose="02020603050405020304" pitchFamily="18" charset="0"/>
              </a:rPr>
              <a:t>"The most important finding of the M4 competition was that </a:t>
            </a:r>
            <a:r>
              <a:rPr lang="en-US" sz="2200" dirty="0">
                <a:solidFill>
                  <a:srgbClr val="FF0000"/>
                </a:solidFill>
                <a:latin typeface="Times New Roman" panose="02020603050405020304" pitchFamily="18" charset="0"/>
                <a:ea typeface="Times New Roman" panose="02020603050405020304" pitchFamily="18" charset="0"/>
              </a:rPr>
              <a:t>all of the top-performing methods</a:t>
            </a:r>
            <a:r>
              <a:rPr lang="en-US" sz="2200" dirty="0">
                <a:solidFill>
                  <a:srgbClr val="222222"/>
                </a:solidFill>
                <a:latin typeface="Times New Roman" panose="02020603050405020304" pitchFamily="18" charset="0"/>
                <a:ea typeface="Times New Roman" panose="02020603050405020304" pitchFamily="18" charset="0"/>
              </a:rPr>
              <a:t>, in terms of both PFs (Point Forecasts) and PIs (Prediction Intervals) were </a:t>
            </a:r>
            <a:r>
              <a:rPr lang="en-US" sz="2200" dirty="0">
                <a:solidFill>
                  <a:srgbClr val="FF0000"/>
                </a:solidFill>
                <a:latin typeface="Times New Roman" panose="02020603050405020304" pitchFamily="18" charset="0"/>
                <a:ea typeface="Times New Roman" panose="02020603050405020304" pitchFamily="18" charset="0"/>
              </a:rPr>
              <a:t>combinations of mostly statistical models</a:t>
            </a:r>
            <a:r>
              <a:rPr lang="en-US" sz="2200" dirty="0">
                <a:solidFill>
                  <a:srgbClr val="222222"/>
                </a:solidFill>
                <a:latin typeface="Times New Roman" panose="02020603050405020304" pitchFamily="18" charset="0"/>
                <a:ea typeface="Times New Roman" panose="02020603050405020304" pitchFamily="18" charset="0"/>
              </a:rPr>
              <a:t>, with such combinations being more accurate numerically than either pure statistical or pure ML methods.“</a:t>
            </a:r>
          </a:p>
          <a:p>
            <a:pPr marL="0" indent="0">
              <a:buNone/>
            </a:pPr>
            <a:r>
              <a:rPr lang="en-US" sz="2200" i="1" dirty="0">
                <a:latin typeface="Times New Roman" panose="02020603050405020304" pitchFamily="18" charset="0"/>
                <a:ea typeface="Calibri" panose="020F0502020204030204" pitchFamily="34" charset="0"/>
              </a:rPr>
              <a:t>Makridakis, </a:t>
            </a:r>
            <a:r>
              <a:rPr lang="en-US" sz="2200" i="1" dirty="0" err="1">
                <a:latin typeface="Times New Roman" panose="02020603050405020304" pitchFamily="18" charset="0"/>
                <a:ea typeface="Calibri" panose="020F0502020204030204" pitchFamily="34" charset="0"/>
              </a:rPr>
              <a:t>Spiliotis</a:t>
            </a:r>
            <a:r>
              <a:rPr lang="en-US" sz="2200" i="1" dirty="0">
                <a:latin typeface="Times New Roman" panose="02020603050405020304" pitchFamily="18" charset="0"/>
                <a:ea typeface="Calibri" panose="020F0502020204030204" pitchFamily="34" charset="0"/>
              </a:rPr>
              <a:t> and Assimakopoulos (2020</a:t>
            </a:r>
            <a:r>
              <a:rPr lang="en-US" sz="2200" i="1" dirty="0">
                <a:solidFill>
                  <a:srgbClr val="222222"/>
                </a:solidFill>
                <a:latin typeface="Times New Roman" panose="02020603050405020304" pitchFamily="18" charset="0"/>
                <a:ea typeface="Calibri" panose="020F0502020204030204" pitchFamily="34" charset="0"/>
              </a:rPr>
              <a:t>) – report on the M4 Competition</a:t>
            </a:r>
          </a:p>
          <a:p>
            <a:pPr marL="0" indent="0">
              <a:lnSpc>
                <a:spcPct val="107000"/>
              </a:lnSpc>
              <a:spcBef>
                <a:spcPts val="0"/>
              </a:spcBef>
              <a:spcAft>
                <a:spcPts val="600"/>
              </a:spcAft>
              <a:buNone/>
            </a:pPr>
            <a:endParaRPr lang="en-US" sz="2200" dirty="0">
              <a:solidFill>
                <a:srgbClr val="222222"/>
              </a:solidFill>
              <a:latin typeface="Times New Roman" panose="02020603050405020304" pitchFamily="18" charset="0"/>
              <a:ea typeface="Calibri" panose="020F0502020204030204" pitchFamily="34" charset="0"/>
            </a:endParaRPr>
          </a:p>
          <a:p>
            <a:pPr marL="0" indent="0">
              <a:lnSpc>
                <a:spcPct val="107000"/>
              </a:lnSpc>
              <a:spcBef>
                <a:spcPts val="0"/>
              </a:spcBef>
              <a:spcAft>
                <a:spcPts val="600"/>
              </a:spcAft>
              <a:buNone/>
            </a:pPr>
            <a:r>
              <a:rPr lang="en-US" sz="2200" dirty="0">
                <a:solidFill>
                  <a:srgbClr val="222222"/>
                </a:solidFill>
                <a:latin typeface="Times New Roman" panose="02020603050405020304" pitchFamily="18" charset="0"/>
                <a:ea typeface="Calibri" panose="020F0502020204030204" pitchFamily="34" charset="0"/>
              </a:rPr>
              <a:t>Two</a:t>
            </a:r>
            <a:r>
              <a:rPr lang="en-US" sz="2200" dirty="0">
                <a:latin typeface="Times New Roman" panose="02020603050405020304" pitchFamily="18" charset="0"/>
                <a:ea typeface="Calibri" panose="020F0502020204030204" pitchFamily="34" charset="0"/>
              </a:rPr>
              <a:t> </a:t>
            </a:r>
            <a:r>
              <a:rPr lang="en-US" sz="2200" dirty="0">
                <a:solidFill>
                  <a:schemeClr val="tx1"/>
                </a:solidFill>
                <a:latin typeface="Times New Roman" panose="02020603050405020304" pitchFamily="18" charset="0"/>
                <a:ea typeface="Calibri" panose="020F0502020204030204" pitchFamily="34" charset="0"/>
              </a:rPr>
              <a:t>principal conclusions in the M5 Competition:</a:t>
            </a:r>
          </a:p>
          <a:p>
            <a:pPr marL="257175" indent="-257175">
              <a:lnSpc>
                <a:spcPct val="107000"/>
              </a:lnSpc>
              <a:spcBef>
                <a:spcPts val="0"/>
              </a:spcBef>
              <a:spcAft>
                <a:spcPts val="0"/>
              </a:spcAft>
              <a:buFont typeface="Symbol" panose="05050102010706020507" pitchFamily="18" charset="2"/>
              <a:buChar char=""/>
            </a:pPr>
            <a:r>
              <a:rPr lang="en-US" sz="2200" dirty="0">
                <a:solidFill>
                  <a:schemeClr val="tx1"/>
                </a:solidFill>
                <a:latin typeface="Times New Roman" panose="02020603050405020304" pitchFamily="18" charset="0"/>
                <a:ea typeface="Calibri" panose="020F0502020204030204" pitchFamily="34" charset="0"/>
              </a:rPr>
              <a:t>The superior performance of relatively simple ML (machine learning) methods… as well as the</a:t>
            </a:r>
            <a:r>
              <a:rPr lang="en-US" sz="2200" dirty="0">
                <a:latin typeface="Times New Roman" panose="02020603050405020304" pitchFamily="18" charset="0"/>
                <a:ea typeface="Calibri" panose="020F0502020204030204" pitchFamily="34" charset="0"/>
              </a:rPr>
              <a:t> </a:t>
            </a:r>
            <a:r>
              <a:rPr lang="en-US" sz="2200" dirty="0">
                <a:solidFill>
                  <a:srgbClr val="FF0000"/>
                </a:solidFill>
                <a:latin typeface="Times New Roman" panose="02020603050405020304" pitchFamily="18" charset="0"/>
                <a:ea typeface="Calibri" panose="020F0502020204030204" pitchFamily="34" charset="0"/>
              </a:rPr>
              <a:t>significantly worse performance of statistical methods </a:t>
            </a:r>
            <a:r>
              <a:rPr lang="en-US" sz="2200" dirty="0">
                <a:solidFill>
                  <a:schemeClr val="tx1"/>
                </a:solidFill>
                <a:latin typeface="Times New Roman" panose="02020603050405020304" pitchFamily="18" charset="0"/>
                <a:ea typeface="Calibri" panose="020F0502020204030204" pitchFamily="34" charset="0"/>
              </a:rPr>
              <a:t>which did not make it to the top ranks.</a:t>
            </a:r>
          </a:p>
          <a:p>
            <a:pPr marL="257175" indent="-257175">
              <a:lnSpc>
                <a:spcPct val="107000"/>
              </a:lnSpc>
              <a:spcBef>
                <a:spcPts val="0"/>
              </a:spcBef>
              <a:spcAft>
                <a:spcPts val="600"/>
              </a:spcAft>
              <a:buFont typeface="Symbol" panose="05050102010706020507" pitchFamily="18" charset="2"/>
              <a:buChar char=""/>
            </a:pPr>
            <a:r>
              <a:rPr lang="en-US" sz="2200" dirty="0">
                <a:solidFill>
                  <a:schemeClr val="tx1"/>
                </a:solidFill>
                <a:latin typeface="Times New Roman" panose="02020603050405020304" pitchFamily="18" charset="0"/>
                <a:ea typeface="Calibri" panose="020F0502020204030204" pitchFamily="34" charset="0"/>
              </a:rPr>
              <a:t>The [substantial] </a:t>
            </a:r>
            <a:r>
              <a:rPr lang="en-US" sz="2200" dirty="0">
                <a:solidFill>
                  <a:srgbClr val="FF0000"/>
                </a:solidFill>
                <a:latin typeface="Times New Roman" panose="02020603050405020304" pitchFamily="18" charset="0"/>
                <a:ea typeface="Calibri" panose="020F0502020204030204" pitchFamily="34" charset="0"/>
              </a:rPr>
              <a:t>improvement […] of the winning method over the most accurate statistical benchmark… .</a:t>
            </a:r>
          </a:p>
          <a:p>
            <a:pPr marL="0" indent="0">
              <a:buNone/>
            </a:pPr>
            <a:r>
              <a:rPr lang="en-US" sz="2200" dirty="0">
                <a:latin typeface="Times New Roman" panose="02020603050405020304" pitchFamily="18" charset="0"/>
                <a:ea typeface="Calibri" panose="020F0502020204030204" pitchFamily="34" charset="0"/>
              </a:rPr>
              <a:t> </a:t>
            </a:r>
            <a:r>
              <a:rPr lang="en-US" sz="2200" i="1" dirty="0">
                <a:latin typeface="Times New Roman" panose="02020603050405020304" pitchFamily="18" charset="0"/>
                <a:ea typeface="Calibri" panose="020F0502020204030204" pitchFamily="34" charset="0"/>
              </a:rPr>
              <a:t>Makridakis, </a:t>
            </a:r>
            <a:r>
              <a:rPr lang="en-US" sz="2200" i="1" dirty="0" err="1">
                <a:latin typeface="Times New Roman" panose="02020603050405020304" pitchFamily="18" charset="0"/>
                <a:ea typeface="Calibri" panose="020F0502020204030204" pitchFamily="34" charset="0"/>
              </a:rPr>
              <a:t>Spiliotis</a:t>
            </a:r>
            <a:r>
              <a:rPr lang="en-US" sz="2200" i="1" dirty="0">
                <a:latin typeface="Times New Roman" panose="02020603050405020304" pitchFamily="18" charset="0"/>
                <a:ea typeface="Calibri" panose="020F0502020204030204" pitchFamily="34" charset="0"/>
              </a:rPr>
              <a:t> and Assimakopoulos (2022a</a:t>
            </a:r>
            <a:r>
              <a:rPr lang="en-US" sz="2200" i="1" dirty="0">
                <a:solidFill>
                  <a:srgbClr val="222222"/>
                </a:solidFill>
                <a:latin typeface="Times New Roman" panose="02020603050405020304" pitchFamily="18" charset="0"/>
                <a:ea typeface="Calibri" panose="020F0502020204030204" pitchFamily="34" charset="0"/>
              </a:rPr>
              <a:t>) – report on the M5 Accuracy Competition</a:t>
            </a:r>
          </a:p>
          <a:p>
            <a:pPr marL="0" indent="0">
              <a:buNone/>
            </a:pPr>
            <a:endParaRPr lang="en-US" sz="1500" dirty="0">
              <a:latin typeface="Times New Roman" panose="02020603050405020304" pitchFamily="18" charset="0"/>
              <a:ea typeface="Calibri" panose="020F0502020204030204" pitchFamily="34" charset="0"/>
            </a:endParaRPr>
          </a:p>
          <a:p>
            <a:pPr marL="0" indent="0" algn="ctr">
              <a:buNone/>
            </a:pPr>
            <a:r>
              <a:rPr lang="en-US" dirty="0">
                <a:solidFill>
                  <a:srgbClr val="FF0000"/>
                </a:solidFill>
              </a:rPr>
              <a:t>WHAT CHANGED?</a:t>
            </a:r>
          </a:p>
        </p:txBody>
      </p:sp>
      <p:sp>
        <p:nvSpPr>
          <p:cNvPr id="4" name="Date Placeholder 3">
            <a:extLst>
              <a:ext uri="{FF2B5EF4-FFF2-40B4-BE49-F238E27FC236}">
                <a16:creationId xmlns:a16="http://schemas.microsoft.com/office/drawing/2014/main" id="{97382111-BFE0-4B89-82B5-255FA64C75BE}"/>
              </a:ext>
            </a:extLst>
          </p:cNvPr>
          <p:cNvSpPr>
            <a:spLocks noGrp="1"/>
          </p:cNvSpPr>
          <p:nvPr>
            <p:ph type="dt" sz="half" idx="4294967295"/>
          </p:nvPr>
        </p:nvSpPr>
        <p:spPr>
          <a:xfrm>
            <a:off x="0" y="6534150"/>
            <a:ext cx="1828800" cy="323850"/>
          </a:xfrm>
          <a:prstGeom prst="rect">
            <a:avLst/>
          </a:prstGeom>
        </p:spPr>
        <p:txBody>
          <a:bodyPr/>
          <a:lstStyle/>
          <a:p>
            <a:fld id="{E44A9AC6-FCC5-4C25-8587-79E8892DD69B}" type="datetime1">
              <a:rPr lang="en-US" sz="1200" smtClean="0"/>
              <a:t>9/21/2022</a:t>
            </a:fld>
            <a:endParaRPr lang="en-US" sz="1200" dirty="0"/>
          </a:p>
        </p:txBody>
      </p:sp>
      <p:sp>
        <p:nvSpPr>
          <p:cNvPr id="5" name="Footer Placeholder 4">
            <a:extLst>
              <a:ext uri="{FF2B5EF4-FFF2-40B4-BE49-F238E27FC236}">
                <a16:creationId xmlns:a16="http://schemas.microsoft.com/office/drawing/2014/main" id="{E5FAC856-2B9A-46AD-8703-3B50D77F2739}"/>
              </a:ext>
            </a:extLst>
          </p:cNvPr>
          <p:cNvSpPr>
            <a:spLocks noGrp="1"/>
          </p:cNvSpPr>
          <p:nvPr>
            <p:ph type="ftr" sz="quarter" idx="4294967295"/>
          </p:nvPr>
        </p:nvSpPr>
        <p:spPr>
          <a:xfrm>
            <a:off x="50292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Federal Forecasters Conference</a:t>
            </a:r>
            <a:endParaRPr lang="en-US" dirty="0"/>
          </a:p>
        </p:txBody>
      </p:sp>
      <p:sp>
        <p:nvSpPr>
          <p:cNvPr id="6" name="Slide Number Placeholder 5">
            <a:extLst>
              <a:ext uri="{FF2B5EF4-FFF2-40B4-BE49-F238E27FC236}">
                <a16:creationId xmlns:a16="http://schemas.microsoft.com/office/drawing/2014/main" id="{86488616-8587-4549-8F3A-E2542038D26F}"/>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5</a:t>
            </a:fld>
            <a:endParaRPr lang="en-US"/>
          </a:p>
        </p:txBody>
      </p:sp>
    </p:spTree>
    <p:extLst>
      <p:ext uri="{BB962C8B-B14F-4D97-AF65-F5344CB8AC3E}">
        <p14:creationId xmlns:p14="http://schemas.microsoft.com/office/powerpoint/2010/main" val="15258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424A-BB3D-49D8-A7C7-CD6EC6F73BAD}"/>
              </a:ext>
            </a:extLst>
          </p:cNvPr>
          <p:cNvSpPr>
            <a:spLocks noGrp="1"/>
          </p:cNvSpPr>
          <p:nvPr>
            <p:ph type="title"/>
          </p:nvPr>
        </p:nvSpPr>
        <p:spPr>
          <a:xfrm>
            <a:off x="1066800" y="381000"/>
            <a:ext cx="7391400" cy="431800"/>
          </a:xfrm>
        </p:spPr>
        <p:txBody>
          <a:bodyPr>
            <a:noAutofit/>
          </a:bodyPr>
          <a:lstStyle/>
          <a:p>
            <a:pPr algn="ctr"/>
            <a:r>
              <a:rPr lang="en-US" dirty="0"/>
              <a:t>Data Analysis</a:t>
            </a:r>
          </a:p>
        </p:txBody>
      </p:sp>
      <p:sp>
        <p:nvSpPr>
          <p:cNvPr id="3" name="Content Placeholder 2">
            <a:extLst>
              <a:ext uri="{FF2B5EF4-FFF2-40B4-BE49-F238E27FC236}">
                <a16:creationId xmlns:a16="http://schemas.microsoft.com/office/drawing/2014/main" id="{607D2DF3-38C7-4CE1-87D1-15B57C746FDE}"/>
              </a:ext>
            </a:extLst>
          </p:cNvPr>
          <p:cNvSpPr>
            <a:spLocks noGrp="1"/>
          </p:cNvSpPr>
          <p:nvPr>
            <p:ph idx="1"/>
          </p:nvPr>
        </p:nvSpPr>
        <p:spPr>
          <a:xfrm>
            <a:off x="609600" y="1210667"/>
            <a:ext cx="8229600" cy="4047133"/>
          </a:xfrm>
        </p:spPr>
        <p:txBody>
          <a:bodyPr>
            <a:normAutofit lnSpcReduction="10000"/>
          </a:bodyPr>
          <a:lstStyle/>
          <a:p>
            <a:pPr marL="0">
              <a:lnSpc>
                <a:spcPct val="107000"/>
              </a:lnSpc>
              <a:spcBef>
                <a:spcPts val="0"/>
              </a:spcBef>
              <a:spcAft>
                <a:spcPts val="600"/>
              </a:spcAft>
            </a:pPr>
            <a:r>
              <a:rPr lang="en-US" dirty="0">
                <a:latin typeface="Times New Roman" panose="02020603050405020304" pitchFamily="18" charset="0"/>
                <a:ea typeface="Calibri" panose="020F0502020204030204" pitchFamily="34" charset="0"/>
              </a:rPr>
              <a:t>Many of the series extend to nearly 2,000 observations; ML methods typically require long series for fitting, whereas statistical methods do not. </a:t>
            </a:r>
            <a:r>
              <a:rPr lang="en-US" dirty="0">
                <a:solidFill>
                  <a:srgbClr val="FF0000"/>
                </a:solidFill>
                <a:latin typeface="Times New Roman" panose="02020603050405020304" pitchFamily="18" charset="0"/>
                <a:ea typeface="Calibri" panose="020F0502020204030204" pitchFamily="34" charset="0"/>
              </a:rPr>
              <a:t>Conclusions do not extend </a:t>
            </a:r>
            <a:r>
              <a:rPr lang="en-US" dirty="0">
                <a:latin typeface="Times New Roman" panose="02020603050405020304" pitchFamily="18" charset="0"/>
                <a:ea typeface="Calibri" panose="020F0502020204030204" pitchFamily="34" charset="0"/>
              </a:rPr>
              <a:t>to other contexts with “short” series. </a:t>
            </a:r>
          </a:p>
          <a:p>
            <a:pPr marL="0">
              <a:lnSpc>
                <a:spcPct val="107000"/>
              </a:lnSpc>
              <a:spcBef>
                <a:spcPts val="0"/>
              </a:spcBef>
              <a:spcAft>
                <a:spcPts val="600"/>
              </a:spcAft>
            </a:pPr>
            <a:r>
              <a:rPr lang="en-US" dirty="0">
                <a:solidFill>
                  <a:srgbClr val="FF0000"/>
                </a:solidFill>
                <a:latin typeface="Times New Roman" panose="02020603050405020304" pitchFamily="18" charset="0"/>
                <a:ea typeface="Calibri" panose="020F0502020204030204" pitchFamily="34" charset="0"/>
              </a:rPr>
              <a:t>No use of combinations </a:t>
            </a:r>
            <a:r>
              <a:rPr lang="en-US" dirty="0">
                <a:latin typeface="Times New Roman" panose="02020603050405020304" pitchFamily="18" charset="0"/>
                <a:ea typeface="Calibri" panose="020F0502020204030204" pitchFamily="34" charset="0"/>
              </a:rPr>
              <a:t>of statistical methods, despite recommendations from M4.</a:t>
            </a:r>
          </a:p>
          <a:p>
            <a:pPr marL="0">
              <a:lnSpc>
                <a:spcPct val="107000"/>
              </a:lnSpc>
              <a:spcBef>
                <a:spcPts val="0"/>
              </a:spcBef>
              <a:spcAft>
                <a:spcPts val="600"/>
              </a:spcAft>
            </a:pPr>
            <a:r>
              <a:rPr lang="en-US" dirty="0">
                <a:solidFill>
                  <a:srgbClr val="FF0000"/>
                </a:solidFill>
                <a:latin typeface="Times New Roman" panose="02020603050405020304" pitchFamily="18" charset="0"/>
                <a:ea typeface="Calibri" panose="020F0502020204030204" pitchFamily="34" charset="0"/>
              </a:rPr>
              <a:t>No reporting of preliminary data analysis</a:t>
            </a:r>
            <a:r>
              <a:rPr lang="en-US" dirty="0">
                <a:latin typeface="Times New Roman" panose="02020603050405020304" pitchFamily="18" charset="0"/>
                <a:ea typeface="Calibri" panose="020F0502020204030204" pitchFamily="34" charset="0"/>
              </a:rPr>
              <a:t>. Given the nature of retail sales data, it is reasonable to surmise that many of the  series  (particularly at the finer gradations of levels 10-12) would be stationary and dominated by the weekly cycle, along with holiday effects and special promotions (not considered in the statistical benchmarks).</a:t>
            </a:r>
          </a:p>
          <a:p>
            <a:pPr marL="0">
              <a:lnSpc>
                <a:spcPct val="107000"/>
              </a:lnSpc>
              <a:spcBef>
                <a:spcPts val="0"/>
              </a:spcBef>
              <a:spcAft>
                <a:spcPts val="600"/>
              </a:spcAft>
            </a:pPr>
            <a:r>
              <a:rPr lang="en-US" dirty="0">
                <a:latin typeface="Times New Roman" panose="02020603050405020304" pitchFamily="18" charset="0"/>
              </a:rPr>
              <a:t>Sales at the product level may be intermittent, but </a:t>
            </a:r>
            <a:r>
              <a:rPr lang="en-US" dirty="0">
                <a:solidFill>
                  <a:srgbClr val="FF0000"/>
                </a:solidFill>
                <a:latin typeface="Times New Roman" panose="02020603050405020304" pitchFamily="18" charset="0"/>
              </a:rPr>
              <a:t>no intermittent series </a:t>
            </a:r>
            <a:r>
              <a:rPr lang="en-US" dirty="0">
                <a:latin typeface="Times New Roman" panose="02020603050405020304" pitchFamily="18" charset="0"/>
              </a:rPr>
              <a:t>statistical benchmarks were used.</a:t>
            </a:r>
          </a:p>
          <a:p>
            <a:pPr marL="0">
              <a:lnSpc>
                <a:spcPct val="107000"/>
              </a:lnSpc>
              <a:spcBef>
                <a:spcPts val="0"/>
              </a:spcBef>
              <a:spcAft>
                <a:spcPts val="600"/>
              </a:spcAft>
            </a:pPr>
            <a:endParaRPr lang="en-US" sz="1800" dirty="0"/>
          </a:p>
          <a:p>
            <a:pPr marL="0">
              <a:lnSpc>
                <a:spcPct val="107000"/>
              </a:lnSpc>
              <a:spcBef>
                <a:spcPts val="0"/>
              </a:spcBef>
              <a:spcAft>
                <a:spcPts val="600"/>
              </a:spcAft>
            </a:pPr>
            <a:endParaRPr lang="en-US" sz="1800" dirty="0"/>
          </a:p>
        </p:txBody>
      </p:sp>
      <p:sp>
        <p:nvSpPr>
          <p:cNvPr id="4" name="Date Placeholder 3">
            <a:extLst>
              <a:ext uri="{FF2B5EF4-FFF2-40B4-BE49-F238E27FC236}">
                <a16:creationId xmlns:a16="http://schemas.microsoft.com/office/drawing/2014/main" id="{39E83EF3-7010-4215-BBCC-E6FA021F820E}"/>
              </a:ext>
            </a:extLst>
          </p:cNvPr>
          <p:cNvSpPr>
            <a:spLocks noGrp="1"/>
          </p:cNvSpPr>
          <p:nvPr>
            <p:ph type="dt" sz="half" idx="4294967295"/>
          </p:nvPr>
        </p:nvSpPr>
        <p:spPr>
          <a:xfrm>
            <a:off x="0" y="6534150"/>
            <a:ext cx="1752600" cy="323850"/>
          </a:xfrm>
          <a:prstGeom prst="rect">
            <a:avLst/>
          </a:prstGeom>
        </p:spPr>
        <p:txBody>
          <a:bodyPr/>
          <a:lstStyle/>
          <a:p>
            <a:fld id="{22274055-D864-444C-9C08-5A3D4CC2D9C3}" type="datetime1">
              <a:rPr lang="en-US" sz="1200" smtClean="0"/>
              <a:t>9/21/2022</a:t>
            </a:fld>
            <a:endParaRPr lang="en-US" sz="1200" dirty="0"/>
          </a:p>
        </p:txBody>
      </p:sp>
      <p:sp>
        <p:nvSpPr>
          <p:cNvPr id="5" name="Footer Placeholder 4">
            <a:extLst>
              <a:ext uri="{FF2B5EF4-FFF2-40B4-BE49-F238E27FC236}">
                <a16:creationId xmlns:a16="http://schemas.microsoft.com/office/drawing/2014/main" id="{5A44FAC7-9692-41DF-9377-0C1AF331CE0E}"/>
              </a:ext>
            </a:extLst>
          </p:cNvPr>
          <p:cNvSpPr>
            <a:spLocks noGrp="1"/>
          </p:cNvSpPr>
          <p:nvPr>
            <p:ph type="ftr" sz="quarter" idx="4294967295"/>
          </p:nvPr>
        </p:nvSpPr>
        <p:spPr>
          <a:xfrm>
            <a:off x="50292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Federal Forecasters Conference</a:t>
            </a:r>
            <a:endParaRPr lang="en-US" dirty="0"/>
          </a:p>
        </p:txBody>
      </p:sp>
      <p:sp>
        <p:nvSpPr>
          <p:cNvPr id="6" name="Slide Number Placeholder 5">
            <a:extLst>
              <a:ext uri="{FF2B5EF4-FFF2-40B4-BE49-F238E27FC236}">
                <a16:creationId xmlns:a16="http://schemas.microsoft.com/office/drawing/2014/main" id="{38A70C90-E414-45D2-B07C-3160220B4FF9}"/>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6</a:t>
            </a:fld>
            <a:endParaRPr lang="en-US"/>
          </a:p>
        </p:txBody>
      </p:sp>
    </p:spTree>
    <p:extLst>
      <p:ext uri="{BB962C8B-B14F-4D97-AF65-F5344CB8AC3E}">
        <p14:creationId xmlns:p14="http://schemas.microsoft.com/office/powerpoint/2010/main" val="2166434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C0CA-FAA3-0FB6-07C8-0A1C8CC96BDF}"/>
              </a:ext>
            </a:extLst>
          </p:cNvPr>
          <p:cNvSpPr>
            <a:spLocks noGrp="1"/>
          </p:cNvSpPr>
          <p:nvPr>
            <p:ph type="title"/>
          </p:nvPr>
        </p:nvSpPr>
        <p:spPr/>
        <p:txBody>
          <a:bodyPr/>
          <a:lstStyle/>
          <a:p>
            <a:pPr algn="ctr"/>
            <a:r>
              <a:rPr lang="en-US" dirty="0"/>
              <a:t>Data Analysis: Conclusions</a:t>
            </a:r>
          </a:p>
        </p:txBody>
      </p:sp>
      <p:sp>
        <p:nvSpPr>
          <p:cNvPr id="3" name="Content Placeholder 2">
            <a:extLst>
              <a:ext uri="{FF2B5EF4-FFF2-40B4-BE49-F238E27FC236}">
                <a16:creationId xmlns:a16="http://schemas.microsoft.com/office/drawing/2014/main" id="{57F93804-0FF1-14B1-6B6D-D9F2BDCE872D}"/>
              </a:ext>
            </a:extLst>
          </p:cNvPr>
          <p:cNvSpPr>
            <a:spLocks noGrp="1"/>
          </p:cNvSpPr>
          <p:nvPr>
            <p:ph idx="1"/>
          </p:nvPr>
        </p:nvSpPr>
        <p:spPr>
          <a:xfrm>
            <a:off x="609600" y="1524000"/>
            <a:ext cx="7924800" cy="3429000"/>
          </a:xfrm>
        </p:spPr>
        <p:txBody>
          <a:bodyPr/>
          <a:lstStyle/>
          <a:p>
            <a:pPr marL="0" indent="0">
              <a:buNone/>
            </a:pPr>
            <a:r>
              <a:rPr lang="en-US" sz="2400" dirty="0">
                <a:solidFill>
                  <a:schemeClr val="tx1"/>
                </a:solidFill>
              </a:rPr>
              <a:t>The net effect of these design issues is that the statistical benchmarks were not able to not bring their A-game to the competition. </a:t>
            </a:r>
          </a:p>
          <a:p>
            <a:pPr marL="0" indent="0">
              <a:buNone/>
            </a:pPr>
            <a:endParaRPr lang="en-US" sz="2400" dirty="0">
              <a:solidFill>
                <a:schemeClr val="tx1"/>
              </a:solidFill>
            </a:endParaRPr>
          </a:p>
          <a:p>
            <a:pPr marL="0" indent="0">
              <a:buNone/>
            </a:pPr>
            <a:r>
              <a:rPr lang="en-US" sz="2400" dirty="0">
                <a:solidFill>
                  <a:srgbClr val="FF0000"/>
                </a:solidFill>
              </a:rPr>
              <a:t>Conclusion: ML methods are a useful way of incorporating additional data. Standard time series packages need to do more to incorporate explanatory variables.</a:t>
            </a:r>
          </a:p>
          <a:p>
            <a:pPr marL="0" indent="0">
              <a:buNone/>
            </a:pPr>
            <a:endParaRPr lang="en-US" dirty="0"/>
          </a:p>
        </p:txBody>
      </p:sp>
      <p:sp>
        <p:nvSpPr>
          <p:cNvPr id="4" name="Slide Number Placeholder 3">
            <a:extLst>
              <a:ext uri="{FF2B5EF4-FFF2-40B4-BE49-F238E27FC236}">
                <a16:creationId xmlns:a16="http://schemas.microsoft.com/office/drawing/2014/main" id="{5922358C-32AE-1925-B656-C0D9F31D55C3}"/>
              </a:ext>
            </a:extLst>
          </p:cNvPr>
          <p:cNvSpPr>
            <a:spLocks noGrp="1"/>
          </p:cNvSpPr>
          <p:nvPr>
            <p:ph type="sldNum" sz="quarter" idx="10"/>
          </p:nvPr>
        </p:nvSpPr>
        <p:spPr/>
        <p:txBody>
          <a:bodyPr/>
          <a:lstStyle/>
          <a:p>
            <a:pPr>
              <a:defRPr/>
            </a:pPr>
            <a:fld id="{5562B37B-2FB5-4FEC-99DF-2FBE7E012B03}" type="slidenum">
              <a:rPr lang="en-US" smtClean="0"/>
              <a:pPr>
                <a:defRPr/>
              </a:pPr>
              <a:t>7</a:t>
            </a:fld>
            <a:endParaRPr lang="en-US" sz="1400"/>
          </a:p>
        </p:txBody>
      </p:sp>
      <p:sp>
        <p:nvSpPr>
          <p:cNvPr id="5" name="TextBox 4">
            <a:extLst>
              <a:ext uri="{FF2B5EF4-FFF2-40B4-BE49-F238E27FC236}">
                <a16:creationId xmlns:a16="http://schemas.microsoft.com/office/drawing/2014/main" id="{43612CC7-00B9-ACCD-4D27-B43EA5D764B3}"/>
              </a:ext>
            </a:extLst>
          </p:cNvPr>
          <p:cNvSpPr txBox="1"/>
          <p:nvPr/>
        </p:nvSpPr>
        <p:spPr>
          <a:xfrm>
            <a:off x="152400" y="6172200"/>
            <a:ext cx="8686800" cy="276999"/>
          </a:xfrm>
          <a:prstGeom prst="rect">
            <a:avLst/>
          </a:prstGeom>
          <a:noFill/>
        </p:spPr>
        <p:txBody>
          <a:bodyPr wrap="square" rtlCol="0">
            <a:spAutoFit/>
          </a:bodyPr>
          <a:lstStyle/>
          <a:p>
            <a:r>
              <a:rPr lang="en-US" sz="1200" dirty="0"/>
              <a:t>9/22/2022                                                                                                                 Federal Forecasters Conference                7</a:t>
            </a:r>
          </a:p>
        </p:txBody>
      </p:sp>
    </p:spTree>
    <p:extLst>
      <p:ext uri="{BB962C8B-B14F-4D97-AF65-F5344CB8AC3E}">
        <p14:creationId xmlns:p14="http://schemas.microsoft.com/office/powerpoint/2010/main" val="2853525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E219-9FEF-4A9F-9132-877A5D899DE5}"/>
              </a:ext>
            </a:extLst>
          </p:cNvPr>
          <p:cNvSpPr>
            <a:spLocks noGrp="1"/>
          </p:cNvSpPr>
          <p:nvPr>
            <p:ph type="title"/>
          </p:nvPr>
        </p:nvSpPr>
        <p:spPr/>
        <p:txBody>
          <a:bodyPr>
            <a:normAutofit/>
          </a:bodyPr>
          <a:lstStyle/>
          <a:p>
            <a:pPr algn="ctr"/>
            <a:r>
              <a:rPr lang="en-US" dirty="0"/>
              <a:t>Weight of Numbers, 1</a:t>
            </a:r>
          </a:p>
        </p:txBody>
      </p:sp>
      <p:sp>
        <p:nvSpPr>
          <p:cNvPr id="3" name="Content Placeholder 2">
            <a:extLst>
              <a:ext uri="{FF2B5EF4-FFF2-40B4-BE49-F238E27FC236}">
                <a16:creationId xmlns:a16="http://schemas.microsoft.com/office/drawing/2014/main" id="{06D9DB9F-2012-490C-8A60-43D7C25249C9}"/>
              </a:ext>
            </a:extLst>
          </p:cNvPr>
          <p:cNvSpPr>
            <a:spLocks noGrp="1"/>
          </p:cNvSpPr>
          <p:nvPr>
            <p:ph idx="1"/>
          </p:nvPr>
        </p:nvSpPr>
        <p:spPr>
          <a:xfrm>
            <a:off x="457200" y="1143000"/>
            <a:ext cx="8382000" cy="2057400"/>
          </a:xfrm>
        </p:spPr>
        <p:txBody>
          <a:bodyPr>
            <a:normAutofit/>
          </a:bodyPr>
          <a:lstStyle/>
          <a:p>
            <a:r>
              <a:rPr lang="en-US" dirty="0">
                <a:latin typeface="Times New Roman" panose="02020603050405020304" pitchFamily="18" charset="0"/>
                <a:cs typeface="Times New Roman" panose="02020603050405020304" pitchFamily="18" charset="0"/>
              </a:rPr>
              <a:t>Consider the performance of a “star athlete” relative to a group of lesser performers, e.g., in a tennis tournament.</a:t>
            </a:r>
          </a:p>
          <a:p>
            <a:r>
              <a:rPr lang="en-US" dirty="0">
                <a:latin typeface="Times New Roman" panose="02020603050405020304" pitchFamily="18" charset="0"/>
                <a:cs typeface="Times New Roman" panose="02020603050405020304" pitchFamily="18" charset="0"/>
              </a:rPr>
              <a:t>Does the star always win?</a:t>
            </a:r>
            <a:r>
              <a:rPr lang="en-US" dirty="0">
                <a:solidFill>
                  <a:srgbClr val="FF0000"/>
                </a:solidFill>
                <a:latin typeface="Times New Roman" panose="02020603050405020304" pitchFamily="18" charset="0"/>
                <a:cs typeface="Times New Roman" panose="02020603050405020304" pitchFamily="18" charset="0"/>
              </a:rPr>
              <a:t> NO</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Both the margin of superiority (measured as the number of standard deviations for a normal distribution) and the number of other competitors, N, matter. </a:t>
            </a:r>
          </a:p>
          <a:p>
            <a:pPr marL="0" indent="0">
              <a:buNone/>
            </a:pPr>
            <a:endParaRPr lang="en-US"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BFE1E53-3396-4BF6-95E5-B576FD9A5F59}"/>
              </a:ext>
            </a:extLst>
          </p:cNvPr>
          <p:cNvSpPr>
            <a:spLocks noGrp="1"/>
          </p:cNvSpPr>
          <p:nvPr>
            <p:ph type="dt" sz="half" idx="4294967295"/>
          </p:nvPr>
        </p:nvSpPr>
        <p:spPr>
          <a:xfrm>
            <a:off x="0" y="6534150"/>
            <a:ext cx="1981200" cy="323850"/>
          </a:xfrm>
          <a:prstGeom prst="rect">
            <a:avLst/>
          </a:prstGeom>
        </p:spPr>
        <p:txBody>
          <a:bodyPr/>
          <a:lstStyle/>
          <a:p>
            <a:fld id="{83C2618B-F5B3-4F86-A730-E979DAE167D8}" type="datetime1">
              <a:rPr lang="en-US" sz="1200" smtClean="0"/>
              <a:t>9/21/2022</a:t>
            </a:fld>
            <a:endParaRPr lang="en-US" sz="1200" dirty="0"/>
          </a:p>
        </p:txBody>
      </p:sp>
      <p:sp>
        <p:nvSpPr>
          <p:cNvPr id="6" name="Footer Placeholder 5">
            <a:extLst>
              <a:ext uri="{FF2B5EF4-FFF2-40B4-BE49-F238E27FC236}">
                <a16:creationId xmlns:a16="http://schemas.microsoft.com/office/drawing/2014/main" id="{F1370019-276F-4FEA-91B8-6804C47F623C}"/>
              </a:ext>
            </a:extLst>
          </p:cNvPr>
          <p:cNvSpPr>
            <a:spLocks noGrp="1"/>
          </p:cNvSpPr>
          <p:nvPr>
            <p:ph type="ftr" sz="quarter" idx="4294967295"/>
          </p:nvPr>
        </p:nvSpPr>
        <p:spPr>
          <a:xfrm>
            <a:off x="50292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Federal Forecasters Conference</a:t>
            </a:r>
            <a:endParaRPr lang="en-US" dirty="0"/>
          </a:p>
        </p:txBody>
      </p:sp>
      <p:sp>
        <p:nvSpPr>
          <p:cNvPr id="7" name="Slide Number Placeholder 6">
            <a:extLst>
              <a:ext uri="{FF2B5EF4-FFF2-40B4-BE49-F238E27FC236}">
                <a16:creationId xmlns:a16="http://schemas.microsoft.com/office/drawing/2014/main" id="{9B843314-055B-4490-8B39-AAD265841576}"/>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8</a:t>
            </a:fld>
            <a:endParaRPr lang="en-US"/>
          </a:p>
        </p:txBody>
      </p:sp>
      <p:graphicFrame>
        <p:nvGraphicFramePr>
          <p:cNvPr id="10" name="Chart 9">
            <a:extLst>
              <a:ext uri="{FF2B5EF4-FFF2-40B4-BE49-F238E27FC236}">
                <a16:creationId xmlns:a16="http://schemas.microsoft.com/office/drawing/2014/main" id="{4E55FC6E-6084-46B9-BD59-5D4F699259B5}"/>
              </a:ext>
            </a:extLst>
          </p:cNvPr>
          <p:cNvGraphicFramePr>
            <a:graphicFrameLocks/>
          </p:cNvGraphicFramePr>
          <p:nvPr>
            <p:extLst>
              <p:ext uri="{D42A27DB-BD31-4B8C-83A1-F6EECF244321}">
                <p14:modId xmlns:p14="http://schemas.microsoft.com/office/powerpoint/2010/main" val="3857687515"/>
              </p:ext>
            </p:extLst>
          </p:nvPr>
        </p:nvGraphicFramePr>
        <p:xfrm>
          <a:off x="2362200" y="3048000"/>
          <a:ext cx="4495800" cy="2895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9780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9E55-1AB5-45E2-862E-0D5636EBFCAE}"/>
              </a:ext>
            </a:extLst>
          </p:cNvPr>
          <p:cNvSpPr>
            <a:spLocks noGrp="1"/>
          </p:cNvSpPr>
          <p:nvPr>
            <p:ph type="title"/>
          </p:nvPr>
        </p:nvSpPr>
        <p:spPr/>
        <p:txBody>
          <a:bodyPr>
            <a:normAutofit/>
          </a:bodyPr>
          <a:lstStyle/>
          <a:p>
            <a:pPr algn="ctr"/>
            <a:r>
              <a:rPr lang="en-US" dirty="0"/>
              <a:t>Weight of Numbers, 2</a:t>
            </a:r>
          </a:p>
        </p:txBody>
      </p:sp>
      <p:sp>
        <p:nvSpPr>
          <p:cNvPr id="3" name="Content Placeholder 2">
            <a:extLst>
              <a:ext uri="{FF2B5EF4-FFF2-40B4-BE49-F238E27FC236}">
                <a16:creationId xmlns:a16="http://schemas.microsoft.com/office/drawing/2014/main" id="{692DBEB3-E85E-465C-8D4C-1266B6670A20}"/>
              </a:ext>
            </a:extLst>
          </p:cNvPr>
          <p:cNvSpPr>
            <a:spLocks noGrp="1"/>
          </p:cNvSpPr>
          <p:nvPr>
            <p:ph idx="1"/>
          </p:nvPr>
        </p:nvSpPr>
        <p:spPr>
          <a:xfrm>
            <a:off x="685800" y="1295400"/>
            <a:ext cx="8153400" cy="4724400"/>
          </a:xfrm>
        </p:spPr>
        <p:txBody>
          <a:bodyPr>
            <a:noAutofit/>
          </a:bodyPr>
          <a:lstStyle/>
          <a:p>
            <a:pPr marL="0">
              <a:lnSpc>
                <a:spcPct val="107000"/>
              </a:lnSpc>
              <a:spcBef>
                <a:spcPts val="0"/>
              </a:spcBef>
              <a:spcAft>
                <a:spcPts val="600"/>
              </a:spcAft>
            </a:pPr>
            <a:r>
              <a:rPr lang="en-US" dirty="0">
                <a:latin typeface="Times New Roman" panose="02020603050405020304" pitchFamily="18" charset="0"/>
                <a:ea typeface="Calibri" panose="020F0502020204030204" pitchFamily="34" charset="0"/>
              </a:rPr>
              <a:t>How can we allow for the </a:t>
            </a:r>
            <a:r>
              <a:rPr lang="en-US" i="1" dirty="0">
                <a:latin typeface="Times New Roman" panose="02020603050405020304" pitchFamily="18" charset="0"/>
                <a:ea typeface="Calibri" panose="020F0502020204030204" pitchFamily="34" charset="0"/>
              </a:rPr>
              <a:t>weight of numbers</a:t>
            </a:r>
            <a:r>
              <a:rPr lang="en-US" dirty="0">
                <a:latin typeface="Times New Roman" panose="02020603050405020304" pitchFamily="18" charset="0"/>
                <a:ea typeface="Calibri" panose="020F0502020204030204" pitchFamily="34" charset="0"/>
              </a:rPr>
              <a:t> effect in the present case? We have </a:t>
            </a:r>
            <a:r>
              <a:rPr lang="en-US" dirty="0">
                <a:solidFill>
                  <a:srgbClr val="FF0000"/>
                </a:solidFill>
                <a:latin typeface="Times New Roman" panose="02020603050405020304" pitchFamily="18" charset="0"/>
                <a:ea typeface="Calibri" panose="020F0502020204030204" pitchFamily="34" charset="0"/>
              </a:rPr>
              <a:t>892</a:t>
            </a:r>
            <a:r>
              <a:rPr lang="en-US" dirty="0">
                <a:latin typeface="Times New Roman" panose="02020603050405020304" pitchFamily="18" charset="0"/>
                <a:ea typeface="Calibri" panose="020F0502020204030204" pitchFamily="34" charset="0"/>
              </a:rPr>
              <a:t> ML methods and </a:t>
            </a:r>
            <a:r>
              <a:rPr lang="en-US" dirty="0">
                <a:solidFill>
                  <a:srgbClr val="FF0000"/>
                </a:solidFill>
                <a:latin typeface="Times New Roman" panose="02020603050405020304" pitchFamily="18" charset="0"/>
                <a:ea typeface="Calibri" panose="020F0502020204030204" pitchFamily="34" charset="0"/>
              </a:rPr>
              <a:t>6</a:t>
            </a:r>
            <a:r>
              <a:rPr lang="en-US" dirty="0">
                <a:latin typeface="Times New Roman" panose="02020603050405020304" pitchFamily="18" charset="0"/>
                <a:ea typeface="Calibri" panose="020F0502020204030204" pitchFamily="34" charset="0"/>
              </a:rPr>
              <a:t> benchmarks. </a:t>
            </a:r>
          </a:p>
          <a:p>
            <a:pPr marL="0">
              <a:lnSpc>
                <a:spcPct val="107000"/>
              </a:lnSpc>
              <a:spcBef>
                <a:spcPts val="0"/>
              </a:spcBef>
              <a:spcAft>
                <a:spcPts val="600"/>
              </a:spcAft>
            </a:pPr>
            <a:r>
              <a:rPr lang="en-US" dirty="0">
                <a:latin typeface="Times New Roman" panose="02020603050405020304" pitchFamily="18" charset="0"/>
                <a:ea typeface="Calibri" panose="020F0502020204030204" pitchFamily="34" charset="0"/>
              </a:rPr>
              <a:t>If we select </a:t>
            </a:r>
            <a:r>
              <a:rPr lang="en-US" dirty="0">
                <a:solidFill>
                  <a:srgbClr val="FF0000"/>
                </a:solidFill>
                <a:latin typeface="Times New Roman" panose="02020603050405020304" pitchFamily="18" charset="0"/>
                <a:ea typeface="Calibri" panose="020F0502020204030204" pitchFamily="34" charset="0"/>
              </a:rPr>
              <a:t>6</a:t>
            </a:r>
            <a:r>
              <a:rPr lang="en-US" dirty="0">
                <a:latin typeface="Times New Roman" panose="02020603050405020304" pitchFamily="18" charset="0"/>
                <a:ea typeface="Calibri" panose="020F0502020204030204" pitchFamily="34" charset="0"/>
              </a:rPr>
              <a:t> methods at random out of </a:t>
            </a:r>
            <a:r>
              <a:rPr lang="en-US" dirty="0">
                <a:solidFill>
                  <a:srgbClr val="FF0000"/>
                </a:solidFill>
                <a:latin typeface="Times New Roman" panose="02020603050405020304" pitchFamily="18" charset="0"/>
                <a:ea typeface="Calibri" panose="020F0502020204030204" pitchFamily="34" charset="0"/>
              </a:rPr>
              <a:t>898</a:t>
            </a:r>
            <a:r>
              <a:rPr lang="en-US" dirty="0">
                <a:latin typeface="Times New Roman" panose="02020603050405020304" pitchFamily="18" charset="0"/>
                <a:ea typeface="Calibri" panose="020F0502020204030204" pitchFamily="34" charset="0"/>
              </a:rPr>
              <a:t>, what is the expected rank of the best benchmark? </a:t>
            </a:r>
          </a:p>
          <a:p>
            <a:pPr marL="0">
              <a:lnSpc>
                <a:spcPct val="107000"/>
              </a:lnSpc>
              <a:spcBef>
                <a:spcPts val="0"/>
              </a:spcBef>
              <a:spcAft>
                <a:spcPts val="600"/>
              </a:spcAft>
            </a:pPr>
            <a:r>
              <a:rPr lang="en-US" dirty="0">
                <a:latin typeface="Times New Roman" panose="02020603050405020304" pitchFamily="18" charset="0"/>
                <a:ea typeface="Calibri" panose="020F0502020204030204" pitchFamily="34" charset="0"/>
              </a:rPr>
              <a:t> The expected rank of the best benchmark is </a:t>
            </a:r>
            <a:r>
              <a:rPr lang="en-US" dirty="0">
                <a:solidFill>
                  <a:srgbClr val="FF0000"/>
                </a:solidFill>
                <a:latin typeface="Times New Roman" panose="02020603050405020304" pitchFamily="18" charset="0"/>
                <a:ea typeface="Calibri" panose="020F0502020204030204" pitchFamily="34" charset="0"/>
              </a:rPr>
              <a:t>126 </a:t>
            </a:r>
            <a:r>
              <a:rPr lang="en-US" dirty="0">
                <a:latin typeface="Times New Roman" panose="02020603050405020304" pitchFamily="18" charset="0"/>
                <a:ea typeface="Calibri" panose="020F0502020204030204" pitchFamily="34" charset="0"/>
              </a:rPr>
              <a:t>(evaluated by simulation). </a:t>
            </a:r>
          </a:p>
          <a:p>
            <a:pPr marL="0">
              <a:lnSpc>
                <a:spcPct val="107000"/>
              </a:lnSpc>
              <a:spcBef>
                <a:spcPts val="0"/>
              </a:spcBef>
              <a:spcAft>
                <a:spcPts val="600"/>
              </a:spcAft>
            </a:pPr>
            <a:r>
              <a:rPr lang="en-US" dirty="0">
                <a:latin typeface="Times New Roman" panose="02020603050405020304" pitchFamily="18" charset="0"/>
                <a:ea typeface="Calibri" panose="020F0502020204030204" pitchFamily="34" charset="0"/>
              </a:rPr>
              <a:t> MSA22b give the rank of the best benchmark for the overall WPSL score as </a:t>
            </a:r>
            <a:r>
              <a:rPr lang="en-US" dirty="0">
                <a:solidFill>
                  <a:srgbClr val="FF0000"/>
                </a:solidFill>
                <a:latin typeface="Times New Roman" panose="02020603050405020304" pitchFamily="18" charset="0"/>
                <a:ea typeface="Calibri" panose="020F0502020204030204" pitchFamily="34" charset="0"/>
              </a:rPr>
              <a:t>203</a:t>
            </a:r>
            <a:r>
              <a:rPr lang="en-US" dirty="0">
                <a:latin typeface="Times New Roman" panose="02020603050405020304" pitchFamily="18" charset="0"/>
                <a:ea typeface="Calibri" panose="020F0502020204030204" pitchFamily="34" charset="0"/>
              </a:rPr>
              <a:t> (202 designed methods “beat the best performing benchmark”). </a:t>
            </a:r>
          </a:p>
          <a:p>
            <a:pPr marL="0">
              <a:lnSpc>
                <a:spcPct val="107000"/>
              </a:lnSpc>
              <a:spcBef>
                <a:spcPts val="0"/>
              </a:spcBef>
              <a:spcAft>
                <a:spcPts val="600"/>
              </a:spcAft>
            </a:pPr>
            <a:r>
              <a:rPr lang="en-US" dirty="0">
                <a:latin typeface="Times New Roman" panose="02020603050405020304" pitchFamily="18" charset="0"/>
                <a:ea typeface="Calibri" panose="020F0502020204030204" pitchFamily="34" charset="0"/>
              </a:rPr>
              <a:t>From MSA22b, Tables 2 and 5 the rank of the best benchmark (ARIMA) for levels 10-12 is </a:t>
            </a:r>
            <a:r>
              <a:rPr lang="en-US" dirty="0">
                <a:solidFill>
                  <a:srgbClr val="FF0000"/>
                </a:solidFill>
                <a:latin typeface="Times New Roman" panose="02020603050405020304" pitchFamily="18" charset="0"/>
                <a:ea typeface="Calibri" panose="020F0502020204030204" pitchFamily="34" charset="0"/>
              </a:rPr>
              <a:t>41</a:t>
            </a:r>
            <a:r>
              <a:rPr lang="en-US" dirty="0">
                <a:latin typeface="Times New Roman" panose="02020603050405020304" pitchFamily="18" charset="0"/>
                <a:ea typeface="Calibri" panose="020F0502020204030204" pitchFamily="34" charset="0"/>
              </a:rPr>
              <a:t>, well above the expected </a:t>
            </a:r>
            <a:r>
              <a:rPr lang="en-US" dirty="0">
                <a:solidFill>
                  <a:srgbClr val="FF0000"/>
                </a:solidFill>
                <a:latin typeface="Times New Roman" panose="02020603050405020304" pitchFamily="18" charset="0"/>
                <a:ea typeface="Calibri" panose="020F0502020204030204" pitchFamily="34" charset="0"/>
              </a:rPr>
              <a:t>126</a:t>
            </a:r>
            <a:r>
              <a:rPr lang="en-US" dirty="0">
                <a:latin typeface="Times New Roman" panose="02020603050405020304" pitchFamily="18" charset="0"/>
                <a:ea typeface="Calibri" panose="020F0502020204030204" pitchFamily="34" charset="0"/>
              </a:rPr>
              <a:t>.</a:t>
            </a:r>
          </a:p>
          <a:p>
            <a:pPr marL="0" indent="0">
              <a:lnSpc>
                <a:spcPct val="107000"/>
              </a:lnSpc>
              <a:spcBef>
                <a:spcPts val="0"/>
              </a:spcBef>
              <a:spcAft>
                <a:spcPts val="600"/>
              </a:spcAft>
              <a:buNone/>
            </a:pPr>
            <a:endParaRPr lang="en-US" dirty="0">
              <a:latin typeface="Times New Roman" panose="02020603050405020304" pitchFamily="18" charset="0"/>
              <a:ea typeface="Calibri" panose="020F0502020204030204" pitchFamily="34" charset="0"/>
            </a:endParaRPr>
          </a:p>
          <a:p>
            <a:pPr marL="0" indent="0">
              <a:lnSpc>
                <a:spcPct val="107000"/>
              </a:lnSpc>
              <a:spcBef>
                <a:spcPts val="0"/>
              </a:spcBef>
              <a:spcAft>
                <a:spcPts val="600"/>
              </a:spcAft>
              <a:buNone/>
            </a:pPr>
            <a:r>
              <a:rPr lang="en-US" dirty="0">
                <a:latin typeface="Times New Roman" panose="02020603050405020304" pitchFamily="18" charset="0"/>
                <a:ea typeface="Calibri" panose="020F0502020204030204" pitchFamily="34" charset="0"/>
              </a:rPr>
              <a:t> </a:t>
            </a:r>
            <a:r>
              <a:rPr lang="en-US" dirty="0">
                <a:solidFill>
                  <a:srgbClr val="FF0000"/>
                </a:solidFill>
                <a:latin typeface="Times New Roman" panose="02020603050405020304" pitchFamily="18" charset="0"/>
                <a:ea typeface="Calibri" panose="020F0502020204030204" pitchFamily="34" charset="0"/>
              </a:rPr>
              <a:t>CONCLUSION: The best </a:t>
            </a:r>
            <a:r>
              <a:rPr lang="en-US" dirty="0">
                <a:latin typeface="Times New Roman" panose="02020603050405020304" pitchFamily="18" charset="0"/>
                <a:ea typeface="Calibri" panose="020F0502020204030204" pitchFamily="34" charset="0"/>
              </a:rPr>
              <a:t>ML</a:t>
            </a:r>
            <a:r>
              <a:rPr lang="en-US" dirty="0">
                <a:solidFill>
                  <a:srgbClr val="FF0000"/>
                </a:solidFill>
                <a:latin typeface="Times New Roman" panose="02020603050405020304" pitchFamily="18" charset="0"/>
                <a:ea typeface="Calibri" panose="020F0502020204030204" pitchFamily="34" charset="0"/>
              </a:rPr>
              <a:t> methods are superior to the leading </a:t>
            </a:r>
            <a:r>
              <a:rPr lang="en-US" dirty="0">
                <a:solidFill>
                  <a:schemeClr val="tx1"/>
                </a:solidFill>
                <a:latin typeface="Times New Roman" panose="02020603050405020304" pitchFamily="18" charset="0"/>
                <a:ea typeface="Calibri" panose="020F0502020204030204" pitchFamily="34" charset="0"/>
              </a:rPr>
              <a:t>benchmark </a:t>
            </a:r>
            <a:r>
              <a:rPr lang="en-US" dirty="0">
                <a:solidFill>
                  <a:srgbClr val="FF0000"/>
                </a:solidFill>
                <a:latin typeface="Times New Roman" panose="02020603050405020304" pitchFamily="18" charset="0"/>
                <a:ea typeface="Calibri" panose="020F0502020204030204" pitchFamily="34" charset="0"/>
              </a:rPr>
              <a:t>in an overall sense, but the margin of superiority would seem to be less than suggested and does </a:t>
            </a:r>
            <a:r>
              <a:rPr lang="en-US" dirty="0">
                <a:solidFill>
                  <a:schemeClr val="tx1"/>
                </a:solidFill>
                <a:latin typeface="Times New Roman" panose="02020603050405020304" pitchFamily="18" charset="0"/>
                <a:ea typeface="Calibri" panose="020F0502020204030204" pitchFamily="34" charset="0"/>
              </a:rPr>
              <a:t>not</a:t>
            </a:r>
            <a:r>
              <a:rPr lang="en-US" dirty="0">
                <a:solidFill>
                  <a:srgbClr val="FF0000"/>
                </a:solidFill>
                <a:latin typeface="Times New Roman" panose="02020603050405020304" pitchFamily="18" charset="0"/>
                <a:ea typeface="Calibri" panose="020F0502020204030204" pitchFamily="34" charset="0"/>
              </a:rPr>
              <a:t> apply at levels 10 – 12.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BB1F5A0-D838-461F-AABF-F0DABDA3BF43}"/>
              </a:ext>
            </a:extLst>
          </p:cNvPr>
          <p:cNvSpPr>
            <a:spLocks noGrp="1"/>
          </p:cNvSpPr>
          <p:nvPr>
            <p:ph type="dt" sz="half" idx="4294967295"/>
          </p:nvPr>
        </p:nvSpPr>
        <p:spPr>
          <a:xfrm>
            <a:off x="0" y="6534150"/>
            <a:ext cx="2057400" cy="323850"/>
          </a:xfrm>
          <a:prstGeom prst="rect">
            <a:avLst/>
          </a:prstGeom>
        </p:spPr>
        <p:txBody>
          <a:bodyPr/>
          <a:lstStyle/>
          <a:p>
            <a:fld id="{3CEBB7CD-7723-4CE1-BCC2-97F3670A5C57}" type="datetime1">
              <a:rPr lang="en-US" sz="1200" smtClean="0"/>
              <a:t>9/21/2022</a:t>
            </a:fld>
            <a:endParaRPr lang="en-US" sz="1200" dirty="0"/>
          </a:p>
        </p:txBody>
      </p:sp>
      <p:sp>
        <p:nvSpPr>
          <p:cNvPr id="5" name="Footer Placeholder 4">
            <a:extLst>
              <a:ext uri="{FF2B5EF4-FFF2-40B4-BE49-F238E27FC236}">
                <a16:creationId xmlns:a16="http://schemas.microsoft.com/office/drawing/2014/main" id="{57BA1EE6-A714-4F5B-BC30-22B4D68F899F}"/>
              </a:ext>
            </a:extLst>
          </p:cNvPr>
          <p:cNvSpPr>
            <a:spLocks noGrp="1"/>
          </p:cNvSpPr>
          <p:nvPr>
            <p:ph type="ftr" sz="quarter" idx="4294967295"/>
          </p:nvPr>
        </p:nvSpPr>
        <p:spPr>
          <a:xfrm>
            <a:off x="4572000" y="6356350"/>
            <a:ext cx="45720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Federal Forecasters Conference</a:t>
            </a:r>
            <a:endParaRPr lang="en-US" dirty="0"/>
          </a:p>
        </p:txBody>
      </p:sp>
      <p:sp>
        <p:nvSpPr>
          <p:cNvPr id="6" name="Slide Number Placeholder 5">
            <a:extLst>
              <a:ext uri="{FF2B5EF4-FFF2-40B4-BE49-F238E27FC236}">
                <a16:creationId xmlns:a16="http://schemas.microsoft.com/office/drawing/2014/main" id="{F620CA58-48B4-445B-B408-3208A6A276C0}"/>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D0B7624-640F-46CD-8141-A8514056D589}" type="slidenum">
              <a:rPr lang="en-US" smtClean="0"/>
              <a:pPr/>
              <a:t>9</a:t>
            </a:fld>
            <a:endParaRPr lang="en-US"/>
          </a:p>
        </p:txBody>
      </p:sp>
    </p:spTree>
    <p:extLst>
      <p:ext uri="{BB962C8B-B14F-4D97-AF65-F5344CB8AC3E}">
        <p14:creationId xmlns:p14="http://schemas.microsoft.com/office/powerpoint/2010/main" val="2974240743"/>
      </p:ext>
    </p:extLst>
  </p:cSld>
  <p:clrMapOvr>
    <a:masterClrMapping/>
  </p:clrMapOvr>
</p:sld>
</file>

<file path=ppt/theme/theme1.xml><?xml version="1.0" encoding="utf-8"?>
<a:theme xmlns:a="http://schemas.openxmlformats.org/drawingml/2006/main" name="PPT blue template">
  <a:themeElements>
    <a:clrScheme name="GT_ppt_rnd2_light_gra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T_ppt_rnd2_light_gray">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GT_ppt_rnd2_light_gra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T_ppt_rnd2_light_gra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T_ppt_rnd2_light_gra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T_ppt_rnd2_light_gra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T_ppt_rnd2_light_gra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T_ppt_rnd2_light_gra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T_ppt_rnd2_light_gra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T_ppt_rnd2_light_gra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T_ppt_rnd2_light_gra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T_ppt_rnd2_light_gra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T_ppt_rnd2_light_gra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T_ppt_rnd2_light_gra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GT_ppt_rnd2_light_gray">
  <a:themeElements>
    <a:clrScheme name="GT_ppt_rnd2_light_gra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T_ppt_rnd2_light_gray">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GT_ppt_rnd2_light_gra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T_ppt_rnd2_light_gra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T_ppt_rnd2_light_gra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T_ppt_rnd2_light_gra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T_ppt_rnd2_light_gra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T_ppt_rnd2_light_gra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T_ppt_rnd2_light_gra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T_ppt_rnd2_light_gra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T_ppt_rnd2_light_gra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T_ppt_rnd2_light_gra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T_ppt_rnd2_light_gra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T_ppt_rnd2_light_gra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blue template</Template>
  <TotalTime>6454</TotalTime>
  <Words>2654</Words>
  <Application>Microsoft Office PowerPoint</Application>
  <PresentationFormat>On-screen Show (4:3)</PresentationFormat>
  <Paragraphs>260</Paragraphs>
  <Slides>25</Slides>
  <Notes>14</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2" baseType="lpstr">
      <vt:lpstr>Arial</vt:lpstr>
      <vt:lpstr>Cambria Math</vt:lpstr>
      <vt:lpstr>Symbol</vt:lpstr>
      <vt:lpstr>Times New Roman</vt:lpstr>
      <vt:lpstr>PPT blue template</vt:lpstr>
      <vt:lpstr>1_GT_ppt_rnd2_light_gray</vt:lpstr>
      <vt:lpstr>Document</vt:lpstr>
      <vt:lpstr>PowerPoint Presentation</vt:lpstr>
      <vt:lpstr>When?</vt:lpstr>
      <vt:lpstr>Outline</vt:lpstr>
      <vt:lpstr> M5 Uncertainty Competition  </vt:lpstr>
      <vt:lpstr>Published Conclusions</vt:lpstr>
      <vt:lpstr>Data Analysis</vt:lpstr>
      <vt:lpstr>Data Analysis: Conclusions</vt:lpstr>
      <vt:lpstr>Weight of Numbers, 1</vt:lpstr>
      <vt:lpstr>Weight of Numbers, 2</vt:lpstr>
      <vt:lpstr> Comparison of PI’s (as in MSA22b)  </vt:lpstr>
      <vt:lpstr>Case Study: The Box-Jenkins Airline Series</vt:lpstr>
      <vt:lpstr>Models for the Airline Data</vt:lpstr>
      <vt:lpstr>Results of fitting the two models to the first eight years of data (n = 96)</vt:lpstr>
      <vt:lpstr> Results for the holdout sample,  last four years (n=48) </vt:lpstr>
      <vt:lpstr>Prediction Interval Performance Measures</vt:lpstr>
      <vt:lpstr>Which Criterion Should we Choose?</vt:lpstr>
      <vt:lpstr>Practical Advice [from M4 Competition]</vt:lpstr>
      <vt:lpstr>Performance of interval forecasts 1 to 48 steps ahead</vt:lpstr>
      <vt:lpstr>Conclusions and Directions for Future Research</vt:lpstr>
      <vt:lpstr>Last Word?</vt:lpstr>
      <vt:lpstr>.</vt:lpstr>
      <vt:lpstr>References</vt:lpstr>
      <vt:lpstr>ML and SM Methods</vt:lpstr>
      <vt:lpstr>Choice of Criteria</vt:lpstr>
      <vt:lpstr>What can statistical modelers learn going forward?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cmk68</dc:creator>
  <cp:lastModifiedBy>John Ord</cp:lastModifiedBy>
  <cp:revision>15</cp:revision>
  <cp:lastPrinted>2022-09-20T21:45:27Z</cp:lastPrinted>
  <dcterms:created xsi:type="dcterms:W3CDTF">2012-02-27T21:15:45Z</dcterms:created>
  <dcterms:modified xsi:type="dcterms:W3CDTF">2022-09-21T13:56:43Z</dcterms:modified>
</cp:coreProperties>
</file>