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1" r:id="rId13"/>
    <p:sldId id="287" r:id="rId14"/>
    <p:sldId id="259" r:id="rId15"/>
    <p:sldId id="294" r:id="rId16"/>
    <p:sldId id="261" r:id="rId17"/>
    <p:sldId id="288" r:id="rId18"/>
    <p:sldId id="260" r:id="rId19"/>
    <p:sldId id="267" r:id="rId20"/>
    <p:sldId id="265" r:id="rId21"/>
    <p:sldId id="264" r:id="rId22"/>
    <p:sldId id="268" r:id="rId23"/>
    <p:sldId id="271" r:id="rId24"/>
    <p:sldId id="269" r:id="rId25"/>
    <p:sldId id="291" r:id="rId26"/>
    <p:sldId id="273" r:id="rId27"/>
    <p:sldId id="290" r:id="rId28"/>
    <p:sldId id="272" r:id="rId29"/>
    <p:sldId id="274" r:id="rId30"/>
    <p:sldId id="292" r:id="rId31"/>
    <p:sldId id="293" r:id="rId32"/>
    <p:sldId id="276" r:id="rId33"/>
    <p:sldId id="275" r:id="rId34"/>
    <p:sldId id="296" r:id="rId35"/>
    <p:sldId id="297" r:id="rId36"/>
    <p:sldId id="298" r:id="rId37"/>
    <p:sldId id="299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10A49-0F09-418C-B786-B373ACE6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179E25-EACC-4371-A0C2-5A7E42545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96E8B-1CBD-4DD0-86A0-2530B4B0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15B2E-C957-401F-95C1-DB81913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264C6-DCB3-403A-9AF3-F6B654E1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0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4A05D-01EC-4618-A093-7A29BF2A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CAE4B4-F7DB-4912-B271-D8DAE3A3A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D3AE1-FE0A-42CB-8032-CED860AE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6725C-0750-48E8-93C4-C05E0BC3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53B9DD-DA5F-46A7-8667-03F0FA63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9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C5632B-35A3-44D1-AF95-2852F9854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760C9D-E607-4EB5-A9D4-84A04253C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188BC-5252-4193-9B9D-B7AD54E5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BD994-1E97-4032-AE5C-A67EE84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40E9D-71A0-4EB7-A575-F077785F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0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FD962-3C8A-4ACA-8302-0A7209A4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2E678-81E7-45B3-AB2D-A60872D6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0E8281-5C04-4F40-BB75-9E8CB50B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9CD66B-27B2-4AA5-B681-19BD6AD0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D349CF-632A-4FC6-98FE-F6447A9E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1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7E962-F240-4F47-8AEB-721A51AB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A6426A-0EB5-46E8-8E87-EBC8B9AA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165CA5-A818-474C-9BB1-B43684CC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D0A6A-D025-43C0-8104-4F035F9A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297A4-67F9-4C1B-BDC5-109445F4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6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E8861-D349-404F-8D20-E2660CDF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DB4EF-3826-4049-B9BC-F783ABA9E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A320BB-744E-4A18-9BF6-B4D4E613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40DB57-841C-4AF4-8236-B92D7511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48AD4E-70BA-40FD-A141-8472C3D2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424CCF-422C-4212-AFD0-6C52653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4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0D1FC-B048-45E8-9FF1-B7026326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78078-EB60-428A-A84E-C2D1F3D3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887932-3F6C-4DF6-A03C-23F9A1B1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E12D1A-43AD-48B9-B6A8-A4119F838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2673EC-AE59-40B0-8AA4-DE830A756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279E43-C6D6-4CBE-9D63-D7A1F8F7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FCDFB-2CD1-4DB6-B188-3BCF252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1C049A-3706-4124-9735-DC80B460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519-C3B9-41D3-ACFB-0A53DA49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DDD429-7F79-4111-8998-D97ED4EC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16A4BD-FBCB-4433-82AB-9E4037B8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451060-6A4B-457D-B6A7-C050C166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98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94E525-0868-44EE-B9BD-293CEAB2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66E389-5C1C-448B-BF55-C1DC29CB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4ED93E-0519-43C2-B92C-D1FE8E7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32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BDCD9-B47E-47C8-827D-EE0886E9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CF9EC-4A32-4985-9FFF-2C768699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3016-4A43-49B5-9DBC-C3778DED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6363AD-1CE3-49D2-B4FA-CF0BFC82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612CE1-7D26-43EB-84DB-24E2DD38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34DF8C-54BB-4037-9F70-B5A04110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4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52F69-AEF0-424E-B54F-DC6D3867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0B5C31-9EF3-434D-89DD-58E9951EB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00720-4155-4AC2-BCC1-59E240275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ED5D8E-C9B0-4B65-827B-D316854E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0BCBA-7F8F-4B38-B1B1-6F6C567D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BDA08-208A-4E37-9DA9-574E3A7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443854-BFB8-4A4C-8C5D-51F0DBB9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A1ACF-8E53-4F8C-9C58-122EC316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80F8-AF18-4E8C-AC2E-509666CC8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88A0-724F-4094-A21A-F1C8A8C846E8}" type="datetimeFigureOut">
              <a:rPr lang="de-DE" smtClean="0"/>
              <a:t>13.08.2019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084BE3-6D43-4540-8835-B31B725BD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A0ED-2D3A-48E2-AF7A-763267E4A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ADC6-6B9B-4741-AD8A-1B3CF1CD12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25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9238E-5905-40EF-9BCA-DFED0DBA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Network </a:t>
            </a:r>
            <a:r>
              <a:rPr lang="de-DE" dirty="0" err="1">
                <a:solidFill>
                  <a:schemeClr val="bg1"/>
                </a:solidFill>
              </a:rPr>
              <a:t>Centrality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Calculator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5549A9-B586-4658-8068-9BA59BB5D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98377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D985F28-04D5-4FCB-B9EE-70E1C216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B4A53A0-77A4-4BA4-BAC7-4826DE5273E7}"/>
              </a:ext>
            </a:extLst>
          </p:cNvPr>
          <p:cNvSpPr txBox="1">
            <a:spLocks/>
          </p:cNvSpPr>
          <p:nvPr/>
        </p:nvSpPr>
        <p:spPr>
          <a:xfrm>
            <a:off x="643468" y="681037"/>
            <a:ext cx="3363974" cy="6132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chemeClr val="bg1"/>
                </a:solidFill>
              </a:rPr>
              <a:t>Degree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Closeness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Betweenness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Eigenvector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Ein Netz aus Facebook Freunden. Die Person mit den meisten Freunden, die selbst wieder viele Freunde haben, ist am mächtigsten.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423C58-9E4A-441F-B2F0-C2C15CEB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6856" y="2111188"/>
            <a:ext cx="2635624" cy="263562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7E05BC-019B-4BF2-9B67-FA2B6E93D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7764" y="2118939"/>
            <a:ext cx="2635624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2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𝐸𝑖𝑔𝑒𝑛𝑣𝑒𝑐𝑡𝑜𝑟</m:t>
                      </m:r>
                    </m:oMath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16BDD9-770E-4C48-A114-78D4D67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446A679E-2AA7-403D-909D-758B39FDA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3019904"/>
                <a:ext cx="3363974" cy="159731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𝐷𝑒𝑝𝑒𝑛𝑑𝑒𝑛𝑐𝑦</m:t>
                      </m:r>
                    </m:oMath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446A679E-2AA7-403D-909D-758B39FD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3019904"/>
                <a:ext cx="3363974" cy="1597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CA5D00A-5161-4E4E-AD94-C141BAF20B55}"/>
              </a:ext>
            </a:extLst>
          </p:cNvPr>
          <p:cNvSpPr txBox="1">
            <a:spLocks/>
          </p:cNvSpPr>
          <p:nvPr/>
        </p:nvSpPr>
        <p:spPr>
          <a:xfrm>
            <a:off x="8122302" y="499971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tx1"/>
                </a:solidFill>
              </a:rPr>
              <a:t>Mit vielen anderen </a:t>
            </a:r>
            <a:r>
              <a:rPr lang="de-DE" sz="2400" b="1" dirty="0">
                <a:solidFill>
                  <a:schemeClr val="tx1"/>
                </a:solidFill>
              </a:rPr>
              <a:t>starken</a:t>
            </a:r>
            <a:r>
              <a:rPr lang="de-DE" sz="2400" dirty="0">
                <a:solidFill>
                  <a:schemeClr val="tx1"/>
                </a:solidFill>
              </a:rPr>
              <a:t> Knoten verbunden</a:t>
            </a:r>
          </a:p>
        </p:txBody>
      </p:sp>
    </p:spTree>
    <p:extLst>
      <p:ext uri="{BB962C8B-B14F-4D97-AF65-F5344CB8AC3E}">
        <p14:creationId xmlns:p14="http://schemas.microsoft.com/office/powerpoint/2010/main" val="20510521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noFill/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𝐸𝑖𝑔𝑒𝑛𝑣𝑒𝑐𝑡𝑜𝑟</m:t>
                      </m:r>
                    </m:oMath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16BDD9-770E-4C48-A114-78D4D67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446A679E-2AA7-403D-909D-758B39FDA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3019904"/>
                <a:ext cx="3363974" cy="159731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𝐷𝑒𝑝𝑒𝑛𝑑𝑒𝑛𝑐𝑦</m:t>
                      </m:r>
                    </m:oMath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446A679E-2AA7-403D-909D-758B39FD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3019904"/>
                <a:ext cx="3363974" cy="1597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CA5D00A-5161-4E4E-AD94-C141BAF20B55}"/>
              </a:ext>
            </a:extLst>
          </p:cNvPr>
          <p:cNvSpPr txBox="1">
            <a:spLocks/>
          </p:cNvSpPr>
          <p:nvPr/>
        </p:nvSpPr>
        <p:spPr>
          <a:xfrm>
            <a:off x="8122302" y="499971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tx1"/>
                </a:solidFill>
              </a:rPr>
              <a:t>Mit vielen anderen </a:t>
            </a:r>
            <a:r>
              <a:rPr lang="de-DE" sz="2400" b="1" dirty="0">
                <a:solidFill>
                  <a:schemeClr val="tx1"/>
                </a:solidFill>
              </a:rPr>
              <a:t>schwachen</a:t>
            </a:r>
            <a:r>
              <a:rPr lang="de-DE" sz="2400" dirty="0">
                <a:solidFill>
                  <a:schemeClr val="tx1"/>
                </a:solidFill>
              </a:rPr>
              <a:t> Knoten verbunden</a:t>
            </a:r>
          </a:p>
        </p:txBody>
      </p:sp>
    </p:spTree>
    <p:extLst>
      <p:ext uri="{BB962C8B-B14F-4D97-AF65-F5344CB8AC3E}">
        <p14:creationId xmlns:p14="http://schemas.microsoft.com/office/powerpoint/2010/main" val="105760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noFill/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𝐸𝑖𝑔𝑒𝑛𝑣𝑒𝑐𝑡𝑜𝑟</m:t>
                      </m:r>
                    </m:oMath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6A5620-B9C1-4669-AEDC-9E9485B39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2760"/>
            <a:ext cx="6696635" cy="661566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446A679E-2AA7-403D-909D-758B39FDA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3019904"/>
                <a:ext cx="3363974" cy="159731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𝐷𝑒𝑝𝑒𝑛𝑑𝑒𝑛𝑐𝑦</m:t>
                      </m:r>
                    </m:oMath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itel 1">
                <a:extLst>
                  <a:ext uri="{FF2B5EF4-FFF2-40B4-BE49-F238E27FC236}">
                    <a16:creationId xmlns:a16="http://schemas.microsoft.com/office/drawing/2014/main" id="{446A679E-2AA7-403D-909D-758B39FD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3019904"/>
                <a:ext cx="3363974" cy="1597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5566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F91584A5-7C4A-4742-A9E5-A5F58332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D9E3-3858-47C9-A90E-E9F3CE41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22352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  <a:blipFill>
                <a:blip r:embed="rId2"/>
                <a:stretch>
                  <a:fillRect t="-17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F91584A5-7C4A-4742-A9E5-A5F58332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91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  <a:blipFill>
                <a:blip r:embed="rId3"/>
                <a:stretch>
                  <a:fillRect t="-17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4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de-D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de-D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  <a:blipFill>
                <a:blip r:embed="rId3"/>
                <a:stretch>
                  <a:fillRect t="-17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2726154-1667-493A-92B6-E6A1A200E507}"/>
                  </a:ext>
                </a:extLst>
              </p:cNvPr>
              <p:cNvSpPr txBox="1"/>
              <p:nvPr/>
            </p:nvSpPr>
            <p:spPr>
              <a:xfrm>
                <a:off x="5609617" y="2724316"/>
                <a:ext cx="1262589" cy="146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−1,732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−1,732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2726154-1667-493A-92B6-E6A1A200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617" y="2724316"/>
                <a:ext cx="1262589" cy="146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126D9E4-CC66-444A-B0D3-F5F34CC737F4}"/>
                  </a:ext>
                </a:extLst>
              </p:cNvPr>
              <p:cNvSpPr txBox="1"/>
              <p:nvPr/>
            </p:nvSpPr>
            <p:spPr>
              <a:xfrm>
                <a:off x="6953015" y="2724316"/>
                <a:ext cx="781689" cy="146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126D9E4-CC66-444A-B0D3-F5F34CC73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015" y="2724316"/>
                <a:ext cx="781689" cy="1461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8C1F6F4-F85F-46F8-B54E-5D6281832DDE}"/>
                  </a:ext>
                </a:extLst>
              </p:cNvPr>
              <p:cNvSpPr txBox="1"/>
              <p:nvPr/>
            </p:nvSpPr>
            <p:spPr>
              <a:xfrm>
                <a:off x="7863602" y="2724316"/>
                <a:ext cx="781689" cy="146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8C1F6F4-F85F-46F8-B54E-5D6281832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02" y="2724316"/>
                <a:ext cx="781689" cy="146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A095442-CE25-475A-9684-3DD409594288}"/>
                  </a:ext>
                </a:extLst>
              </p:cNvPr>
              <p:cNvSpPr/>
              <p:nvPr/>
            </p:nvSpPr>
            <p:spPr>
              <a:xfrm>
                <a:off x="8666472" y="2674258"/>
                <a:ext cx="772543" cy="155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EA095442-CE25-475A-9684-3DD409594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472" y="2674258"/>
                <a:ext cx="772543" cy="1553439"/>
              </a:xfrm>
              <a:prstGeom prst="rect">
                <a:avLst/>
              </a:prstGeom>
              <a:blipFill>
                <a:blip r:embed="rId7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194E26F-A89C-41C1-8E4C-3012FB37F003}"/>
                  </a:ext>
                </a:extLst>
              </p:cNvPr>
              <p:cNvSpPr txBox="1"/>
              <p:nvPr/>
            </p:nvSpPr>
            <p:spPr>
              <a:xfrm>
                <a:off x="9537526" y="2720425"/>
                <a:ext cx="1070229" cy="146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de-D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1,732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1,732</m:t>
                                    </m:r>
                                  </m:e>
                                  <m:e>
                                    <m:r>
                                      <a:rPr lang="de-DE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194E26F-A89C-41C1-8E4C-3012FB37F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526" y="2720425"/>
                <a:ext cx="1070229" cy="1461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9B38E87-6762-47B8-9C86-910ECA5AA440}"/>
              </a:ext>
            </a:extLst>
          </p:cNvPr>
          <p:cNvSpPr txBox="1"/>
          <p:nvPr/>
        </p:nvSpPr>
        <p:spPr>
          <a:xfrm>
            <a:off x="5540875" y="2240782"/>
            <a:ext cx="5871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EW: -1,732     EW: -1    EW: 0    EW: 1   EW: 1,732</a:t>
            </a:r>
          </a:p>
        </p:txBody>
      </p:sp>
    </p:spTree>
    <p:extLst>
      <p:ext uri="{BB962C8B-B14F-4D97-AF65-F5344CB8AC3E}">
        <p14:creationId xmlns:p14="http://schemas.microsoft.com/office/powerpoint/2010/main" val="305087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</m:sup>
                      </m:sSup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91A8E-F08D-4270-AF9A-C6CEE8608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884249"/>
            <a:ext cx="3363974" cy="3169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A0C5C9-A617-4CF7-B326-B638BDFCB9E6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DF04F8F-C40A-4188-8243-137221D8AA20}"/>
                  </a:ext>
                </a:extLst>
              </p:cNvPr>
              <p:cNvSpPr txBox="1"/>
              <p:nvPr/>
            </p:nvSpPr>
            <p:spPr>
              <a:xfrm>
                <a:off x="6553137" y="1646859"/>
                <a:ext cx="3119315" cy="247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de-DE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sup>
                    </m:sSup>
                  </m:oMath>
                </a14:m>
                <a:r>
                  <a:rPr lang="de-DE" sz="4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de-DE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DF04F8F-C40A-4188-8243-137221D8A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37" y="1646859"/>
                <a:ext cx="3119315" cy="2474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8466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 err="1">
                <a:solidFill>
                  <a:schemeClr val="bg1"/>
                </a:solidFill>
              </a:rPr>
              <a:t>Balancing</a:t>
            </a:r>
            <a:r>
              <a:rPr lang="de-DE" sz="4000" dirty="0">
                <a:solidFill>
                  <a:schemeClr val="bg1"/>
                </a:solidFill>
              </a:rPr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D eine Diagonalmatrix mit echt positiver Diagonalen</a:t>
                </a: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Matrix doppelt stochastisch:</a:t>
                </a: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Die Summe aller Spalten ist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de-DE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und die Summe aller Zeilen ist </a:t>
                </a:r>
                <a14:m>
                  <m:oMath xmlns:m="http://schemas.openxmlformats.org/officeDocument/2006/math">
                    <m:r>
                      <a:rPr lang="de-DE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C291A8E-F08D-4270-AF9A-C6CEE8608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  <a:blipFill>
                <a:blip r:embed="rId2"/>
                <a:stretch>
                  <a:fillRect l="-2359" t="-3269" r="-19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C73CC15-825F-4617-A6B8-CAEAFAB0DEEE}"/>
                  </a:ext>
                </a:extLst>
              </p:cNvPr>
              <p:cNvSpPr txBox="1"/>
              <p:nvPr/>
            </p:nvSpPr>
            <p:spPr>
              <a:xfrm>
                <a:off x="5002044" y="2330251"/>
                <a:ext cx="696395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𝐹𝑖𝑛𝑑𝑒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𝑒𝑖𝑛𝑒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𝑠𝑜𝑑𝑎𝑠𝑠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𝐷𝐴𝐷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𝑑𝑜𝑝𝑝𝑒𝑙𝑡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𝑠𝑡𝑜𝑐h𝑎𝑠𝑡𝑖𝑠𝑐h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C73CC15-825F-4617-A6B8-CAEAFAB0D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044" y="2330251"/>
                <a:ext cx="696395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9172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04BD6-9ECF-4B33-9C60-E68B8CC2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1198D-DA0A-4B6F-A51C-3FD3C380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Verschiedene Zentralitätsmaße</a:t>
            </a:r>
          </a:p>
          <a:p>
            <a:r>
              <a:rPr lang="de-DE" dirty="0">
                <a:solidFill>
                  <a:schemeClr val="bg1"/>
                </a:solidFill>
              </a:rPr>
              <a:t>Abhängigkeitszentralität</a:t>
            </a:r>
          </a:p>
          <a:p>
            <a:r>
              <a:rPr lang="de-DE" dirty="0">
                <a:solidFill>
                  <a:schemeClr val="bg1"/>
                </a:solidFill>
              </a:rPr>
              <a:t>Berechnung</a:t>
            </a:r>
          </a:p>
          <a:p>
            <a:r>
              <a:rPr lang="de-DE" dirty="0">
                <a:solidFill>
                  <a:schemeClr val="bg1"/>
                </a:solidFill>
              </a:rPr>
              <a:t>Abhängigkeitszentralität: eine Lösung garantieren</a:t>
            </a:r>
          </a:p>
          <a:p>
            <a:r>
              <a:rPr lang="de-DE" dirty="0">
                <a:solidFill>
                  <a:schemeClr val="bg1"/>
                </a:solidFill>
              </a:rPr>
              <a:t>Sinkhorn-Knopp Methode</a:t>
            </a:r>
          </a:p>
          <a:p>
            <a:r>
              <a:rPr lang="de-DE" dirty="0">
                <a:solidFill>
                  <a:schemeClr val="bg1"/>
                </a:solidFill>
              </a:rPr>
              <a:t>User Interface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571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de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</m:sup>
                      </m:sSup>
                      <m:r>
                        <a:rPr lang="de-DE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53BC5FDA-10AD-46E1-B4D1-2C8853BFB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eine Diagonalmatrix mit den Einträgen von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auf der Diagonalen</a:t>
                </a: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Matrix doppelt stochastisch:</a:t>
                </a: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Die Summe aller Spalten ist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de-DE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und die Summe aller Zeilen ist </a:t>
                </a:r>
                <a14:m>
                  <m:oMath xmlns:m="http://schemas.openxmlformats.org/officeDocument/2006/math">
                    <m:r>
                      <a:rPr lang="de-DE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53BC5FDA-10AD-46E1-B4D1-2C8853BFB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  <a:blipFill>
                <a:blip r:embed="rId3"/>
                <a:stretch>
                  <a:fillRect l="-2359" t="-3269" r="-32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705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de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e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</m:sup>
                      </m:sSup>
                      <m:r>
                        <a:rPr lang="de-DE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3467" y="643467"/>
                <a:ext cx="3363974" cy="1597315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9BD834F-76AB-45CE-8249-7C0BE0F561F4}"/>
                  </a:ext>
                </a:extLst>
              </p:cNvPr>
              <p:cNvSpPr txBox="1"/>
              <p:nvPr/>
            </p:nvSpPr>
            <p:spPr>
              <a:xfrm>
                <a:off x="5297763" y="643467"/>
                <a:ext cx="6460672" cy="36933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de-DE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sup>
                          </m:sSup>
                        </m:sub>
                      </m:sSub>
                      <m:r>
                        <a:rPr lang="de-DE" sz="48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de-DE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p>
                            <m:sSupPr>
                              <m:ctrlPr>
                                <a:rPr lang="de-DE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</m:sup>
                          </m:sSup>
                        </m:sub>
                      </m:sSub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de-DE" sz="4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𝑖𝑠𝑡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𝑑𝑜𝑝𝑝𝑒𝑙𝑡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800" b="0" i="1" smtClean="0">
                          <a:latin typeface="Cambria Math" panose="02040503050406030204" pitchFamily="18" charset="0"/>
                        </a:rPr>
                        <m:t>𝑠𝑡𝑜𝑐h𝑎𝑠𝑡𝑖𝑠𝑐h</m:t>
                      </m:r>
                    </m:oMath>
                  </m:oMathPara>
                </a14:m>
                <a:endParaRPr lang="de-DE" sz="4800" b="0" i="1" dirty="0">
                  <a:latin typeface="Cambria Math" panose="02040503050406030204" pitchFamily="18" charset="0"/>
                </a:endParaRPr>
              </a:p>
              <a:p>
                <a:endParaRPr lang="de-DE" sz="4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de-DE" sz="4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de-DE" sz="4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</m:oMath>
                </a14:m>
                <a:r>
                  <a:rPr lang="de-DE" sz="4800" dirty="0"/>
                  <a:t> </a:t>
                </a:r>
                <a14:m>
                  <m:oMath xmlns:m="http://schemas.openxmlformats.org/officeDocument/2006/math">
                    <m:r>
                      <a:rPr lang="de-DE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de-DE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sup>
                    </m:sSup>
                    <m:r>
                      <a:rPr lang="de-DE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sz="4800" dirty="0">
                  <a:solidFill>
                    <a:schemeClr val="tx1"/>
                  </a:solidFill>
                </a:endParaRPr>
              </a:p>
              <a:p>
                <a:endParaRPr lang="de-DE" sz="4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9BD834F-76AB-45CE-8249-7C0BE0F56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763" y="643467"/>
                <a:ext cx="6460672" cy="3693319"/>
              </a:xfrm>
              <a:prstGeom prst="rect">
                <a:avLst/>
              </a:prstGeom>
              <a:blipFill>
                <a:blip r:embed="rId3"/>
                <a:stretch>
                  <a:fillRect r="-9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25686214-5C22-4C4B-824A-8CF5A2380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eine Diagonalmatrix mit den Einträgen von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auf der Diagonalen</a:t>
                </a: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Matrix doppelt stochastisch:</a:t>
                </a: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Die Summe aller Spalten ist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de-D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de-DE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und die Summe aller Zeilen ist </a:t>
                </a:r>
                <a14:m>
                  <m:oMath xmlns:m="http://schemas.openxmlformats.org/officeDocument/2006/math">
                    <m:r>
                      <a:rPr lang="de-DE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de-DE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de-DE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25686214-5C22-4C4B-824A-8CF5A2380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  <a:blipFill>
                <a:blip r:embed="rId4"/>
                <a:stretch>
                  <a:fillRect l="-2359" t="-3269" r="-32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5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 err="1">
                <a:solidFill>
                  <a:schemeClr val="bg1"/>
                </a:solidFill>
              </a:rPr>
              <a:t>Termrang</a:t>
            </a:r>
            <a:endParaRPr lang="de-DE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1C173128-6BFA-4088-8C53-E752CB8F5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eine </a:t>
                </a:r>
                <a:r>
                  <a:rPr lang="de-DE" sz="2400" dirty="0" err="1">
                    <a:solidFill>
                      <a:schemeClr val="bg1"/>
                    </a:solidFill>
                  </a:rPr>
                  <a:t>Adjazenzmatrix</a:t>
                </a: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Der </a:t>
                </a:r>
                <a:r>
                  <a:rPr lang="de-DE" sz="2400" dirty="0" err="1">
                    <a:solidFill>
                      <a:schemeClr val="bg1"/>
                    </a:solidFill>
                  </a:rPr>
                  <a:t>Termrang</a:t>
                </a:r>
                <a:r>
                  <a:rPr lang="de-DE" sz="2400" dirty="0">
                    <a:solidFill>
                      <a:schemeClr val="bg1"/>
                    </a:solidFill>
                  </a:rPr>
                  <a:t> ist das </a:t>
                </a:r>
                <a:r>
                  <a:rPr lang="de-DE" sz="2400" dirty="0" err="1">
                    <a:solidFill>
                      <a:schemeClr val="bg1"/>
                    </a:solidFill>
                  </a:rPr>
                  <a:t>Minumum</a:t>
                </a:r>
                <a:r>
                  <a:rPr lang="de-DE" sz="2400" dirty="0">
                    <a:solidFill>
                      <a:schemeClr val="bg1"/>
                    </a:solidFill>
                  </a:rPr>
                  <a:t> der Anzahl von Zeilen oder Spalten die zusammen alle Einsen von A enthalten.</a:t>
                </a:r>
              </a:p>
            </p:txBody>
          </p:sp>
        </mc:Choice>
        <mc:Fallback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1C173128-6BFA-4088-8C53-E752CB8F5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8" y="2884249"/>
                <a:ext cx="3363974" cy="3169416"/>
              </a:xfrm>
              <a:blipFill>
                <a:blip r:embed="rId2"/>
                <a:stretch>
                  <a:fillRect l="-2904" t="-2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65175A2-1771-4506-A912-60F0A4DF2434}"/>
                  </a:ext>
                </a:extLst>
              </p:cNvPr>
              <p:cNvSpPr txBox="1"/>
              <p:nvPr/>
            </p:nvSpPr>
            <p:spPr>
              <a:xfrm>
                <a:off x="7537706" y="2240782"/>
                <a:ext cx="1466932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65175A2-1771-4506-A912-60F0A4DF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706" y="2240782"/>
                <a:ext cx="1466932" cy="1465016"/>
              </a:xfrm>
              <a:prstGeom prst="rect">
                <a:avLst/>
              </a:prstGeom>
              <a:blipFill>
                <a:blip r:embed="rId3"/>
                <a:stretch>
                  <a:fillRect r="-5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5239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Unzerlegbar-</a:t>
            </a:r>
            <a:r>
              <a:rPr lang="de-DE" sz="4000" dirty="0" err="1">
                <a:solidFill>
                  <a:schemeClr val="bg1"/>
                </a:solidFill>
              </a:rPr>
              <a:t>keit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65107EE-E136-410E-AE45-8C5585BC581C}"/>
              </a:ext>
            </a:extLst>
          </p:cNvPr>
          <p:cNvSpPr txBox="1">
            <a:spLocks/>
          </p:cNvSpPr>
          <p:nvPr/>
        </p:nvSpPr>
        <p:spPr>
          <a:xfrm>
            <a:off x="643467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Der Graph ist eine einzige stark verbundene Komponente.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Pfadbasierter starker Komponenten Algorithmus von Dijkstra.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4A887C-AA9D-4B3B-B63E-B5DF4E01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9" y="268483"/>
            <a:ext cx="7065465" cy="62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4909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Total Support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und A(</a:t>
                </a:r>
                <a:r>
                  <a:rPr lang="de-DE" sz="2400" dirty="0" err="1">
                    <a:solidFill>
                      <a:schemeClr val="bg1"/>
                    </a:solidFill>
                  </a:rPr>
                  <a:t>i,j</a:t>
                </a:r>
                <a:r>
                  <a:rPr lang="de-DE" sz="2400" dirty="0">
                    <a:solidFill>
                      <a:schemeClr val="bg1"/>
                    </a:solidFill>
                  </a:rPr>
                  <a:t>) die Matrix A ohne die Zeile i und ohne die Spalte j.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𝑔𝑖𝑙𝑡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𝑅𝑎𝑛𝑔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l="-2359" t="-2308" r="-3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B11DD34D-BADB-4D86-8676-866A206C1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13" y="29061"/>
            <a:ext cx="3825284" cy="3978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8E7CFEF-ED6C-48D4-8328-E666EF540E21}"/>
                  </a:ext>
                </a:extLst>
              </p:cNvPr>
              <p:cNvSpPr txBox="1"/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8E7CFEF-ED6C-48D4-8328-E666EF540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blipFill>
                <a:blip r:embed="rId4"/>
                <a:stretch>
                  <a:fillRect r="-5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6727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Total Support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und A(</a:t>
                </a:r>
                <a:r>
                  <a:rPr lang="de-DE" sz="2400" dirty="0" err="1">
                    <a:solidFill>
                      <a:schemeClr val="bg1"/>
                    </a:solidFill>
                  </a:rPr>
                  <a:t>i,j</a:t>
                </a:r>
                <a:r>
                  <a:rPr lang="de-DE" sz="2400" dirty="0">
                    <a:solidFill>
                      <a:schemeClr val="bg1"/>
                    </a:solidFill>
                  </a:rPr>
                  <a:t>) die Matrix A ohne die Zeile i und ohne die Spalte j.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𝑔𝑖𝑙𝑡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𝑅𝑎𝑛𝑔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l="-2359" t="-2308" r="-3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358341-5AEC-400F-A5EA-D3E9D254878E}"/>
                  </a:ext>
                </a:extLst>
              </p:cNvPr>
              <p:cNvSpPr txBox="1"/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A358341-5AEC-400F-A5EA-D3E9D2548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blipFill>
                <a:blip r:embed="rId3"/>
                <a:stretch>
                  <a:fillRect r="-5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2F1659C-56FC-4FEE-BAA9-152AD1348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13" y="29061"/>
            <a:ext cx="3825284" cy="3978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FB649CF-F47E-4258-819E-F2E9F3DDFD58}"/>
                  </a:ext>
                </a:extLst>
              </p:cNvPr>
              <p:cNvSpPr txBox="1"/>
              <p:nvPr/>
            </p:nvSpPr>
            <p:spPr>
              <a:xfrm>
                <a:off x="7863839" y="3288823"/>
                <a:ext cx="706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FB649CF-F47E-4258-819E-F2E9F3DDF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39" y="3288823"/>
                <a:ext cx="70692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5DEEFC5-88BD-4B86-B80D-A0E69A886530}"/>
                  </a:ext>
                </a:extLst>
              </p:cNvPr>
              <p:cNvSpPr txBox="1"/>
              <p:nvPr/>
            </p:nvSpPr>
            <p:spPr>
              <a:xfrm>
                <a:off x="8716253" y="3045198"/>
                <a:ext cx="1531893" cy="979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5DEEFC5-88BD-4B86-B80D-A0E69A886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53" y="3045198"/>
                <a:ext cx="1531893" cy="979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975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Volle </a:t>
            </a:r>
            <a:r>
              <a:rPr lang="de-DE" sz="4000" dirty="0" err="1">
                <a:solidFill>
                  <a:schemeClr val="bg1"/>
                </a:solidFill>
              </a:rPr>
              <a:t>Unzerlegbarkeit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und A(</a:t>
                </a:r>
                <a:r>
                  <a:rPr lang="de-DE" sz="2400" dirty="0" err="1">
                    <a:solidFill>
                      <a:schemeClr val="bg1"/>
                    </a:solidFill>
                  </a:rPr>
                  <a:t>i,j</a:t>
                </a:r>
                <a:r>
                  <a:rPr lang="de-DE" sz="2400" dirty="0">
                    <a:solidFill>
                      <a:schemeClr val="bg1"/>
                    </a:solidFill>
                  </a:rPr>
                  <a:t>) die Matrix A ohne die Zeile i und ohne die Spalte j.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𝑔𝑖𝑙𝑡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𝑅𝑎𝑛𝑔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l="-2359" t="-2308" r="-3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0205E3A-7330-4E7F-9C89-178BD6999A5C}"/>
                  </a:ext>
                </a:extLst>
              </p:cNvPr>
              <p:cNvSpPr txBox="1"/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0205E3A-7330-4E7F-9C89-178BD699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blipFill>
                <a:blip r:embed="rId3"/>
                <a:stretch>
                  <a:fillRect r="-5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1C4098A2-D5F7-4C85-A81E-027508110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26" y="485469"/>
            <a:ext cx="1914889" cy="141337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B319E14-F181-4BCF-A131-95798E049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58" y="30109"/>
            <a:ext cx="2175816" cy="22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6777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Volle </a:t>
            </a:r>
            <a:r>
              <a:rPr lang="de-DE" sz="4000" dirty="0" err="1">
                <a:solidFill>
                  <a:schemeClr val="bg1"/>
                </a:solidFill>
              </a:rPr>
              <a:t>Unzerlegbarkeit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und A(</a:t>
                </a:r>
                <a:r>
                  <a:rPr lang="de-DE" sz="2400" dirty="0" err="1">
                    <a:solidFill>
                      <a:schemeClr val="bg1"/>
                    </a:solidFill>
                  </a:rPr>
                  <a:t>i,j</a:t>
                </a:r>
                <a:r>
                  <a:rPr lang="de-DE" sz="2400" dirty="0">
                    <a:solidFill>
                      <a:schemeClr val="bg1"/>
                    </a:solidFill>
                  </a:rPr>
                  <a:t>) die Matrix A ohne die Zeile i und ohne die Spalte j.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𝑔𝑖𝑙𝑡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𝑅𝑎𝑛𝑔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𝑖𝑠𝑡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400" b="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l="-2359" t="-2308" r="-38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0205E3A-7330-4E7F-9C89-178BD6999A5C}"/>
                  </a:ext>
                </a:extLst>
              </p:cNvPr>
              <p:cNvSpPr txBox="1"/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0205E3A-7330-4E7F-9C89-178BD699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70" y="2802537"/>
                <a:ext cx="1466932" cy="1512786"/>
              </a:xfrm>
              <a:prstGeom prst="rect">
                <a:avLst/>
              </a:prstGeom>
              <a:blipFill>
                <a:blip r:embed="rId3"/>
                <a:stretch>
                  <a:fillRect r="-5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BB41C3D-B485-42DE-A6A6-319A8733EF2D}"/>
                  </a:ext>
                </a:extLst>
              </p:cNvPr>
              <p:cNvSpPr txBox="1"/>
              <p:nvPr/>
            </p:nvSpPr>
            <p:spPr>
              <a:xfrm>
                <a:off x="7863839" y="3288823"/>
                <a:ext cx="706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BB41C3D-B485-42DE-A6A6-319A8733E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39" y="3288823"/>
                <a:ext cx="70692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7AD75BD-F1BD-4914-9657-6C941FECBBFB}"/>
                  </a:ext>
                </a:extLst>
              </p:cNvPr>
              <p:cNvSpPr txBox="1"/>
              <p:nvPr/>
            </p:nvSpPr>
            <p:spPr>
              <a:xfrm>
                <a:off x="8716253" y="3045198"/>
                <a:ext cx="1531893" cy="979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4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F7AD75BD-F1BD-4914-9657-6C941FEC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253" y="3045198"/>
                <a:ext cx="1531893" cy="979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EDBA263D-B0A7-4E41-A4A1-B3CDC4747F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26" y="485469"/>
            <a:ext cx="1914889" cy="141337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24778FC-27AC-4E7E-86F2-FB9239757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58" y="30109"/>
            <a:ext cx="2175816" cy="226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69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Bedeutung für das </a:t>
            </a:r>
            <a:r>
              <a:rPr lang="de-DE" sz="4000" dirty="0" err="1">
                <a:solidFill>
                  <a:schemeClr val="bg1"/>
                </a:solidFill>
              </a:rPr>
              <a:t>Balancing</a:t>
            </a:r>
            <a:r>
              <a:rPr lang="de-DE" sz="4000" dirty="0">
                <a:solidFill>
                  <a:schemeClr val="bg1"/>
                </a:solidFill>
              </a:rPr>
              <a:t> Problem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27A54E-F484-4D65-8830-34D086909B1B}"/>
              </a:ext>
            </a:extLst>
          </p:cNvPr>
          <p:cNvSpPr txBox="1"/>
          <p:nvPr/>
        </p:nvSpPr>
        <p:spPr>
          <a:xfrm>
            <a:off x="5297763" y="1413063"/>
            <a:ext cx="61984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Unzerlegbarkeit</a:t>
            </a:r>
            <a:r>
              <a:rPr lang="de-DE" sz="3200" dirty="0"/>
              <a:t>  </a:t>
            </a:r>
          </a:p>
          <a:p>
            <a:r>
              <a:rPr lang="de-DE" sz="3200" dirty="0"/>
              <a:t>=&gt; höchstens eine Lösung existiert</a:t>
            </a:r>
          </a:p>
          <a:p>
            <a:endParaRPr lang="de-DE" sz="3200" dirty="0"/>
          </a:p>
          <a:p>
            <a:r>
              <a:rPr lang="de-DE" sz="3200" dirty="0"/>
              <a:t>Total Support </a:t>
            </a:r>
          </a:p>
          <a:p>
            <a:r>
              <a:rPr lang="de-DE" sz="3200" dirty="0"/>
              <a:t>=&gt; mindestens eine Lösung existiert</a:t>
            </a:r>
          </a:p>
          <a:p>
            <a:endParaRPr lang="de-DE" sz="3200" dirty="0"/>
          </a:p>
          <a:p>
            <a:r>
              <a:rPr lang="de-DE" sz="3200" dirty="0"/>
              <a:t>Volle </a:t>
            </a:r>
            <a:r>
              <a:rPr lang="de-DE" sz="3200" dirty="0" err="1"/>
              <a:t>Unzerlegbarkeit</a:t>
            </a:r>
            <a:r>
              <a:rPr lang="de-DE" sz="3200" dirty="0"/>
              <a:t> </a:t>
            </a:r>
          </a:p>
          <a:p>
            <a:r>
              <a:rPr lang="de-DE" sz="3200" dirty="0"/>
              <a:t>=&gt; genau eine Lösung existiert</a:t>
            </a:r>
          </a:p>
        </p:txBody>
      </p:sp>
    </p:spTree>
    <p:extLst>
      <p:ext uri="{BB962C8B-B14F-4D97-AF65-F5344CB8AC3E}">
        <p14:creationId xmlns:p14="http://schemas.microsoft.com/office/powerpoint/2010/main" val="316985856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Eine Lösung garantieren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die Identitätsmatrix.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Sei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die Matrix mit nur Einsen als Einträge.</a:t>
                </a:r>
              </a:p>
              <a:p>
                <a:pPr marL="0" indent="0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Wir nennen die Konstante  </a:t>
                </a:r>
                <a14:m>
                  <m:oMath xmlns:m="http://schemas.openxmlformats.org/officeDocument/2006/math">
                    <m:r>
                      <a:rPr lang="de-D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2400" dirty="0">
                    <a:solidFill>
                      <a:schemeClr val="bg1"/>
                    </a:solidFill>
                  </a:rPr>
                  <a:t> Dämpfungsparameter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l="-2904" t="-2692" r="-1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267107C-8E4A-4AD3-B367-E24D1A2717CB}"/>
                  </a:ext>
                </a:extLst>
              </p:cNvPr>
              <p:cNvSpPr txBox="1"/>
              <p:nvPr/>
            </p:nvSpPr>
            <p:spPr>
              <a:xfrm>
                <a:off x="5297763" y="1606635"/>
                <a:ext cx="576254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𝐷𝑖𝑎𝑔𝑜𝑛𝑎𝑙𝑚𝑎𝑡𝑟𝑖𝑥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𝑎𝑑𝑑𝑖𝑒𝑟𝑒𝑛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𝐼𝑎</m:t>
                      </m:r>
                    </m:oMath>
                  </m:oMathPara>
                </a14:m>
                <a:endParaRPr lang="de-DE" sz="3600" dirty="0"/>
              </a:p>
              <a:p>
                <a:endParaRPr lang="de-DE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𝑉𝑜𝑙𝑙𝑒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𝑎𝑑𝑑𝑖𝑒𝑟𝑒𝑛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3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de-DE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sz="36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3600" b="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267107C-8E4A-4AD3-B367-E24D1A271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763" y="1606635"/>
                <a:ext cx="5762540" cy="286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5844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5724" y="758757"/>
                <a:ext cx="3363974" cy="1255290"/>
              </a:xfrm>
              <a:noFill/>
              <a:ln w="19050">
                <a:solidFill>
                  <a:schemeClr val="bg1"/>
                </a:solidFill>
              </a:ln>
            </p:spPr>
            <p:txBody>
              <a:bodyPr wrap="square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𝐷𝑒𝑔𝑟𝑒𝑒</m:t>
                      </m:r>
                    </m:oMath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D797A723-8045-4FAD-B86F-A376CCCEB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5724" y="758757"/>
                <a:ext cx="3363974" cy="1255290"/>
              </a:xfr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2379EB9-5881-4BFE-9D37-C7BAD409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97BB2E6-FC04-4AA4-9096-57897B3C6239}"/>
              </a:ext>
            </a:extLst>
          </p:cNvPr>
          <p:cNvSpPr txBox="1">
            <a:spLocks/>
          </p:cNvSpPr>
          <p:nvPr/>
        </p:nvSpPr>
        <p:spPr>
          <a:xfrm>
            <a:off x="8122302" y="499971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tx1"/>
                </a:solidFill>
              </a:rPr>
              <a:t>Mit den meisten anderen Knoten verbunden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el 1">
                <a:extLst>
                  <a:ext uri="{FF2B5EF4-FFF2-40B4-BE49-F238E27FC236}">
                    <a16:creationId xmlns:a16="http://schemas.microsoft.com/office/drawing/2014/main" id="{D36A72AF-32B9-47F3-BAA0-1D1934C5D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𝐶𝑙𝑜𝑠𝑒𝑛𝑒𝑠𝑠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itel 1">
                <a:extLst>
                  <a:ext uri="{FF2B5EF4-FFF2-40B4-BE49-F238E27FC236}">
                    <a16:creationId xmlns:a16="http://schemas.microsoft.com/office/drawing/2014/main" id="{D36A72AF-32B9-47F3-BAA0-1D1934C5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el 1">
                <a:extLst>
                  <a:ext uri="{FF2B5EF4-FFF2-40B4-BE49-F238E27FC236}">
                    <a16:creationId xmlns:a16="http://schemas.microsoft.com/office/drawing/2014/main" id="{A7AE81C5-E0E1-4E25-BC0B-B0868A12CD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𝐵𝑒𝑡𝑤𝑒𝑒𝑛𝑛𝑒𝑠𝑠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itel 1">
                <a:extLst>
                  <a:ext uri="{FF2B5EF4-FFF2-40B4-BE49-F238E27FC236}">
                    <a16:creationId xmlns:a16="http://schemas.microsoft.com/office/drawing/2014/main" id="{A7AE81C5-E0E1-4E25-BC0B-B0868A12C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el 1">
                <a:extLst>
                  <a:ext uri="{FF2B5EF4-FFF2-40B4-BE49-F238E27FC236}">
                    <a16:creationId xmlns:a16="http://schemas.microsoft.com/office/drawing/2014/main" id="{DE406023-686C-4820-9706-B6506869FD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𝐸𝑖𝑔𝑒𝑛𝑣𝑒𝑐𝑡𝑜𝑟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itel 1">
                <a:extLst>
                  <a:ext uri="{FF2B5EF4-FFF2-40B4-BE49-F238E27FC236}">
                    <a16:creationId xmlns:a16="http://schemas.microsoft.com/office/drawing/2014/main" id="{DE406023-686C-4820-9706-B6506869F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56321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Eine Lösung garantieren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2DC214D-C254-47F3-AD5D-9721CE876B42}"/>
                  </a:ext>
                </a:extLst>
              </p:cNvPr>
              <p:cNvSpPr txBox="1"/>
              <p:nvPr/>
            </p:nvSpPr>
            <p:spPr>
              <a:xfrm>
                <a:off x="4996773" y="4200692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2DC214D-C254-47F3-AD5D-9721CE87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73" y="4200692"/>
                <a:ext cx="1466932" cy="1512786"/>
              </a:xfrm>
              <a:prstGeom prst="rect">
                <a:avLst/>
              </a:prstGeom>
              <a:blipFill>
                <a:blip r:embed="rId2"/>
                <a:stretch>
                  <a:fillRect r="-5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04D3B7F-F328-4F7D-9E97-2CBAEA4E11DD}"/>
                  </a:ext>
                </a:extLst>
              </p:cNvPr>
              <p:cNvSpPr txBox="1"/>
              <p:nvPr/>
            </p:nvSpPr>
            <p:spPr>
              <a:xfrm>
                <a:off x="8325945" y="4242956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B04D3B7F-F328-4F7D-9E97-2CBAEA4E1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945" y="4242956"/>
                <a:ext cx="1466932" cy="1512786"/>
              </a:xfrm>
              <a:prstGeom prst="rect">
                <a:avLst/>
              </a:prstGeom>
              <a:blipFill>
                <a:blip r:embed="rId3"/>
                <a:stretch>
                  <a:fillRect r="-12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D084ADC-2474-4FD0-83C2-7DDAB5CEDE0F}"/>
                  </a:ext>
                </a:extLst>
              </p:cNvPr>
              <p:cNvSpPr txBox="1"/>
              <p:nvPr/>
            </p:nvSpPr>
            <p:spPr>
              <a:xfrm>
                <a:off x="7431930" y="4710863"/>
                <a:ext cx="706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D084ADC-2474-4FD0-83C2-7DDAB5CE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30" y="4710863"/>
                <a:ext cx="70692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BCFD002-9343-42A7-AC63-5927C74CBB40}"/>
                  </a:ext>
                </a:extLst>
              </p:cNvPr>
              <p:cNvSpPr txBox="1"/>
              <p:nvPr/>
            </p:nvSpPr>
            <p:spPr>
              <a:xfrm>
                <a:off x="4996773" y="1360864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ABCFD002-9343-42A7-AC63-5927C74CB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73" y="1360864"/>
                <a:ext cx="1466932" cy="1512786"/>
              </a:xfrm>
              <a:prstGeom prst="rect">
                <a:avLst/>
              </a:prstGeom>
              <a:blipFill>
                <a:blip r:embed="rId5"/>
                <a:stretch>
                  <a:fillRect r="-504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8D6A189-0D77-40B3-958D-4456DD96C52E}"/>
                  </a:ext>
                </a:extLst>
              </p:cNvPr>
              <p:cNvSpPr txBox="1"/>
              <p:nvPr/>
            </p:nvSpPr>
            <p:spPr>
              <a:xfrm>
                <a:off x="8325945" y="1403128"/>
                <a:ext cx="1466932" cy="1512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8D6A189-0D77-40B3-958D-4456DD96C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945" y="1403128"/>
                <a:ext cx="1466932" cy="1512786"/>
              </a:xfrm>
              <a:prstGeom prst="rect">
                <a:avLst/>
              </a:prstGeom>
              <a:blipFill>
                <a:blip r:embed="rId6"/>
                <a:stretch>
                  <a:fillRect r="-121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C298376-84A1-4C20-9FED-F975800470ED}"/>
                  </a:ext>
                </a:extLst>
              </p:cNvPr>
              <p:cNvSpPr txBox="1"/>
              <p:nvPr/>
            </p:nvSpPr>
            <p:spPr>
              <a:xfrm>
                <a:off x="7431930" y="1871035"/>
                <a:ext cx="7069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=&gt;</m:t>
                      </m:r>
                    </m:oMath>
                  </m:oMathPara>
                </a14:m>
                <a:endParaRPr lang="de-DE" sz="3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6C298376-84A1-4C20-9FED-F97580047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30" y="1871035"/>
                <a:ext cx="706924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2">
                <a:extLst>
                  <a:ext uri="{FF2B5EF4-FFF2-40B4-BE49-F238E27FC236}">
                    <a16:creationId xmlns:a16="http://schemas.microsoft.com/office/drawing/2014/main" id="{4419D60E-D992-4E26-9741-F962A29309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Inhaltsplatzhalter 2">
                <a:extLst>
                  <a:ext uri="{FF2B5EF4-FFF2-40B4-BE49-F238E27FC236}">
                    <a16:creationId xmlns:a16="http://schemas.microsoft.com/office/drawing/2014/main" id="{4419D60E-D992-4E26-9741-F962A293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9CF8766-65EC-43DD-BDE2-B9DFC8355C83}"/>
              </a:ext>
            </a:extLst>
          </p:cNvPr>
          <p:cNvSpPr txBox="1"/>
          <p:nvPr/>
        </p:nvSpPr>
        <p:spPr>
          <a:xfrm>
            <a:off x="4996773" y="643467"/>
            <a:ext cx="3869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Diagonalmatrix addieren: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BBDAD2-64BC-49B3-922E-64667184801B}"/>
              </a:ext>
            </a:extLst>
          </p:cNvPr>
          <p:cNvSpPr txBox="1"/>
          <p:nvPr/>
        </p:nvSpPr>
        <p:spPr>
          <a:xfrm>
            <a:off x="4996773" y="3479404"/>
            <a:ext cx="341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Volle Matrix addieren:</a:t>
            </a:r>
          </a:p>
        </p:txBody>
      </p:sp>
    </p:spTree>
    <p:extLst>
      <p:ext uri="{BB962C8B-B14F-4D97-AF65-F5344CB8AC3E}">
        <p14:creationId xmlns:p14="http://schemas.microsoft.com/office/powerpoint/2010/main" val="2766305658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Eine Lösung garantieren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2">
                <a:extLst>
                  <a:ext uri="{FF2B5EF4-FFF2-40B4-BE49-F238E27FC236}">
                    <a16:creationId xmlns:a16="http://schemas.microsoft.com/office/drawing/2014/main" id="{4419D60E-D992-4E26-9741-F962A29309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Inhaltsplatzhalter 2">
                <a:extLst>
                  <a:ext uri="{FF2B5EF4-FFF2-40B4-BE49-F238E27FC236}">
                    <a16:creationId xmlns:a16="http://schemas.microsoft.com/office/drawing/2014/main" id="{4419D60E-D992-4E26-9741-F962A293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B9CF8766-65EC-43DD-BDE2-B9DFC8355C83}"/>
              </a:ext>
            </a:extLst>
          </p:cNvPr>
          <p:cNvSpPr txBox="1"/>
          <p:nvPr/>
        </p:nvSpPr>
        <p:spPr>
          <a:xfrm>
            <a:off x="4996773" y="643467"/>
            <a:ext cx="56924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Diagonalmatrix addieren:</a:t>
            </a:r>
          </a:p>
          <a:p>
            <a:endParaRPr lang="de-DE" sz="2800" dirty="0"/>
          </a:p>
          <a:p>
            <a:r>
              <a:rPr lang="de-DE" sz="2800" dirty="0"/>
              <a:t>Hat zur Folge, dass die Ergebnismatrix</a:t>
            </a:r>
          </a:p>
          <a:p>
            <a:r>
              <a:rPr lang="de-DE" sz="2800" dirty="0"/>
              <a:t>Total Support hat.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9BBDAD2-64BC-49B3-922E-64667184801B}"/>
              </a:ext>
            </a:extLst>
          </p:cNvPr>
          <p:cNvSpPr txBox="1"/>
          <p:nvPr/>
        </p:nvSpPr>
        <p:spPr>
          <a:xfrm>
            <a:off x="4996773" y="3479404"/>
            <a:ext cx="57742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Volle Matrix addieren:</a:t>
            </a:r>
          </a:p>
          <a:p>
            <a:endParaRPr lang="de-DE" sz="2800" dirty="0"/>
          </a:p>
          <a:p>
            <a:r>
              <a:rPr lang="de-DE" sz="2800" dirty="0"/>
              <a:t>Hat zur Folge, dass die Ergebnismatrix </a:t>
            </a:r>
          </a:p>
          <a:p>
            <a:r>
              <a:rPr lang="de-DE" sz="2800" dirty="0"/>
              <a:t>voll unzerlegbar ist.</a:t>
            </a:r>
          </a:p>
        </p:txBody>
      </p:sp>
    </p:spTree>
    <p:extLst>
      <p:ext uri="{BB962C8B-B14F-4D97-AF65-F5344CB8AC3E}">
        <p14:creationId xmlns:p14="http://schemas.microsoft.com/office/powerpoint/2010/main" val="1899083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Schaden durch Matrixaddition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8AFC38A3-3340-4257-B3E4-DC4EC0FBE15A}"/>
              </a:ext>
            </a:extLst>
          </p:cNvPr>
          <p:cNvSpPr txBox="1">
            <a:spLocks/>
          </p:cNvSpPr>
          <p:nvPr/>
        </p:nvSpPr>
        <p:spPr>
          <a:xfrm>
            <a:off x="643467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Korrelation zwischen dem Lösungsvektor der original Matrix zu dem Lösungsvektor nach diagonaler und voller Perturbation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8672E8-C95B-4F6C-9CAD-D2BD4757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14" y="1040187"/>
            <a:ext cx="7524030" cy="43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9047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Sinkhorn-Knopp Methode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Iterationsvorschrift: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Sup>
                        <m:sSubSupPr>
                          <m:ctrlP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</m:sup>
                      </m:sSubSup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l="-2904" t="-2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74BAD986-F0D7-4A43-B465-C607BB9C229A}"/>
              </a:ext>
            </a:extLst>
          </p:cNvPr>
          <p:cNvSpPr txBox="1"/>
          <p:nvPr/>
        </p:nvSpPr>
        <p:spPr>
          <a:xfrm>
            <a:off x="5513614" y="82187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EF7929F-0F81-42CE-BC6A-8FE12129C2BA}"/>
              </a:ext>
            </a:extLst>
          </p:cNvPr>
          <p:cNvSpPr txBox="1"/>
          <p:nvPr/>
        </p:nvSpPr>
        <p:spPr>
          <a:xfrm>
            <a:off x="4996773" y="643467"/>
            <a:ext cx="678948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Wenn A total Support hat, dann konvergieren</a:t>
            </a:r>
          </a:p>
          <a:p>
            <a:r>
              <a:rPr lang="de-DE" sz="2800" dirty="0"/>
              <a:t>die x Vektoren der geraden und ungeraden</a:t>
            </a:r>
          </a:p>
          <a:p>
            <a:r>
              <a:rPr lang="de-DE" sz="2800" dirty="0"/>
              <a:t>Schritte und unterscheiden sich um einen </a:t>
            </a:r>
          </a:p>
          <a:p>
            <a:r>
              <a:rPr lang="de-DE" sz="2800" dirty="0"/>
              <a:t>konstanten Faktor.</a:t>
            </a:r>
          </a:p>
          <a:p>
            <a:endParaRPr lang="de-DE" sz="2800" dirty="0"/>
          </a:p>
          <a:p>
            <a:r>
              <a:rPr lang="de-DE" sz="2800" dirty="0"/>
              <a:t>Konvergenz heißt hier, dass die einzelnen </a:t>
            </a:r>
          </a:p>
          <a:p>
            <a:r>
              <a:rPr lang="de-DE" sz="2800" dirty="0"/>
              <a:t>Einträge des Vektors konvergieren.</a:t>
            </a:r>
          </a:p>
        </p:txBody>
      </p:sp>
    </p:spTree>
    <p:extLst>
      <p:ext uri="{BB962C8B-B14F-4D97-AF65-F5344CB8AC3E}">
        <p14:creationId xmlns:p14="http://schemas.microsoft.com/office/powerpoint/2010/main" val="415964779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Sinkhorn-Knopp Methode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100 Schritte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=0,0001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t="-2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74BAD986-F0D7-4A43-B465-C607BB9C229A}"/>
              </a:ext>
            </a:extLst>
          </p:cNvPr>
          <p:cNvSpPr txBox="1"/>
          <p:nvPr/>
        </p:nvSpPr>
        <p:spPr>
          <a:xfrm>
            <a:off x="5513614" y="82187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868579B-FC88-4203-88C3-6B4CE21A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14" y="540406"/>
            <a:ext cx="563958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2511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Sinkhorn-Knopp Methode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100 Schritte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=0,0001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t="-2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74BAD986-F0D7-4A43-B465-C607BB9C229A}"/>
              </a:ext>
            </a:extLst>
          </p:cNvPr>
          <p:cNvSpPr txBox="1"/>
          <p:nvPr/>
        </p:nvSpPr>
        <p:spPr>
          <a:xfrm>
            <a:off x="5513614" y="82187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68AC1B-4205-4023-8281-00BC5ED7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92" y="643467"/>
            <a:ext cx="5601482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930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Sinkhorn-Knopp Methode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100 Schritte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=0,0001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t="-2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74BAD986-F0D7-4A43-B465-C607BB9C229A}"/>
              </a:ext>
            </a:extLst>
          </p:cNvPr>
          <p:cNvSpPr txBox="1"/>
          <p:nvPr/>
        </p:nvSpPr>
        <p:spPr>
          <a:xfrm>
            <a:off x="5513614" y="82187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68AC1B-4205-4023-8281-00BC5ED7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92" y="643467"/>
            <a:ext cx="5601482" cy="55157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57B28D1-1F2B-47DF-9E7D-F3A048F04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44" y="698788"/>
            <a:ext cx="561100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649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97A723-8045-4FAD-B86F-A376CCCE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Sinkhorn-Knopp Methode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E2B7B85-06F0-4219-8F70-9806A724E7D2}"/>
              </a:ext>
            </a:extLst>
          </p:cNvPr>
          <p:cNvSpPr txBox="1">
            <a:spLocks/>
          </p:cNvSpPr>
          <p:nvPr/>
        </p:nvSpPr>
        <p:spPr>
          <a:xfrm>
            <a:off x="643468" y="2884249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de-DE" sz="2400" dirty="0">
                    <a:solidFill>
                      <a:schemeClr val="bg1"/>
                    </a:solidFill>
                  </a:rPr>
                  <a:t>100 Schritte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DE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AFC38A3-3340-4257-B3E4-DC4EC0FBE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2884249"/>
                <a:ext cx="3363974" cy="3169416"/>
              </a:xfrm>
              <a:prstGeom prst="rect">
                <a:avLst/>
              </a:prstGeom>
              <a:blipFill>
                <a:blip r:embed="rId2"/>
                <a:stretch>
                  <a:fillRect t="-2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74BAD986-F0D7-4A43-B465-C607BB9C229A}"/>
              </a:ext>
            </a:extLst>
          </p:cNvPr>
          <p:cNvSpPr txBox="1"/>
          <p:nvPr/>
        </p:nvSpPr>
        <p:spPr>
          <a:xfrm>
            <a:off x="5513614" y="821871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68AC1B-4205-4023-8281-00BC5ED7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92" y="643467"/>
            <a:ext cx="5601482" cy="55157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0E04957-B59D-430F-A68D-1FCE1D814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70" y="620325"/>
            <a:ext cx="5601482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80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2379EB9-5881-4BFE-9D37-C7BAD409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5F2C65F-5F93-4AE0-9B60-BE14039F5975}"/>
              </a:ext>
            </a:extLst>
          </p:cNvPr>
          <p:cNvCxnSpPr>
            <a:cxnSpLocks/>
          </p:cNvCxnSpPr>
          <p:nvPr/>
        </p:nvCxnSpPr>
        <p:spPr>
          <a:xfrm>
            <a:off x="6700513" y="2226719"/>
            <a:ext cx="1343771" cy="13298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870518F-6228-4BF3-B06D-EFD212D102A3}"/>
              </a:ext>
            </a:extLst>
          </p:cNvPr>
          <p:cNvCxnSpPr/>
          <p:nvPr/>
        </p:nvCxnSpPr>
        <p:spPr>
          <a:xfrm>
            <a:off x="8600773" y="3166380"/>
            <a:ext cx="2612003" cy="26438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722BB67-0760-49A0-BFF1-77AEAF342DA3}"/>
                  </a:ext>
                </a:extLst>
              </p:cNvPr>
              <p:cNvSpPr txBox="1"/>
              <p:nvPr/>
            </p:nvSpPr>
            <p:spPr>
              <a:xfrm rot="2671040">
                <a:off x="9601758" y="4341835"/>
                <a:ext cx="1103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𝐴𝑏𝑠𝑡𝑎𝑛𝑑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722BB67-0760-49A0-BFF1-77AEAF34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1040">
                <a:off x="9601758" y="4341835"/>
                <a:ext cx="1103764" cy="276999"/>
              </a:xfrm>
              <a:prstGeom prst="rect">
                <a:avLst/>
              </a:prstGeom>
              <a:blipFill>
                <a:blip r:embed="rId3"/>
                <a:stretch>
                  <a:fillRect l="-5556" t="-3125" r="-2469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0D544DC-4224-49B0-8FEB-56E44DA6F0B1}"/>
                  </a:ext>
                </a:extLst>
              </p:cNvPr>
              <p:cNvSpPr txBox="1"/>
              <p:nvPr/>
            </p:nvSpPr>
            <p:spPr>
              <a:xfrm rot="2671040">
                <a:off x="6639250" y="2847781"/>
                <a:ext cx="1103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𝐴𝑏𝑠𝑡𝑎𝑛𝑑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0D544DC-4224-49B0-8FEB-56E44DA6F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1040">
                <a:off x="6639250" y="2847781"/>
                <a:ext cx="1103764" cy="276999"/>
              </a:xfrm>
              <a:prstGeom prst="rect">
                <a:avLst/>
              </a:prstGeom>
              <a:blipFill>
                <a:blip r:embed="rId4"/>
                <a:stretch>
                  <a:fillRect l="-5556" t="-3125" r="-2469" b="-4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733607D-EB2D-47F4-9DEA-EDDB1D34302C}"/>
              </a:ext>
            </a:extLst>
          </p:cNvPr>
          <p:cNvSpPr txBox="1">
            <a:spLocks/>
          </p:cNvSpPr>
          <p:nvPr/>
        </p:nvSpPr>
        <p:spPr>
          <a:xfrm>
            <a:off x="8122302" y="499971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Im Durchschnitt am </a:t>
            </a:r>
            <a:r>
              <a:rPr lang="de-DE" sz="2400" dirty="0" err="1"/>
              <a:t>nähesten</a:t>
            </a:r>
            <a:r>
              <a:rPr lang="de-DE" sz="2400" dirty="0"/>
              <a:t> zu allen anderen Knoten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980B3EC3-9B54-472E-B3B9-BDE5FEC6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0D91249C-ADEE-4D97-9A7C-E8F38ED719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758757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𝐷𝑒𝑔𝑟𝑒𝑒</m:t>
                      </m:r>
                    </m:oMath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itel 1">
                <a:extLst>
                  <a:ext uri="{FF2B5EF4-FFF2-40B4-BE49-F238E27FC236}">
                    <a16:creationId xmlns:a16="http://schemas.microsoft.com/office/drawing/2014/main" id="{0D91249C-ADEE-4D97-9A7C-E8F38ED7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758757"/>
                <a:ext cx="3363974" cy="1255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itel 1">
                <a:extLst>
                  <a:ext uri="{FF2B5EF4-FFF2-40B4-BE49-F238E27FC236}">
                    <a16:creationId xmlns:a16="http://schemas.microsoft.com/office/drawing/2014/main" id="{90AD35BD-9C0E-4C6B-8A9D-57A85E793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𝐶𝑙𝑜𝑠𝑒𝑛𝑒𝑠𝑠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itel 1">
                <a:extLst>
                  <a:ext uri="{FF2B5EF4-FFF2-40B4-BE49-F238E27FC236}">
                    <a16:creationId xmlns:a16="http://schemas.microsoft.com/office/drawing/2014/main" id="{90AD35BD-9C0E-4C6B-8A9D-57A85E79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CCF68FEE-CBD7-47BD-A774-D7D051A9F0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𝐵𝑒𝑡𝑤𝑒𝑒𝑛𝑛𝑒𝑠𝑠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itel 1">
                <a:extLst>
                  <a:ext uri="{FF2B5EF4-FFF2-40B4-BE49-F238E27FC236}">
                    <a16:creationId xmlns:a16="http://schemas.microsoft.com/office/drawing/2014/main" id="{CCF68FEE-CBD7-47BD-A774-D7D051A9F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tel 1">
                <a:extLst>
                  <a:ext uri="{FF2B5EF4-FFF2-40B4-BE49-F238E27FC236}">
                    <a16:creationId xmlns:a16="http://schemas.microsoft.com/office/drawing/2014/main" id="{59B20AFC-EAD3-4D21-8CEE-216A799B2C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𝐸𝑖𝑔𝑒𝑛𝑣𝑒𝑐𝑡𝑜𝑟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itel 1">
                <a:extLst>
                  <a:ext uri="{FF2B5EF4-FFF2-40B4-BE49-F238E27FC236}">
                    <a16:creationId xmlns:a16="http://schemas.microsoft.com/office/drawing/2014/main" id="{59B20AFC-EAD3-4D21-8CEE-216A799B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96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2379EB9-5881-4BFE-9D37-C7BAD409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674F5B1-9F61-45F9-B684-EEE44B16E498}"/>
              </a:ext>
            </a:extLst>
          </p:cNvPr>
          <p:cNvSpPr txBox="1">
            <a:spLocks/>
          </p:cNvSpPr>
          <p:nvPr/>
        </p:nvSpPr>
        <p:spPr>
          <a:xfrm>
            <a:off x="8122302" y="499971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Liegt auf den meisten kürzesten Pfaden zwischen allen Knotenpaaren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AF26123-CB31-4FD6-A7E9-EF375A8D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el 1">
                <a:extLst>
                  <a:ext uri="{FF2B5EF4-FFF2-40B4-BE49-F238E27FC236}">
                    <a16:creationId xmlns:a16="http://schemas.microsoft.com/office/drawing/2014/main" id="{BBD1E96C-A09F-40E4-B9D4-C287B3D6D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758757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𝐷𝑒𝑔𝑟𝑒𝑒</m:t>
                      </m:r>
                    </m:oMath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itel 1">
                <a:extLst>
                  <a:ext uri="{FF2B5EF4-FFF2-40B4-BE49-F238E27FC236}">
                    <a16:creationId xmlns:a16="http://schemas.microsoft.com/office/drawing/2014/main" id="{BBD1E96C-A09F-40E4-B9D4-C287B3D6D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758757"/>
                <a:ext cx="3363974" cy="1255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el 1">
                <a:extLst>
                  <a:ext uri="{FF2B5EF4-FFF2-40B4-BE49-F238E27FC236}">
                    <a16:creationId xmlns:a16="http://schemas.microsoft.com/office/drawing/2014/main" id="{26FB3035-40DC-467B-8BA5-B3A04957C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𝐶𝑙𝑜𝑠𝑒𝑛𝑒𝑠𝑠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itel 1">
                <a:extLst>
                  <a:ext uri="{FF2B5EF4-FFF2-40B4-BE49-F238E27FC236}">
                    <a16:creationId xmlns:a16="http://schemas.microsoft.com/office/drawing/2014/main" id="{26FB3035-40DC-467B-8BA5-B3A04957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el 1">
                <a:extLst>
                  <a:ext uri="{FF2B5EF4-FFF2-40B4-BE49-F238E27FC236}">
                    <a16:creationId xmlns:a16="http://schemas.microsoft.com/office/drawing/2014/main" id="{D14FB20D-E8F1-4255-9CB4-27A957385A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𝐵𝑒𝑡𝑤𝑒𝑒𝑛𝑛𝑒𝑠𝑠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itel 1">
                <a:extLst>
                  <a:ext uri="{FF2B5EF4-FFF2-40B4-BE49-F238E27FC236}">
                    <a16:creationId xmlns:a16="http://schemas.microsoft.com/office/drawing/2014/main" id="{D14FB20D-E8F1-4255-9CB4-27A957385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el 1">
                <a:extLst>
                  <a:ext uri="{FF2B5EF4-FFF2-40B4-BE49-F238E27FC236}">
                    <a16:creationId xmlns:a16="http://schemas.microsoft.com/office/drawing/2014/main" id="{E6294184-CC30-4CC7-AB27-250901D114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𝐸𝑖𝑔𝑒𝑛𝑣𝑒𝑐𝑡𝑜𝑟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itel 1">
                <a:extLst>
                  <a:ext uri="{FF2B5EF4-FFF2-40B4-BE49-F238E27FC236}">
                    <a16:creationId xmlns:a16="http://schemas.microsoft.com/office/drawing/2014/main" id="{E6294184-CC30-4CC7-AB27-250901D1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66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E39C241-3E81-4AD9-A066-11DAC7E3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374918"/>
            <a:ext cx="6136988" cy="5983111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E16BDD9-770E-4C48-A114-78D4D67B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1BA392D-DD8C-44C8-AC6E-DF20C66B7534}"/>
              </a:ext>
            </a:extLst>
          </p:cNvPr>
          <p:cNvSpPr txBox="1">
            <a:spLocks/>
          </p:cNvSpPr>
          <p:nvPr/>
        </p:nvSpPr>
        <p:spPr>
          <a:xfrm>
            <a:off x="8122302" y="499971"/>
            <a:ext cx="3363974" cy="3169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tx1"/>
                </a:solidFill>
              </a:rPr>
              <a:t>Mit vielen anderen </a:t>
            </a:r>
            <a:r>
              <a:rPr lang="de-DE" sz="2400" b="1" dirty="0">
                <a:solidFill>
                  <a:schemeClr val="tx1"/>
                </a:solidFill>
              </a:rPr>
              <a:t>mächtigen</a:t>
            </a:r>
            <a:r>
              <a:rPr lang="de-DE" sz="2400" dirty="0">
                <a:solidFill>
                  <a:schemeClr val="tx1"/>
                </a:solidFill>
              </a:rPr>
              <a:t> Knoten verbunden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5433B41-93DE-4324-8F1F-E9A746F2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el 1">
                <a:extLst>
                  <a:ext uri="{FF2B5EF4-FFF2-40B4-BE49-F238E27FC236}">
                    <a16:creationId xmlns:a16="http://schemas.microsoft.com/office/drawing/2014/main" id="{05E92172-27E7-42CB-BEAD-4292094DF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758757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𝐷𝑒𝑔𝑟𝑒𝑒</m:t>
                      </m:r>
                    </m:oMath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itel 1">
                <a:extLst>
                  <a:ext uri="{FF2B5EF4-FFF2-40B4-BE49-F238E27FC236}">
                    <a16:creationId xmlns:a16="http://schemas.microsoft.com/office/drawing/2014/main" id="{05E92172-27E7-42CB-BEAD-4292094DF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758757"/>
                <a:ext cx="3363974" cy="1255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el 1">
                <a:extLst>
                  <a:ext uri="{FF2B5EF4-FFF2-40B4-BE49-F238E27FC236}">
                    <a16:creationId xmlns:a16="http://schemas.microsoft.com/office/drawing/2014/main" id="{AA0D841D-47EA-409A-B9AB-147F0DE562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𝐶𝑙𝑜𝑠𝑒𝑛𝑒𝑠𝑠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itel 1">
                <a:extLst>
                  <a:ext uri="{FF2B5EF4-FFF2-40B4-BE49-F238E27FC236}">
                    <a16:creationId xmlns:a16="http://schemas.microsoft.com/office/drawing/2014/main" id="{AA0D841D-47EA-409A-B9AB-147F0DE5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2166576"/>
                <a:ext cx="3363974" cy="1255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el 1">
                <a:extLst>
                  <a:ext uri="{FF2B5EF4-FFF2-40B4-BE49-F238E27FC236}">
                    <a16:creationId xmlns:a16="http://schemas.microsoft.com/office/drawing/2014/main" id="{C4E9F364-3E4D-4ECA-B948-3F9AE3BD0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𝐵𝑒𝑡𝑤𝑒𝑒𝑛𝑛𝑒𝑠𝑠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itel 1">
                <a:extLst>
                  <a:ext uri="{FF2B5EF4-FFF2-40B4-BE49-F238E27FC236}">
                    <a16:creationId xmlns:a16="http://schemas.microsoft.com/office/drawing/2014/main" id="{C4E9F364-3E4D-4ECA-B948-3F9AE3BD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3544124"/>
                <a:ext cx="3363974" cy="1255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el 1">
                <a:extLst>
                  <a:ext uri="{FF2B5EF4-FFF2-40B4-BE49-F238E27FC236}">
                    <a16:creationId xmlns:a16="http://schemas.microsoft.com/office/drawing/2014/main" id="{877E58E9-E7C2-4E58-83E4-E7C3D7EFE3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vert="horz" wrap="square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𝐸𝑖𝑔𝑒𝑛𝑣𝑒𝑐𝑡𝑜𝑟</m:t>
                      </m:r>
                    </m:oMath>
                  </m:oMathPara>
                </a14:m>
                <a:endParaRPr lang="de-DE" sz="40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𝑐𝑒𝑛𝑡𝑟𝑎𝑙𝑖𝑡𝑦</m:t>
                      </m:r>
                    </m:oMath>
                  </m:oMathPara>
                </a14:m>
                <a:endParaRPr lang="de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itel 1">
                <a:extLst>
                  <a:ext uri="{FF2B5EF4-FFF2-40B4-BE49-F238E27FC236}">
                    <a16:creationId xmlns:a16="http://schemas.microsoft.com/office/drawing/2014/main" id="{877E58E9-E7C2-4E58-83E4-E7C3D7EFE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24" y="4921673"/>
                <a:ext cx="3363974" cy="1255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46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CD1D689-5A95-4675-9C7D-59105362B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4" y="1884968"/>
            <a:ext cx="6581926" cy="2389375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D985F28-04D5-4FCB-B9EE-70E1C216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B4A53A0-77A4-4BA4-BAC7-4826DE5273E7}"/>
              </a:ext>
            </a:extLst>
          </p:cNvPr>
          <p:cNvSpPr txBox="1">
            <a:spLocks/>
          </p:cNvSpPr>
          <p:nvPr/>
        </p:nvSpPr>
        <p:spPr>
          <a:xfrm>
            <a:off x="643468" y="681037"/>
            <a:ext cx="3363974" cy="53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chemeClr val="bg1"/>
                </a:solidFill>
              </a:rPr>
              <a:t>Degree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Closeness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Betweenness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Eigenvector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Ein Netzwerk aus Dörfern in dem eine Feuerwehr gebaut werden soll.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03382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D985F28-04D5-4FCB-B9EE-70E1C216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B4A53A0-77A4-4BA4-BAC7-4826DE5273E7}"/>
              </a:ext>
            </a:extLst>
          </p:cNvPr>
          <p:cNvSpPr txBox="1">
            <a:spLocks/>
          </p:cNvSpPr>
          <p:nvPr/>
        </p:nvSpPr>
        <p:spPr>
          <a:xfrm>
            <a:off x="643468" y="681037"/>
            <a:ext cx="3363974" cy="6132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chemeClr val="bg1"/>
                </a:solidFill>
              </a:rPr>
              <a:t>Degree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Closeness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Betweenness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Eigenvector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Ein Rechnernetz in dem Pakete versendet werden. Die Pakete nehmen immer den kürzesten Weg. Welchen Rechner sollte man angreifen um die meisten Pakete zu sehen?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4DD40F4-4BBA-4A96-B34F-3047E31F4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9725" y="3325019"/>
            <a:ext cx="809868" cy="809868"/>
          </a:xfrm>
        </p:spPr>
      </p:pic>
      <p:pic>
        <p:nvPicPr>
          <p:cNvPr id="11" name="Inhaltsplatzhalter 5">
            <a:extLst>
              <a:ext uri="{FF2B5EF4-FFF2-40B4-BE49-F238E27FC236}">
                <a16:creationId xmlns:a16="http://schemas.microsoft.com/office/drawing/2014/main" id="{7FD8DA1D-C553-41C4-A9D4-DDA0A95C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7648" y="1186937"/>
            <a:ext cx="809868" cy="809868"/>
          </a:xfrm>
          <a:prstGeom prst="rect">
            <a:avLst/>
          </a:prstGeom>
        </p:spPr>
      </p:pic>
      <p:pic>
        <p:nvPicPr>
          <p:cNvPr id="12" name="Inhaltsplatzhalter 5">
            <a:extLst>
              <a:ext uri="{FF2B5EF4-FFF2-40B4-BE49-F238E27FC236}">
                <a16:creationId xmlns:a16="http://schemas.microsoft.com/office/drawing/2014/main" id="{AC75E5D5-D20C-4A14-95B9-CDFFED149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866" y="2319535"/>
            <a:ext cx="809868" cy="809868"/>
          </a:xfrm>
          <a:prstGeom prst="rect">
            <a:avLst/>
          </a:prstGeo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DE94759A-4D32-46B1-A8F6-34C5051F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7643" y="3646808"/>
            <a:ext cx="809868" cy="809868"/>
          </a:xfrm>
          <a:prstGeom prst="rect">
            <a:avLst/>
          </a:prstGeom>
        </p:spPr>
      </p:pic>
      <p:pic>
        <p:nvPicPr>
          <p:cNvPr id="15" name="Inhaltsplatzhalter 5">
            <a:extLst>
              <a:ext uri="{FF2B5EF4-FFF2-40B4-BE49-F238E27FC236}">
                <a16:creationId xmlns:a16="http://schemas.microsoft.com/office/drawing/2014/main" id="{0EC5AA60-002B-49CC-85E3-21FF3BC9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7347" y="622972"/>
            <a:ext cx="809868" cy="809868"/>
          </a:xfrm>
          <a:prstGeom prst="rect">
            <a:avLst/>
          </a:prstGeom>
        </p:spPr>
      </p:pic>
      <p:pic>
        <p:nvPicPr>
          <p:cNvPr id="16" name="Inhaltsplatzhalter 5">
            <a:extLst>
              <a:ext uri="{FF2B5EF4-FFF2-40B4-BE49-F238E27FC236}">
                <a16:creationId xmlns:a16="http://schemas.microsoft.com/office/drawing/2014/main" id="{0CB7B716-2EA1-4BFA-BE0F-1A267F84A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9128" y="2269485"/>
            <a:ext cx="809868" cy="809868"/>
          </a:xfrm>
          <a:prstGeom prst="rect">
            <a:avLst/>
          </a:prstGeom>
        </p:spPr>
      </p:pic>
      <p:pic>
        <p:nvPicPr>
          <p:cNvPr id="18" name="Inhaltsplatzhalter 5">
            <a:extLst>
              <a:ext uri="{FF2B5EF4-FFF2-40B4-BE49-F238E27FC236}">
                <a16:creationId xmlns:a16="http://schemas.microsoft.com/office/drawing/2014/main" id="{3AF8F68D-A6CF-4870-93AE-757154594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9246" y="5368971"/>
            <a:ext cx="809868" cy="809868"/>
          </a:xfrm>
          <a:prstGeom prst="rect">
            <a:avLst/>
          </a:prstGeom>
        </p:spPr>
      </p:pic>
      <p:pic>
        <p:nvPicPr>
          <p:cNvPr id="19" name="Inhaltsplatzhalter 5">
            <a:extLst>
              <a:ext uri="{FF2B5EF4-FFF2-40B4-BE49-F238E27FC236}">
                <a16:creationId xmlns:a16="http://schemas.microsoft.com/office/drawing/2014/main" id="{71A98363-71EE-45CC-9B3E-AA8312B0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031" y="5624466"/>
            <a:ext cx="809868" cy="809868"/>
          </a:xfrm>
          <a:prstGeom prst="rect">
            <a:avLst/>
          </a:prstGeom>
        </p:spPr>
      </p:pic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B74764-F746-4949-AF19-A089839C9344}"/>
              </a:ext>
            </a:extLst>
          </p:cNvPr>
          <p:cNvCxnSpPr/>
          <p:nvPr/>
        </p:nvCxnSpPr>
        <p:spPr>
          <a:xfrm flipV="1">
            <a:off x="7349128" y="4315190"/>
            <a:ext cx="841561" cy="113229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9BAEBD2-E678-452A-98F7-0A2D9AA80BE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7599114" y="5773905"/>
            <a:ext cx="1679917" cy="25549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5B7DE6E-12C5-4911-B153-C4A10FA7FFE6}"/>
              </a:ext>
            </a:extLst>
          </p:cNvPr>
          <p:cNvCxnSpPr/>
          <p:nvPr/>
        </p:nvCxnSpPr>
        <p:spPr>
          <a:xfrm flipH="1" flipV="1">
            <a:off x="8466955" y="4315190"/>
            <a:ext cx="1077825" cy="1377323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02C4A1F8-D115-4C1B-9D83-D63F1DF900D0}"/>
              </a:ext>
            </a:extLst>
          </p:cNvPr>
          <p:cNvCxnSpPr/>
          <p:nvPr/>
        </p:nvCxnSpPr>
        <p:spPr>
          <a:xfrm flipV="1">
            <a:off x="8347347" y="2957209"/>
            <a:ext cx="1030117" cy="82490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990D1E-7110-44B9-8549-EE2DE9F8770C}"/>
              </a:ext>
            </a:extLst>
          </p:cNvPr>
          <p:cNvCxnSpPr/>
          <p:nvPr/>
        </p:nvCxnSpPr>
        <p:spPr>
          <a:xfrm flipH="1" flipV="1">
            <a:off x="6179009" y="3598594"/>
            <a:ext cx="1754870" cy="30031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50E124C-C74F-4A1E-A96C-1A82FDAA4470}"/>
              </a:ext>
            </a:extLst>
          </p:cNvPr>
          <p:cNvCxnSpPr/>
          <p:nvPr/>
        </p:nvCxnSpPr>
        <p:spPr>
          <a:xfrm flipH="1" flipV="1">
            <a:off x="7769908" y="2891132"/>
            <a:ext cx="389088" cy="87782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1059C91-E756-4723-8240-7A9357F1FD1E}"/>
              </a:ext>
            </a:extLst>
          </p:cNvPr>
          <p:cNvCxnSpPr/>
          <p:nvPr/>
        </p:nvCxnSpPr>
        <p:spPr>
          <a:xfrm flipV="1">
            <a:off x="7946069" y="1241249"/>
            <a:ext cx="699143" cy="116972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0A5583E-7A0D-4396-8194-DB35EB3CBB59}"/>
              </a:ext>
            </a:extLst>
          </p:cNvPr>
          <p:cNvCxnSpPr/>
          <p:nvPr/>
        </p:nvCxnSpPr>
        <p:spPr>
          <a:xfrm>
            <a:off x="8050868" y="2564716"/>
            <a:ext cx="1228163" cy="567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8C03F81-CB5B-4D04-B379-A1F86C7A2D4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947648" y="2674419"/>
            <a:ext cx="1401480" cy="78078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23AE2FBD-A538-4C4B-9C4F-2592815C6DC6}"/>
              </a:ext>
            </a:extLst>
          </p:cNvPr>
          <p:cNvCxnSpPr/>
          <p:nvPr/>
        </p:nvCxnSpPr>
        <p:spPr>
          <a:xfrm flipV="1">
            <a:off x="6676896" y="874599"/>
            <a:ext cx="1716129" cy="55824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676601D-0D10-4A19-8267-399D063F3E00}"/>
              </a:ext>
            </a:extLst>
          </p:cNvPr>
          <p:cNvCxnSpPr/>
          <p:nvPr/>
        </p:nvCxnSpPr>
        <p:spPr>
          <a:xfrm flipV="1">
            <a:off x="5902744" y="1843340"/>
            <a:ext cx="326849" cy="158064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0BAC6130-A74B-461A-BBC6-944DA6EFCF8B}"/>
              </a:ext>
            </a:extLst>
          </p:cNvPr>
          <p:cNvCxnSpPr/>
          <p:nvPr/>
        </p:nvCxnSpPr>
        <p:spPr>
          <a:xfrm>
            <a:off x="6722858" y="1812402"/>
            <a:ext cx="736398" cy="59856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FC51A3B-3DA1-4390-955D-FA12F7FE51A2}"/>
              </a:ext>
            </a:extLst>
          </p:cNvPr>
          <p:cNvCxnSpPr/>
          <p:nvPr/>
        </p:nvCxnSpPr>
        <p:spPr>
          <a:xfrm>
            <a:off x="8949447" y="1241249"/>
            <a:ext cx="633941" cy="122179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442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D985F28-04D5-4FCB-B9EE-70E1C216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B4A53A0-77A4-4BA4-BAC7-4826DE5273E7}"/>
              </a:ext>
            </a:extLst>
          </p:cNvPr>
          <p:cNvSpPr txBox="1">
            <a:spLocks/>
          </p:cNvSpPr>
          <p:nvPr/>
        </p:nvSpPr>
        <p:spPr>
          <a:xfrm>
            <a:off x="643468" y="681037"/>
            <a:ext cx="3363974" cy="6132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chemeClr val="bg1"/>
                </a:solidFill>
              </a:rPr>
              <a:t>Degree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Closeness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Betweenness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>
                <a:solidFill>
                  <a:schemeClr val="bg1"/>
                </a:solidFill>
              </a:rPr>
              <a:t>Eigenvector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  <a:r>
              <a:rPr lang="de-DE" sz="2400" b="1" dirty="0" err="1">
                <a:solidFill>
                  <a:schemeClr val="bg1"/>
                </a:solidFill>
              </a:rPr>
              <a:t>centrality</a:t>
            </a:r>
            <a:endParaRPr lang="de-DE" sz="2400" b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Ein Netz aus Facebook Freunden. Die Person mit den meisten Freunden ist am mächtigsten.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423C58-9E4A-441F-B2F0-C2C15CEB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6856" y="2111188"/>
            <a:ext cx="2635624" cy="2635624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B7E05BC-019B-4BF2-9B67-FA2B6E93D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7764" y="2118939"/>
            <a:ext cx="2635624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032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Breitbild</PresentationFormat>
  <Paragraphs>229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</vt:lpstr>
      <vt:lpstr>Network Centrality Calculator</vt:lpstr>
      <vt:lpstr>Inhalte</vt:lpstr>
      <vt:lpstr>Degree centrality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Eigenvector  centrality</vt:lpstr>
      <vt:lpstr>Eigenvector  centrality</vt:lpstr>
      <vt:lpstr>Eigenvector  centrality</vt:lpstr>
      <vt:lpstr>PowerPoint-Präsentation</vt:lpstr>
      <vt:lpstr>PowerPoint-Präsentation</vt:lpstr>
      <vt:lpstr>Ax=λx</vt:lpstr>
      <vt:lpstr>Ax=λx</vt:lpstr>
      <vt:lpstr>Ax^÷=x</vt:lpstr>
      <vt:lpstr>Balancing Problem</vt:lpstr>
      <vt:lpstr>Ax^÷=x</vt:lpstr>
      <vt:lpstr>Ax^÷=x</vt:lpstr>
      <vt:lpstr>Termrang</vt:lpstr>
      <vt:lpstr>Unzerlegbar-keit</vt:lpstr>
      <vt:lpstr>Total Support</vt:lpstr>
      <vt:lpstr>Total Support</vt:lpstr>
      <vt:lpstr>Volle Unzerlegbarkeit</vt:lpstr>
      <vt:lpstr>Volle Unzerlegbarkeit</vt:lpstr>
      <vt:lpstr>Bedeutung für das Balancing Problem</vt:lpstr>
      <vt:lpstr>Eine Lösung garantieren</vt:lpstr>
      <vt:lpstr>Eine Lösung garantieren</vt:lpstr>
      <vt:lpstr>Eine Lösung garantieren</vt:lpstr>
      <vt:lpstr>Schaden durch Matrixaddition</vt:lpstr>
      <vt:lpstr>Sinkhorn-Knopp Methode</vt:lpstr>
      <vt:lpstr>Sinkhorn-Knopp Methode</vt:lpstr>
      <vt:lpstr>Sinkhorn-Knopp Methode</vt:lpstr>
      <vt:lpstr>Sinkhorn-Knopp Methode</vt:lpstr>
      <vt:lpstr>Sinkhorn-Knopp Methode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Mächtigsten Knoten eines Netzwerkes?</dc:title>
  <dc:creator>j7sh0903</dc:creator>
  <cp:lastModifiedBy>Hannes</cp:lastModifiedBy>
  <cp:revision>65</cp:revision>
  <dcterms:created xsi:type="dcterms:W3CDTF">2019-02-18T15:03:15Z</dcterms:created>
  <dcterms:modified xsi:type="dcterms:W3CDTF">2019-08-14T09:33:37Z</dcterms:modified>
</cp:coreProperties>
</file>