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88825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384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pos="959">
          <p15:clr>
            <a:srgbClr val="A4A3A4"/>
          </p15:clr>
        </p15:guide>
        <p15:guide id="5" pos="671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" orient="horz"/>
        <p:guide pos="3792" orient="horz"/>
        <p:guide pos="959"/>
        <p:guide pos="671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t>5/22/2025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27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0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8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467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05DB2-FD3E-441D-8B7E-7AE83ECE2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07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1141413" y="1600200"/>
            <a:ext cx="11047412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7" name="top graphic"/>
          <p:cNvGrpSpPr/>
          <p:nvPr/>
        </p:nvGrpSpPr>
        <p:grpSpPr>
          <a:xfrm>
            <a:off x="1279" y="0"/>
            <a:ext cx="12188952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3" name="bottom graphic"/>
          <p:cNvGrpSpPr/>
          <p:nvPr/>
        </p:nvGrpSpPr>
        <p:grpSpPr>
          <a:xfrm>
            <a:off x="0" y="6080760"/>
            <a:ext cx="12190231" cy="777240"/>
            <a:chOff x="0" y="6080760"/>
            <a:chExt cx="12190231" cy="777240"/>
          </a:xfrm>
        </p:grpSpPr>
        <p:sp>
          <p:nvSpPr>
            <p:cNvPr id="13" name="Rectangle 12"/>
            <p:cNvSpPr/>
            <p:nvPr/>
          </p:nvSpPr>
          <p:spPr>
            <a:xfrm>
              <a:off x="0" y="6217920"/>
              <a:ext cx="12188825" cy="6400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1522414" y="1905000"/>
            <a:ext cx="9143998" cy="2667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029200"/>
            <a:ext cx="8229598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76B7-5811-4114-8A95-998148FFD529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C077A-EF7A-41AA-8976-110EB7416C60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4507" y="609600"/>
            <a:ext cx="1143001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3" y="609600"/>
            <a:ext cx="7696198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12B-6681-4BDF-AE10-F59636249FF3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C8E22-D0BA-4CB4-9C32-B27533199514}" type="datetime1">
              <a:rPr lang="en-US" smtClean="0"/>
              <a:t>5/22/2025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647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180A9-7A83-412D-A8AC-5AF60A8AA507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4876800"/>
            <a:ext cx="8229598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563DF0-FDDF-4143-9D8C-6AF41892E174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0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849" y="1904999"/>
            <a:ext cx="4435564" cy="40889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B83F9-4677-4C31-8407-7919061A580B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4" y="1828800"/>
            <a:ext cx="4419599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4" y="2590801"/>
            <a:ext cx="4419599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939A6-3450-434F-A872-BEE63F7EB093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ABB1C-FA00-4171-BA31-4C5E719472F3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bottom graphic"/>
          <p:cNvGrpSpPr/>
          <p:nvPr userDrawn="1"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C8610-5B57-4C6B-BF9F-F5397A1F60B8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3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930" y="1293495"/>
            <a:ext cx="5577840" cy="402336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69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BF3DD-8B6D-46AA-BCA9-242D4EF63DDF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1217610" y="1019175"/>
            <a:ext cx="6126480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1371600"/>
            <a:ext cx="3124200" cy="205740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400490" y="1202055"/>
            <a:ext cx="5760720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3536829"/>
            <a:ext cx="3124200" cy="1797171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1AE9-3D4A-4A08-B03D-DC6D2ADF5464}" type="datetime1">
              <a:rPr lang="en-US" smtClean="0"/>
              <a:t>5/22/2025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bottom graphic"/>
          <p:cNvGrpSpPr/>
          <p:nvPr/>
        </p:nvGrpSpPr>
        <p:grpSpPr>
          <a:xfrm>
            <a:off x="0" y="6309360"/>
            <a:ext cx="12190231" cy="548640"/>
            <a:chOff x="0" y="6309360"/>
            <a:chExt cx="12190231" cy="548640"/>
          </a:xfrm>
        </p:grpSpPr>
        <p:sp>
          <p:nvSpPr>
            <p:cNvPr id="7" name="Rectangle 6"/>
            <p:cNvSpPr/>
            <p:nvPr/>
          </p:nvSpPr>
          <p:spPr>
            <a:xfrm>
              <a:off x="0" y="6400800"/>
              <a:ext cx="12188825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79" y="63093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6379143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0" name="top graphic"/>
          <p:cNvGrpSpPr/>
          <p:nvPr/>
        </p:nvGrpSpPr>
        <p:grpSpPr>
          <a:xfrm>
            <a:off x="1279" y="0"/>
            <a:ext cx="12188952" cy="320040"/>
            <a:chOff x="1279" y="0"/>
            <a:chExt cx="12188952" cy="320040"/>
          </a:xfrm>
        </p:grpSpPr>
        <p:sp>
          <p:nvSpPr>
            <p:cNvPr id="11" name="Rectangle 10"/>
            <p:cNvSpPr/>
            <p:nvPr/>
          </p:nvSpPr>
          <p:spPr>
            <a:xfrm>
              <a:off x="1279" y="0"/>
              <a:ext cx="12188952" cy="1702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79" y="170234"/>
              <a:ext cx="12188952" cy="14980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79" y="231421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76" y="609600"/>
            <a:ext cx="914353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76" y="1905000"/>
            <a:ext cx="9143538" cy="3697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1507498" y="6516865"/>
            <a:ext cx="606214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7994363" y="6516865"/>
            <a:ext cx="13276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C6E67D0-0200-42BE-A0B2-78C70FBBB312}" type="datetime1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730094" y="6516865"/>
            <a:ext cx="93631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1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100000"/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100000"/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1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AI-Powered Autonomous &amp; Responsible Collections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8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1066800"/>
          </a:xfrm>
        </p:spPr>
        <p:txBody>
          <a:bodyPr/>
          <a:lstStyle/>
          <a:p>
            <a:r>
              <a:rPr lang="en-US" dirty="0"/>
              <a:t>How the System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796" y="1844824"/>
            <a:ext cx="10295666" cy="42484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50"/>
              </a:spcBef>
              <a:buNone/>
            </a:pPr>
            <a:r>
              <a:rPr lang="en-US" sz="1200" dirty="0"/>
              <a:t>Concept: The AI-powered collections system integrates customer financial behavior, predictive models, and adaptive decision-making to automate delinquency management while ensuring fairness and compliance.</a:t>
            </a:r>
          </a:p>
          <a:p>
            <a:pPr>
              <a:lnSpc>
                <a:spcPct val="150000"/>
              </a:lnSpc>
              <a:spcBef>
                <a:spcPts val="50"/>
              </a:spcBef>
              <a:buNone/>
            </a:pPr>
            <a:r>
              <a:rPr lang="en-US" sz="1200" dirty="0"/>
              <a:t>✅ </a:t>
            </a:r>
            <a:r>
              <a:rPr lang="en-US" sz="1200" b="1" dirty="0"/>
              <a:t>Inputs:</a:t>
            </a:r>
          </a:p>
          <a:p>
            <a:pPr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Customer financial data (Missed Payments, Credit Utilization, Debt-to-Income Ratio, Loan Balance, Credit Score)</a:t>
            </a:r>
          </a:p>
          <a:p>
            <a:pPr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Historical delinquency trends</a:t>
            </a:r>
          </a:p>
          <a:p>
            <a:pPr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Behavioral insights (transaction history, spending patterns)</a:t>
            </a:r>
          </a:p>
          <a:p>
            <a:pPr>
              <a:lnSpc>
                <a:spcPct val="150000"/>
              </a:lnSpc>
              <a:spcBef>
                <a:spcPts val="50"/>
              </a:spcBef>
              <a:buNone/>
            </a:pPr>
            <a:r>
              <a:rPr lang="en-US" sz="1200" dirty="0"/>
              <a:t>✅ </a:t>
            </a:r>
            <a:r>
              <a:rPr lang="en-US" sz="1200" b="1" dirty="0"/>
              <a:t>Decision Logic:</a:t>
            </a:r>
          </a:p>
          <a:p>
            <a:pPr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Random Forest Model predicts delinquency risk scores.</a:t>
            </a:r>
          </a:p>
          <a:p>
            <a:pPr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Threshold-Based Risk Classification categorizes customers into low, medium, and high-risk groups.</a:t>
            </a:r>
          </a:p>
          <a:p>
            <a:pPr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AI-Generated Intervention Plans personalize outreach strategies based on risk level.</a:t>
            </a:r>
          </a:p>
          <a:p>
            <a:pPr>
              <a:lnSpc>
                <a:spcPct val="150000"/>
              </a:lnSpc>
              <a:spcBef>
                <a:spcPts val="50"/>
              </a:spcBef>
              <a:buNone/>
            </a:pPr>
            <a:r>
              <a:rPr lang="en-US" sz="1200" dirty="0"/>
              <a:t>✅ </a:t>
            </a:r>
            <a:r>
              <a:rPr lang="en-US" sz="1200" b="1" dirty="0"/>
              <a:t>Actions:</a:t>
            </a:r>
          </a:p>
          <a:p>
            <a:pPr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Low-risk customers: Reminder-based nudges via SMS/email.</a:t>
            </a:r>
          </a:p>
          <a:p>
            <a:pPr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Medium-risk customers: AI-driven repayment plan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314811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1066800"/>
          </a:xfrm>
        </p:spPr>
        <p:txBody>
          <a:bodyPr/>
          <a:lstStyle/>
          <a:p>
            <a:r>
              <a:rPr lang="en-US" dirty="0"/>
              <a:t>How the System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924" y="1844824"/>
            <a:ext cx="9143538" cy="36974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High-risk customers: Escalated human-driven collections interventions.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1" dirty="0"/>
              <a:t>✅ Learning Loop: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AI continuously learns from customer responses, repayment behavior, and updated financial data.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Model recalibrates risk thresholds to optimize future delinquency predictions.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Human feedback integration refines strategy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160138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1066800"/>
          </a:xfrm>
        </p:spPr>
        <p:txBody>
          <a:bodyPr/>
          <a:lstStyle/>
          <a:p>
            <a:r>
              <a:rPr lang="en-IN" dirty="0"/>
              <a:t>Role of Agentic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643" y="1700808"/>
            <a:ext cx="9143538" cy="36974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Balancing Autonomous vs. Human-in-the-Loop Activities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1" dirty="0"/>
              <a:t>✅ Autonomous AI Functions: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Predict delinquency risk in real time.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Automatically categorize customers based on behavior.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Generate personalized repayment plans using dynamic algorithms.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Automate low-touch engagement (email, SMS notifications).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b="1" dirty="0"/>
              <a:t>✅ Human-in-the-Loop Activities: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Oversee escalations for complex or high-risk cases.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Ensure ethical decision-making in collections strategy.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Provide customer assistance for hardship cases.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Validate AI-generated repayment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335686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1066800"/>
          </a:xfrm>
        </p:spPr>
        <p:txBody>
          <a:bodyPr/>
          <a:lstStyle/>
          <a:p>
            <a:r>
              <a:rPr lang="en-IN" dirty="0"/>
              <a:t>Responsible AI Guardrails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924" y="1844824"/>
            <a:ext cx="9143538" cy="369746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Ethical Considerations for AI-Powered Collections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✅ </a:t>
            </a:r>
            <a:r>
              <a:rPr lang="en-US" sz="1200" b="1" dirty="0"/>
              <a:t>Fairness &amp; Bias Mitigation: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AI model regularly audited for bias in age, location, employment status.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Customer segmentation refined to prevent discriminatory outcomes.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✅ </a:t>
            </a:r>
            <a:r>
              <a:rPr lang="en-US" sz="1200" b="1" dirty="0"/>
              <a:t>Explainability &amp; Transparency: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AI provides clear justifications for delinquency predictions.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Customers receive insights into repayment strategies rather than opaque decisions.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200" dirty="0"/>
              <a:t>✅ </a:t>
            </a:r>
            <a:r>
              <a:rPr lang="en-US" sz="1200" b="1" dirty="0"/>
              <a:t>Data Privacy &amp; Compliance: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Secure handling of financial data in compliance with GDPR, financial laws.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Customers must opt-in for AI-based personalized repayment assistance.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Strict access control to prevent unauthorized interventions.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9510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643" y="404664"/>
            <a:ext cx="9143538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Expected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924" y="1844824"/>
            <a:ext cx="9143538" cy="36974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200" dirty="0"/>
              <a:t>Quantitative &amp; Qualitative Benefits of AI-Powered Collections</a:t>
            </a:r>
            <a:br>
              <a:rPr lang="en-US" sz="1200" dirty="0"/>
            </a:br>
            <a:r>
              <a:rPr lang="en-US" sz="1200" b="1" dirty="0"/>
              <a:t>✅ Operational Efficiency:</a:t>
            </a:r>
            <a:br>
              <a:rPr lang="en-US" sz="1200" dirty="0"/>
            </a:br>
            <a:r>
              <a:rPr lang="en-US" sz="1200" dirty="0"/>
              <a:t>🚀 30-40% reduction in manual collections workload through autonomous AI interventions.</a:t>
            </a:r>
            <a:br>
              <a:rPr lang="en-US" sz="1200" dirty="0"/>
            </a:br>
            <a:r>
              <a:rPr lang="en-US" sz="1200" dirty="0"/>
              <a:t>🚀 Faster delinquency detection, reducing default rates by 20-25%.</a:t>
            </a:r>
            <a:br>
              <a:rPr lang="en-US" sz="1200" dirty="0"/>
            </a:br>
            <a:r>
              <a:rPr lang="en-US" sz="1200" dirty="0"/>
              <a:t>✅ </a:t>
            </a:r>
            <a:r>
              <a:rPr lang="en-US" sz="1200" b="1" dirty="0"/>
              <a:t>Customer-Centric Impact:</a:t>
            </a:r>
            <a:br>
              <a:rPr lang="en-US" sz="1200" b="1" dirty="0"/>
            </a:br>
            <a:r>
              <a:rPr lang="en-US" sz="1200" dirty="0"/>
              <a:t>💡 Personalized repayment plans increase recovery rates by 15-20%.</a:t>
            </a:r>
            <a:br>
              <a:rPr lang="en-US" sz="1200" dirty="0"/>
            </a:br>
            <a:r>
              <a:rPr lang="en-US" sz="1200" dirty="0"/>
              <a:t>💡 Ethical AI ensures customer satisfaction and compliance adherence.</a:t>
            </a:r>
            <a:br>
              <a:rPr lang="en-US" sz="1200" dirty="0"/>
            </a:br>
            <a:r>
              <a:rPr lang="en-US" sz="1200" dirty="0"/>
              <a:t>✅ </a:t>
            </a:r>
            <a:r>
              <a:rPr lang="en-US" sz="1200" b="1" dirty="0"/>
              <a:t>Strategic Value:</a:t>
            </a:r>
            <a:br>
              <a:rPr lang="en-US" sz="1200" b="1" dirty="0"/>
            </a:br>
            <a:r>
              <a:rPr lang="en-US" sz="1200" dirty="0"/>
              <a:t>📈 Data-driven insights enhance long-term risk forecasting.</a:t>
            </a:r>
            <a:br>
              <a:rPr lang="en-US" sz="1200" dirty="0"/>
            </a:br>
            <a:r>
              <a:rPr lang="en-US" sz="1200" dirty="0"/>
              <a:t>📈 AI reduces bias, ensuring fair treatment of all customers.</a:t>
            </a:r>
            <a:br>
              <a:rPr lang="en-US" sz="1200" dirty="0"/>
            </a:br>
            <a:r>
              <a:rPr lang="en-US" sz="1200" dirty="0"/>
              <a:t>📈 Continuous learning improves credit portfolio stability over time.</a:t>
            </a:r>
          </a:p>
        </p:txBody>
      </p:sp>
    </p:spTree>
    <p:extLst>
      <p:ext uri="{BB962C8B-B14F-4D97-AF65-F5344CB8AC3E}">
        <p14:creationId xmlns:p14="http://schemas.microsoft.com/office/powerpoint/2010/main" val="18646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