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87" r:id="rId9"/>
    <p:sldId id="288" r:id="rId10"/>
    <p:sldId id="289" r:id="rId11"/>
    <p:sldId id="290" r:id="rId12"/>
    <p:sldId id="273" r:id="rId13"/>
    <p:sldId id="274" r:id="rId14"/>
    <p:sldId id="275" r:id="rId15"/>
    <p:sldId id="276" r:id="rId16"/>
    <p:sldId id="278" r:id="rId17"/>
    <p:sldId id="277" r:id="rId18"/>
    <p:sldId id="279" r:id="rId19"/>
    <p:sldId id="280" r:id="rId20"/>
    <p:sldId id="281" r:id="rId21"/>
    <p:sldId id="293" r:id="rId22"/>
    <p:sldId id="284" r:id="rId23"/>
    <p:sldId id="282" r:id="rId24"/>
    <p:sldId id="292" r:id="rId25"/>
    <p:sldId id="283" r:id="rId26"/>
    <p:sldId id="285" r:id="rId27"/>
    <p:sldId id="286" r:id="rId28"/>
    <p:sldId id="25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0735" autoAdjust="0"/>
  </p:normalViewPr>
  <p:slideViewPr>
    <p:cSldViewPr>
      <p:cViewPr varScale="1">
        <p:scale>
          <a:sx n="76" d="100"/>
          <a:sy n="76" d="100"/>
        </p:scale>
        <p:origin x="115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2040/8/14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BE661-8946-46C5-9F3A-B95DFA39746B}" type="datetimeFigureOut">
              <a:rPr lang="zh-CN" altLang="en-US" smtClean="0"/>
              <a:pPr/>
              <a:t>2040/8/14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0B5F4-7725-47E8-892C-B1BD2065C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3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 API</a:t>
            </a:r>
            <a:r>
              <a:rPr lang="zh-CN" altLang="zh-CN" dirty="0"/>
              <a:t>就是</a:t>
            </a:r>
            <a:r>
              <a:rPr lang="en-US" altLang="zh-CN" dirty="0"/>
              <a:t>Java</a:t>
            </a:r>
            <a:r>
              <a:rPr lang="zh-CN" altLang="zh-CN" dirty="0"/>
              <a:t>提供给我们使用的类，这些类将底层的实现封装了起来，我们不需要关心这些类是如何实现的，只需要学习这些类如何使用。</a:t>
            </a:r>
          </a:p>
          <a:p>
            <a:r>
              <a:rPr lang="zh-CN" altLang="zh-CN" dirty="0"/>
              <a:t>我们可以通过查帮助文档来了解</a:t>
            </a:r>
            <a:r>
              <a:rPr lang="en-US" altLang="zh-CN" dirty="0"/>
              <a:t>Java</a:t>
            </a:r>
            <a:r>
              <a:rPr lang="zh-CN" altLang="zh-CN" dirty="0"/>
              <a:t>提供的</a:t>
            </a:r>
            <a:r>
              <a:rPr lang="en-US" altLang="zh-CN" dirty="0"/>
              <a:t>API</a:t>
            </a:r>
            <a:r>
              <a:rPr lang="zh-CN" altLang="zh-CN" dirty="0"/>
              <a:t>如何使用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47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字符流能够复制的文件是通过记事本打开能够读得懂的，读不懂的文件赋值</a:t>
            </a:r>
            <a:r>
              <a:rPr lang="en-US" altLang="zh-CN" dirty="0"/>
              <a:t>IO</a:t>
            </a:r>
            <a:r>
              <a:rPr lang="zh-CN" altLang="en-US" dirty="0"/>
              <a:t>流进阶部分讲解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通过</a:t>
            </a:r>
            <a:r>
              <a:rPr lang="en-US" altLang="zh-CN" dirty="0"/>
              <a:t>Scanner</a:t>
            </a:r>
            <a:r>
              <a:rPr lang="zh-CN" altLang="en-US" dirty="0"/>
              <a:t>的使用，在演示一次，这一次我们再学习一个获取键盘录入字符串的方法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在实际开发中，字符串的操作是最常见的操作，没有之一。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Java</a:t>
            </a:r>
            <a:r>
              <a:rPr lang="zh-CN" altLang="en-US" dirty="0"/>
              <a:t>没有内置的字符串类型，所以，就在</a:t>
            </a:r>
            <a:r>
              <a:rPr lang="en-US" altLang="zh-CN" dirty="0"/>
              <a:t>Java</a:t>
            </a:r>
            <a:r>
              <a:rPr lang="zh-CN" altLang="en-US" dirty="0"/>
              <a:t>类库中提供了一个类</a:t>
            </a:r>
            <a:r>
              <a:rPr lang="en-US" altLang="zh-CN" dirty="0"/>
              <a:t>String </a:t>
            </a:r>
            <a:r>
              <a:rPr lang="zh-CN" altLang="en-US" dirty="0"/>
              <a:t>供我们来使用。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String </a:t>
            </a:r>
            <a:r>
              <a:rPr lang="zh-CN" altLang="en-US" dirty="0"/>
              <a:t>类代表字符串。</a:t>
            </a:r>
            <a:r>
              <a:rPr lang="en-US" altLang="zh-CN" dirty="0"/>
              <a:t>Java </a:t>
            </a:r>
            <a:r>
              <a:rPr lang="zh-CN" altLang="en-US" dirty="0"/>
              <a:t>程序中的所有字符串字面值（如 </a:t>
            </a:r>
            <a:r>
              <a:rPr lang="en-US" altLang="zh-CN" dirty="0"/>
              <a:t>"</a:t>
            </a:r>
            <a:r>
              <a:rPr lang="en-US" altLang="zh-CN" dirty="0" err="1"/>
              <a:t>abc</a:t>
            </a:r>
            <a:r>
              <a:rPr lang="en-US" altLang="zh-CN" dirty="0"/>
              <a:t>" </a:t>
            </a:r>
            <a:r>
              <a:rPr lang="zh-CN" altLang="en-US" dirty="0"/>
              <a:t>）都作为此类的实例实现。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r>
              <a:rPr lang="en-US" altLang="zh-CN" dirty="0"/>
              <a:t>	String s = “</a:t>
            </a:r>
            <a:r>
              <a:rPr lang="en-US" altLang="zh-CN" dirty="0" err="1"/>
              <a:t>helloworld</a:t>
            </a:r>
            <a:r>
              <a:rPr lang="en-US" altLang="zh-CN" dirty="0"/>
              <a:t>”;</a:t>
            </a:r>
          </a:p>
          <a:p>
            <a:r>
              <a:rPr lang="en-US" altLang="zh-CN" dirty="0"/>
              <a:t>	s</a:t>
            </a:r>
            <a:r>
              <a:rPr lang="zh-CN" altLang="en-US" dirty="0"/>
              <a:t>也是一个对象。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模拟登录</a:t>
            </a:r>
            <a:r>
              <a:rPr lang="en-US" altLang="zh-CN" dirty="0"/>
              <a:t>,</a:t>
            </a:r>
            <a:r>
              <a:rPr lang="zh-CN" altLang="en-US" dirty="0"/>
              <a:t>给三次机会</a:t>
            </a:r>
            <a:r>
              <a:rPr lang="en-US" altLang="zh-CN" dirty="0"/>
              <a:t>,</a:t>
            </a:r>
            <a:r>
              <a:rPr lang="zh-CN" altLang="en-US" dirty="0"/>
              <a:t>并提示还有几次。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：遍历字符串</a:t>
            </a:r>
            <a:r>
              <a:rPr lang="en-US" altLang="zh-CN" dirty="0"/>
              <a:t>(</a:t>
            </a:r>
            <a:r>
              <a:rPr lang="zh-CN" altLang="en-US" dirty="0"/>
              <a:t>获取字符串中的每一个字符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：统计一个字符串中大写字母字符，小写字母字符，数字字符出现的次数。</a:t>
            </a:r>
            <a:r>
              <a:rPr lang="en-US" altLang="zh-CN" dirty="0"/>
              <a:t>(</a:t>
            </a:r>
            <a:r>
              <a:rPr lang="zh-CN" altLang="en-US" dirty="0"/>
              <a:t>不考虑其他字符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键盘录入一个字符串，把该字符串的首字母转成大写，其余为小写。</a:t>
            </a:r>
            <a:r>
              <a:rPr lang="en-US" altLang="zh-CN" dirty="0"/>
              <a:t>(</a:t>
            </a:r>
            <a:r>
              <a:rPr lang="zh-CN" altLang="en-US" dirty="0"/>
              <a:t>只考虑英文大小写字母字符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2040/8/14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2040/8/14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2040/8/14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2040/8/14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992" y="2500306"/>
            <a:ext cx="248978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/>
              <a:t>String</a:t>
            </a:r>
            <a:r>
              <a:rPr lang="zh-CN" altLang="en-US" dirty="0"/>
              <a:t>类的其他功能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zh-CN" sz="2800" dirty="0">
                <a:latin typeface="+mn-ea"/>
              </a:rPr>
              <a:t>去除字符串两</a:t>
            </a:r>
            <a:r>
              <a:rPr lang="zh-CN" altLang="en-US" sz="2800" dirty="0">
                <a:latin typeface="+mn-ea"/>
              </a:rPr>
              <a:t>端</a:t>
            </a:r>
            <a:r>
              <a:rPr lang="zh-CN" altLang="zh-CN" sz="2800" dirty="0">
                <a:latin typeface="+mn-ea"/>
              </a:rPr>
              <a:t>空格</a:t>
            </a:r>
            <a:r>
              <a:rPr lang="en-US" altLang="zh-CN" sz="2800" dirty="0">
                <a:latin typeface="+mn-ea"/>
              </a:rPr>
              <a:t>	</a:t>
            </a:r>
          </a:p>
          <a:p>
            <a:pPr lvl="1">
              <a:defRPr/>
            </a:pPr>
            <a:r>
              <a:rPr lang="en-US" altLang="zh-CN" sz="2300" dirty="0">
                <a:latin typeface="+mn-ea"/>
              </a:rPr>
              <a:t>String trim()</a:t>
            </a:r>
          </a:p>
          <a:p>
            <a:pPr>
              <a:defRPr/>
            </a:pPr>
            <a:r>
              <a:rPr lang="zh-CN" altLang="en-US" sz="2800" dirty="0">
                <a:latin typeface="+mn-ea"/>
              </a:rPr>
              <a:t>按照指定符号分割字符串</a:t>
            </a:r>
            <a:r>
              <a:rPr lang="en-US" altLang="zh-CN" sz="2800" dirty="0">
                <a:latin typeface="+mn-ea"/>
              </a:rPr>
              <a:t>	</a:t>
            </a:r>
          </a:p>
          <a:p>
            <a:pPr lvl="1">
              <a:defRPr/>
            </a:pPr>
            <a:r>
              <a:rPr lang="en-US" altLang="zh-CN" sz="2300" dirty="0">
                <a:latin typeface="+mn-ea"/>
              </a:rPr>
              <a:t>String[] split(String </a:t>
            </a:r>
            <a:r>
              <a:rPr lang="en-US" altLang="zh-CN" sz="2300" dirty="0" err="1">
                <a:latin typeface="+mn-ea"/>
              </a:rPr>
              <a:t>str</a:t>
            </a:r>
            <a:r>
              <a:rPr lang="en-US" altLang="zh-CN" sz="2300" dirty="0">
                <a:latin typeface="+mn-ea"/>
              </a:rPr>
              <a:t>)</a:t>
            </a:r>
          </a:p>
          <a:p>
            <a:pPr lvl="1">
              <a:defRPr/>
            </a:pPr>
            <a:endParaRPr lang="zh-CN" altLang="zh-CN" sz="2300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/>
              <a:t>String</a:t>
            </a:r>
            <a:r>
              <a:rPr lang="zh-CN" altLang="en-US" dirty="0"/>
              <a:t>类的练习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/>
              <a:t>把</a:t>
            </a:r>
            <a:r>
              <a:rPr lang="zh-CN" altLang="zh-CN" sz="2800" dirty="0"/>
              <a:t>数组</a:t>
            </a:r>
            <a:r>
              <a:rPr lang="zh-CN" altLang="en-US" sz="2800" dirty="0"/>
              <a:t>中的数据按照指定个格式</a:t>
            </a:r>
            <a:r>
              <a:rPr lang="zh-CN" altLang="zh-CN" sz="2800" dirty="0"/>
              <a:t>拼接成一个字符串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300" dirty="0"/>
              <a:t>举例：</a:t>
            </a:r>
            <a:r>
              <a:rPr lang="en-US" altLang="zh-CN" sz="2300" dirty="0" err="1"/>
              <a:t>int</a:t>
            </a:r>
            <a:r>
              <a:rPr lang="en-US" altLang="zh-CN" sz="2300" dirty="0"/>
              <a:t>[] </a:t>
            </a:r>
            <a:r>
              <a:rPr lang="en-US" altLang="zh-CN" sz="2300" dirty="0" err="1"/>
              <a:t>arr</a:t>
            </a:r>
            <a:r>
              <a:rPr lang="en-US" altLang="zh-CN" sz="2300" dirty="0"/>
              <a:t> = {1,2,3};	</a:t>
            </a:r>
            <a:r>
              <a:rPr lang="zh-CN" altLang="en-US" sz="2300" dirty="0"/>
              <a:t>输出结果：</a:t>
            </a:r>
            <a:r>
              <a:rPr lang="en-US" altLang="zh-CN" sz="2300" dirty="0"/>
              <a:t>[1, 2, 3] </a:t>
            </a:r>
            <a:endParaRPr lang="zh-CN" altLang="zh-CN" sz="2300" dirty="0"/>
          </a:p>
          <a:p>
            <a:pPr>
              <a:defRPr/>
            </a:pPr>
            <a:r>
              <a:rPr lang="zh-CN" altLang="zh-CN" sz="2800" dirty="0"/>
              <a:t>字符串反转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300" dirty="0"/>
              <a:t>举例：键盘录入</a:t>
            </a:r>
            <a:r>
              <a:rPr lang="en-US" altLang="zh-CN" sz="2300" dirty="0"/>
              <a:t>”</a:t>
            </a:r>
            <a:r>
              <a:rPr lang="en-US" altLang="zh-CN" sz="2300" dirty="0" err="1"/>
              <a:t>abc</a:t>
            </a:r>
            <a:r>
              <a:rPr lang="en-US" altLang="zh-CN" sz="2300" dirty="0"/>
              <a:t>”		</a:t>
            </a:r>
            <a:r>
              <a:rPr lang="zh-CN" altLang="en-US" sz="2300" dirty="0"/>
              <a:t>输出结果：</a:t>
            </a:r>
            <a:r>
              <a:rPr lang="en-US" altLang="zh-CN" sz="2300" dirty="0"/>
              <a:t>”</a:t>
            </a:r>
            <a:r>
              <a:rPr lang="en-US" altLang="zh-CN" sz="2300" dirty="0" err="1"/>
              <a:t>cba</a:t>
            </a:r>
            <a:r>
              <a:rPr lang="en-US" altLang="zh-CN" sz="2300" dirty="0"/>
              <a:t>”</a:t>
            </a:r>
            <a:endParaRPr lang="zh-CN" altLang="zh-CN" sz="2300" dirty="0"/>
          </a:p>
          <a:p>
            <a:pPr lvl="1">
              <a:defRPr/>
            </a:pPr>
            <a:endParaRPr lang="zh-CN" altLang="zh-CN" sz="2300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 err="1"/>
              <a:t>StringBuilder</a:t>
            </a:r>
            <a:r>
              <a:rPr lang="zh-CN" altLang="zh-CN" dirty="0"/>
              <a:t>类概述</a:t>
            </a:r>
            <a:r>
              <a:rPr lang="zh-CN" altLang="en-US" dirty="0"/>
              <a:t>及其构造方法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err="1"/>
              <a:t>StringBuilder</a:t>
            </a:r>
            <a:r>
              <a:rPr lang="zh-CN" altLang="en-US" sz="2800" dirty="0"/>
              <a:t>类概述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300" dirty="0"/>
              <a:t>我们如果对字符串进行拼接操作，每次拼接，都会构建一个新的</a:t>
            </a:r>
            <a:r>
              <a:rPr lang="en-US" altLang="zh-CN" sz="2300" dirty="0"/>
              <a:t>String</a:t>
            </a:r>
            <a:r>
              <a:rPr lang="zh-CN" altLang="en-US" sz="2300" dirty="0"/>
              <a:t>对象，既耗时，又浪费空间。而</a:t>
            </a:r>
            <a:r>
              <a:rPr lang="en-US" altLang="zh-CN" sz="2400" dirty="0" err="1"/>
              <a:t>StringBuilder</a:t>
            </a:r>
            <a:r>
              <a:rPr lang="zh-CN" altLang="en-US" sz="2300" dirty="0"/>
              <a:t>就可以解决这个问题</a:t>
            </a:r>
            <a:endParaRPr lang="en-US" altLang="zh-CN" sz="2300" dirty="0"/>
          </a:p>
          <a:p>
            <a:pPr>
              <a:defRPr/>
            </a:pPr>
            <a:r>
              <a:rPr lang="en-US" altLang="zh-CN" sz="2800" dirty="0" err="1"/>
              <a:t>StringBuilder</a:t>
            </a:r>
            <a:r>
              <a:rPr lang="zh-CN" altLang="en-US" sz="2800" dirty="0"/>
              <a:t>和</a:t>
            </a:r>
            <a:r>
              <a:rPr lang="en-US" altLang="zh-CN" sz="2800" dirty="0"/>
              <a:t>String</a:t>
            </a:r>
            <a:r>
              <a:rPr lang="zh-CN" altLang="en-US" sz="2800" dirty="0"/>
              <a:t>的区别</a:t>
            </a:r>
            <a:r>
              <a:rPr lang="en-US" altLang="zh-CN" sz="2800" dirty="0"/>
              <a:t>?</a:t>
            </a:r>
          </a:p>
          <a:p>
            <a:pPr>
              <a:defRPr/>
            </a:pPr>
            <a:r>
              <a:rPr lang="zh-CN" altLang="en-US" sz="2800" dirty="0"/>
              <a:t>构造方法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300" dirty="0"/>
              <a:t>public </a:t>
            </a:r>
            <a:r>
              <a:rPr lang="en-US" altLang="zh-CN" sz="2400" dirty="0" err="1"/>
              <a:t>StringBuilder</a:t>
            </a:r>
            <a:r>
              <a:rPr lang="en-US" altLang="zh-CN" sz="2300" dirty="0"/>
              <a:t>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 err="1"/>
              <a:t>StringBuilder</a:t>
            </a:r>
            <a:r>
              <a:rPr lang="zh-CN" altLang="zh-CN" dirty="0"/>
              <a:t>类</a:t>
            </a:r>
            <a:r>
              <a:rPr lang="zh-CN" altLang="en-US" dirty="0"/>
              <a:t>的常用方法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/>
              <a:t>添加功能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300" dirty="0"/>
              <a:t>public </a:t>
            </a:r>
            <a:r>
              <a:rPr lang="en-US" altLang="zh-CN" sz="2300" dirty="0" err="1"/>
              <a:t>StringBuilder</a:t>
            </a:r>
            <a:r>
              <a:rPr lang="en-US" altLang="zh-CN" sz="2300" dirty="0"/>
              <a:t> append(</a:t>
            </a:r>
            <a:r>
              <a:rPr lang="zh-CN" altLang="en-US" sz="2300" dirty="0"/>
              <a:t>任意类型</a:t>
            </a:r>
            <a:r>
              <a:rPr lang="en-US" altLang="zh-CN" sz="2300" dirty="0"/>
              <a:t>)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zh-CN" altLang="en-US" dirty="0"/>
              <a:t>反转功能</a:t>
            </a:r>
            <a:endParaRPr lang="en-US" altLang="zh-CN" dirty="0"/>
          </a:p>
          <a:p>
            <a:pPr lvl="1">
              <a:defRPr/>
            </a:pPr>
            <a:r>
              <a:rPr lang="en-US" altLang="zh-CN" sz="2300" dirty="0"/>
              <a:t>public </a:t>
            </a:r>
            <a:r>
              <a:rPr lang="en-US" altLang="zh-CN" sz="2300" dirty="0" err="1"/>
              <a:t>StringBuilder</a:t>
            </a:r>
            <a:r>
              <a:rPr lang="en-US" altLang="zh-CN" sz="2300" dirty="0"/>
              <a:t> reverse()</a:t>
            </a:r>
          </a:p>
          <a:p>
            <a:pPr lvl="1">
              <a:defRPr/>
            </a:pPr>
            <a:endParaRPr lang="en-US" altLang="zh-CN" sz="23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 err="1"/>
              <a:t>StringBuilder</a:t>
            </a:r>
            <a:r>
              <a:rPr lang="zh-CN" altLang="en-US" dirty="0"/>
              <a:t>的练习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err="1"/>
              <a:t>StringBuilder</a:t>
            </a:r>
            <a:r>
              <a:rPr lang="zh-CN" altLang="en-US" sz="2800" dirty="0"/>
              <a:t>和</a:t>
            </a:r>
            <a:r>
              <a:rPr lang="en-US" altLang="zh-CN" sz="2800" dirty="0"/>
              <a:t>String</a:t>
            </a:r>
            <a:r>
              <a:rPr lang="zh-CN" altLang="en-US" sz="2800" dirty="0"/>
              <a:t>的相互转换</a:t>
            </a:r>
            <a:endParaRPr lang="en-US" altLang="zh-CN" sz="2800" dirty="0"/>
          </a:p>
          <a:p>
            <a:pPr>
              <a:defRPr/>
            </a:pPr>
            <a:r>
              <a:rPr lang="zh-CN" altLang="zh-CN" sz="2800" dirty="0"/>
              <a:t>把数组拼接成一个字符串</a:t>
            </a:r>
          </a:p>
          <a:p>
            <a:pPr>
              <a:defRPr/>
            </a:pPr>
            <a:r>
              <a:rPr lang="zh-CN" altLang="zh-CN" sz="2800" dirty="0"/>
              <a:t>把字符串反转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判断一个字符串是否是对称字符串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例如</a:t>
            </a:r>
            <a:r>
              <a:rPr lang="en-US" altLang="zh-CN" sz="2400" dirty="0"/>
              <a:t>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</a:t>
            </a:r>
            <a:r>
              <a:rPr lang="zh-CN" altLang="en-US" sz="2400" dirty="0"/>
              <a:t>不是对称字符串，</a:t>
            </a:r>
            <a:r>
              <a:rPr lang="en-US" altLang="zh-CN" sz="2400" dirty="0"/>
              <a:t>"</a:t>
            </a:r>
            <a:r>
              <a:rPr lang="en-US" altLang="zh-CN" sz="2400" dirty="0" err="1"/>
              <a:t>aba</a:t>
            </a:r>
            <a:r>
              <a:rPr lang="en-US" altLang="zh-CN" sz="2400" dirty="0"/>
              <a:t>"</a:t>
            </a:r>
            <a:r>
              <a:rPr lang="zh-CN" altLang="en-US" sz="2400" dirty="0"/>
              <a:t>、</a:t>
            </a:r>
            <a:r>
              <a:rPr lang="en-US" altLang="zh-CN" sz="2400" dirty="0"/>
              <a:t>"</a:t>
            </a:r>
            <a:r>
              <a:rPr lang="en-US" altLang="zh-CN" sz="2400" dirty="0" err="1"/>
              <a:t>abba</a:t>
            </a:r>
            <a:r>
              <a:rPr lang="en-US" altLang="zh-CN" sz="2400" dirty="0"/>
              <a:t>"</a:t>
            </a:r>
            <a:r>
              <a:rPr lang="zh-CN" altLang="en-US" sz="2400" dirty="0"/>
              <a:t>、</a:t>
            </a:r>
            <a:r>
              <a:rPr lang="en-US" altLang="zh-CN" sz="2400" dirty="0"/>
              <a:t>"</a:t>
            </a:r>
            <a:r>
              <a:rPr lang="en-US" altLang="zh-CN" sz="2400" dirty="0" err="1"/>
              <a:t>aaa</a:t>
            </a:r>
            <a:r>
              <a:rPr lang="en-US" altLang="zh-CN" sz="2400" dirty="0"/>
              <a:t>"</a:t>
            </a:r>
            <a:r>
              <a:rPr lang="zh-CN" altLang="en-US" sz="2400" dirty="0"/>
              <a:t>、</a:t>
            </a:r>
            <a:r>
              <a:rPr lang="en-US" altLang="zh-CN" sz="2400" dirty="0"/>
              <a:t>"</a:t>
            </a:r>
            <a:r>
              <a:rPr lang="en-US" altLang="zh-CN" sz="2400" dirty="0" err="1"/>
              <a:t>mnanm</a:t>
            </a:r>
            <a:r>
              <a:rPr lang="en-US" altLang="zh-CN" sz="2400" dirty="0"/>
              <a:t>"</a:t>
            </a:r>
            <a:r>
              <a:rPr lang="zh-CN" altLang="en-US" sz="2400" dirty="0"/>
              <a:t>是对称字符串</a:t>
            </a:r>
            <a:endParaRPr lang="zh-CN" altLang="zh-CN" sz="2400" dirty="0"/>
          </a:p>
          <a:p>
            <a:pPr lvl="1">
              <a:defRPr/>
            </a:pPr>
            <a:endParaRPr lang="en-US" altLang="zh-CN" sz="23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对象数组的案例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创建一个学生数组，存储三个学生对象并遍历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为什么出现集合类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我们学习的是面向对象语言，而面向对象语言对事物的描述是通过对象体现的，为了方便对多个对象进行操作，我们就必须把这多个对象进行存储。而要想存储多个对象，就不能是一个基本的变量，而应该是一个容器类型的变量，在我们目前所学过的知识里面，有哪些是容器类型的呢</a:t>
            </a:r>
            <a:r>
              <a:rPr lang="en-US" altLang="zh-CN" sz="2800" dirty="0"/>
              <a:t>?</a:t>
            </a:r>
            <a:r>
              <a:rPr lang="zh-CN" altLang="en-US" sz="2800" dirty="0"/>
              <a:t>数组和</a:t>
            </a:r>
            <a:r>
              <a:rPr lang="en-US" altLang="zh-CN" sz="2800" dirty="0" err="1"/>
              <a:t>StringBuilder</a:t>
            </a:r>
            <a:r>
              <a:rPr lang="zh-CN" altLang="en-US" sz="2800" dirty="0"/>
              <a:t>。但是呢</a:t>
            </a:r>
            <a:r>
              <a:rPr lang="en-US" altLang="zh-CN" sz="2800" dirty="0"/>
              <a:t>? </a:t>
            </a:r>
            <a:r>
              <a:rPr lang="en-US" altLang="zh-CN" sz="2800" dirty="0" err="1"/>
              <a:t>StringBuilder</a:t>
            </a:r>
            <a:r>
              <a:rPr lang="zh-CN" altLang="en-US" sz="2800" dirty="0"/>
              <a:t>的结果是一个字符串，不一定满足我们的要求，所以我们只能选择数组，这就是对象数组。而对象数组又不能适应变化的需求，因为数组的长度是固定的，这个时候，为了适应变化的需求，</a:t>
            </a:r>
            <a:r>
              <a:rPr lang="en-US" altLang="zh-CN" sz="2800" dirty="0"/>
              <a:t>Java</a:t>
            </a:r>
            <a:r>
              <a:rPr lang="zh-CN" altLang="en-US" sz="2800" dirty="0"/>
              <a:t>就提供了集合类供我们使用。由此可见集合的长度是可变的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 err="1"/>
              <a:t>ArrayList</a:t>
            </a:r>
            <a:r>
              <a:rPr lang="zh-CN" altLang="en-US" dirty="0"/>
              <a:t>类的构造方法和成员方法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构造方法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ArrayList</a:t>
            </a:r>
            <a:r>
              <a:rPr lang="en-US" altLang="zh-CN" sz="2400" dirty="0"/>
              <a:t>()</a:t>
            </a:r>
          </a:p>
          <a:p>
            <a:r>
              <a:rPr lang="zh-CN" altLang="en-US" sz="2800" dirty="0"/>
              <a:t>成员方法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添加元素</a:t>
            </a:r>
            <a:endParaRPr lang="en-US" altLang="zh-CN" sz="2400" dirty="0"/>
          </a:p>
          <a:p>
            <a:pPr lvl="1"/>
            <a:r>
              <a:rPr lang="zh-CN" altLang="en-US" sz="2400" dirty="0"/>
              <a:t>获取元素</a:t>
            </a:r>
            <a:endParaRPr lang="en-US" altLang="zh-CN" sz="2400" dirty="0"/>
          </a:p>
          <a:p>
            <a:pPr lvl="1"/>
            <a:r>
              <a:rPr lang="zh-CN" altLang="en-US" sz="2400" dirty="0"/>
              <a:t>集合长度</a:t>
            </a:r>
            <a:endParaRPr lang="en-US" altLang="zh-CN" sz="2400" dirty="0"/>
          </a:p>
          <a:p>
            <a:pPr lvl="1"/>
            <a:r>
              <a:rPr lang="zh-CN" altLang="en-US" sz="2400" dirty="0"/>
              <a:t>删除元素</a:t>
            </a:r>
            <a:endParaRPr lang="en-US" altLang="zh-CN" sz="2400" dirty="0"/>
          </a:p>
          <a:p>
            <a:pPr lvl="1"/>
            <a:r>
              <a:rPr lang="zh-CN" altLang="en-US" sz="2400" dirty="0"/>
              <a:t>修改元素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 err="1"/>
              <a:t>ArrayList</a:t>
            </a:r>
            <a:r>
              <a:rPr lang="zh-CN" altLang="en-US" dirty="0"/>
              <a:t>类案例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存储字符串并遍历</a:t>
            </a:r>
            <a:endParaRPr lang="en-US" altLang="zh-CN" sz="2800" dirty="0"/>
          </a:p>
          <a:p>
            <a:r>
              <a:rPr lang="zh-CN" altLang="en-US" sz="2800" dirty="0"/>
              <a:t>给定一个字符串数组：</a:t>
            </a:r>
            <a:r>
              <a:rPr lang="en-US" altLang="zh-CN" sz="2800" dirty="0"/>
              <a:t>{“</a:t>
            </a:r>
            <a:r>
              <a:rPr lang="zh-CN" altLang="en-US" sz="2800" dirty="0"/>
              <a:t>张三丰</a:t>
            </a:r>
            <a:r>
              <a:rPr lang="en-US" altLang="zh-CN" sz="2800" dirty="0"/>
              <a:t>”,“</a:t>
            </a:r>
            <a:r>
              <a:rPr lang="zh-CN" altLang="en-US" sz="2800" dirty="0"/>
              <a:t>宋远桥</a:t>
            </a:r>
            <a:r>
              <a:rPr lang="en-US" altLang="zh-CN" sz="2800" dirty="0"/>
              <a:t>”,“</a:t>
            </a:r>
            <a:r>
              <a:rPr lang="zh-CN" altLang="en-US" sz="2800" dirty="0"/>
              <a:t>张无忌</a:t>
            </a:r>
            <a:r>
              <a:rPr lang="en-US" altLang="zh-CN" sz="2800" dirty="0"/>
              <a:t>”,“</a:t>
            </a:r>
            <a:r>
              <a:rPr lang="zh-CN" altLang="en-US" sz="2800" dirty="0"/>
              <a:t>殷梨亭</a:t>
            </a:r>
            <a:r>
              <a:rPr lang="en-US" altLang="zh-CN" sz="2800" dirty="0"/>
              <a:t>”,“</a:t>
            </a:r>
            <a:r>
              <a:rPr lang="zh-CN" altLang="en-US" sz="2800" dirty="0"/>
              <a:t>张翠山</a:t>
            </a:r>
            <a:r>
              <a:rPr lang="en-US" altLang="zh-CN" sz="2800" dirty="0"/>
              <a:t>”,“</a:t>
            </a:r>
            <a:r>
              <a:rPr lang="zh-CN" altLang="en-US" sz="2800" dirty="0"/>
              <a:t>莫声谷</a:t>
            </a:r>
            <a:r>
              <a:rPr lang="en-US" altLang="zh-CN" sz="2800" dirty="0"/>
              <a:t>”}</a:t>
            </a:r>
            <a:r>
              <a:rPr lang="zh-CN" altLang="en-US" sz="2800" dirty="0"/>
              <a:t>，将数组中的元素添加到集合中，并把所有姓张的人员打印到控制台上。</a:t>
            </a:r>
            <a:endParaRPr lang="en-US" altLang="zh-CN" sz="2800" dirty="0"/>
          </a:p>
          <a:p>
            <a:r>
              <a:rPr lang="zh-CN" altLang="en-US" sz="2800" dirty="0"/>
              <a:t>存储自定义对象并遍历</a:t>
            </a:r>
            <a:endParaRPr lang="en-US" altLang="zh-CN" sz="2800" dirty="0"/>
          </a:p>
          <a:p>
            <a:r>
              <a:rPr lang="zh-CN" altLang="en-US" sz="2800" dirty="0"/>
              <a:t>创建一个集合，存储学生对象，学生对象的数据来自于键盘录入，最后，遍历集合</a:t>
            </a:r>
            <a:endParaRPr lang="en-US" altLang="zh-CN" sz="2800" dirty="0"/>
          </a:p>
          <a:p>
            <a:r>
              <a:rPr lang="zh-CN" altLang="en-US" sz="2800" dirty="0"/>
              <a:t>学生管理系统</a:t>
            </a:r>
            <a:endParaRPr lang="en-US" altLang="zh-CN" sz="2800" dirty="0"/>
          </a:p>
          <a:p>
            <a:endParaRPr lang="en-US" altLang="zh-CN" sz="2400" dirty="0"/>
          </a:p>
          <a:p>
            <a:pPr lvl="1"/>
            <a:endParaRPr lang="en-US" altLang="zh-CN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/>
              <a:t>IO</a:t>
            </a:r>
            <a:r>
              <a:rPr lang="zh-CN" altLang="en-US" dirty="0"/>
              <a:t>流概述和分类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IO流用来处理设备之间的数据传输</a:t>
            </a:r>
            <a:endParaRPr lang="en-US" altLang="zh-CN" sz="2800" dirty="0"/>
          </a:p>
          <a:p>
            <a:pPr lvl="1">
              <a:lnSpc>
                <a:spcPct val="80000"/>
              </a:lnSpc>
            </a:pPr>
            <a:r>
              <a:rPr lang="zh-CN" altLang="en-US" sz="2300" dirty="0"/>
              <a:t>文件复制</a:t>
            </a:r>
            <a:r>
              <a:rPr lang="en-US" altLang="zh-CN" sz="2300" dirty="0"/>
              <a:t>,</a:t>
            </a:r>
            <a:r>
              <a:rPr lang="zh-CN" altLang="en-US" sz="2300" dirty="0"/>
              <a:t>上传文件和下载文件</a:t>
            </a:r>
          </a:p>
          <a:p>
            <a:r>
              <a:rPr lang="en-US" altLang="zh-CN" sz="2400" dirty="0"/>
              <a:t>IO</a:t>
            </a:r>
            <a:r>
              <a:rPr lang="zh-CN" altLang="en-US" sz="2400" dirty="0"/>
              <a:t>流分类</a:t>
            </a:r>
            <a:endParaRPr lang="en-US" altLang="zh-CN" sz="2400" dirty="0"/>
          </a:p>
          <a:p>
            <a:pPr lvl="1"/>
            <a:r>
              <a:rPr lang="zh-CN" altLang="en-US" sz="2000" dirty="0"/>
              <a:t>输出流</a:t>
            </a:r>
            <a:endParaRPr lang="en-US" altLang="zh-CN" sz="2000" dirty="0"/>
          </a:p>
          <a:p>
            <a:pPr lvl="2"/>
            <a:r>
              <a:rPr lang="en-US" altLang="zh-CN" sz="1600" dirty="0" err="1"/>
              <a:t>FileWriter</a:t>
            </a:r>
            <a:endParaRPr lang="en-US" altLang="zh-CN" sz="1200" dirty="0"/>
          </a:p>
          <a:p>
            <a:pPr lvl="1"/>
            <a:r>
              <a:rPr lang="zh-CN" altLang="en-US" sz="2000" dirty="0"/>
              <a:t>输入流</a:t>
            </a:r>
            <a:endParaRPr lang="en-US" altLang="zh-CN" sz="2000" dirty="0"/>
          </a:p>
          <a:p>
            <a:pPr lvl="2"/>
            <a:r>
              <a:rPr lang="en-US" altLang="zh-CN" sz="1600" dirty="0" err="1"/>
              <a:t>FileReader</a:t>
            </a:r>
            <a:endParaRPr lang="en-US" altLang="zh-CN" sz="1600" dirty="0"/>
          </a:p>
          <a:p>
            <a:pPr lvl="1"/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常用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API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/>
              <a:t>String</a:t>
            </a:r>
          </a:p>
          <a:p>
            <a:r>
              <a:rPr lang="en-US" altLang="zh-CN" dirty="0" err="1"/>
              <a:t>StringBuilder</a:t>
            </a:r>
            <a:endParaRPr lang="en-US" altLang="zh-CN" dirty="0"/>
          </a:p>
          <a:p>
            <a:r>
              <a:rPr lang="en-US" altLang="zh-CN" dirty="0" err="1"/>
              <a:t>ArrayList</a:t>
            </a:r>
            <a:endParaRPr lang="en-US" altLang="zh-CN" dirty="0"/>
          </a:p>
          <a:p>
            <a:r>
              <a:rPr lang="en-US" altLang="zh-CN" dirty="0" err="1"/>
              <a:t>FileWriter</a:t>
            </a:r>
            <a:r>
              <a:rPr lang="zh-CN" altLang="en-US" dirty="0"/>
              <a:t>和</a:t>
            </a:r>
            <a:r>
              <a:rPr lang="en-US" altLang="zh-CN" dirty="0" err="1"/>
              <a:t>FileReader</a:t>
            </a:r>
            <a:endParaRPr lang="en-US" altLang="zh-CN" dirty="0"/>
          </a:p>
          <a:p>
            <a:r>
              <a:rPr lang="en-US" altLang="zh-CN" dirty="0" err="1"/>
              <a:t>BufferedWriter</a:t>
            </a:r>
            <a:r>
              <a:rPr lang="zh-CN" altLang="en-US" dirty="0"/>
              <a:t>和</a:t>
            </a:r>
            <a:r>
              <a:rPr lang="en-US" altLang="zh-CN" dirty="0" err="1"/>
              <a:t>BufferedReader</a:t>
            </a:r>
            <a:endParaRPr lang="en-US" altLang="zh-CN" dirty="0"/>
          </a:p>
          <a:p>
            <a:r>
              <a:rPr lang="zh-CN" altLang="en-US" dirty="0"/>
              <a:t>常用</a:t>
            </a:r>
            <a:r>
              <a:rPr lang="en-US" altLang="zh-CN" dirty="0"/>
              <a:t>API</a:t>
            </a:r>
            <a:r>
              <a:rPr lang="zh-CN" altLang="en-US" dirty="0"/>
              <a:t>练习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 err="1"/>
              <a:t>FileWriter</a:t>
            </a:r>
            <a:r>
              <a:rPr lang="zh-CN" altLang="en-US" dirty="0"/>
              <a:t>写数据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构造方法</a:t>
            </a:r>
            <a:endParaRPr lang="en-US" altLang="zh-CN" sz="2800" dirty="0"/>
          </a:p>
          <a:p>
            <a:pPr lvl="1">
              <a:lnSpc>
                <a:spcPct val="80000"/>
              </a:lnSpc>
            </a:pPr>
            <a:r>
              <a:rPr lang="en-US" altLang="zh-CN" sz="2400" dirty="0" err="1"/>
              <a:t>FileWriter</a:t>
            </a:r>
            <a:r>
              <a:rPr lang="en-US" altLang="zh-CN" sz="2400" dirty="0"/>
              <a:t>(String </a:t>
            </a:r>
            <a:r>
              <a:rPr lang="en-US" altLang="zh-CN" sz="2400" dirty="0" err="1"/>
              <a:t>fileName</a:t>
            </a:r>
            <a:r>
              <a:rPr lang="en-US" altLang="zh-CN" sz="2400" dirty="0"/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成员方法</a:t>
            </a:r>
            <a:endParaRPr lang="en-US" altLang="zh-CN" sz="28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void write(String 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void flush()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void close()</a:t>
            </a:r>
          </a:p>
          <a:p>
            <a:pPr lvl="1">
              <a:lnSpc>
                <a:spcPct val="80000"/>
              </a:lnSpc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 err="1"/>
              <a:t>FileWriter</a:t>
            </a:r>
            <a:r>
              <a:rPr lang="zh-CN" altLang="en-US" dirty="0"/>
              <a:t>写数据的方法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void write(String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void write(String </a:t>
            </a:r>
            <a:r>
              <a:rPr lang="en-US" altLang="zh-CN" sz="2800" dirty="0" err="1"/>
              <a:t>str,int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index,int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void </a:t>
            </a:r>
            <a:r>
              <a:rPr lang="en-US" altLang="zh-CN" sz="2800" dirty="0" err="1"/>
              <a:t>wirte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ch</a:t>
            </a:r>
            <a:r>
              <a:rPr lang="en-US" altLang="zh-CN" sz="28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void write(char[] </a:t>
            </a:r>
            <a:r>
              <a:rPr lang="en-US" altLang="zh-CN" sz="2800" dirty="0" err="1"/>
              <a:t>chs</a:t>
            </a:r>
            <a:r>
              <a:rPr lang="en-US" altLang="zh-CN" sz="28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void write(char[] </a:t>
            </a:r>
            <a:r>
              <a:rPr lang="en-US" altLang="zh-CN" sz="2800" dirty="0" err="1"/>
              <a:t>chs,int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index,int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)</a:t>
            </a:r>
          </a:p>
          <a:p>
            <a:pPr lvl="1">
              <a:lnSpc>
                <a:spcPct val="8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61784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 err="1"/>
              <a:t>FileWriter</a:t>
            </a:r>
            <a:r>
              <a:rPr lang="zh-CN" altLang="en-US" dirty="0"/>
              <a:t>写数据常见问题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如何实现数据的换行</a:t>
            </a:r>
            <a:r>
              <a:rPr lang="en-US" altLang="zh-CN" sz="2800" dirty="0"/>
              <a:t>?</a:t>
            </a:r>
            <a:endParaRPr lang="en-US" altLang="zh-CN" sz="2400" dirty="0"/>
          </a:p>
          <a:p>
            <a:r>
              <a:rPr lang="zh-CN" altLang="en-US" sz="2800" dirty="0"/>
              <a:t>如何实现数据的追加写入</a:t>
            </a:r>
            <a:r>
              <a:rPr lang="en-US" altLang="zh-CN" sz="2800" dirty="0"/>
              <a:t>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 err="1"/>
              <a:t>FileReader</a:t>
            </a:r>
            <a:r>
              <a:rPr lang="zh-CN" altLang="en-US" dirty="0"/>
              <a:t>读数据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构造方法</a:t>
            </a:r>
            <a:endParaRPr lang="en-US" altLang="zh-CN" sz="2800" dirty="0"/>
          </a:p>
          <a:p>
            <a:pPr lvl="1">
              <a:lnSpc>
                <a:spcPct val="80000"/>
              </a:lnSpc>
            </a:pPr>
            <a:r>
              <a:rPr lang="en-US" altLang="zh-CN" sz="2000" dirty="0" err="1"/>
              <a:t>FileReader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fileName</a:t>
            </a:r>
            <a:r>
              <a:rPr lang="en-US" altLang="zh-CN" sz="2000" dirty="0"/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成员方法</a:t>
            </a:r>
            <a:endParaRPr lang="en-US" altLang="zh-CN" sz="2800" dirty="0"/>
          </a:p>
          <a:p>
            <a:pPr lvl="1">
              <a:lnSpc>
                <a:spcPct val="80000"/>
              </a:lnSpc>
            </a:pPr>
            <a:r>
              <a:rPr lang="en-US" altLang="zh-CN" sz="2000" dirty="0" err="1"/>
              <a:t>int</a:t>
            </a:r>
            <a:r>
              <a:rPr lang="en-US" altLang="zh-CN" sz="2000" dirty="0"/>
              <a:t> read()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/>
              <a:t>int</a:t>
            </a:r>
            <a:r>
              <a:rPr lang="en-US" altLang="zh-CN" sz="2000" dirty="0"/>
              <a:t> read(char[] </a:t>
            </a:r>
            <a:r>
              <a:rPr lang="en-US" altLang="zh-CN" sz="2000" dirty="0" err="1"/>
              <a:t>cbuf</a:t>
            </a:r>
            <a:r>
              <a:rPr lang="en-US" altLang="zh-CN" sz="2000" dirty="0"/>
              <a:t>)</a:t>
            </a:r>
          </a:p>
          <a:p>
            <a:pPr lvl="1">
              <a:lnSpc>
                <a:spcPct val="80000"/>
              </a:lnSpc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/>
              <a:t>IO</a:t>
            </a:r>
            <a:r>
              <a:rPr lang="zh-CN" altLang="en-US" dirty="0"/>
              <a:t>流案例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复制文本文件</a:t>
            </a:r>
            <a:endParaRPr lang="en-US" altLang="zh-CN" sz="28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一次读写一个字符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一次读写一个字符数组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字符缓冲流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BufferedWriter</a:t>
            </a:r>
            <a:r>
              <a:rPr lang="zh-CN" altLang="en-US" sz="2800" dirty="0"/>
              <a:t>基本用法</a:t>
            </a:r>
            <a:endParaRPr lang="en-US" altLang="zh-CN" sz="2800" dirty="0"/>
          </a:p>
          <a:p>
            <a:r>
              <a:rPr lang="en-US" altLang="zh-CN" sz="2800" dirty="0" err="1"/>
              <a:t>BufferedReader</a:t>
            </a:r>
            <a:r>
              <a:rPr lang="zh-CN" altLang="en-US" sz="2800" dirty="0"/>
              <a:t>基本用法</a:t>
            </a:r>
            <a:endParaRPr lang="en-US" altLang="zh-CN" sz="2800" dirty="0"/>
          </a:p>
          <a:p>
            <a:r>
              <a:rPr lang="zh-CN" altLang="en-US" sz="2800" dirty="0"/>
              <a:t>字符缓冲流复制文本文件</a:t>
            </a:r>
            <a:endParaRPr lang="en-US" altLang="zh-CN" sz="2800" dirty="0"/>
          </a:p>
          <a:p>
            <a:r>
              <a:rPr lang="zh-CN" altLang="en-US" sz="2800" dirty="0"/>
              <a:t>特殊功能</a:t>
            </a:r>
            <a:endParaRPr lang="en-US" altLang="zh-CN" sz="2800" dirty="0"/>
          </a:p>
          <a:p>
            <a:pPr lvl="1"/>
            <a:r>
              <a:rPr lang="en-US" altLang="zh-CN" sz="2300" dirty="0" err="1"/>
              <a:t>BufferedWriter</a:t>
            </a:r>
            <a:endParaRPr lang="en-US" altLang="zh-CN" sz="2300" dirty="0"/>
          </a:p>
          <a:p>
            <a:pPr lvl="2"/>
            <a:r>
              <a:rPr lang="en-US" altLang="zh-CN" sz="1900" dirty="0"/>
              <a:t>void </a:t>
            </a:r>
            <a:r>
              <a:rPr lang="en-US" altLang="zh-CN" sz="1900" dirty="0" err="1"/>
              <a:t>newLine</a:t>
            </a:r>
            <a:r>
              <a:rPr lang="en-US" altLang="zh-CN" sz="1900" dirty="0"/>
              <a:t>()</a:t>
            </a:r>
          </a:p>
          <a:p>
            <a:pPr lvl="1"/>
            <a:r>
              <a:rPr lang="en-US" altLang="zh-CN" sz="2300" dirty="0" err="1"/>
              <a:t>BufferedReader</a:t>
            </a:r>
            <a:endParaRPr lang="en-US" altLang="zh-CN" sz="2300" dirty="0"/>
          </a:p>
          <a:p>
            <a:pPr lvl="2"/>
            <a:r>
              <a:rPr lang="en-US" altLang="zh-CN" sz="1900" dirty="0"/>
              <a:t>String </a:t>
            </a:r>
            <a:r>
              <a:rPr lang="en-US" altLang="zh-CN" sz="1900" dirty="0" err="1"/>
              <a:t>readLine</a:t>
            </a:r>
            <a:r>
              <a:rPr lang="en-US" altLang="zh-CN" sz="1900" dirty="0"/>
              <a:t>()</a:t>
            </a:r>
          </a:p>
          <a:p>
            <a:r>
              <a:rPr lang="zh-CN" altLang="en-US" sz="2800" dirty="0"/>
              <a:t>字符缓冲流特殊功能复制文本文件</a:t>
            </a:r>
            <a:endParaRPr lang="en-US" altLang="zh-CN" sz="2800" dirty="0"/>
          </a:p>
          <a:p>
            <a:pPr lvl="1"/>
            <a:endParaRPr lang="en-US" altLang="zh-CN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/>
              <a:t>IO</a:t>
            </a:r>
            <a:r>
              <a:rPr lang="zh-CN" altLang="en-US" dirty="0"/>
              <a:t>流练习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复制文本文件</a:t>
            </a:r>
            <a:r>
              <a:rPr lang="en-US" altLang="zh-CN" sz="2800" dirty="0"/>
              <a:t>(5</a:t>
            </a:r>
            <a:r>
              <a:rPr lang="zh-CN" altLang="en-US" sz="2800" dirty="0"/>
              <a:t>种方式</a:t>
            </a:r>
            <a:r>
              <a:rPr lang="en-US" altLang="zh-CN" sz="2800" dirty="0"/>
              <a:t>)</a:t>
            </a:r>
          </a:p>
          <a:p>
            <a:r>
              <a:rPr lang="zh-CN" altLang="en-US" sz="2800" dirty="0"/>
              <a:t>把</a:t>
            </a:r>
            <a:r>
              <a:rPr lang="en-US" altLang="zh-CN" sz="2800" dirty="0" err="1"/>
              <a:t>ArrayList</a:t>
            </a:r>
            <a:r>
              <a:rPr lang="zh-CN" altLang="en-US" sz="2800" dirty="0"/>
              <a:t>集合中的字符串数据存储到文本文件</a:t>
            </a:r>
            <a:endParaRPr lang="en-US" altLang="zh-CN" sz="2800" dirty="0"/>
          </a:p>
          <a:p>
            <a:pPr lvl="1"/>
            <a:r>
              <a:rPr lang="zh-CN" altLang="en-US" sz="2400" dirty="0"/>
              <a:t>每一个字符串元素作为文件中的一行数据</a:t>
            </a:r>
            <a:endParaRPr lang="en-US" altLang="zh-CN" sz="2400" dirty="0"/>
          </a:p>
          <a:p>
            <a:r>
              <a:rPr lang="zh-CN" altLang="en-US" sz="2800" dirty="0"/>
              <a:t>从文本文件中读取数据到</a:t>
            </a:r>
            <a:r>
              <a:rPr lang="en-US" altLang="zh-CN" sz="2800" dirty="0" err="1"/>
              <a:t>ArrayList</a:t>
            </a:r>
            <a:r>
              <a:rPr lang="zh-CN" altLang="en-US" sz="2800" dirty="0"/>
              <a:t>集合中，并遍历集合</a:t>
            </a:r>
            <a:endParaRPr lang="en-US" altLang="zh-CN" sz="2800" dirty="0"/>
          </a:p>
          <a:p>
            <a:pPr lvl="1"/>
            <a:r>
              <a:rPr lang="zh-CN" altLang="en-US" sz="2400" dirty="0"/>
              <a:t>每一行数据作为一个字符串元素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常用</a:t>
            </a:r>
            <a:r>
              <a:rPr lang="en-US" altLang="zh-CN" dirty="0"/>
              <a:t>API</a:t>
            </a:r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键盘录入</a:t>
            </a:r>
            <a:r>
              <a:rPr lang="en-US" altLang="zh-CN" sz="2800"/>
              <a:t>3</a:t>
            </a:r>
            <a:r>
              <a:rPr lang="zh-CN" altLang="en-US" sz="2800"/>
              <a:t>个</a:t>
            </a:r>
            <a:r>
              <a:rPr lang="zh-CN" altLang="en-US" sz="2800" dirty="0"/>
              <a:t>学生信息</a:t>
            </a:r>
            <a:r>
              <a:rPr lang="en-US" altLang="zh-CN" sz="2800" dirty="0"/>
              <a:t>(</a:t>
            </a:r>
            <a:r>
              <a:rPr lang="zh-CN" altLang="en-US" sz="2800" dirty="0"/>
              <a:t>学号</a:t>
            </a:r>
            <a:r>
              <a:rPr lang="en-US" altLang="zh-CN" sz="2800" dirty="0"/>
              <a:t>,</a:t>
            </a:r>
            <a:r>
              <a:rPr lang="zh-CN" altLang="en-US" sz="2800" dirty="0"/>
              <a:t>姓名</a:t>
            </a:r>
            <a:r>
              <a:rPr lang="en-US" altLang="zh-CN" sz="2800" dirty="0"/>
              <a:t>,</a:t>
            </a:r>
            <a:r>
              <a:rPr lang="zh-CN" altLang="en-US" sz="2800" dirty="0"/>
              <a:t>年龄</a:t>
            </a:r>
            <a:r>
              <a:rPr lang="en-US" altLang="zh-CN" sz="2800" dirty="0"/>
              <a:t>,</a:t>
            </a:r>
            <a:r>
              <a:rPr lang="zh-CN" altLang="en-US" sz="2800" dirty="0"/>
              <a:t>居住城市</a:t>
            </a:r>
            <a:r>
              <a:rPr lang="en-US" altLang="zh-CN" sz="2800" dirty="0"/>
              <a:t>)</a:t>
            </a:r>
            <a:r>
              <a:rPr lang="zh-CN" altLang="en-US" sz="2800" dirty="0"/>
              <a:t>存入集合。然后遍历集合把每一个学生信息存入文本文件</a:t>
            </a:r>
            <a:r>
              <a:rPr lang="en-US" altLang="zh-CN" sz="2800" dirty="0"/>
              <a:t>(</a:t>
            </a:r>
            <a:r>
              <a:rPr lang="zh-CN" altLang="en-US" sz="2800" dirty="0"/>
              <a:t>每一个学生信息为一行，自己定义分割标记</a:t>
            </a:r>
            <a:r>
              <a:rPr lang="en-US" altLang="zh-CN" sz="2800" dirty="0"/>
              <a:t>)</a:t>
            </a:r>
          </a:p>
          <a:p>
            <a:r>
              <a:rPr lang="zh-CN" altLang="en-US" sz="2800" dirty="0"/>
              <a:t>把上一题的文本文件中的学生信息读取出来存储到集合中，然后遍历集合，在控制台输出</a:t>
            </a:r>
            <a:endParaRPr lang="en-US" altLang="zh-CN" sz="2800" dirty="0"/>
          </a:p>
          <a:p>
            <a:r>
              <a:rPr lang="zh-CN" altLang="en-US" sz="2800" dirty="0"/>
              <a:t>学生管理系统最终版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/>
              <a:t>API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API(Application Programming Interface) </a:t>
            </a:r>
          </a:p>
          <a:p>
            <a:pPr lvl="1"/>
            <a:r>
              <a:rPr lang="zh-CN" altLang="zh-CN" sz="2300" dirty="0"/>
              <a:t>应用程序编程接口</a:t>
            </a:r>
            <a:endParaRPr lang="en-US" altLang="zh-CN" sz="2300" dirty="0"/>
          </a:p>
          <a:p>
            <a:pPr lvl="1"/>
            <a:r>
              <a:rPr lang="zh-CN" altLang="zh-CN" sz="2300" dirty="0"/>
              <a:t>编写一个机器人程序去控制机器人踢足球，程序就需要向机器人发出向前跑、向后跑、射门、抢球等各种命令，没有编过程序的人很难想象这样的程序如何编写。但是对于有经验的开发人员来说，知道机器人厂商一定会提供一些用于控制机器人的</a:t>
            </a:r>
            <a:r>
              <a:rPr lang="en-US" altLang="zh-CN" sz="2300" dirty="0"/>
              <a:t>Java</a:t>
            </a:r>
            <a:r>
              <a:rPr lang="zh-CN" altLang="zh-CN" sz="2300" dirty="0"/>
              <a:t>类，这些类中定义好了操作机器人各种动作的方法。其实，这些</a:t>
            </a:r>
            <a:r>
              <a:rPr lang="en-US" altLang="zh-CN" sz="2300" dirty="0"/>
              <a:t>Java</a:t>
            </a:r>
            <a:r>
              <a:rPr lang="zh-CN" altLang="zh-CN" sz="2300" dirty="0"/>
              <a:t>类就是机器人厂商提供给应用程序编程的接口，大家把这些类称为</a:t>
            </a:r>
            <a:r>
              <a:rPr lang="en-US" altLang="zh-CN" sz="2300" dirty="0"/>
              <a:t>API</a:t>
            </a:r>
            <a:r>
              <a:rPr lang="zh-CN" altLang="zh-CN" sz="2300" dirty="0"/>
              <a:t>。本章涉及的</a:t>
            </a:r>
            <a:r>
              <a:rPr lang="en-US" altLang="zh-CN" sz="2300" dirty="0"/>
              <a:t>Java API</a:t>
            </a:r>
            <a:r>
              <a:rPr lang="zh-CN" altLang="zh-CN" sz="2300" dirty="0"/>
              <a:t>指的就是</a:t>
            </a:r>
            <a:r>
              <a:rPr lang="en-US" altLang="zh-CN" sz="2300" dirty="0"/>
              <a:t>JDK</a:t>
            </a:r>
            <a:r>
              <a:rPr lang="zh-CN" altLang="zh-CN" sz="2300" dirty="0"/>
              <a:t>中提供的各种功能的</a:t>
            </a:r>
            <a:r>
              <a:rPr lang="en-US" altLang="zh-CN" sz="2300" dirty="0"/>
              <a:t>Java</a:t>
            </a:r>
            <a:r>
              <a:rPr lang="zh-CN" altLang="zh-CN" sz="2300" dirty="0"/>
              <a:t>类。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如何使用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打开帮助文档</a:t>
            </a:r>
            <a:endParaRPr lang="en-US" altLang="zh-CN" dirty="0"/>
          </a:p>
          <a:p>
            <a:r>
              <a:rPr lang="zh-CN" altLang="en-US" dirty="0"/>
              <a:t>点击显示，找到索引，看到输入框</a:t>
            </a:r>
            <a:endParaRPr lang="en-US" altLang="zh-CN" dirty="0"/>
          </a:p>
          <a:p>
            <a:r>
              <a:rPr lang="zh-CN" altLang="en-US" dirty="0"/>
              <a:t>你要找谁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在输入框里输入，然后回车</a:t>
            </a:r>
            <a:endParaRPr lang="en-US" altLang="zh-CN" dirty="0"/>
          </a:p>
          <a:p>
            <a:r>
              <a:rPr lang="zh-CN" altLang="en-US" dirty="0"/>
              <a:t>看包</a:t>
            </a:r>
            <a:endParaRPr lang="en-US" altLang="zh-CN" dirty="0"/>
          </a:p>
          <a:p>
            <a:pPr lvl="1"/>
            <a:r>
              <a:rPr lang="en-US" altLang="zh-CN" dirty="0" err="1"/>
              <a:t>java.lang</a:t>
            </a:r>
            <a:r>
              <a:rPr lang="zh-CN" altLang="en-US" dirty="0"/>
              <a:t>下的类不需要导包，其他需要</a:t>
            </a:r>
            <a:endParaRPr lang="en-US" altLang="zh-CN" dirty="0"/>
          </a:p>
          <a:p>
            <a:r>
              <a:rPr lang="zh-CN" altLang="en-US" dirty="0"/>
              <a:t>看类的解释和说明</a:t>
            </a:r>
            <a:endParaRPr lang="en-US" altLang="zh-CN" dirty="0"/>
          </a:p>
          <a:p>
            <a:r>
              <a:rPr lang="zh-CN" altLang="en-US" dirty="0"/>
              <a:t>学习构造方法</a:t>
            </a:r>
            <a:endParaRPr lang="en-US" altLang="zh-CN" dirty="0"/>
          </a:p>
          <a:p>
            <a:r>
              <a:rPr lang="zh-CN" altLang="en-US" dirty="0"/>
              <a:t>使用成员方法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/>
              <a:t>String</a:t>
            </a:r>
            <a:r>
              <a:rPr lang="zh-CN" altLang="en-US" dirty="0"/>
              <a:t>类的概述及构造方法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/>
              <a:t>String</a:t>
            </a:r>
            <a:r>
              <a:rPr lang="zh-CN" altLang="en-US" sz="2800" dirty="0"/>
              <a:t>类概述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300" dirty="0"/>
              <a:t>字符串是由多个字符组成的一串数据</a:t>
            </a:r>
            <a:endParaRPr lang="en-US" altLang="zh-CN" sz="2300" dirty="0"/>
          </a:p>
          <a:p>
            <a:pPr lvl="1">
              <a:defRPr/>
            </a:pPr>
            <a:r>
              <a:rPr lang="zh-CN" altLang="en-US" sz="2300" dirty="0"/>
              <a:t>字符串可以看成是字符数组</a:t>
            </a:r>
            <a:endParaRPr lang="en-US" altLang="zh-CN" sz="2300" dirty="0"/>
          </a:p>
          <a:p>
            <a:pPr>
              <a:defRPr/>
            </a:pPr>
            <a:r>
              <a:rPr lang="zh-CN" altLang="en-US" sz="2800" dirty="0"/>
              <a:t>构造方法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300" dirty="0"/>
              <a:t>public String(String original)</a:t>
            </a:r>
          </a:p>
          <a:p>
            <a:pPr lvl="1">
              <a:defRPr/>
            </a:pPr>
            <a:r>
              <a:rPr lang="en-US" altLang="zh-CN" sz="2300" dirty="0"/>
              <a:t>public String(char[] value)</a:t>
            </a:r>
          </a:p>
          <a:p>
            <a:pPr lvl="1">
              <a:defRPr/>
            </a:pPr>
            <a:r>
              <a:rPr lang="en-US" altLang="zh-CN" sz="2300" dirty="0"/>
              <a:t>public String(char[] </a:t>
            </a:r>
            <a:r>
              <a:rPr lang="en-US" altLang="zh-CN" sz="2300" dirty="0" err="1"/>
              <a:t>value,int</a:t>
            </a:r>
            <a:r>
              <a:rPr lang="en-US" altLang="zh-CN" sz="2300" dirty="0"/>
              <a:t> </a:t>
            </a:r>
            <a:r>
              <a:rPr lang="en-US" altLang="zh-CN" sz="2300" dirty="0" err="1"/>
              <a:t>offset,int</a:t>
            </a:r>
            <a:r>
              <a:rPr lang="en-US" altLang="zh-CN" sz="2300" dirty="0"/>
              <a:t> count)</a:t>
            </a:r>
          </a:p>
          <a:p>
            <a:pPr lvl="1">
              <a:defRPr/>
            </a:pPr>
            <a:r>
              <a:rPr lang="zh-CN" altLang="en-US" sz="2300" dirty="0"/>
              <a:t>直接赋值也可以是一个对象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/>
              <a:t>String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/>
              <a:t>通过构造方法创建字符串对象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400" dirty="0"/>
              <a:t>String s = new String(“hello”);</a:t>
            </a:r>
          </a:p>
          <a:p>
            <a:pPr>
              <a:defRPr/>
            </a:pPr>
            <a:r>
              <a:rPr lang="zh-CN" altLang="en-US" sz="2800" dirty="0"/>
              <a:t>直接赋值创建字符串对象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300" dirty="0"/>
              <a:t>String s = “hello”;</a:t>
            </a:r>
            <a:r>
              <a:rPr lang="zh-CN" altLang="en-US" sz="2400" dirty="0"/>
              <a:t>区别是什么</a:t>
            </a:r>
            <a:r>
              <a:rPr lang="en-US" altLang="zh-CN" sz="2400" dirty="0"/>
              <a:t>?</a:t>
            </a:r>
            <a:endParaRPr lang="en-US" altLang="zh-CN" sz="2300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/>
              <a:t>String</a:t>
            </a:r>
            <a:r>
              <a:rPr lang="zh-CN" altLang="en-US" dirty="0"/>
              <a:t>类的判断功能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err="1">
                <a:latin typeface="+mn-ea"/>
              </a:rPr>
              <a:t>boolean</a:t>
            </a:r>
            <a:r>
              <a:rPr lang="en-US" altLang="zh-CN" dirty="0">
                <a:latin typeface="+mn-ea"/>
              </a:rPr>
              <a:t> equals(Object </a:t>
            </a:r>
            <a:r>
              <a:rPr lang="en-US" altLang="zh-CN" dirty="0" err="1">
                <a:latin typeface="+mn-ea"/>
              </a:rPr>
              <a:t>obj</a:t>
            </a:r>
            <a:r>
              <a:rPr lang="en-US" altLang="zh-CN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zh-CN" dirty="0" err="1">
                <a:latin typeface="+mn-ea"/>
              </a:rPr>
              <a:t>boolean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equalsIgnoreCase</a:t>
            </a:r>
            <a:r>
              <a:rPr lang="en-US" altLang="zh-CN" dirty="0">
                <a:latin typeface="+mn-ea"/>
              </a:rPr>
              <a:t>(String </a:t>
            </a:r>
            <a:r>
              <a:rPr lang="en-US" altLang="zh-CN" dirty="0" err="1">
                <a:latin typeface="+mn-ea"/>
              </a:rPr>
              <a:t>str</a:t>
            </a:r>
            <a:r>
              <a:rPr lang="en-US" altLang="zh-CN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zh-CN" dirty="0" err="1">
                <a:latin typeface="+mn-ea"/>
              </a:rPr>
              <a:t>boolean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startsWith</a:t>
            </a:r>
            <a:r>
              <a:rPr lang="en-US" altLang="zh-CN" dirty="0">
                <a:latin typeface="+mn-ea"/>
              </a:rPr>
              <a:t>(String </a:t>
            </a:r>
            <a:r>
              <a:rPr lang="en-US" altLang="zh-CN" dirty="0" err="1">
                <a:latin typeface="+mn-ea"/>
              </a:rPr>
              <a:t>str</a:t>
            </a:r>
            <a:r>
              <a:rPr lang="en-US" altLang="zh-CN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zh-CN" dirty="0" err="1">
                <a:latin typeface="+mn-ea"/>
              </a:rPr>
              <a:t>boolean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endsWith</a:t>
            </a:r>
            <a:r>
              <a:rPr lang="en-US" altLang="zh-CN" dirty="0">
                <a:latin typeface="+mn-ea"/>
              </a:rPr>
              <a:t>(String </a:t>
            </a:r>
            <a:r>
              <a:rPr lang="en-US" altLang="zh-CN" dirty="0" err="1">
                <a:latin typeface="+mn-ea"/>
              </a:rPr>
              <a:t>str</a:t>
            </a:r>
            <a:r>
              <a:rPr lang="en-US" altLang="zh-CN" dirty="0">
                <a:latin typeface="+mn-ea"/>
              </a:rPr>
              <a:t>)</a:t>
            </a:r>
            <a:endParaRPr lang="zh-CN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/>
              <a:t>String</a:t>
            </a:r>
            <a:r>
              <a:rPr lang="zh-CN" altLang="en-US" dirty="0"/>
              <a:t>类的获取功能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length()</a:t>
            </a:r>
          </a:p>
          <a:p>
            <a:pPr>
              <a:defRPr/>
            </a:pPr>
            <a:r>
              <a:rPr lang="en-US" altLang="zh-CN" dirty="0">
                <a:latin typeface="+mn-ea"/>
              </a:rPr>
              <a:t>char </a:t>
            </a:r>
            <a:r>
              <a:rPr lang="en-US" altLang="zh-CN" dirty="0" err="1">
                <a:latin typeface="+mn-ea"/>
              </a:rPr>
              <a:t>charAt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index)</a:t>
            </a:r>
          </a:p>
          <a:p>
            <a:pPr>
              <a:defRPr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indexOf</a:t>
            </a:r>
            <a:r>
              <a:rPr lang="en-US" altLang="zh-CN" dirty="0">
                <a:latin typeface="+mn-ea"/>
              </a:rPr>
              <a:t>(String </a:t>
            </a:r>
            <a:r>
              <a:rPr lang="en-US" altLang="zh-CN" dirty="0" err="1">
                <a:latin typeface="+mn-ea"/>
              </a:rPr>
              <a:t>str</a:t>
            </a:r>
            <a:r>
              <a:rPr lang="en-US" altLang="zh-CN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zh-CN" dirty="0">
                <a:latin typeface="+mn-ea"/>
              </a:rPr>
              <a:t>String substring(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start)</a:t>
            </a:r>
          </a:p>
          <a:p>
            <a:pPr>
              <a:defRPr/>
            </a:pPr>
            <a:r>
              <a:rPr lang="en-US" altLang="zh-CN" dirty="0">
                <a:latin typeface="+mn-ea"/>
              </a:rPr>
              <a:t>String substring(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start,int</a:t>
            </a:r>
            <a:r>
              <a:rPr lang="en-US" altLang="zh-CN" dirty="0">
                <a:latin typeface="+mn-ea"/>
              </a:rPr>
              <a:t> end)</a:t>
            </a:r>
            <a:endParaRPr lang="zh-CN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/>
              <a:t>String</a:t>
            </a:r>
            <a:r>
              <a:rPr lang="zh-CN" altLang="en-US" dirty="0"/>
              <a:t>类的转换功能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+mn-ea"/>
              </a:rPr>
              <a:t>char[] </a:t>
            </a:r>
            <a:r>
              <a:rPr lang="en-US" altLang="zh-CN" dirty="0" err="1">
                <a:latin typeface="+mn-ea"/>
              </a:rPr>
              <a:t>toCharArray</a:t>
            </a:r>
            <a:r>
              <a:rPr lang="en-US" altLang="zh-CN" dirty="0">
                <a:latin typeface="+mn-ea"/>
              </a:rPr>
              <a:t>()</a:t>
            </a:r>
          </a:p>
          <a:p>
            <a:pPr>
              <a:defRPr/>
            </a:pPr>
            <a:r>
              <a:rPr lang="en-US" altLang="zh-CN" dirty="0">
                <a:latin typeface="+mn-ea"/>
              </a:rPr>
              <a:t>String </a:t>
            </a:r>
            <a:r>
              <a:rPr lang="en-US" altLang="zh-CN" dirty="0" err="1">
                <a:latin typeface="+mn-ea"/>
              </a:rPr>
              <a:t>toLowerCase</a:t>
            </a:r>
            <a:r>
              <a:rPr lang="en-US" altLang="zh-CN" dirty="0">
                <a:latin typeface="+mn-ea"/>
              </a:rPr>
              <a:t>()</a:t>
            </a:r>
          </a:p>
          <a:p>
            <a:pPr>
              <a:defRPr/>
            </a:pPr>
            <a:r>
              <a:rPr lang="en-US" altLang="zh-CN" dirty="0">
                <a:latin typeface="+mn-ea"/>
              </a:rPr>
              <a:t>String </a:t>
            </a:r>
            <a:r>
              <a:rPr lang="en-US" altLang="zh-CN" dirty="0" err="1">
                <a:latin typeface="+mn-ea"/>
              </a:rPr>
              <a:t>toUpperCase</a:t>
            </a:r>
            <a:r>
              <a:rPr lang="en-US" altLang="zh-CN" dirty="0">
                <a:latin typeface="+mn-ea"/>
              </a:rPr>
              <a:t>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1325</Words>
  <Application>Microsoft Office PowerPoint</Application>
  <PresentationFormat>全屏显示(4:3)</PresentationFormat>
  <Paragraphs>194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Office 主题</vt:lpstr>
      <vt:lpstr>PowerPoint 演示文稿</vt:lpstr>
      <vt:lpstr> 常用API</vt:lpstr>
      <vt:lpstr> API概述</vt:lpstr>
      <vt:lpstr> 如何使用API</vt:lpstr>
      <vt:lpstr> String类的概述及构造方法 </vt:lpstr>
      <vt:lpstr> String的特点</vt:lpstr>
      <vt:lpstr> String类的判断功能</vt:lpstr>
      <vt:lpstr> String类的获取功能</vt:lpstr>
      <vt:lpstr> String类的转换功能</vt:lpstr>
      <vt:lpstr> String类的其他功能</vt:lpstr>
      <vt:lpstr> String类的练习</vt:lpstr>
      <vt:lpstr> StringBuilder类概述及其构造方法 </vt:lpstr>
      <vt:lpstr> StringBuilder类的常用方法</vt:lpstr>
      <vt:lpstr> StringBuilder的练习</vt:lpstr>
      <vt:lpstr> 对象数组的案例</vt:lpstr>
      <vt:lpstr> 为什么出现集合类</vt:lpstr>
      <vt:lpstr> ArrayList类的构造方法和成员方法</vt:lpstr>
      <vt:lpstr> ArrayList类案例</vt:lpstr>
      <vt:lpstr> IO流概述和分类</vt:lpstr>
      <vt:lpstr> FileWriter写数据</vt:lpstr>
      <vt:lpstr> FileWriter写数据的方法</vt:lpstr>
      <vt:lpstr> FileWriter写数据常见问题</vt:lpstr>
      <vt:lpstr> FileReader读数据</vt:lpstr>
      <vt:lpstr> IO流案例</vt:lpstr>
      <vt:lpstr> 字符缓冲流</vt:lpstr>
      <vt:lpstr> IO流练习</vt:lpstr>
      <vt:lpstr> 常用API练习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Looper</cp:lastModifiedBy>
  <cp:revision>160</cp:revision>
  <dcterms:created xsi:type="dcterms:W3CDTF">2015-06-29T07:19:00Z</dcterms:created>
  <dcterms:modified xsi:type="dcterms:W3CDTF">2040-08-14T09:54:04Z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