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sldIdLst>
    <p:sldId id="256" r:id="rId2"/>
    <p:sldId id="269" r:id="rId3"/>
    <p:sldId id="268" r:id="rId4"/>
    <p:sldId id="279" r:id="rId5"/>
    <p:sldId id="257" r:id="rId6"/>
    <p:sldId id="262" r:id="rId7"/>
    <p:sldId id="286" r:id="rId8"/>
    <p:sldId id="287" r:id="rId9"/>
    <p:sldId id="270" r:id="rId10"/>
    <p:sldId id="288" r:id="rId11"/>
    <p:sldId id="289" r:id="rId12"/>
    <p:sldId id="290" r:id="rId13"/>
    <p:sldId id="292" r:id="rId14"/>
    <p:sldId id="294" r:id="rId15"/>
    <p:sldId id="280" r:id="rId16"/>
    <p:sldId id="272" r:id="rId17"/>
    <p:sldId id="295" r:id="rId18"/>
    <p:sldId id="334" r:id="rId19"/>
    <p:sldId id="374" r:id="rId20"/>
    <p:sldId id="371" r:id="rId21"/>
    <p:sldId id="372" r:id="rId22"/>
    <p:sldId id="373" r:id="rId23"/>
    <p:sldId id="375" r:id="rId24"/>
    <p:sldId id="281" r:id="rId25"/>
    <p:sldId id="273" r:id="rId26"/>
    <p:sldId id="296" r:id="rId27"/>
    <p:sldId id="325" r:id="rId28"/>
    <p:sldId id="331" r:id="rId29"/>
    <p:sldId id="332" r:id="rId30"/>
    <p:sldId id="326" r:id="rId31"/>
    <p:sldId id="274" r:id="rId32"/>
    <p:sldId id="297" r:id="rId33"/>
    <p:sldId id="392" r:id="rId34"/>
    <p:sldId id="333" r:id="rId35"/>
    <p:sldId id="336" r:id="rId36"/>
    <p:sldId id="335" r:id="rId37"/>
    <p:sldId id="329" r:id="rId38"/>
    <p:sldId id="330" r:id="rId39"/>
    <p:sldId id="282" r:id="rId40"/>
    <p:sldId id="275" r:id="rId41"/>
    <p:sldId id="298" r:id="rId42"/>
    <p:sldId id="316" r:id="rId43"/>
    <p:sldId id="317" r:id="rId44"/>
    <p:sldId id="318" r:id="rId45"/>
    <p:sldId id="319" r:id="rId46"/>
    <p:sldId id="320" r:id="rId47"/>
    <p:sldId id="321" r:id="rId48"/>
    <p:sldId id="322" r:id="rId49"/>
    <p:sldId id="323" r:id="rId50"/>
    <p:sldId id="324" r:id="rId51"/>
    <p:sldId id="283" r:id="rId52"/>
    <p:sldId id="276" r:id="rId53"/>
    <p:sldId id="299" r:id="rId54"/>
    <p:sldId id="387" r:id="rId55"/>
    <p:sldId id="388" r:id="rId56"/>
    <p:sldId id="389" r:id="rId57"/>
    <p:sldId id="390" r:id="rId58"/>
    <p:sldId id="391" r:id="rId59"/>
    <p:sldId id="376" r:id="rId60"/>
    <p:sldId id="377" r:id="rId61"/>
    <p:sldId id="378" r:id="rId62"/>
    <p:sldId id="379" r:id="rId63"/>
    <p:sldId id="380" r:id="rId64"/>
    <p:sldId id="381" r:id="rId65"/>
    <p:sldId id="382" r:id="rId66"/>
    <p:sldId id="383" r:id="rId67"/>
    <p:sldId id="384" r:id="rId68"/>
    <p:sldId id="385" r:id="rId6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38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95A9"/>
    <a:srgbClr val="042E54"/>
    <a:srgbClr val="01B4B3"/>
    <a:srgbClr val="046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270" autoAdjust="0"/>
  </p:normalViewPr>
  <p:slideViewPr>
    <p:cSldViewPr snapToGrid="0">
      <p:cViewPr varScale="1">
        <p:scale>
          <a:sx n="68" d="100"/>
          <a:sy n="68" d="100"/>
        </p:scale>
        <p:origin x="852" y="66"/>
      </p:cViewPr>
      <p:guideLst>
        <p:guide orient="horz" pos="2159"/>
        <p:guide pos="382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D7336-B4D6-480C-B1D4-052B8723AB24}"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EAACD-5705-4926-8957-77175683809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zh.wikipedia.org/wiki/%E7%BD%91%E7%BB%9C"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EAACD-5705-4926-8957-771756838095}" type="slidenum">
              <a:rPr lang="zh-CN" altLang="en-US" smtClean="0"/>
              <a:t>36</a:t>
            </a:fld>
            <a:endParaRPr lang="zh-CN" altLang="en-US"/>
          </a:p>
        </p:txBody>
      </p:sp>
    </p:spTree>
    <p:extLst>
      <p:ext uri="{BB962C8B-B14F-4D97-AF65-F5344CB8AC3E}">
        <p14:creationId xmlns:p14="http://schemas.microsoft.com/office/powerpoint/2010/main" val="296311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CEAACD-5705-4926-8957-771756838095}" type="slidenum">
              <a:rPr lang="zh-CN" altLang="en-US" smtClean="0"/>
              <a:t>63</a:t>
            </a:fld>
            <a:endParaRPr lang="zh-CN" altLang="en-US"/>
          </a:p>
        </p:txBody>
      </p:sp>
    </p:spTree>
    <p:extLst>
      <p:ext uri="{BB962C8B-B14F-4D97-AF65-F5344CB8AC3E}">
        <p14:creationId xmlns:p14="http://schemas.microsoft.com/office/powerpoint/2010/main" val="1775762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CEAACD-5705-4926-8957-771756838095}" type="slidenum">
              <a:rPr lang="zh-CN" altLang="en-US" smtClean="0"/>
              <a:t>64</a:t>
            </a:fld>
            <a:endParaRPr lang="zh-CN" altLang="en-US"/>
          </a:p>
        </p:txBody>
      </p:sp>
    </p:spTree>
    <p:extLst>
      <p:ext uri="{BB962C8B-B14F-4D97-AF65-F5344CB8AC3E}">
        <p14:creationId xmlns:p14="http://schemas.microsoft.com/office/powerpoint/2010/main" val="127971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群众外包</a:t>
            </a:r>
            <a:r>
              <a:rPr lang="zh-CN" altLang="en-US" sz="1200" b="0" i="0" kern="1200" dirty="0">
                <a:solidFill>
                  <a:schemeClr val="tx1"/>
                </a:solidFill>
                <a:effectLst/>
                <a:latin typeface="+mn-lt"/>
                <a:ea typeface="+mn-ea"/>
                <a:cs typeface="+mn-cs"/>
              </a:rPr>
              <a:t>（英语：</a:t>
            </a:r>
            <a:r>
              <a:rPr lang="en-US" altLang="zh-CN" sz="1200" b="0" i="0" kern="1200" dirty="0">
                <a:solidFill>
                  <a:schemeClr val="tx1"/>
                </a:solidFill>
                <a:effectLst/>
                <a:latin typeface="+mn-lt"/>
                <a:ea typeface="+mn-ea"/>
                <a:cs typeface="+mn-cs"/>
              </a:rPr>
              <a:t>crowdsourcing</a:t>
            </a:r>
            <a:r>
              <a:rPr lang="zh-CN" altLang="en-US" sz="1200" b="0" i="0" kern="1200" dirty="0">
                <a:solidFill>
                  <a:schemeClr val="tx1"/>
                </a:solidFill>
                <a:effectLst/>
                <a:latin typeface="+mn-lt"/>
                <a:ea typeface="+mn-ea"/>
                <a:cs typeface="+mn-cs"/>
              </a:rPr>
              <a:t>）是一种特定的获取资源的模式，这种模式下，个人或组织可以利用大量的网络用户来获取需要的服务和想法。“众包”（</a:t>
            </a:r>
            <a:r>
              <a:rPr lang="en-US" altLang="zh-CN" sz="1200" b="0" i="0" kern="1200" dirty="0">
                <a:solidFill>
                  <a:schemeClr val="tx1"/>
                </a:solidFill>
                <a:effectLst/>
                <a:latin typeface="+mn-lt"/>
                <a:ea typeface="+mn-ea"/>
                <a:cs typeface="+mn-cs"/>
              </a:rPr>
              <a:t>crowdsourcing</a:t>
            </a:r>
            <a:r>
              <a:rPr lang="zh-CN" altLang="en-US" sz="1200" b="0" i="0" kern="1200" dirty="0">
                <a:solidFill>
                  <a:schemeClr val="tx1"/>
                </a:solidFill>
                <a:effectLst/>
                <a:latin typeface="+mn-lt"/>
                <a:ea typeface="+mn-ea"/>
                <a:cs typeface="+mn-cs"/>
              </a:rPr>
              <a:t>）是在</a:t>
            </a:r>
            <a:r>
              <a:rPr lang="en-US" altLang="zh-CN" sz="1200" b="0" i="0" kern="1200" dirty="0">
                <a:solidFill>
                  <a:schemeClr val="tx1"/>
                </a:solidFill>
                <a:effectLst/>
                <a:latin typeface="+mn-lt"/>
                <a:ea typeface="+mn-ea"/>
                <a:cs typeface="+mn-cs"/>
              </a:rPr>
              <a:t>2005</a:t>
            </a:r>
            <a:r>
              <a:rPr lang="zh-CN" altLang="en-US" sz="1200" b="0" i="0" kern="1200" dirty="0">
                <a:solidFill>
                  <a:schemeClr val="tx1"/>
                </a:solidFill>
                <a:effectLst/>
                <a:latin typeface="+mn-lt"/>
                <a:ea typeface="+mn-ea"/>
                <a:cs typeface="+mn-cs"/>
              </a:rPr>
              <a:t>年混合群众（</a:t>
            </a:r>
            <a:r>
              <a:rPr lang="en-US" altLang="zh-CN" sz="1200" b="0" i="0" kern="1200" dirty="0">
                <a:solidFill>
                  <a:schemeClr val="tx1"/>
                </a:solidFill>
                <a:effectLst/>
                <a:latin typeface="+mn-lt"/>
                <a:ea typeface="+mn-ea"/>
                <a:cs typeface="+mn-cs"/>
              </a:rPr>
              <a:t>crowd</a:t>
            </a:r>
            <a:r>
              <a:rPr lang="zh-CN" altLang="en-US" sz="1200" b="0" i="0" kern="1200" dirty="0">
                <a:solidFill>
                  <a:schemeClr val="tx1"/>
                </a:solidFill>
                <a:effectLst/>
                <a:latin typeface="+mn-lt"/>
                <a:ea typeface="+mn-ea"/>
                <a:cs typeface="+mn-cs"/>
              </a:rPr>
              <a:t>）和外包（</a:t>
            </a:r>
            <a:r>
              <a:rPr lang="en-US" altLang="zh-CN" sz="1200" b="0" i="0" kern="1200" dirty="0">
                <a:solidFill>
                  <a:schemeClr val="tx1"/>
                </a:solidFill>
                <a:effectLst/>
                <a:latin typeface="+mn-lt"/>
                <a:ea typeface="+mn-ea"/>
                <a:cs typeface="+mn-cs"/>
              </a:rPr>
              <a:t>outsourcing</a:t>
            </a:r>
            <a:r>
              <a:rPr lang="zh-CN" altLang="en-US" sz="1200" b="0" i="0" kern="1200" dirty="0">
                <a:solidFill>
                  <a:schemeClr val="tx1"/>
                </a:solidFill>
                <a:effectLst/>
                <a:latin typeface="+mn-lt"/>
                <a:ea typeface="+mn-ea"/>
                <a:cs typeface="+mn-cs"/>
              </a:rPr>
              <a:t>）词义而产生的混成词。这种通过将工作先分配给很多参与者再合成为最终结果的模式。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众包的对象可以是一群没有被特别定义的群体（而非被指派的，特定的群体）并且众包包括了混合的自底向上和自顶向下的过程。众包的优势包括：优化的价格，速度，质量，灵活性和多样性。在机构想要扩展新的想法时，众包的优势是可以提供超出本机构员工的思考范围，带来更发散和创新的想法。众包和通过</a:t>
            </a:r>
            <a:r>
              <a:rPr lang="zh-CN" altLang="en-US" sz="1200" b="0" i="0" u="none" strike="noStrike" kern="1200" dirty="0">
                <a:solidFill>
                  <a:schemeClr val="tx1"/>
                </a:solidFill>
                <a:effectLst/>
                <a:latin typeface="+mn-lt"/>
                <a:ea typeface="+mn-ea"/>
                <a:cs typeface="+mn-cs"/>
                <a:hlinkClick r:id="rId3" tooltip="网络"/>
              </a:rPr>
              <a:t>互联网</a:t>
            </a:r>
            <a:r>
              <a:rPr lang="zh-CN" altLang="en-US" sz="1200" b="0" i="0" kern="1200" dirty="0">
                <a:solidFill>
                  <a:schemeClr val="tx1"/>
                </a:solidFill>
                <a:effectLst/>
                <a:latin typeface="+mn-lt"/>
                <a:ea typeface="+mn-ea"/>
                <a:cs typeface="+mn-cs"/>
              </a:rPr>
              <a:t>控制，这些组织可以利用志愿员工大军的创意和能力</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些志愿员工具备完成任务的技能，愿意利用业余时间工作，满足于对其服务收取小额报酬，或者暂时并无报酬，目的在于未来获得更多报酬的前景。尤其对于软件业和服务业，这提供了一种组织劳动力的全新方式。</a:t>
            </a:r>
            <a:endParaRPr lang="en-US" dirty="0"/>
          </a:p>
        </p:txBody>
      </p:sp>
      <p:sp>
        <p:nvSpPr>
          <p:cNvPr id="4" name="灯片编号占位符 3"/>
          <p:cNvSpPr>
            <a:spLocks noGrp="1"/>
          </p:cNvSpPr>
          <p:nvPr>
            <p:ph type="sldNum" sz="quarter" idx="10"/>
          </p:nvPr>
        </p:nvSpPr>
        <p:spPr/>
        <p:txBody>
          <a:bodyPr/>
          <a:lstStyle/>
          <a:p>
            <a:fld id="{08CEAACD-5705-4926-8957-771756838095}" type="slidenum">
              <a:rPr lang="zh-CN" altLang="en-US" smtClean="0"/>
              <a:t>65</a:t>
            </a:fld>
            <a:endParaRPr lang="zh-CN" altLang="en-US"/>
          </a:p>
        </p:txBody>
      </p:sp>
    </p:spTree>
    <p:extLst>
      <p:ext uri="{BB962C8B-B14F-4D97-AF65-F5344CB8AC3E}">
        <p14:creationId xmlns:p14="http://schemas.microsoft.com/office/powerpoint/2010/main" val="14935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solidFill>
                  <a:schemeClr val="bg1"/>
                </a:solidFill>
                <a:latin typeface="华文新魏" panose="02010800040101010101" pitchFamily="2" charset="-122"/>
                <a:ea typeface="华文新魏" panose="02010800040101010101" pitchFamily="2" charset="-122"/>
              </a:rPr>
              <a:t>在本节中，我们首先介绍推荐有效性的结果</a:t>
            </a:r>
            <a:r>
              <a:rPr lang="zh-CN" altLang="en-US" sz="1200" dirty="0">
                <a:solidFill>
                  <a:schemeClr val="bg1"/>
                </a:solidFill>
                <a:latin typeface="华文新魏" panose="02010800040101010101" pitchFamily="2" charset="-122"/>
                <a:ea typeface="华文新魏" panose="02010800040101010101" pitchFamily="2" charset="-122"/>
              </a:rPr>
              <a:t>，</a:t>
            </a:r>
            <a:r>
              <a:rPr lang="zh-CN" altLang="zh-CN" sz="1200" dirty="0">
                <a:solidFill>
                  <a:schemeClr val="bg1"/>
                </a:solidFill>
                <a:latin typeface="华文新魏" panose="02010800040101010101" pitchFamily="2" charset="-122"/>
                <a:ea typeface="华文新魏" panose="02010800040101010101" pitchFamily="2" charset="-122"/>
              </a:rPr>
              <a:t>我们还会</a:t>
            </a:r>
            <a:r>
              <a:rPr lang="zh-CN" altLang="en-US" sz="1200" dirty="0">
                <a:solidFill>
                  <a:schemeClr val="bg1"/>
                </a:solidFill>
                <a:latin typeface="华文新魏" panose="02010800040101010101" pitchFamily="2" charset="-122"/>
                <a:ea typeface="华文新魏" panose="02010800040101010101" pitchFamily="2" charset="-122"/>
              </a:rPr>
              <a:t>介绍</a:t>
            </a:r>
            <a:r>
              <a:rPr lang="zh-CN" altLang="zh-CN" sz="1200" dirty="0">
                <a:solidFill>
                  <a:schemeClr val="bg1"/>
                </a:solidFill>
                <a:latin typeface="华文新魏" panose="02010800040101010101" pitchFamily="2" charset="-122"/>
                <a:ea typeface="华文新魏" panose="02010800040101010101" pitchFamily="2" charset="-122"/>
              </a:rPr>
              <a:t>显示位置关键字维度缩减和用户标记预测的结果。 此外，我们研究了不同来源和</a:t>
            </a:r>
            <a:r>
              <a:rPr lang="zh-CN" altLang="en-US" sz="1200" dirty="0">
                <a:solidFill>
                  <a:schemeClr val="bg1"/>
                </a:solidFill>
                <a:latin typeface="华文新魏" panose="02010800040101010101" pitchFamily="2" charset="-122"/>
                <a:ea typeface="华文新魏" panose="02010800040101010101" pitchFamily="2" charset="-122"/>
              </a:rPr>
              <a:t>得分</a:t>
            </a:r>
            <a:r>
              <a:rPr lang="zh-CN" altLang="zh-CN" sz="1200" dirty="0">
                <a:solidFill>
                  <a:schemeClr val="bg1"/>
                </a:solidFill>
                <a:latin typeface="华文新魏" panose="02010800040101010101" pitchFamily="2" charset="-122"/>
                <a:ea typeface="华文新魏" panose="02010800040101010101" pitchFamily="2" charset="-122"/>
              </a:rPr>
              <a:t>对推荐有效性的影响。</a:t>
            </a:r>
            <a:endParaRPr lang="zh-CN" altLang="en-US" dirty="0"/>
          </a:p>
        </p:txBody>
      </p:sp>
      <p:sp>
        <p:nvSpPr>
          <p:cNvPr id="4" name="灯片编号占位符 3"/>
          <p:cNvSpPr>
            <a:spLocks noGrp="1"/>
          </p:cNvSpPr>
          <p:nvPr>
            <p:ph type="sldNum" sz="quarter" idx="5"/>
          </p:nvPr>
        </p:nvSpPr>
        <p:spPr/>
        <p:txBody>
          <a:bodyPr/>
          <a:lstStyle/>
          <a:p>
            <a:fld id="{08CEAACD-5705-4926-8957-771756838095}" type="slidenum">
              <a:rPr lang="zh-CN" altLang="en-US" smtClean="0"/>
              <a:t>53</a:t>
            </a:fld>
            <a:endParaRPr lang="zh-CN" altLang="en-US"/>
          </a:p>
        </p:txBody>
      </p:sp>
    </p:spTree>
    <p:extLst>
      <p:ext uri="{BB962C8B-B14F-4D97-AF65-F5344CB8AC3E}">
        <p14:creationId xmlns:p14="http://schemas.microsoft.com/office/powerpoint/2010/main" val="183010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表 </a:t>
            </a:r>
            <a:r>
              <a:rPr lang="en-US" altLang="zh-CN" sz="1200" u="none" strike="noStrike" kern="1200" dirty="0">
                <a:solidFill>
                  <a:schemeClr val="tx1"/>
                </a:solidFill>
                <a:effectLst/>
                <a:latin typeface="+mn-lt"/>
                <a:ea typeface="+mn-ea"/>
                <a:cs typeface="+mn-cs"/>
              </a:rPr>
              <a:t>6 </a:t>
            </a:r>
            <a:r>
              <a:rPr lang="en-US" altLang="zh-CN" sz="1200" kern="1200" dirty="0">
                <a:solidFill>
                  <a:schemeClr val="tx1"/>
                </a:solidFill>
                <a:effectLst/>
                <a:latin typeface="+mn-lt"/>
                <a:ea typeface="+mn-ea"/>
                <a:cs typeface="+mn-cs"/>
              </a:rPr>
              <a:t>和 </a:t>
            </a:r>
            <a:r>
              <a:rPr lang="en-US" altLang="zh-CN" sz="1200" u="none" strike="noStrike" kern="1200" dirty="0">
                <a:solidFill>
                  <a:schemeClr val="tx1"/>
                </a:solidFill>
                <a:effectLst/>
                <a:latin typeface="+mn-lt"/>
                <a:ea typeface="+mn-ea"/>
                <a:cs typeface="+mn-cs"/>
              </a:rPr>
              <a:t>7 </a:t>
            </a:r>
            <a:r>
              <a:rPr lang="en-US" altLang="zh-CN" sz="1200" kern="1200" dirty="0" err="1">
                <a:solidFill>
                  <a:schemeClr val="tx1"/>
                </a:solidFill>
                <a:effectLst/>
                <a:latin typeface="+mn-lt"/>
                <a:ea typeface="+mn-ea"/>
                <a:cs typeface="+mn-cs"/>
              </a:rPr>
              <a:t>表明PK-Boosting在三个评估指标方面优于</a:t>
            </a:r>
            <a:r>
              <a:rPr lang="zh-CN" altLang="en-US" sz="1200" kern="1200" dirty="0">
                <a:solidFill>
                  <a:schemeClr val="tx1"/>
                </a:solidFill>
                <a:effectLst/>
                <a:latin typeface="+mn-lt"/>
                <a:ea typeface="+mn-ea"/>
                <a:cs typeface="+mn-cs"/>
              </a:rPr>
              <a:t>其他方法，</a:t>
            </a:r>
            <a:r>
              <a:rPr lang="en-US" altLang="zh-CN" sz="1200" kern="1200" dirty="0" err="1">
                <a:solidFill>
                  <a:schemeClr val="tx1"/>
                </a:solidFill>
                <a:effectLst/>
                <a:latin typeface="+mn-lt"/>
                <a:ea typeface="+mn-ea"/>
                <a:cs typeface="+mn-cs"/>
              </a:rPr>
              <a:t>这表明提出的PK-Boosting方法改善了POI推荐的性能</a:t>
            </a:r>
            <a:r>
              <a:rPr lang="zh-CN" altLang="en-US" sz="1200" kern="1200" dirty="0">
                <a:solidFill>
                  <a:schemeClr val="tx1"/>
                </a:solidFill>
                <a:effectLst/>
                <a:latin typeface="+mn-lt"/>
                <a:ea typeface="+mn-ea"/>
                <a:cs typeface="+mn-cs"/>
              </a:rPr>
              <a:t>。出现这个结果</a:t>
            </a:r>
            <a:r>
              <a:rPr lang="zh-CN" altLang="zh-CN" sz="1200" kern="1200" dirty="0">
                <a:solidFill>
                  <a:schemeClr val="tx1"/>
                </a:solidFill>
                <a:effectLst/>
                <a:latin typeface="+mn-lt"/>
                <a:ea typeface="+mn-ea"/>
                <a:cs typeface="+mn-cs"/>
              </a:rPr>
              <a:t>是因为提出的用于提升位置关键字的方法解决了数据稀疏性问题，同时它更准确地捕获用户偏好。 相反，</a:t>
            </a:r>
            <a:r>
              <a:rPr lang="en-US" altLang="zh-CN" sz="1200" kern="1200" dirty="0">
                <a:solidFill>
                  <a:schemeClr val="tx1"/>
                </a:solidFill>
                <a:effectLst/>
                <a:latin typeface="+mn-lt"/>
                <a:ea typeface="+mn-ea"/>
                <a:cs typeface="+mn-cs"/>
              </a:rPr>
              <a:t>UT</a:t>
            </a:r>
            <a:r>
              <a:rPr lang="zh-CN" altLang="zh-CN" sz="1200" kern="1200" dirty="0">
                <a:solidFill>
                  <a:schemeClr val="tx1"/>
                </a:solidFill>
                <a:effectLst/>
                <a:latin typeface="+mn-lt"/>
                <a:ea typeface="+mn-ea"/>
                <a:cs typeface="+mn-cs"/>
              </a:rPr>
              <a:t>模型</a:t>
            </a:r>
            <a:r>
              <a:rPr lang="zh-CN" altLang="en-US" sz="1200" kern="1200" dirty="0">
                <a:solidFill>
                  <a:schemeClr val="tx1"/>
                </a:solidFill>
                <a:effectLst/>
                <a:latin typeface="+mn-lt"/>
                <a:ea typeface="+mn-ea"/>
                <a:cs typeface="+mn-cs"/>
              </a:rPr>
              <a:t>都</a:t>
            </a:r>
            <a:r>
              <a:rPr lang="zh-CN" altLang="zh-CN" sz="1200" kern="1200" dirty="0">
                <a:solidFill>
                  <a:schemeClr val="tx1"/>
                </a:solidFill>
                <a:effectLst/>
                <a:latin typeface="+mn-lt"/>
                <a:ea typeface="+mn-ea"/>
                <a:cs typeface="+mn-cs"/>
              </a:rPr>
              <a:t>引入</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预测误差</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然后将该</a:t>
            </a:r>
            <a:r>
              <a:rPr lang="zh-CN" altLang="en-US" sz="1200" kern="1200" dirty="0">
                <a:solidFill>
                  <a:schemeClr val="tx1"/>
                </a:solidFill>
                <a:effectLst/>
                <a:latin typeface="+mn-lt"/>
                <a:ea typeface="+mn-ea"/>
                <a:cs typeface="+mn-cs"/>
              </a:rPr>
              <a:t>误差</a:t>
            </a:r>
            <a:r>
              <a:rPr lang="zh-CN" altLang="zh-CN" sz="1200" kern="1200" dirty="0">
                <a:solidFill>
                  <a:schemeClr val="tx1"/>
                </a:solidFill>
                <a:effectLst/>
                <a:latin typeface="+mn-lt"/>
                <a:ea typeface="+mn-ea"/>
                <a:cs typeface="+mn-cs"/>
              </a:rPr>
              <a:t>传播到位置排名，降低</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模型的性能。 我们可以看到，</a:t>
            </a:r>
            <a:r>
              <a:rPr lang="en-US" altLang="zh-CN" sz="1200" kern="1200" dirty="0" err="1">
                <a:solidFill>
                  <a:schemeClr val="tx1"/>
                </a:solidFill>
                <a:effectLst/>
                <a:latin typeface="+mn-lt"/>
                <a:ea typeface="+mn-ea"/>
                <a:cs typeface="+mn-cs"/>
              </a:rPr>
              <a:t>GeoSoCa</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nDTF</a:t>
            </a:r>
            <a:r>
              <a:rPr lang="zh-CN" altLang="zh-CN" sz="1200" kern="1200" dirty="0">
                <a:solidFill>
                  <a:schemeClr val="tx1"/>
                </a:solidFill>
                <a:effectLst/>
                <a:latin typeface="+mn-lt"/>
                <a:ea typeface="+mn-ea"/>
                <a:cs typeface="+mn-cs"/>
              </a:rPr>
              <a:t>在所有比较方法中表现最差</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这主要是因为这些方法依赖于训练和测试集之间的用户</a:t>
            </a:r>
            <a:r>
              <a:rPr lang="en-US" altLang="zh-CN" sz="1200" kern="1200" dirty="0">
                <a:solidFill>
                  <a:schemeClr val="tx1"/>
                </a:solidFill>
                <a:effectLst/>
                <a:latin typeface="+mn-lt"/>
                <a:ea typeface="+mn-ea"/>
                <a:cs typeface="+mn-cs"/>
              </a:rPr>
              <a:t>POI</a:t>
            </a:r>
            <a:r>
              <a:rPr lang="zh-CN" altLang="zh-CN" sz="1200" kern="1200" dirty="0">
                <a:solidFill>
                  <a:schemeClr val="tx1"/>
                </a:solidFill>
                <a:effectLst/>
                <a:latin typeface="+mn-lt"/>
                <a:ea typeface="+mn-ea"/>
                <a:cs typeface="+mn-cs"/>
              </a:rPr>
              <a:t>签到关联。</a:t>
            </a:r>
            <a:endParaRPr lang="zh-CN" altLang="en-US" dirty="0"/>
          </a:p>
        </p:txBody>
      </p:sp>
      <p:sp>
        <p:nvSpPr>
          <p:cNvPr id="4" name="灯片编号占位符 3"/>
          <p:cNvSpPr>
            <a:spLocks noGrp="1"/>
          </p:cNvSpPr>
          <p:nvPr>
            <p:ph type="sldNum" sz="quarter" idx="5"/>
          </p:nvPr>
        </p:nvSpPr>
        <p:spPr/>
        <p:txBody>
          <a:bodyPr/>
          <a:lstStyle/>
          <a:p>
            <a:fld id="{08CEAACD-5705-4926-8957-771756838095}" type="slidenum">
              <a:rPr lang="zh-CN" altLang="en-US" smtClean="0"/>
              <a:t>54</a:t>
            </a:fld>
            <a:endParaRPr lang="zh-CN" altLang="en-US"/>
          </a:p>
        </p:txBody>
      </p:sp>
    </p:spTree>
    <p:extLst>
      <p:ext uri="{BB962C8B-B14F-4D97-AF65-F5344CB8AC3E}">
        <p14:creationId xmlns:p14="http://schemas.microsoft.com/office/powerpoint/2010/main" val="3292203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CEAACD-5705-4926-8957-771756838095}" type="slidenum">
              <a:rPr lang="zh-CN" altLang="en-US" smtClean="0"/>
              <a:t>55</a:t>
            </a:fld>
            <a:endParaRPr lang="zh-CN" altLang="en-US"/>
          </a:p>
        </p:txBody>
      </p:sp>
    </p:spTree>
    <p:extLst>
      <p:ext uri="{BB962C8B-B14F-4D97-AF65-F5344CB8AC3E}">
        <p14:creationId xmlns:p14="http://schemas.microsoft.com/office/powerpoint/2010/main" val="1631056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chemeClr val="bg1"/>
                </a:solidFill>
                <a:latin typeface="华文新魏" panose="02010800040101010101" pitchFamily="2" charset="-122"/>
                <a:ea typeface="华文新魏" panose="02010800040101010101" pitchFamily="2" charset="-122"/>
              </a:rPr>
              <a:t>结果显示，在去除每个得分时，模型的性能平均相对下降</a:t>
            </a:r>
            <a:r>
              <a:rPr lang="en-US" altLang="zh-CN" sz="1200" dirty="0">
                <a:solidFill>
                  <a:schemeClr val="bg1"/>
                </a:solidFill>
                <a:latin typeface="华文新魏" panose="02010800040101010101" pitchFamily="2" charset="-122"/>
                <a:ea typeface="华文新魏" panose="02010800040101010101" pitchFamily="2" charset="-122"/>
              </a:rPr>
              <a:t>4.31</a:t>
            </a:r>
            <a:r>
              <a:rPr lang="zh-CN" altLang="zh-CN" sz="1200" dirty="0">
                <a:solidFill>
                  <a:schemeClr val="bg1"/>
                </a:solidFill>
                <a:latin typeface="华文新魏" panose="02010800040101010101" pitchFamily="2" charset="-122"/>
                <a:ea typeface="华文新魏" panose="02010800040101010101" pitchFamily="2" charset="-122"/>
              </a:rPr>
              <a:t>％。它表明我们的系统能够捕获信息的不同方面并将它们组合起来，为</a:t>
            </a:r>
            <a:r>
              <a:rPr lang="en-US" altLang="zh-CN" sz="1200" dirty="0">
                <a:solidFill>
                  <a:schemeClr val="bg1"/>
                </a:solidFill>
                <a:latin typeface="华文新魏" panose="02010800040101010101" pitchFamily="2" charset="-122"/>
                <a:ea typeface="华文新魏" panose="02010800040101010101" pitchFamily="2" charset="-122"/>
              </a:rPr>
              <a:t>POI</a:t>
            </a:r>
            <a:r>
              <a:rPr lang="zh-CN" altLang="zh-CN" sz="1200" dirty="0">
                <a:solidFill>
                  <a:schemeClr val="bg1"/>
                </a:solidFill>
                <a:latin typeface="华文新魏" panose="02010800040101010101" pitchFamily="2" charset="-122"/>
                <a:ea typeface="华文新魏" panose="02010800040101010101" pitchFamily="2" charset="-122"/>
              </a:rPr>
              <a:t>推荐创建更好的个性化排名模型。</a:t>
            </a:r>
            <a:endParaRPr lang="zh-CN" altLang="en-US" dirty="0"/>
          </a:p>
        </p:txBody>
      </p:sp>
      <p:sp>
        <p:nvSpPr>
          <p:cNvPr id="4" name="灯片编号占位符 3"/>
          <p:cNvSpPr>
            <a:spLocks noGrp="1"/>
          </p:cNvSpPr>
          <p:nvPr>
            <p:ph type="sldNum" sz="quarter" idx="5"/>
          </p:nvPr>
        </p:nvSpPr>
        <p:spPr/>
        <p:txBody>
          <a:bodyPr/>
          <a:lstStyle/>
          <a:p>
            <a:fld id="{08CEAACD-5705-4926-8957-771756838095}" type="slidenum">
              <a:rPr lang="zh-CN" altLang="en-US" smtClean="0"/>
              <a:t>56</a:t>
            </a:fld>
            <a:endParaRPr lang="zh-CN" altLang="en-US"/>
          </a:p>
        </p:txBody>
      </p:sp>
    </p:spTree>
    <p:extLst>
      <p:ext uri="{BB962C8B-B14F-4D97-AF65-F5344CB8AC3E}">
        <p14:creationId xmlns:p14="http://schemas.microsoft.com/office/powerpoint/2010/main" val="209481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chemeClr val="bg1"/>
                </a:solidFill>
                <a:latin typeface="华文新魏" panose="02010800040101010101" pitchFamily="2" charset="-122"/>
                <a:ea typeface="华文新魏" panose="02010800040101010101" pitchFamily="2" charset="-122"/>
              </a:rPr>
              <a:t>我们的方法能够在</a:t>
            </a:r>
            <a:r>
              <a:rPr lang="en-US" altLang="zh-CN" sz="1200" dirty="0">
                <a:solidFill>
                  <a:schemeClr val="bg1"/>
                </a:solidFill>
                <a:latin typeface="华文新魏" panose="02010800040101010101" pitchFamily="2" charset="-122"/>
                <a:ea typeface="华文新魏" panose="02010800040101010101" pitchFamily="2" charset="-122"/>
              </a:rPr>
              <a:t>P@5</a:t>
            </a:r>
            <a:r>
              <a:rPr lang="zh-CN" altLang="zh-CN" sz="1200" dirty="0">
                <a:solidFill>
                  <a:schemeClr val="bg1"/>
                </a:solidFill>
                <a:latin typeface="华文新魏" panose="02010800040101010101" pitchFamily="2" charset="-122"/>
                <a:ea typeface="华文新魏" panose="02010800040101010101" pitchFamily="2" charset="-122"/>
              </a:rPr>
              <a:t>和</a:t>
            </a:r>
            <a:r>
              <a:rPr lang="en-US" altLang="zh-CN" sz="1200" dirty="0">
                <a:solidFill>
                  <a:schemeClr val="bg1"/>
                </a:solidFill>
                <a:latin typeface="华文新魏" panose="02010800040101010101" pitchFamily="2" charset="-122"/>
                <a:ea typeface="华文新魏" panose="02010800040101010101" pitchFamily="2" charset="-122"/>
              </a:rPr>
              <a:t>nDCG@5</a:t>
            </a:r>
            <a:r>
              <a:rPr lang="zh-CN" altLang="zh-CN" sz="1200" dirty="0">
                <a:solidFill>
                  <a:schemeClr val="bg1"/>
                </a:solidFill>
                <a:latin typeface="华文新魏" panose="02010800040101010101" pitchFamily="2" charset="-122"/>
                <a:ea typeface="华文新魏" panose="02010800040101010101" pitchFamily="2" charset="-122"/>
              </a:rPr>
              <a:t>方面</a:t>
            </a:r>
            <a:r>
              <a:rPr lang="zh-CN" altLang="en-US" sz="1200" dirty="0">
                <a:solidFill>
                  <a:schemeClr val="bg1"/>
                </a:solidFill>
                <a:latin typeface="华文新魏" panose="02010800040101010101" pitchFamily="2" charset="-122"/>
                <a:ea typeface="华文新魏" panose="02010800040101010101" pitchFamily="2" charset="-122"/>
              </a:rPr>
              <a:t>优于</a:t>
            </a:r>
            <a:r>
              <a:rPr lang="en-US" altLang="zh-CN" sz="1200" dirty="0">
                <a:solidFill>
                  <a:schemeClr val="bg1"/>
                </a:solidFill>
                <a:latin typeface="华文新魏" panose="02010800040101010101" pitchFamily="2" charset="-122"/>
                <a:ea typeface="华文新魏" panose="02010800040101010101" pitchFamily="2" charset="-122"/>
              </a:rPr>
              <a:t>PCA</a:t>
            </a:r>
            <a:r>
              <a:rPr lang="zh-CN" altLang="zh-CN" sz="1200" dirty="0">
                <a:solidFill>
                  <a:schemeClr val="bg1"/>
                </a:solidFill>
                <a:latin typeface="华文新魏" panose="02010800040101010101" pitchFamily="2" charset="-122"/>
                <a:ea typeface="华文新魏" panose="02010800040101010101" pitchFamily="2" charset="-122"/>
              </a:rPr>
              <a:t>的推荐有效性。 </a:t>
            </a:r>
            <a:r>
              <a:rPr lang="zh-CN" altLang="en-US" sz="1200" dirty="0">
                <a:solidFill>
                  <a:schemeClr val="bg1"/>
                </a:solidFill>
                <a:latin typeface="华文新魏" panose="02010800040101010101" pitchFamily="2" charset="-122"/>
                <a:ea typeface="华文新魏" panose="02010800040101010101" pitchFamily="2" charset="-122"/>
              </a:rPr>
              <a:t>这</a:t>
            </a:r>
            <a:r>
              <a:rPr lang="zh-CN" altLang="zh-CN" sz="1200" dirty="0">
                <a:solidFill>
                  <a:schemeClr val="bg1"/>
                </a:solidFill>
                <a:latin typeface="华文新魏" panose="02010800040101010101" pitchFamily="2" charset="-122"/>
                <a:ea typeface="华文新魏" panose="02010800040101010101" pitchFamily="2" charset="-122"/>
              </a:rPr>
              <a:t>表明，</a:t>
            </a:r>
            <a:r>
              <a:rPr lang="zh-CN" altLang="en-US" sz="1200" dirty="0">
                <a:solidFill>
                  <a:schemeClr val="bg1"/>
                </a:solidFill>
                <a:latin typeface="华文新魏" panose="02010800040101010101" pitchFamily="2" charset="-122"/>
                <a:ea typeface="华文新魏" panose="02010800040101010101" pitchFamily="2" charset="-122"/>
              </a:rPr>
              <a:t>我们</a:t>
            </a:r>
            <a:r>
              <a:rPr lang="zh-CN" altLang="zh-CN" sz="1200" dirty="0">
                <a:solidFill>
                  <a:schemeClr val="bg1"/>
                </a:solidFill>
                <a:latin typeface="华文新魏" panose="02010800040101010101" pitchFamily="2" charset="-122"/>
                <a:ea typeface="华文新魏" panose="02010800040101010101" pitchFamily="2" charset="-122"/>
              </a:rPr>
              <a:t>所提出的概率模型能够有效地减少位置关键字的维度，同时考虑用户个人偏好和兴趣。</a:t>
            </a:r>
            <a:endParaRPr lang="zh-CN" altLang="en-US" sz="1200" dirty="0">
              <a:solidFill>
                <a:schemeClr val="bg1"/>
              </a:solidFill>
              <a:latin typeface="华文新魏" panose="02010800040101010101" pitchFamily="2" charset="-122"/>
              <a:ea typeface="华文新魏" panose="0201080004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08CEAACD-5705-4926-8957-771756838095}" type="slidenum">
              <a:rPr lang="zh-CN" altLang="en-US" smtClean="0"/>
              <a:t>57</a:t>
            </a:fld>
            <a:endParaRPr lang="zh-CN" altLang="en-US"/>
          </a:p>
        </p:txBody>
      </p:sp>
    </p:spTree>
    <p:extLst>
      <p:ext uri="{BB962C8B-B14F-4D97-AF65-F5344CB8AC3E}">
        <p14:creationId xmlns:p14="http://schemas.microsoft.com/office/powerpoint/2010/main" val="2346457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zh-CN" altLang="zh-CN" sz="1200" kern="1200" dirty="0">
                <a:solidFill>
                  <a:schemeClr val="tx1"/>
                </a:solidFill>
                <a:effectLst/>
                <a:latin typeface="+mn-lt"/>
                <a:ea typeface="+mn-ea"/>
                <a:cs typeface="+mn-cs"/>
              </a:rPr>
              <a:t>在本实验中，我们评估了不同用户标签预测方法的有效性。 该实验的目的是显示用户标签预测在用户标签预测准确性方面的有效性。</a:t>
            </a:r>
            <a:r>
              <a:rPr lang="zh-CN" altLang="en-US" sz="1200" kern="1200" dirty="0">
                <a:solidFill>
                  <a:schemeClr val="tx1"/>
                </a:solidFill>
                <a:effectLst/>
                <a:latin typeface="+mn-lt"/>
                <a:ea typeface="+mn-ea"/>
                <a:cs typeface="+mn-cs"/>
              </a:rPr>
              <a:t>在表中可以看到，</a:t>
            </a:r>
            <a:r>
              <a:rPr lang="zh-CN" altLang="zh-CN" sz="1200" dirty="0">
                <a:solidFill>
                  <a:schemeClr val="bg1"/>
                </a:solidFill>
                <a:latin typeface="华文新魏" panose="02010800040101010101" pitchFamily="2" charset="-122"/>
                <a:ea typeface="华文新魏" panose="02010800040101010101" pitchFamily="2" charset="-122"/>
              </a:rPr>
              <a:t>基于</a:t>
            </a:r>
            <a:r>
              <a:rPr lang="en-US" altLang="zh-CN" sz="1200" dirty="0">
                <a:solidFill>
                  <a:schemeClr val="bg1"/>
                </a:solidFill>
                <a:latin typeface="华文新魏" panose="02010800040101010101" pitchFamily="2" charset="-122"/>
                <a:ea typeface="华文新魏" panose="02010800040101010101" pitchFamily="2" charset="-122"/>
              </a:rPr>
              <a:t>SVM</a:t>
            </a:r>
            <a:r>
              <a:rPr lang="zh-CN" altLang="zh-CN" sz="1200" dirty="0">
                <a:solidFill>
                  <a:schemeClr val="bg1"/>
                </a:solidFill>
                <a:latin typeface="华文新魏" panose="02010800040101010101" pitchFamily="2" charset="-122"/>
                <a:ea typeface="华文新魏" panose="02010800040101010101" pitchFamily="2" charset="-122"/>
              </a:rPr>
              <a:t>的模型</a:t>
            </a:r>
            <a:r>
              <a:rPr lang="zh-CN" altLang="en-US" sz="1200" dirty="0">
                <a:solidFill>
                  <a:schemeClr val="bg1"/>
                </a:solidFill>
                <a:latin typeface="华文新魏" panose="02010800040101010101" pitchFamily="2" charset="-122"/>
                <a:ea typeface="华文新魏" panose="02010800040101010101" pitchFamily="2" charset="-122"/>
              </a:rPr>
              <a:t>优于其他模型</a:t>
            </a:r>
            <a:r>
              <a:rPr lang="zh-CN" altLang="zh-CN" sz="1200" dirty="0">
                <a:solidFill>
                  <a:schemeClr val="bg1"/>
                </a:solidFill>
                <a:latin typeface="华文新魏" panose="02010800040101010101" pitchFamily="2" charset="-122"/>
                <a:ea typeface="华文新魏" panose="02010800040101010101" pitchFamily="2" charset="-122"/>
              </a:rPr>
              <a:t>。 </a:t>
            </a:r>
            <a:endParaRPr lang="en-US" altLang="zh-CN" sz="1200" dirty="0">
              <a:solidFill>
                <a:schemeClr val="bg1"/>
              </a:solidFill>
              <a:latin typeface="华文新魏" panose="02010800040101010101" pitchFamily="2" charset="-122"/>
              <a:ea typeface="华文新魏" panose="02010800040101010101" pitchFamily="2" charset="-122"/>
            </a:endParaRPr>
          </a:p>
          <a:p>
            <a:pPr marL="0" indent="0">
              <a:buFont typeface="Wingdings" panose="05000000000000000000" pitchFamily="2" charset="2"/>
              <a:buNone/>
            </a:pPr>
            <a:r>
              <a:rPr lang="zh-CN" altLang="en-US" sz="1200" dirty="0">
                <a:solidFill>
                  <a:schemeClr val="bg1"/>
                </a:solidFill>
                <a:latin typeface="华文新魏" panose="02010800040101010101" pitchFamily="2" charset="-122"/>
                <a:ea typeface="华文新魏" panose="02010800040101010101" pitchFamily="2" charset="-122"/>
              </a:rPr>
              <a:t>这是因为</a:t>
            </a:r>
            <a:r>
              <a:rPr lang="zh-CN" altLang="zh-CN" sz="1200" dirty="0">
                <a:solidFill>
                  <a:schemeClr val="bg1"/>
                </a:solidFill>
                <a:latin typeface="华文新魏" panose="02010800040101010101" pitchFamily="2" charset="-122"/>
                <a:ea typeface="华文新魏" panose="02010800040101010101" pitchFamily="2" charset="-122"/>
              </a:rPr>
              <a:t>，基于</a:t>
            </a:r>
            <a:r>
              <a:rPr lang="en-US" altLang="zh-CN" sz="1200" dirty="0">
                <a:solidFill>
                  <a:schemeClr val="bg1"/>
                </a:solidFill>
                <a:latin typeface="华文新魏" panose="02010800040101010101" pitchFamily="2" charset="-122"/>
                <a:ea typeface="华文新魏" panose="02010800040101010101" pitchFamily="2" charset="-122"/>
              </a:rPr>
              <a:t>SVM</a:t>
            </a:r>
            <a:r>
              <a:rPr lang="zh-CN" altLang="zh-CN" sz="1200" dirty="0">
                <a:solidFill>
                  <a:schemeClr val="bg1"/>
                </a:solidFill>
                <a:latin typeface="华文新魏" panose="02010800040101010101" pitchFamily="2" charset="-122"/>
                <a:ea typeface="华文新魏" panose="02010800040101010101" pitchFamily="2" charset="-122"/>
              </a:rPr>
              <a:t>的模型从映射提取的特征中</a:t>
            </a:r>
            <a:r>
              <a:rPr lang="zh-CN" altLang="en-US" sz="1200" dirty="0">
                <a:solidFill>
                  <a:schemeClr val="bg1"/>
                </a:solidFill>
                <a:latin typeface="华文新魏" panose="02010800040101010101" pitchFamily="2" charset="-122"/>
                <a:ea typeface="华文新魏" panose="02010800040101010101" pitchFamily="2" charset="-122"/>
              </a:rPr>
              <a:t>获得最有利的地位</a:t>
            </a:r>
            <a:r>
              <a:rPr lang="zh-CN" altLang="zh-CN" sz="1200" dirty="0">
                <a:solidFill>
                  <a:schemeClr val="bg1"/>
                </a:solidFill>
                <a:latin typeface="华文新魏" panose="02010800040101010101" pitchFamily="2" charset="-122"/>
                <a:ea typeface="华文新魏" panose="02010800040101010101" pitchFamily="2" charset="-122"/>
              </a:rPr>
              <a:t>，因此它</a:t>
            </a:r>
            <a:r>
              <a:rPr lang="zh-CN" altLang="en-US" sz="1200" dirty="0">
                <a:solidFill>
                  <a:schemeClr val="bg1"/>
                </a:solidFill>
                <a:latin typeface="华文新魏" panose="02010800040101010101" pitchFamily="2" charset="-122"/>
                <a:ea typeface="华文新魏" panose="02010800040101010101" pitchFamily="2" charset="-122"/>
              </a:rPr>
              <a:t>优于</a:t>
            </a:r>
            <a:r>
              <a:rPr lang="en-US" altLang="zh-CN" sz="1200" dirty="0">
                <a:solidFill>
                  <a:schemeClr val="bg1"/>
                </a:solidFill>
                <a:latin typeface="华文新魏" panose="02010800040101010101" pitchFamily="2" charset="-122"/>
                <a:ea typeface="华文新魏" panose="02010800040101010101" pitchFamily="2" charset="-122"/>
              </a:rPr>
              <a:t>ML</a:t>
            </a:r>
            <a:r>
              <a:rPr lang="zh-CN" altLang="en-US" sz="1200" dirty="0">
                <a:solidFill>
                  <a:schemeClr val="bg1"/>
                </a:solidFill>
                <a:latin typeface="华文新魏" panose="02010800040101010101" pitchFamily="2" charset="-122"/>
                <a:ea typeface="华文新魏" panose="02010800040101010101" pitchFamily="2" charset="-122"/>
              </a:rPr>
              <a:t>模型</a:t>
            </a:r>
            <a:r>
              <a:rPr lang="zh-CN" altLang="zh-CN" sz="1200" dirty="0">
                <a:solidFill>
                  <a:schemeClr val="bg1"/>
                </a:solidFill>
                <a:latin typeface="华文新魏" panose="02010800040101010101" pitchFamily="2" charset="-122"/>
                <a:ea typeface="华文新魏" panose="02010800040101010101" pitchFamily="2" charset="-122"/>
              </a:rPr>
              <a:t>。</a:t>
            </a:r>
            <a:endParaRPr lang="zh-CN" altLang="en-US" sz="1200" dirty="0">
              <a:solidFill>
                <a:schemeClr val="bg1"/>
              </a:solidFill>
              <a:latin typeface="华文新魏" panose="02010800040101010101" pitchFamily="2" charset="-122"/>
              <a:ea typeface="华文新魏"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8CEAACD-5705-4926-8957-771756838095}" type="slidenum">
              <a:rPr lang="zh-CN" altLang="en-US" smtClean="0"/>
              <a:t>58</a:t>
            </a:fld>
            <a:endParaRPr lang="zh-CN" altLang="en-US"/>
          </a:p>
        </p:txBody>
      </p:sp>
    </p:spTree>
    <p:extLst>
      <p:ext uri="{BB962C8B-B14F-4D97-AF65-F5344CB8AC3E}">
        <p14:creationId xmlns:p14="http://schemas.microsoft.com/office/powerpoint/2010/main" val="4020450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）用户对商品的评价非常稀疏，这样基于用户的评价所得到的用户间的相似性可能不准确（即稀疏性问题）</a:t>
            </a:r>
            <a:r>
              <a:rPr lang="en-US" altLang="zh-CN" sz="1200" b="0" i="0" kern="1200" dirty="0">
                <a:solidFill>
                  <a:schemeClr val="tx1"/>
                </a:solidFill>
                <a:effectLst/>
                <a:latin typeface="+mn-lt"/>
                <a:ea typeface="+mn-ea"/>
                <a:cs typeface="+mn-cs"/>
              </a:rPr>
              <a:t>;</a:t>
            </a:r>
            <a:endParaRPr lang="en-US" dirty="0"/>
          </a:p>
        </p:txBody>
      </p:sp>
      <p:sp>
        <p:nvSpPr>
          <p:cNvPr id="4" name="灯片编号占位符 3"/>
          <p:cNvSpPr>
            <a:spLocks noGrp="1"/>
          </p:cNvSpPr>
          <p:nvPr>
            <p:ph type="sldNum" sz="quarter" idx="10"/>
          </p:nvPr>
        </p:nvSpPr>
        <p:spPr/>
        <p:txBody>
          <a:bodyPr/>
          <a:lstStyle/>
          <a:p>
            <a:fld id="{08CEAACD-5705-4926-8957-771756838095}" type="slidenum">
              <a:rPr lang="zh-CN" altLang="en-US" smtClean="0"/>
              <a:t>61</a:t>
            </a:fld>
            <a:endParaRPr lang="zh-CN" altLang="en-US"/>
          </a:p>
        </p:txBody>
      </p:sp>
    </p:spTree>
    <p:extLst>
      <p:ext uri="{BB962C8B-B14F-4D97-AF65-F5344CB8AC3E}">
        <p14:creationId xmlns:p14="http://schemas.microsoft.com/office/powerpoint/2010/main" val="3884644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）用户对商品的评价非常稀疏，这样基于用户的评价所得到的用户间的相似性可能不准确（即稀疏性问题）</a:t>
            </a:r>
            <a:r>
              <a:rPr lang="en-US" altLang="zh-CN"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08CEAACD-5705-4926-8957-771756838095}" type="slidenum">
              <a:rPr lang="zh-CN" altLang="en-US" smtClean="0"/>
              <a:t>62</a:t>
            </a:fld>
            <a:endParaRPr lang="zh-CN" altLang="en-US"/>
          </a:p>
        </p:txBody>
      </p:sp>
    </p:spTree>
    <p:extLst>
      <p:ext uri="{BB962C8B-B14F-4D97-AF65-F5344CB8AC3E}">
        <p14:creationId xmlns:p14="http://schemas.microsoft.com/office/powerpoint/2010/main" val="1558179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337F6FF0-B19E-41D2-98CD-A0FEF79F6488}" type="datetimeFigureOut">
              <a:rPr lang="zh-CN" altLang="en-US"/>
              <a:t>2018/12/5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1715C4C-ED5C-48BF-9476-061E9B69BC54}"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5156CCD-7BAC-4D16-8EF5-1AF4BB3133C9}" type="datetimeFigureOut">
              <a:rPr lang="zh-CN" altLang="en-US"/>
              <a:t>2018/12/5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4E8703B-0017-4EDE-BAA6-514F9FB5F99C}"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6902B95-59C5-46EE-8424-6D0380BA3D11}" type="datetimeFigureOut">
              <a:rPr lang="zh-CN" altLang="en-US"/>
              <a:t>2018/12/5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8523ADC-6103-40C3-A6B0-7BFC12CBFB66}"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03877C8-30E6-4441-BC83-34E36DD5CCEB}" type="datetimeFigureOut">
              <a:rPr lang="zh-CN" altLang="en-US"/>
              <a:t>2018/12/5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06288DA-AAEE-4A2F-9EF0-2C72E0B4386A}"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A6A6FE6-C19F-4E4A-BDCB-8EC208E6B761}" type="datetimeFigureOut">
              <a:rPr lang="zh-CN" altLang="en-US"/>
              <a:t>2018/12/5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58D3B4D-A8CF-4F23-BEC3-BE31B9843D9E}"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2AD7916-7BA8-4741-9CDD-FA5FF945FDB4}" type="datetimeFigureOut">
              <a:rPr lang="zh-CN" altLang="en-US"/>
              <a:t>2018/12/5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C9F7175-A78B-41FD-BB05-A05ED41EE1B0}"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6B20C94-8765-4467-BC5D-E48EC401B46B}" type="datetimeFigureOut">
              <a:rPr lang="zh-CN" altLang="en-US"/>
              <a:t>2018/12/5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F04B619-CE3C-478B-BDA8-7E74FA8DBB24}"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CF44A80-6CFB-451A-89D1-07DFE7AD7311}" type="datetimeFigureOut">
              <a:rPr lang="zh-CN" altLang="en-US"/>
              <a:t>2018/12/5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1105FE64-37C1-4B63-B0CA-CA837130E9FF}"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0DDD945-96FF-4234-A0E5-CE1529A4F2D3}" type="datetimeFigureOut">
              <a:rPr lang="zh-CN" altLang="en-US"/>
              <a:t>2018/12/5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724C8EE-5F98-4457-817C-46FCB99568AF}"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555ED79-C882-405B-BEBC-224659F7191E}" type="datetimeFigureOut">
              <a:rPr lang="zh-CN" altLang="en-US"/>
              <a:t>2018/12/5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162C996-B732-421D-92B0-2FB7AB143FD5}"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292190D-519B-48FF-92F7-1FC18C86F479}" type="datetimeFigureOut">
              <a:rPr lang="zh-CN" altLang="en-US"/>
              <a:t>2018/12/5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55C30BB-EB2E-43AF-BDF9-B8606021245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BC282863-4B95-40E2-9905-3DA64555EE19}" type="datetimeFigureOut">
              <a:rPr lang="zh-CN" altLang="en-US"/>
              <a:t>2018/12/5</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CBFEA385-96E6-4572-9316-867CD7339A2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6"/>
          <p:cNvGrpSpPr/>
          <p:nvPr/>
        </p:nvGrpSpPr>
        <p:grpSpPr bwMode="auto">
          <a:xfrm>
            <a:off x="3257844" y="975908"/>
            <a:ext cx="5900224" cy="4906183"/>
            <a:chOff x="3581400" y="1295964"/>
            <a:chExt cx="5391150" cy="4443339"/>
          </a:xfrm>
        </p:grpSpPr>
        <p:sp>
          <p:nvSpPr>
            <p:cNvPr id="16" name="任意多边形 15"/>
            <p:cNvSpPr/>
            <p:nvPr/>
          </p:nvSpPr>
          <p:spPr>
            <a:xfrm flipV="1">
              <a:off x="3581400" y="1505511"/>
              <a:ext cx="5029200" cy="4233792"/>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 name="直接连接符 8"/>
            <p:cNvCxnSpPr/>
            <p:nvPr/>
          </p:nvCxnSpPr>
          <p:spPr>
            <a:xfrm>
              <a:off x="4724400" y="3943870"/>
              <a:ext cx="962025" cy="160176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5867400" y="1295964"/>
              <a:ext cx="3105150" cy="914385"/>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3" name="等腰三角形 12"/>
            <p:cNvSpPr/>
            <p:nvPr/>
          </p:nvSpPr>
          <p:spPr>
            <a:xfrm flipV="1">
              <a:off x="6038850" y="4504249"/>
              <a:ext cx="1466850" cy="1235054"/>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等腰三角形 13"/>
            <p:cNvSpPr/>
            <p:nvPr/>
          </p:nvSpPr>
          <p:spPr>
            <a:xfrm rot="21448465" flipV="1">
              <a:off x="3595688" y="1972228"/>
              <a:ext cx="790575" cy="665152"/>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5" name="矩形 17"/>
          <p:cNvSpPr>
            <a:spLocks noChangeArrowheads="1"/>
          </p:cNvSpPr>
          <p:nvPr/>
        </p:nvSpPr>
        <p:spPr bwMode="auto">
          <a:xfrm>
            <a:off x="3706094" y="2932430"/>
            <a:ext cx="51090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800" b="1" dirty="0">
                <a:solidFill>
                  <a:schemeClr val="bg1"/>
                </a:solidFill>
                <a:latin typeface="微软雅黑" panose="020B0503020204020204" pitchFamily="34" charset="-122"/>
                <a:ea typeface="微软雅黑" panose="020B0503020204020204" pitchFamily="34" charset="-122"/>
              </a:rPr>
              <a:t>数据挖掘论文汇报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第一章</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endParaRPr>
          </a:p>
        </p:txBody>
      </p:sp>
      <p:sp>
        <p:nvSpPr>
          <p:cNvPr id="26" name="矩形 10"/>
          <p:cNvSpPr>
            <a:spLocks noChangeArrowheads="1"/>
          </p:cNvSpPr>
          <p:nvPr/>
        </p:nvSpPr>
        <p:spPr bwMode="auto">
          <a:xfrm>
            <a:off x="1371601" y="2239111"/>
            <a:ext cx="96779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       网上信息量快速增长</a:t>
            </a:r>
            <a:endParaRPr lang="en-US" altLang="zh-CN" sz="2400" dirty="0">
              <a:solidFill>
                <a:schemeClr val="bg1"/>
              </a:solidFill>
              <a:latin typeface="微软雅黑" panose="020B0503020204020204" pitchFamily="34" charset="-122"/>
              <a:ea typeface="微软雅黑" panose="020B0503020204020204" pitchFamily="34" charset="-122"/>
            </a:endParaRPr>
          </a:p>
          <a:p>
            <a:pPr eaLnBrk="1" hangingPunct="1"/>
            <a:r>
              <a:rPr lang="zh-CN" altLang="en-US" sz="2400" dirty="0">
                <a:solidFill>
                  <a:schemeClr val="bg1"/>
                </a:solidFill>
                <a:latin typeface="微软雅黑" panose="020B0503020204020204" pitchFamily="34" charset="-122"/>
                <a:ea typeface="微软雅黑" panose="020B0503020204020204" pitchFamily="34" charset="-122"/>
              </a:rPr>
              <a:t>         移动设备日益普及</a:t>
            </a:r>
            <a:endParaRPr lang="en-US" altLang="zh-CN" sz="2400" dirty="0">
              <a:solidFill>
                <a:schemeClr val="bg1"/>
              </a:solidFill>
              <a:latin typeface="微软雅黑" panose="020B0503020204020204" pitchFamily="34" charset="-122"/>
              <a:ea typeface="微软雅黑" panose="020B0503020204020204" pitchFamily="34" charset="-122"/>
            </a:endParaRPr>
          </a:p>
          <a:p>
            <a:pPr eaLnBrk="1" hangingPunct="1"/>
            <a:endParaRPr lang="en-US" altLang="zh-CN" sz="2400" dirty="0">
              <a:solidFill>
                <a:schemeClr val="bg1"/>
              </a:solidFill>
              <a:latin typeface="微软雅黑" panose="020B0503020204020204" pitchFamily="34" charset="-122"/>
              <a:ea typeface="微软雅黑" panose="020B0503020204020204" pitchFamily="34" charset="-122"/>
            </a:endParaRPr>
          </a:p>
          <a:p>
            <a:pPr eaLnBrk="1" hangingPunct="1"/>
            <a:endParaRPr lang="en-US" altLang="zh-CN" sz="2400" dirty="0">
              <a:solidFill>
                <a:schemeClr val="bg1"/>
              </a:solidFill>
              <a:latin typeface="微软雅黑" panose="020B0503020204020204" pitchFamily="34" charset="-122"/>
              <a:ea typeface="微软雅黑" panose="020B0503020204020204" pitchFamily="34" charset="-122"/>
            </a:endParaRPr>
          </a:p>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根据需求找到相关、有用信息至关重要</a:t>
            </a:r>
            <a:endParaRPr lang="en-US" altLang="zh-CN" sz="2400" dirty="0">
              <a:solidFill>
                <a:schemeClr val="bg1"/>
              </a:solidFill>
              <a:latin typeface="微软雅黑" panose="020B0503020204020204" pitchFamily="34" charset="-122"/>
              <a:ea typeface="微软雅黑" panose="020B0503020204020204" pitchFamily="34" charset="-122"/>
            </a:endParaRPr>
          </a:p>
          <a:p>
            <a:pPr eaLnBrk="1" hangingPunct="1"/>
            <a:endParaRPr lang="en-US" altLang="zh-CN" sz="2400" dirty="0">
              <a:solidFill>
                <a:schemeClr val="bg1"/>
              </a:solidFill>
              <a:latin typeface="微软雅黑" panose="020B0503020204020204" pitchFamily="34" charset="-122"/>
              <a:ea typeface="微软雅黑" panose="020B0503020204020204" pitchFamily="34" charset="-122"/>
            </a:endParaRPr>
          </a:p>
          <a:p>
            <a:pPr eaLnBrk="1" hangingPunct="1"/>
            <a:endParaRPr lang="en-US" altLang="zh-CN" sz="2400" dirty="0">
              <a:solidFill>
                <a:schemeClr val="bg1"/>
              </a:solidFill>
              <a:latin typeface="微软雅黑" panose="020B0503020204020204" pitchFamily="34" charset="-122"/>
              <a:ea typeface="微软雅黑" panose="020B0503020204020204" pitchFamily="34" charset="-122"/>
            </a:endParaRPr>
          </a:p>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推荐系统旨在过滤信息以满足用户的信息需求并最小化用户为查找相关信息所做的努力</a:t>
            </a:r>
            <a:endParaRPr lang="en-US" altLang="zh-CN" sz="2400" dirty="0">
              <a:solidFill>
                <a:schemeClr val="bg1"/>
              </a:solidFill>
              <a:latin typeface="微软雅黑" panose="020B0503020204020204" pitchFamily="34" charset="-122"/>
              <a:ea typeface="微软雅黑" panose="020B0503020204020204" pitchFamily="34" charset="-122"/>
            </a:endParaRPr>
          </a:p>
          <a:p>
            <a:pPr eaLnBrk="1" hangingPunct="1"/>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 name="箭头: 下 1"/>
          <p:cNvSpPr/>
          <p:nvPr/>
        </p:nvSpPr>
        <p:spPr>
          <a:xfrm>
            <a:off x="2992558" y="3161713"/>
            <a:ext cx="689317" cy="53457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箭头: 下 11"/>
          <p:cNvSpPr/>
          <p:nvPr/>
        </p:nvSpPr>
        <p:spPr>
          <a:xfrm>
            <a:off x="2992558" y="4280148"/>
            <a:ext cx="689317" cy="53457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矩形 15"/>
          <p:cNvSpPr/>
          <p:nvPr/>
        </p:nvSpPr>
        <p:spPr>
          <a:xfrm>
            <a:off x="7439512" y="2003751"/>
            <a:ext cx="3159859" cy="2074405"/>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2800" dirty="0">
                <a:latin typeface="Arial" panose="020B0604020202020204" pitchFamily="34" charset="0"/>
                <a:ea typeface="微软雅黑" panose="020B0503020204020204" pitchFamily="34" charset="-122"/>
              </a:rPr>
              <a:t>推荐系统专注于建议可能对用户有吸引力的项目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Effect transition="in" filter="fade">
                                      <p:cBhvr>
                                        <p:cTn id="11" dur="500"/>
                                        <p:tgtEl>
                                          <p:spTgt spid="2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xEl>
                                              <p:pRg st="4" end="4"/>
                                            </p:txEl>
                                          </p:spTgt>
                                        </p:tgtEl>
                                        <p:attrNameLst>
                                          <p:attrName>style.visibility</p:attrName>
                                        </p:attrNameLst>
                                      </p:cBhvr>
                                      <p:to>
                                        <p:strVal val="visible"/>
                                      </p:to>
                                    </p:set>
                                    <p:animEffect transition="in" filter="fade">
                                      <p:cBhvr>
                                        <p:cTn id="20" dur="500"/>
                                        <p:tgtEl>
                                          <p:spTgt spid="26">
                                            <p:txEl>
                                              <p:pRg st="4" end="4"/>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6">
                                            <p:txEl>
                                              <p:pRg st="7" end="7"/>
                                            </p:txEl>
                                          </p:spTgt>
                                        </p:tgtEl>
                                        <p:attrNameLst>
                                          <p:attrName>style.visibility</p:attrName>
                                        </p:attrNameLst>
                                      </p:cBhvr>
                                      <p:to>
                                        <p:strVal val="visible"/>
                                      </p:to>
                                    </p:set>
                                    <p:animEffect transition="in" filter="fade">
                                      <p:cBhvr>
                                        <p:cTn id="29" dur="500"/>
                                        <p:tgtEl>
                                          <p:spTgt spid="26">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第一章</a:t>
            </a:r>
          </a:p>
        </p:txBody>
      </p:sp>
      <p:sp>
        <p:nvSpPr>
          <p:cNvPr id="8" name="矩形 7"/>
          <p:cNvSpPr/>
          <p:nvPr/>
        </p:nvSpPr>
        <p:spPr>
          <a:xfrm>
            <a:off x="962025" y="1209823"/>
            <a:ext cx="10520290" cy="1575582"/>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基于位置的社交网络（</a:t>
            </a:r>
            <a:r>
              <a:rPr lang="en-US" altLang="zh-CN" sz="2400" dirty="0">
                <a:latin typeface="Arial" panose="020B0604020202020204" pitchFamily="34" charset="0"/>
                <a:ea typeface="微软雅黑" panose="020B0503020204020204" pitchFamily="34" charset="-122"/>
              </a:rPr>
              <a:t>LBSN</a:t>
            </a:r>
            <a:r>
              <a:rPr lang="zh-CN" altLang="en-US" sz="2400" dirty="0">
                <a:latin typeface="Arial" panose="020B0604020202020204" pitchFamily="34" charset="0"/>
                <a:ea typeface="微软雅黑" panose="020B0503020204020204" pitchFamily="34" charset="-122"/>
              </a:rPr>
              <a:t>）、全球定位系统（</a:t>
            </a:r>
            <a:r>
              <a:rPr lang="en-US" altLang="zh-CN" sz="2400" dirty="0">
                <a:latin typeface="Arial" panose="020B0604020202020204" pitchFamily="34" charset="0"/>
                <a:ea typeface="微软雅黑" panose="020B0503020204020204" pitchFamily="34" charset="-122"/>
              </a:rPr>
              <a:t>GPS</a:t>
            </a:r>
            <a:r>
              <a:rPr lang="zh-CN" altLang="en-US" sz="2400" dirty="0">
                <a:latin typeface="Arial" panose="020B0604020202020204" pitchFamily="34" charset="0"/>
                <a:ea typeface="微软雅黑" panose="020B0503020204020204" pitchFamily="34" charset="-122"/>
              </a:rPr>
              <a:t>）、可以随时随地在线的互联网鼓励许多用户使用他们喜欢的平台在各种兴趣点（</a:t>
            </a:r>
            <a:r>
              <a:rPr lang="en-US" altLang="zh-CN" sz="2400" dirty="0">
                <a:latin typeface="Arial" panose="020B0604020202020204" pitchFamily="34" charset="0"/>
                <a:ea typeface="微软雅黑" panose="020B0503020204020204" pitchFamily="34" charset="-122"/>
              </a:rPr>
              <a:t>POI</a:t>
            </a:r>
            <a:r>
              <a:rPr lang="zh-CN" altLang="en-US" sz="2400" dirty="0">
                <a:latin typeface="Arial" panose="020B0604020202020204" pitchFamily="34" charset="0"/>
                <a:ea typeface="微软雅黑" panose="020B0503020204020204" pitchFamily="34" charset="-122"/>
              </a:rPr>
              <a:t>）登记。</a:t>
            </a:r>
          </a:p>
        </p:txBody>
      </p:sp>
      <p:pic>
        <p:nvPicPr>
          <p:cNvPr id="2" name="图片 1"/>
          <p:cNvPicPr>
            <a:picLocks noChangeAspect="1"/>
          </p:cNvPicPr>
          <p:nvPr/>
        </p:nvPicPr>
        <p:blipFill>
          <a:blip r:embed="rId2"/>
          <a:stretch>
            <a:fillRect/>
          </a:stretch>
        </p:blipFill>
        <p:spPr>
          <a:xfrm>
            <a:off x="962024" y="3249930"/>
            <a:ext cx="2552700" cy="2552700"/>
          </a:xfrm>
          <a:prstGeom prst="rect">
            <a:avLst/>
          </a:prstGeom>
        </p:spPr>
      </p:pic>
      <p:pic>
        <p:nvPicPr>
          <p:cNvPr id="7" name="图片 6"/>
          <p:cNvPicPr>
            <a:picLocks noChangeAspect="1"/>
          </p:cNvPicPr>
          <p:nvPr/>
        </p:nvPicPr>
        <p:blipFill>
          <a:blip r:embed="rId3"/>
          <a:stretch>
            <a:fillRect/>
          </a:stretch>
        </p:blipFill>
        <p:spPr>
          <a:xfrm>
            <a:off x="4169970" y="3260420"/>
            <a:ext cx="3852060" cy="2547455"/>
          </a:xfrm>
          <a:prstGeom prst="rect">
            <a:avLst/>
          </a:prstGeom>
        </p:spPr>
      </p:pic>
      <p:pic>
        <p:nvPicPr>
          <p:cNvPr id="9" name="图片 8"/>
          <p:cNvPicPr>
            <a:picLocks noChangeAspect="1"/>
          </p:cNvPicPr>
          <p:nvPr/>
        </p:nvPicPr>
        <p:blipFill>
          <a:blip r:embed="rId4"/>
          <a:stretch>
            <a:fillRect/>
          </a:stretch>
        </p:blipFill>
        <p:spPr>
          <a:xfrm>
            <a:off x="8743310" y="3249930"/>
            <a:ext cx="2486666" cy="2547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75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第一章</a:t>
            </a:r>
          </a:p>
        </p:txBody>
      </p:sp>
      <p:sp>
        <p:nvSpPr>
          <p:cNvPr id="8" name="矩形 7"/>
          <p:cNvSpPr/>
          <p:nvPr/>
        </p:nvSpPr>
        <p:spPr>
          <a:xfrm>
            <a:off x="836295" y="124645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       这些服务的普及使他们能够收集关于用户的各种类型的信息，包括用户的</a:t>
            </a:r>
            <a:r>
              <a:rPr lang="zh-CN" altLang="en-US" sz="2400" dirty="0">
                <a:solidFill>
                  <a:srgbClr val="FFFF00"/>
                </a:solidFill>
                <a:latin typeface="Arial" panose="020B0604020202020204" pitchFamily="34" charset="0"/>
                <a:ea typeface="微软雅黑" panose="020B0503020204020204" pitchFamily="34" charset="-122"/>
              </a:rPr>
              <a:t>移动性</a:t>
            </a:r>
            <a:r>
              <a:rPr lang="zh-CN" altLang="en-US" sz="2400" dirty="0">
                <a:latin typeface="Arial" panose="020B0604020202020204" pitchFamily="34" charset="0"/>
                <a:ea typeface="微软雅黑" panose="020B0503020204020204" pitchFamily="34" charset="-122"/>
              </a:rPr>
              <a:t>，</a:t>
            </a:r>
            <a:r>
              <a:rPr lang="zh-CN" altLang="en-US" sz="2400" dirty="0">
                <a:solidFill>
                  <a:srgbClr val="FFFF00"/>
                </a:solidFill>
                <a:latin typeface="Arial" panose="020B0604020202020204" pitchFamily="34" charset="0"/>
                <a:ea typeface="微软雅黑" panose="020B0503020204020204" pitchFamily="34" charset="-122"/>
              </a:rPr>
              <a:t>反馈</a:t>
            </a:r>
            <a:r>
              <a:rPr lang="zh-CN" altLang="en-US" sz="2400" dirty="0">
                <a:latin typeface="Arial" panose="020B0604020202020204" pitchFamily="34" charset="0"/>
                <a:ea typeface="微软雅黑" panose="020B0503020204020204" pitchFamily="34" charset="-122"/>
              </a:rPr>
              <a:t>和</a:t>
            </a:r>
            <a:r>
              <a:rPr lang="zh-CN" altLang="en-US" sz="2400" dirty="0">
                <a:solidFill>
                  <a:srgbClr val="FFFF00"/>
                </a:solidFill>
                <a:latin typeface="Arial" panose="020B0604020202020204" pitchFamily="34" charset="0"/>
                <a:ea typeface="微软雅黑" panose="020B0503020204020204" pitchFamily="34" charset="-122"/>
              </a:rPr>
              <a:t>上下文</a:t>
            </a:r>
            <a:r>
              <a:rPr lang="zh-CN" altLang="en-US" sz="2400" dirty="0">
                <a:latin typeface="Arial" panose="020B0604020202020204" pitchFamily="34" charset="0"/>
                <a:ea typeface="微软雅黑" panose="020B0503020204020204" pitchFamily="34" charset="-122"/>
              </a:rPr>
              <a:t>。 满足用户需求的关键因素是能够个性化系统以推荐</a:t>
            </a:r>
            <a:r>
              <a:rPr lang="en-US" altLang="zh-CN" sz="2400" dirty="0">
                <a:latin typeface="Arial" panose="020B0604020202020204" pitchFamily="34" charset="0"/>
                <a:ea typeface="微软雅黑" panose="020B0503020204020204" pitchFamily="34" charset="-122"/>
              </a:rPr>
              <a:t>POI</a:t>
            </a:r>
            <a:r>
              <a:rPr lang="zh-CN" altLang="en-US" sz="2400" dirty="0">
                <a:latin typeface="Arial" panose="020B0604020202020204" pitchFamily="34" charset="0"/>
                <a:ea typeface="微软雅黑" panose="020B0503020204020204" pitchFamily="34" charset="-122"/>
              </a:rPr>
              <a:t>，同时考虑个人偏好和上下文约束。</a:t>
            </a:r>
            <a:endParaRPr lang="en-US" altLang="zh-CN" sz="24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endParaRPr lang="en-US" altLang="zh-CN" sz="24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r>
              <a:rPr lang="en-US" altLang="zh-CN" sz="2400" dirty="0">
                <a:latin typeface="Arial" panose="020B0604020202020204" pitchFamily="34" charset="0"/>
                <a:ea typeface="微软雅黑" panose="020B0503020204020204" pitchFamily="34" charset="-122"/>
              </a:rPr>
              <a:t>       POI</a:t>
            </a:r>
            <a:r>
              <a:rPr lang="zh-CN" altLang="en-US" sz="2400" dirty="0">
                <a:latin typeface="Arial" panose="020B0604020202020204" pitchFamily="34" charset="0"/>
                <a:ea typeface="微软雅黑" panose="020B0503020204020204" pitchFamily="34" charset="-122"/>
              </a:rPr>
              <a:t>推荐的一个主要挑战是</a:t>
            </a:r>
            <a:r>
              <a:rPr lang="zh-CN" altLang="en-US" sz="2400" dirty="0">
                <a:solidFill>
                  <a:srgbClr val="FFFF00"/>
                </a:solidFill>
                <a:latin typeface="Arial" panose="020B0604020202020204" pitchFamily="34" charset="0"/>
                <a:ea typeface="微软雅黑" panose="020B0503020204020204" pitchFamily="34" charset="-122"/>
              </a:rPr>
              <a:t>数据稀疏性</a:t>
            </a:r>
            <a:r>
              <a:rPr lang="zh-CN" altLang="en-US" sz="2400" dirty="0">
                <a:latin typeface="Arial" panose="020B0604020202020204" pitchFamily="34" charset="0"/>
                <a:ea typeface="微软雅黑" panose="020B0503020204020204" pitchFamily="34" charset="-122"/>
              </a:rPr>
              <a:t>。</a:t>
            </a:r>
            <a:endParaRPr lang="en-US" altLang="zh-CN" sz="24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endParaRPr lang="en-US" altLang="zh-CN" sz="24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       通常用户访问非常有限数量的位置，然而</a:t>
            </a:r>
            <a:r>
              <a:rPr lang="en-US" altLang="zh-CN" sz="2400" dirty="0">
                <a:latin typeface="Arial" panose="020B0604020202020204" pitchFamily="34" charset="0"/>
                <a:ea typeface="微软雅黑" panose="020B0503020204020204" pitchFamily="34" charset="-122"/>
              </a:rPr>
              <a:t>LBSN</a:t>
            </a:r>
            <a:r>
              <a:rPr lang="zh-CN" altLang="en-US" sz="2400" dirty="0">
                <a:latin typeface="Arial" panose="020B0604020202020204" pitchFamily="34" charset="0"/>
                <a:ea typeface="微软雅黑" panose="020B0503020204020204" pitchFamily="34" charset="-122"/>
              </a:rPr>
              <a:t>具有相对大量的具有多种多样的位置。 许多论文中使用</a:t>
            </a:r>
            <a:r>
              <a:rPr lang="zh-CN" altLang="en-US" sz="2400" dirty="0">
                <a:solidFill>
                  <a:srgbClr val="FFFF00"/>
                </a:solidFill>
                <a:latin typeface="Arial" panose="020B0604020202020204" pitchFamily="34" charset="0"/>
                <a:ea typeface="微软雅黑" panose="020B0503020204020204" pitchFamily="34" charset="-122"/>
              </a:rPr>
              <a:t>协同过滤</a:t>
            </a:r>
            <a:r>
              <a:rPr lang="zh-CN" altLang="en-US" sz="2400" dirty="0">
                <a:latin typeface="Arial" panose="020B0604020202020204" pitchFamily="34" charset="0"/>
                <a:ea typeface="微软雅黑" panose="020B0503020204020204" pitchFamily="34" charset="-122"/>
              </a:rPr>
              <a:t>（</a:t>
            </a:r>
            <a:r>
              <a:rPr lang="en-US" altLang="zh-CN" sz="2400" dirty="0">
                <a:latin typeface="Arial" panose="020B0604020202020204" pitchFamily="34" charset="0"/>
                <a:ea typeface="微软雅黑" panose="020B0503020204020204" pitchFamily="34" charset="-122"/>
              </a:rPr>
              <a:t>CF</a:t>
            </a:r>
            <a:r>
              <a:rPr lang="zh-CN" altLang="en-US" sz="2400" dirty="0">
                <a:latin typeface="Arial" panose="020B0604020202020204" pitchFamily="34" charset="0"/>
                <a:ea typeface="微软雅黑" panose="020B0503020204020204" pitchFamily="34" charset="-122"/>
              </a:rPr>
              <a:t>）的方法。 一些研究旨在解决将额外信息纳入模型的数据稀疏性问题。从用户的评论中得出</a:t>
            </a:r>
            <a:r>
              <a:rPr lang="zh-CN" altLang="en-US" sz="2400" dirty="0">
                <a:solidFill>
                  <a:srgbClr val="FFFF00"/>
                </a:solidFill>
                <a:latin typeface="Arial" panose="020B0604020202020204" pitchFamily="34" charset="0"/>
                <a:ea typeface="微软雅黑" panose="020B0503020204020204" pitchFamily="34" charset="-122"/>
              </a:rPr>
              <a:t>虚拟评级</a:t>
            </a:r>
            <a:r>
              <a:rPr lang="zh-CN" altLang="en-US" sz="2400" dirty="0">
                <a:latin typeface="Arial" panose="020B0604020202020204" pitchFamily="34" charset="0"/>
                <a:ea typeface="微软雅黑" panose="020B0503020204020204" pitchFamily="34" charset="-122"/>
              </a:rPr>
              <a:t>，并研究将它们融合到</a:t>
            </a:r>
            <a:r>
              <a:rPr lang="en-US" altLang="zh-CN" sz="2400" dirty="0">
                <a:latin typeface="Arial" panose="020B0604020202020204" pitchFamily="34" charset="0"/>
                <a:ea typeface="微软雅黑" panose="020B0503020204020204" pitchFamily="34" charset="-122"/>
              </a:rPr>
              <a:t>CF</a:t>
            </a:r>
            <a:r>
              <a:rPr lang="zh-CN" altLang="en-US" sz="2400" dirty="0">
                <a:latin typeface="Arial" panose="020B0604020202020204" pitchFamily="34" charset="0"/>
                <a:ea typeface="微软雅黑" panose="020B0503020204020204" pitchFamily="34" charset="-122"/>
              </a:rPr>
              <a:t>中的影响。另一方面，模拟用户采用</a:t>
            </a:r>
            <a:r>
              <a:rPr lang="zh-CN" altLang="en-US" sz="2400" dirty="0">
                <a:solidFill>
                  <a:srgbClr val="FFFF00"/>
                </a:solidFill>
                <a:latin typeface="Arial" panose="020B0604020202020204" pitchFamily="34" charset="0"/>
                <a:ea typeface="微软雅黑" panose="020B0503020204020204" pitchFamily="34" charset="-122"/>
              </a:rPr>
              <a:t>张量</a:t>
            </a:r>
            <a:r>
              <a:rPr lang="zh-CN" altLang="en-US" sz="2400" dirty="0">
                <a:latin typeface="Arial" panose="020B0604020202020204" pitchFamily="34" charset="0"/>
                <a:ea typeface="微软雅黑" panose="020B0503020204020204" pitchFamily="34" charset="-122"/>
              </a:rPr>
              <a:t>表示，并引入矩阵分解和正则化张量，以更好地解决数据稀疏性问题。</a:t>
            </a:r>
            <a:endParaRPr lang="en-US" altLang="zh-CN" sz="24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iterate type="lt">
                                    <p:tmPct val="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iterate type="lt">
                                    <p:tmPct val="0"/>
                                  </p:iterate>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500"/>
                                        <p:tgtEl>
                                          <p:spTgt spid="8">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iterate type="lt">
                                    <p:tmPct val="0"/>
                                  </p:iterate>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500"/>
                                        <p:tgtEl>
                                          <p:spTgt spid="8">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9" presetClass="emph" presetSubtype="0" fill="hold" nodeType="clickEffect">
                                  <p:stCondLst>
                                    <p:cond delay="0"/>
                                  </p:stCondLst>
                                  <p:iterate type="lt">
                                    <p:tmPct val="0"/>
                                  </p:iterate>
                                  <p:childTnLst>
                                    <p:animClr clrSpc="rgb" dir="cw">
                                      <p:cBhvr override="childStyle">
                                        <p:cTn id="19" dur="500" fill="hold"/>
                                        <p:tgtEl>
                                          <p:spTgt spid="8">
                                            <p:txEl>
                                              <p:pRg st="0" end="0"/>
                                            </p:txEl>
                                          </p:spTgt>
                                        </p:tgtEl>
                                        <p:attrNameLst>
                                          <p:attrName>style.color</p:attrName>
                                        </p:attrNameLst>
                                      </p:cBhvr>
                                      <p:to>
                                        <a:srgbClr val="4CF13F"/>
                                      </p:to>
                                    </p:animClr>
                                    <p:animClr clrSpc="rgb" dir="cw">
                                      <p:cBhvr>
                                        <p:cTn id="20" dur="500" fill="hold"/>
                                        <p:tgtEl>
                                          <p:spTgt spid="8">
                                            <p:txEl>
                                              <p:pRg st="0" end="0"/>
                                            </p:txEl>
                                          </p:spTgt>
                                        </p:tgtEl>
                                        <p:attrNameLst>
                                          <p:attrName>fillcolor</p:attrName>
                                        </p:attrNameLst>
                                      </p:cBhvr>
                                      <p:to>
                                        <a:srgbClr val="4CF13F"/>
                                      </p:to>
                                    </p:animClr>
                                    <p:set>
                                      <p:cBhvr>
                                        <p:cTn id="21" dur="500" fill="hold"/>
                                        <p:tgtEl>
                                          <p:spTgt spid="8">
                                            <p:txEl>
                                              <p:pRg st="0" end="0"/>
                                            </p:txEl>
                                          </p:spTgt>
                                        </p:tgtEl>
                                        <p:attrNameLst>
                                          <p:attrName>fill.type</p:attrName>
                                        </p:attrNameLst>
                                      </p:cBhvr>
                                      <p:to>
                                        <p:strVal val="solid"/>
                                      </p:to>
                                    </p:set>
                                    <p:set>
                                      <p:cBhvr>
                                        <p:cTn id="22" dur="500" fill="hold"/>
                                        <p:tgtEl>
                                          <p:spTgt spid="8">
                                            <p:txEl>
                                              <p:pRg st="0" end="0"/>
                                            </p:txEl>
                                          </p:spTgt>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9" presetClass="emph" presetSubtype="0" fill="hold" nodeType="clickEffect">
                                  <p:stCondLst>
                                    <p:cond delay="0"/>
                                  </p:stCondLst>
                                  <p:iterate type="lt">
                                    <p:tmPct val="0"/>
                                  </p:iterate>
                                  <p:childTnLst>
                                    <p:animClr clrSpc="rgb" dir="cw">
                                      <p:cBhvr override="childStyle">
                                        <p:cTn id="26" dur="500" fill="hold"/>
                                        <p:tgtEl>
                                          <p:spTgt spid="8">
                                            <p:txEl>
                                              <p:pRg st="2" end="2"/>
                                            </p:txEl>
                                          </p:spTgt>
                                        </p:tgtEl>
                                        <p:attrNameLst>
                                          <p:attrName>style.color</p:attrName>
                                        </p:attrNameLst>
                                      </p:cBhvr>
                                      <p:to>
                                        <a:srgbClr val="4CF13F"/>
                                      </p:to>
                                    </p:animClr>
                                    <p:animClr clrSpc="rgb" dir="cw">
                                      <p:cBhvr>
                                        <p:cTn id="27" dur="500" fill="hold"/>
                                        <p:tgtEl>
                                          <p:spTgt spid="8">
                                            <p:txEl>
                                              <p:pRg st="2" end="2"/>
                                            </p:txEl>
                                          </p:spTgt>
                                        </p:tgtEl>
                                        <p:attrNameLst>
                                          <p:attrName>fillcolor</p:attrName>
                                        </p:attrNameLst>
                                      </p:cBhvr>
                                      <p:to>
                                        <a:srgbClr val="4CF13F"/>
                                      </p:to>
                                    </p:animClr>
                                    <p:set>
                                      <p:cBhvr>
                                        <p:cTn id="28" dur="500" fill="hold"/>
                                        <p:tgtEl>
                                          <p:spTgt spid="8">
                                            <p:txEl>
                                              <p:pRg st="2" end="2"/>
                                            </p:txEl>
                                          </p:spTgt>
                                        </p:tgtEl>
                                        <p:attrNameLst>
                                          <p:attrName>fill.type</p:attrName>
                                        </p:attrNameLst>
                                      </p:cBhvr>
                                      <p:to>
                                        <p:strVal val="solid"/>
                                      </p:to>
                                    </p:set>
                                    <p:set>
                                      <p:cBhvr>
                                        <p:cTn id="29" dur="500" fill="hold"/>
                                        <p:tgtEl>
                                          <p:spTgt spid="8">
                                            <p:txEl>
                                              <p:pRg st="2" end="2"/>
                                            </p:txEl>
                                          </p:spTgt>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9" presetClass="emph" presetSubtype="0" fill="hold" nodeType="clickEffect">
                                  <p:stCondLst>
                                    <p:cond delay="0"/>
                                  </p:stCondLst>
                                  <p:iterate type="lt">
                                    <p:tmPct val="0"/>
                                  </p:iterate>
                                  <p:childTnLst>
                                    <p:animClr clrSpc="rgb" dir="cw">
                                      <p:cBhvr override="childStyle">
                                        <p:cTn id="33" dur="500" fill="hold"/>
                                        <p:tgtEl>
                                          <p:spTgt spid="8">
                                            <p:txEl>
                                              <p:pRg st="4" end="4"/>
                                            </p:txEl>
                                          </p:spTgt>
                                        </p:tgtEl>
                                        <p:attrNameLst>
                                          <p:attrName>style.color</p:attrName>
                                        </p:attrNameLst>
                                      </p:cBhvr>
                                      <p:to>
                                        <a:srgbClr val="4CF13F"/>
                                      </p:to>
                                    </p:animClr>
                                    <p:animClr clrSpc="rgb" dir="cw">
                                      <p:cBhvr>
                                        <p:cTn id="34" dur="500" fill="hold"/>
                                        <p:tgtEl>
                                          <p:spTgt spid="8">
                                            <p:txEl>
                                              <p:pRg st="4" end="4"/>
                                            </p:txEl>
                                          </p:spTgt>
                                        </p:tgtEl>
                                        <p:attrNameLst>
                                          <p:attrName>fillcolor</p:attrName>
                                        </p:attrNameLst>
                                      </p:cBhvr>
                                      <p:to>
                                        <a:srgbClr val="4CF13F"/>
                                      </p:to>
                                    </p:animClr>
                                    <p:set>
                                      <p:cBhvr>
                                        <p:cTn id="35" dur="500" fill="hold"/>
                                        <p:tgtEl>
                                          <p:spTgt spid="8">
                                            <p:txEl>
                                              <p:pRg st="4" end="4"/>
                                            </p:txEl>
                                          </p:spTgt>
                                        </p:tgtEl>
                                        <p:attrNameLst>
                                          <p:attrName>fill.type</p:attrName>
                                        </p:attrNameLst>
                                      </p:cBhvr>
                                      <p:to>
                                        <p:strVal val="solid"/>
                                      </p:to>
                                    </p:set>
                                    <p:set>
                                      <p:cBhvr>
                                        <p:cTn id="36" dur="500" fill="hold"/>
                                        <p:tgtEl>
                                          <p:spTgt spid="8">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第一章</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       除了个人偏好和兴趣之外，</a:t>
            </a:r>
            <a:r>
              <a:rPr lang="zh-CN" altLang="en-US" sz="2400" dirty="0">
                <a:solidFill>
                  <a:srgbClr val="FFFF00"/>
                </a:solidFill>
                <a:latin typeface="Arial" panose="020B0604020202020204" pitchFamily="34" charset="0"/>
                <a:ea typeface="微软雅黑" panose="020B0503020204020204" pitchFamily="34" charset="-122"/>
              </a:rPr>
              <a:t>用户行为</a:t>
            </a:r>
            <a:r>
              <a:rPr lang="zh-CN" altLang="en-US" sz="2400" dirty="0">
                <a:latin typeface="Arial" panose="020B0604020202020204" pitchFamily="34" charset="0"/>
                <a:ea typeface="微软雅黑" panose="020B0503020204020204" pitchFamily="34" charset="-122"/>
              </a:rPr>
              <a:t>也有影响。因此，在推荐位置时考虑用户的</a:t>
            </a:r>
            <a:r>
              <a:rPr lang="zh-CN" altLang="en-US" sz="2400" dirty="0">
                <a:solidFill>
                  <a:srgbClr val="FFFF00"/>
                </a:solidFill>
                <a:latin typeface="Arial" panose="020B0604020202020204" pitchFamily="34" charset="0"/>
                <a:ea typeface="微软雅黑" panose="020B0503020204020204" pitchFamily="34" charset="-122"/>
              </a:rPr>
              <a:t>上下文</a:t>
            </a:r>
            <a:r>
              <a:rPr lang="zh-CN" altLang="en-US" sz="2400" dirty="0">
                <a:latin typeface="Arial" panose="020B0604020202020204" pitchFamily="34" charset="0"/>
                <a:ea typeface="微软雅黑" panose="020B0503020204020204" pitchFamily="34" charset="-122"/>
              </a:rPr>
              <a:t>至关重要。 同样重要的是用户的上下文经常引入</a:t>
            </a:r>
            <a:r>
              <a:rPr lang="zh-CN" altLang="en-US" sz="2400" dirty="0">
                <a:solidFill>
                  <a:srgbClr val="FFFF00"/>
                </a:solidFill>
                <a:latin typeface="Arial" panose="020B0604020202020204" pitchFamily="34" charset="0"/>
                <a:ea typeface="微软雅黑" panose="020B0503020204020204" pitchFamily="34" charset="-122"/>
              </a:rPr>
              <a:t>新的约束</a:t>
            </a:r>
            <a:r>
              <a:rPr lang="zh-CN" altLang="en-US" sz="2400" dirty="0">
                <a:latin typeface="Arial" panose="020B0604020202020204" pitchFamily="34" charset="0"/>
                <a:ea typeface="微软雅黑" panose="020B0503020204020204" pitchFamily="34" charset="-122"/>
              </a:rPr>
              <a:t>，不一定倾向于他的意见和兴趣。借助上下文信息改进位置推荐，这是</a:t>
            </a:r>
            <a:r>
              <a:rPr lang="en-US" altLang="zh-CN" sz="2400" dirty="0">
                <a:latin typeface="Arial" panose="020B0604020202020204" pitchFamily="34" charset="0"/>
                <a:ea typeface="微软雅黑" panose="020B0503020204020204" pitchFamily="34" charset="-122"/>
              </a:rPr>
              <a:t>2015</a:t>
            </a:r>
            <a:r>
              <a:rPr lang="zh-CN" altLang="en-US" sz="2400" dirty="0">
                <a:latin typeface="Arial" panose="020B0604020202020204" pitchFamily="34" charset="0"/>
                <a:ea typeface="微软雅黑" panose="020B0503020204020204" pitchFamily="34" charset="-122"/>
              </a:rPr>
              <a:t>年文本检索会议（</a:t>
            </a:r>
            <a:r>
              <a:rPr lang="en-US" altLang="zh-CN" sz="2400" dirty="0">
                <a:latin typeface="Arial" panose="020B0604020202020204" pitchFamily="34" charset="0"/>
                <a:ea typeface="微软雅黑" panose="020B0503020204020204" pitchFamily="34" charset="-122"/>
              </a:rPr>
              <a:t>TREC</a:t>
            </a:r>
            <a:r>
              <a:rPr lang="zh-CN" altLang="en-US" sz="2400" dirty="0">
                <a:latin typeface="Arial" panose="020B0604020202020204" pitchFamily="34" charset="0"/>
                <a:ea typeface="微软雅黑" panose="020B0503020204020204" pitchFamily="34" charset="-122"/>
              </a:rPr>
              <a:t>）</a:t>
            </a:r>
            <a:r>
              <a:rPr lang="zh-CN" altLang="en-US" sz="2400" dirty="0">
                <a:solidFill>
                  <a:srgbClr val="FFFF00"/>
                </a:solidFill>
                <a:latin typeface="Arial" panose="020B0604020202020204" pitchFamily="34" charset="0"/>
                <a:ea typeface="微软雅黑" panose="020B0503020204020204" pitchFamily="34" charset="-122"/>
              </a:rPr>
              <a:t>上下文建议</a:t>
            </a:r>
            <a:r>
              <a:rPr lang="zh-CN" altLang="en-US" sz="2400" dirty="0">
                <a:latin typeface="Arial" panose="020B0604020202020204" pitchFamily="34" charset="0"/>
                <a:ea typeface="微软雅黑" panose="020B0503020204020204" pitchFamily="34" charset="-122"/>
              </a:rPr>
              <a:t>（</a:t>
            </a:r>
            <a:r>
              <a:rPr lang="en-US" altLang="zh-CN" sz="2400" dirty="0">
                <a:latin typeface="Arial" panose="020B0604020202020204" pitchFamily="34" charset="0"/>
                <a:ea typeface="微软雅黑" panose="020B0503020204020204" pitchFamily="34" charset="-122"/>
              </a:rPr>
              <a:t>TREC-CS</a:t>
            </a:r>
            <a:r>
              <a:rPr lang="zh-CN" altLang="en-US" sz="2400" dirty="0">
                <a:latin typeface="Arial" panose="020B0604020202020204" pitchFamily="34" charset="0"/>
                <a:ea typeface="微软雅黑" panose="020B0503020204020204" pitchFamily="34" charset="-122"/>
              </a:rPr>
              <a:t>）跟踪的主要焦点。</a:t>
            </a:r>
            <a:endParaRPr lang="en-US" altLang="zh-CN" sz="24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       用户往往会更频繁地留下他们的登记数据。但在移动设备上撰写评论并没有台式电脑容易。因此，大多数用户在不撰写评论的情况下评估位置。评论包含关于用户的意见和关于位置的观点的重要信息。</a:t>
            </a:r>
            <a:endParaRPr lang="en-US" altLang="zh-CN" sz="24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       为了补偿这种信息的</a:t>
            </a:r>
            <a:r>
              <a:rPr lang="zh-CN" altLang="en-US" sz="2400" dirty="0">
                <a:solidFill>
                  <a:srgbClr val="FFFF00"/>
                </a:solidFill>
                <a:latin typeface="Arial" panose="020B0604020202020204" pitchFamily="34" charset="0"/>
                <a:ea typeface="微软雅黑" panose="020B0503020204020204" pitchFamily="34" charset="-122"/>
              </a:rPr>
              <a:t>缺失</a:t>
            </a:r>
            <a:r>
              <a:rPr lang="zh-CN" altLang="en-US" sz="2400" dirty="0">
                <a:latin typeface="Arial" panose="020B0604020202020204" pitchFamily="34" charset="0"/>
                <a:ea typeface="微软雅黑" panose="020B0503020204020204" pitchFamily="34" charset="-122"/>
              </a:rPr>
              <a:t>，</a:t>
            </a:r>
            <a:r>
              <a:rPr lang="en-US" altLang="zh-CN" sz="2400" dirty="0">
                <a:latin typeface="Arial" panose="020B0604020202020204" pitchFamily="34" charset="0"/>
                <a:ea typeface="微软雅黑" panose="020B0503020204020204" pitchFamily="34" charset="-122"/>
              </a:rPr>
              <a:t>LBSN</a:t>
            </a:r>
            <a:r>
              <a:rPr lang="zh-CN" altLang="en-US" sz="2400" dirty="0">
                <a:latin typeface="Arial" panose="020B0604020202020204" pitchFamily="34" charset="0"/>
                <a:ea typeface="微软雅黑" panose="020B0503020204020204" pitchFamily="34" charset="-122"/>
              </a:rPr>
              <a:t>可以帮助用户使用一些相关的</a:t>
            </a:r>
            <a:r>
              <a:rPr lang="zh-CN" altLang="en-US" sz="2400" dirty="0">
                <a:solidFill>
                  <a:srgbClr val="FFFF00"/>
                </a:solidFill>
                <a:latin typeface="Arial" panose="020B0604020202020204" pitchFamily="34" charset="0"/>
                <a:ea typeface="微软雅黑" panose="020B0503020204020204" pitchFamily="34" charset="-122"/>
              </a:rPr>
              <a:t>预定义标签</a:t>
            </a:r>
            <a:r>
              <a:rPr lang="zh-CN" altLang="en-US" sz="2400" dirty="0">
                <a:latin typeface="Arial" panose="020B0604020202020204" pitchFamily="34" charset="0"/>
                <a:ea typeface="微软雅黑" panose="020B0503020204020204" pitchFamily="34" charset="-122"/>
              </a:rPr>
              <a:t>，用户可以方便地从中选择那些表达意见的标签。与用户评级相比，用户标签</a:t>
            </a:r>
            <a:r>
              <a:rPr lang="zh-CN" altLang="en-US" sz="2400" dirty="0">
                <a:solidFill>
                  <a:srgbClr val="FFFF00"/>
                </a:solidFill>
                <a:latin typeface="Arial" panose="020B0604020202020204" pitchFamily="34" charset="0"/>
                <a:ea typeface="微软雅黑" panose="020B0503020204020204" pitchFamily="34" charset="-122"/>
              </a:rPr>
              <a:t>更加稀疏</a:t>
            </a:r>
            <a:r>
              <a:rPr lang="zh-CN" altLang="en-US" sz="2400" dirty="0">
                <a:latin typeface="Arial" panose="020B0604020202020204" pitchFamily="34" charset="0"/>
                <a:ea typeface="微软雅黑" panose="020B0503020204020204" pitchFamily="34" charset="-122"/>
              </a:rPr>
              <a:t>。因此传统的</a:t>
            </a:r>
            <a:r>
              <a:rPr lang="en-US" altLang="zh-CN" sz="2400" dirty="0">
                <a:latin typeface="Arial" panose="020B0604020202020204" pitchFamily="34" charset="0"/>
                <a:ea typeface="微软雅黑" panose="020B0503020204020204" pitchFamily="34" charset="-122"/>
              </a:rPr>
              <a:t>CF</a:t>
            </a:r>
            <a:r>
              <a:rPr lang="zh-CN" altLang="en-US" sz="2400" dirty="0">
                <a:latin typeface="Arial" panose="020B0604020202020204" pitchFamily="34" charset="0"/>
                <a:ea typeface="微软雅黑" panose="020B0503020204020204" pitchFamily="34" charset="-122"/>
              </a:rPr>
              <a:t>方法不能应用于用户标签建模。因此向用户提供</a:t>
            </a:r>
            <a:r>
              <a:rPr lang="zh-CN" altLang="en-US" sz="2400" dirty="0">
                <a:solidFill>
                  <a:srgbClr val="FFFF00"/>
                </a:solidFill>
                <a:latin typeface="Arial" panose="020B0604020202020204" pitchFamily="34" charset="0"/>
                <a:ea typeface="微软雅黑" panose="020B0503020204020204" pitchFamily="34" charset="-122"/>
              </a:rPr>
              <a:t>个性化排名</a:t>
            </a:r>
            <a:r>
              <a:rPr lang="zh-CN" altLang="en-US" sz="2400" dirty="0">
                <a:latin typeface="Arial" panose="020B0604020202020204" pitchFamily="34" charset="0"/>
                <a:ea typeface="微软雅黑" panose="020B0503020204020204" pitchFamily="34" charset="-122"/>
              </a:rPr>
              <a:t>是至关重要的，使得该任务成为</a:t>
            </a:r>
            <a:r>
              <a:rPr lang="en-US" altLang="zh-CN" sz="2400" dirty="0">
                <a:solidFill>
                  <a:srgbClr val="FFFF00"/>
                </a:solidFill>
                <a:latin typeface="Arial" panose="020B0604020202020204" pitchFamily="34" charset="0"/>
                <a:ea typeface="微软雅黑" panose="020B0503020204020204" pitchFamily="34" charset="-122"/>
              </a:rPr>
              <a:t>top-K</a:t>
            </a:r>
            <a:r>
              <a:rPr lang="zh-CN" altLang="en-US" sz="2400" dirty="0">
                <a:solidFill>
                  <a:srgbClr val="FFFF00"/>
                </a:solidFill>
                <a:latin typeface="Arial" panose="020B0604020202020204" pitchFamily="34" charset="0"/>
                <a:ea typeface="微软雅黑" panose="020B0503020204020204" pitchFamily="34" charset="-122"/>
              </a:rPr>
              <a:t>推荐任务</a:t>
            </a:r>
            <a:r>
              <a:rPr lang="zh-CN" altLang="en-US" sz="2400" dirty="0">
                <a:latin typeface="Arial" panose="020B0604020202020204" pitchFamily="34" charset="0"/>
                <a:ea typeface="微软雅黑" panose="020B0503020204020204" pitchFamily="34" charset="-122"/>
              </a:rPr>
              <a:t>。</a:t>
            </a:r>
          </a:p>
        </p:txBody>
      </p:sp>
      <p:pic>
        <p:nvPicPr>
          <p:cNvPr id="2" name="图片 1"/>
          <p:cNvPicPr>
            <a:picLocks noChangeAspect="1"/>
          </p:cNvPicPr>
          <p:nvPr/>
        </p:nvPicPr>
        <p:blipFill>
          <a:blip r:embed="rId2"/>
          <a:stretch>
            <a:fillRect/>
          </a:stretch>
        </p:blipFill>
        <p:spPr>
          <a:xfrm>
            <a:off x="3169407" y="1659694"/>
            <a:ext cx="6105525" cy="4305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9" presetClass="emph" presetSubtype="0" fill="hold" nodeType="clickEffect">
                                  <p:stCondLst>
                                    <p:cond delay="0"/>
                                  </p:stCondLst>
                                  <p:childTnLst>
                                    <p:animClr clrSpc="rgb" dir="cw">
                                      <p:cBhvr override="childStyle">
                                        <p:cTn id="19" dur="500" fill="hold"/>
                                        <p:tgtEl>
                                          <p:spTgt spid="8">
                                            <p:txEl>
                                              <p:pRg st="0" end="0"/>
                                            </p:txEl>
                                          </p:spTgt>
                                        </p:tgtEl>
                                        <p:attrNameLst>
                                          <p:attrName>style.color</p:attrName>
                                        </p:attrNameLst>
                                      </p:cBhvr>
                                      <p:to>
                                        <a:srgbClr val="4CF13F"/>
                                      </p:to>
                                    </p:animClr>
                                    <p:animClr clrSpc="rgb" dir="cw">
                                      <p:cBhvr>
                                        <p:cTn id="20" dur="500" fill="hold"/>
                                        <p:tgtEl>
                                          <p:spTgt spid="8">
                                            <p:txEl>
                                              <p:pRg st="0" end="0"/>
                                            </p:txEl>
                                          </p:spTgt>
                                        </p:tgtEl>
                                        <p:attrNameLst>
                                          <p:attrName>fillcolor</p:attrName>
                                        </p:attrNameLst>
                                      </p:cBhvr>
                                      <p:to>
                                        <a:srgbClr val="4CF13F"/>
                                      </p:to>
                                    </p:animClr>
                                    <p:set>
                                      <p:cBhvr>
                                        <p:cTn id="21" dur="500" fill="hold"/>
                                        <p:tgtEl>
                                          <p:spTgt spid="8">
                                            <p:txEl>
                                              <p:pRg st="0" end="0"/>
                                            </p:txEl>
                                          </p:spTgt>
                                        </p:tgtEl>
                                        <p:attrNameLst>
                                          <p:attrName>fill.type</p:attrName>
                                        </p:attrNameLst>
                                      </p:cBhvr>
                                      <p:to>
                                        <p:strVal val="solid"/>
                                      </p:to>
                                    </p:set>
                                    <p:set>
                                      <p:cBhvr>
                                        <p:cTn id="22" dur="500" fill="hold"/>
                                        <p:tgtEl>
                                          <p:spTgt spid="8">
                                            <p:txEl>
                                              <p:pRg st="0" end="0"/>
                                            </p:txEl>
                                          </p:spTgt>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8">
                                            <p:txEl>
                                              <p:pRg st="1" end="1"/>
                                            </p:txEl>
                                          </p:spTgt>
                                        </p:tgtEl>
                                        <p:attrNameLst>
                                          <p:attrName>style.color</p:attrName>
                                        </p:attrNameLst>
                                      </p:cBhvr>
                                      <p:to>
                                        <a:srgbClr val="4CF13F"/>
                                      </p:to>
                                    </p:animClr>
                                    <p:animClr clrSpc="rgb" dir="cw">
                                      <p:cBhvr>
                                        <p:cTn id="37" dur="500" fill="hold"/>
                                        <p:tgtEl>
                                          <p:spTgt spid="8">
                                            <p:txEl>
                                              <p:pRg st="1" end="1"/>
                                            </p:txEl>
                                          </p:spTgt>
                                        </p:tgtEl>
                                        <p:attrNameLst>
                                          <p:attrName>fillcolor</p:attrName>
                                        </p:attrNameLst>
                                      </p:cBhvr>
                                      <p:to>
                                        <a:srgbClr val="4CF13F"/>
                                      </p:to>
                                    </p:animClr>
                                    <p:set>
                                      <p:cBhvr>
                                        <p:cTn id="38" dur="500" fill="hold"/>
                                        <p:tgtEl>
                                          <p:spTgt spid="8">
                                            <p:txEl>
                                              <p:pRg st="1" end="1"/>
                                            </p:txEl>
                                          </p:spTgt>
                                        </p:tgtEl>
                                        <p:attrNameLst>
                                          <p:attrName>fill.type</p:attrName>
                                        </p:attrNameLst>
                                      </p:cBhvr>
                                      <p:to>
                                        <p:strVal val="solid"/>
                                      </p:to>
                                    </p:set>
                                    <p:set>
                                      <p:cBhvr>
                                        <p:cTn id="39" dur="500" fill="hold"/>
                                        <p:tgtEl>
                                          <p:spTgt spid="8">
                                            <p:txEl>
                                              <p:pRg st="1" end="1"/>
                                            </p:txEl>
                                          </p:spTgt>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9" presetClass="emph" presetSubtype="0" fill="hold" nodeType="clickEffect">
                                  <p:stCondLst>
                                    <p:cond delay="0"/>
                                  </p:stCondLst>
                                  <p:childTnLst>
                                    <p:animClr clrSpc="rgb" dir="cw">
                                      <p:cBhvr override="childStyle">
                                        <p:cTn id="43" dur="500" fill="hold"/>
                                        <p:tgtEl>
                                          <p:spTgt spid="8">
                                            <p:txEl>
                                              <p:pRg st="2" end="2"/>
                                            </p:txEl>
                                          </p:spTgt>
                                        </p:tgtEl>
                                        <p:attrNameLst>
                                          <p:attrName>style.color</p:attrName>
                                        </p:attrNameLst>
                                      </p:cBhvr>
                                      <p:to>
                                        <a:srgbClr val="4CF13F"/>
                                      </p:to>
                                    </p:animClr>
                                    <p:animClr clrSpc="rgb" dir="cw">
                                      <p:cBhvr>
                                        <p:cTn id="44" dur="500" fill="hold"/>
                                        <p:tgtEl>
                                          <p:spTgt spid="8">
                                            <p:txEl>
                                              <p:pRg st="2" end="2"/>
                                            </p:txEl>
                                          </p:spTgt>
                                        </p:tgtEl>
                                        <p:attrNameLst>
                                          <p:attrName>fillcolor</p:attrName>
                                        </p:attrNameLst>
                                      </p:cBhvr>
                                      <p:to>
                                        <a:srgbClr val="4CF13F"/>
                                      </p:to>
                                    </p:animClr>
                                    <p:set>
                                      <p:cBhvr>
                                        <p:cTn id="45" dur="500" fill="hold"/>
                                        <p:tgtEl>
                                          <p:spTgt spid="8">
                                            <p:txEl>
                                              <p:pRg st="2" end="2"/>
                                            </p:txEl>
                                          </p:spTgt>
                                        </p:tgtEl>
                                        <p:attrNameLst>
                                          <p:attrName>fill.type</p:attrName>
                                        </p:attrNameLst>
                                      </p:cBhvr>
                                      <p:to>
                                        <p:strVal val="solid"/>
                                      </p:to>
                                    </p:set>
                                    <p:set>
                                      <p:cBhvr>
                                        <p:cTn id="46" dur="500" fill="hold"/>
                                        <p:tgtEl>
                                          <p:spTgt spid="8">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第一章</a:t>
            </a:r>
          </a:p>
        </p:txBody>
      </p:sp>
      <p:pic>
        <p:nvPicPr>
          <p:cNvPr id="9" name="图片 8"/>
          <p:cNvPicPr>
            <a:picLocks noChangeAspect="1"/>
          </p:cNvPicPr>
          <p:nvPr/>
        </p:nvPicPr>
        <p:blipFill>
          <a:blip r:embed="rId2"/>
          <a:stretch>
            <a:fillRect/>
          </a:stretch>
        </p:blipFill>
        <p:spPr>
          <a:xfrm>
            <a:off x="109537" y="1554040"/>
            <a:ext cx="11972925" cy="4171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6"/>
          <p:cNvGrpSpPr/>
          <p:nvPr/>
        </p:nvGrpSpPr>
        <p:grpSpPr bwMode="auto">
          <a:xfrm>
            <a:off x="3257844" y="975908"/>
            <a:ext cx="5900224" cy="4906183"/>
            <a:chOff x="3581400" y="1295964"/>
            <a:chExt cx="5391150" cy="4443339"/>
          </a:xfrm>
        </p:grpSpPr>
        <p:sp>
          <p:nvSpPr>
            <p:cNvPr id="16" name="任意多边形 15"/>
            <p:cNvSpPr/>
            <p:nvPr/>
          </p:nvSpPr>
          <p:spPr>
            <a:xfrm flipV="1">
              <a:off x="3581400" y="1505511"/>
              <a:ext cx="5029200" cy="4233792"/>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 name="直接连接符 8"/>
            <p:cNvCxnSpPr/>
            <p:nvPr/>
          </p:nvCxnSpPr>
          <p:spPr>
            <a:xfrm>
              <a:off x="4724400" y="3943870"/>
              <a:ext cx="962025" cy="160176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5867400" y="1295964"/>
              <a:ext cx="3105150" cy="914385"/>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3" name="等腰三角形 12"/>
            <p:cNvSpPr/>
            <p:nvPr/>
          </p:nvSpPr>
          <p:spPr>
            <a:xfrm flipV="1">
              <a:off x="6038850" y="4504249"/>
              <a:ext cx="1466850" cy="1235054"/>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等腰三角形 13"/>
            <p:cNvSpPr/>
            <p:nvPr/>
          </p:nvSpPr>
          <p:spPr>
            <a:xfrm rot="21448465" flipV="1">
              <a:off x="3595688" y="1972228"/>
              <a:ext cx="790575" cy="665152"/>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5" name="矩形 17"/>
          <p:cNvSpPr>
            <a:spLocks noChangeArrowheads="1"/>
          </p:cNvSpPr>
          <p:nvPr/>
        </p:nvSpPr>
        <p:spPr bwMode="auto">
          <a:xfrm>
            <a:off x="3187191" y="3075057"/>
            <a:ext cx="58176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solidFill>
                  <a:schemeClr val="bg1"/>
                </a:solidFill>
                <a:latin typeface="微软雅黑" panose="020B0503020204020204" pitchFamily="34" charset="-122"/>
                <a:ea typeface="微软雅黑" panose="020B0503020204020204" pitchFamily="34" charset="-122"/>
              </a:rPr>
              <a:t>梁玉晨  </a:t>
            </a:r>
            <a:r>
              <a:rPr lang="en-US" altLang="zh-CN" sz="4000" b="1" dirty="0">
                <a:solidFill>
                  <a:schemeClr val="bg1"/>
                </a:solidFill>
                <a:latin typeface="微软雅黑" panose="020B0503020204020204" pitchFamily="34" charset="-122"/>
                <a:ea typeface="微软雅黑" panose="020B0503020204020204" pitchFamily="34" charset="-122"/>
              </a:rPr>
              <a:t>201822210010</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p:nvPr/>
        </p:nvGrpSpPr>
        <p:grpSpPr bwMode="auto">
          <a:xfrm>
            <a:off x="1116013" y="1219200"/>
            <a:ext cx="4760912" cy="3924300"/>
            <a:chOff x="3581400" y="1295964"/>
            <a:chExt cx="5391150" cy="4443339"/>
          </a:xfrm>
        </p:grpSpPr>
        <p:sp>
          <p:nvSpPr>
            <p:cNvPr id="4" name="任意多边形 3"/>
            <p:cNvSpPr/>
            <p:nvPr/>
          </p:nvSpPr>
          <p:spPr>
            <a:xfrm flipV="1">
              <a:off x="3581400" y="1504470"/>
              <a:ext cx="5029823" cy="4234833"/>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p:nvCxnSpPr>
          <p:spPr>
            <a:xfrm>
              <a:off x="4724705" y="3943634"/>
              <a:ext cx="961742" cy="160334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5868010" y="1295964"/>
              <a:ext cx="3104540" cy="914911"/>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7" name="等腰三角形 6"/>
            <p:cNvSpPr/>
            <p:nvPr/>
          </p:nvSpPr>
          <p:spPr>
            <a:xfrm flipV="1">
              <a:off x="6038786" y="4504444"/>
              <a:ext cx="1466882" cy="1234859"/>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21448465" flipV="1">
              <a:off x="3595781" y="1971812"/>
              <a:ext cx="790966" cy="666861"/>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3" name="矩形 8"/>
          <p:cNvSpPr>
            <a:spLocks noChangeArrowheads="1"/>
          </p:cNvSpPr>
          <p:nvPr/>
        </p:nvSpPr>
        <p:spPr bwMode="auto">
          <a:xfrm>
            <a:off x="2578239" y="2653269"/>
            <a:ext cx="14189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bg1"/>
                </a:solidFill>
                <a:latin typeface="微软雅黑" panose="020B0503020204020204" pitchFamily="34" charset="-122"/>
                <a:ea typeface="微软雅黑" panose="020B0503020204020204" pitchFamily="34" charset="-122"/>
              </a:rPr>
              <a:t>第二章</a:t>
            </a:r>
          </a:p>
        </p:txBody>
      </p:sp>
      <p:sp>
        <p:nvSpPr>
          <p:cNvPr id="5124" name="文本框 36"/>
          <p:cNvSpPr txBox="1">
            <a:spLocks noChangeArrowheads="1"/>
          </p:cNvSpPr>
          <p:nvPr/>
        </p:nvSpPr>
        <p:spPr bwMode="auto">
          <a:xfrm>
            <a:off x="2441576" y="3279776"/>
            <a:ext cx="171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eaLnBrk="1" hangingPunct="1">
              <a:lnSpc>
                <a:spcPct val="100000"/>
              </a:lnSpc>
              <a:spcBef>
                <a:spcPct val="0"/>
              </a:spcBef>
              <a:buFontTx/>
              <a:buNone/>
            </a:pPr>
            <a:r>
              <a:rPr lang="en-US" altLang="zh-CN" sz="1800" b="1" dirty="0">
                <a:solidFill>
                  <a:schemeClr val="bg1"/>
                </a:solidFill>
                <a:latin typeface="Arial" panose="020B0604020202020204" pitchFamily="34" charset="0"/>
                <a:ea typeface="微软雅黑" panose="020B0503020204020204" pitchFamily="34" charset="-122"/>
                <a:cs typeface="Arial" panose="020B0604020202020204" pitchFamily="34" charset="0"/>
              </a:rPr>
              <a:t>PART TWO</a:t>
            </a:r>
            <a:endParaRPr lang="zh-CN" altLang="en-US" sz="18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125" name="矩形 10"/>
          <p:cNvSpPr>
            <a:spLocks noChangeArrowheads="1"/>
          </p:cNvSpPr>
          <p:nvPr/>
        </p:nvSpPr>
        <p:spPr bwMode="auto">
          <a:xfrm>
            <a:off x="4977765" y="2494915"/>
            <a:ext cx="678751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solidFill>
                  <a:schemeClr val="bg1"/>
                </a:solidFill>
                <a:latin typeface="微软雅黑" panose="020B0503020204020204" pitchFamily="34" charset="-122"/>
                <a:ea typeface="微软雅黑" panose="020B0503020204020204" pitchFamily="34" charset="-122"/>
              </a:rPr>
              <a:t>个性化关键词提升</a:t>
            </a:r>
            <a:endParaRPr lang="en-US" altLang="zh-CN" sz="3600" b="1" dirty="0">
              <a:solidFill>
                <a:schemeClr val="bg1"/>
              </a:solidFill>
              <a:latin typeface="微软雅黑" panose="020B0503020204020204" pitchFamily="34" charset="-122"/>
              <a:ea typeface="微软雅黑" panose="020B0503020204020204" pitchFamily="34" charset="-122"/>
            </a:endParaRPr>
          </a:p>
          <a:p>
            <a:pPr algn="ctr" eaLnBrk="1" hangingPunct="1"/>
            <a:r>
              <a:rPr lang="en-US" altLang="zh-CN" sz="3600" b="1" dirty="0">
                <a:solidFill>
                  <a:schemeClr val="bg1"/>
                </a:solidFill>
                <a:latin typeface="微软雅黑" panose="020B0503020204020204" pitchFamily="34" charset="-122"/>
                <a:ea typeface="微软雅黑" panose="020B0503020204020204" pitchFamily="34" charset="-122"/>
              </a:rPr>
              <a:t>PERSONALIZED KEYWORD BOOSTING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41998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800" dirty="0">
                <a:solidFill>
                  <a:schemeClr val="bg1"/>
                </a:solidFill>
                <a:latin typeface="微软雅黑" panose="020B0503020204020204" pitchFamily="34" charset="-122"/>
                <a:ea typeface="微软雅黑" panose="020B0503020204020204" pitchFamily="34" charset="-122"/>
              </a:rPr>
              <a:t>第二章 </a:t>
            </a:r>
            <a:r>
              <a:rPr lang="zh-CN" altLang="en-US" sz="2800" b="1" dirty="0">
                <a:solidFill>
                  <a:schemeClr val="bg1"/>
                </a:solidFill>
                <a:latin typeface="微软雅黑" panose="020B0503020204020204" pitchFamily="34" charset="-122"/>
                <a:ea typeface="微软雅黑" panose="020B0503020204020204" pitchFamily="34" charset="-122"/>
                <a:sym typeface="+mn-ea"/>
              </a:rPr>
              <a:t>个性化关键词提升</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762000" y="1290320"/>
            <a:ext cx="10520045" cy="4615180"/>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indent="457200" eaLnBrk="1" fontAlgn="auto" latinLnBrk="0" hangingPunct="1">
              <a:lnSpc>
                <a:spcPct val="150000"/>
              </a:lnSpc>
              <a:spcBef>
                <a:spcPts val="0"/>
              </a:spcBef>
              <a:spcAft>
                <a:spcPts val="0"/>
              </a:spcAft>
              <a:defRPr/>
            </a:pPr>
            <a:r>
              <a:rPr lang="zh-CN" altLang="en-US" sz="2400" dirty="0">
                <a:latin typeface="Arial" panose="020B0604020202020204" pitchFamily="34" charset="0"/>
                <a:ea typeface="微软雅黑" panose="020B0503020204020204" pitchFamily="34" charset="-122"/>
              </a:rPr>
              <a:t>本文中我们提出了一种</a:t>
            </a:r>
            <a:r>
              <a:rPr lang="zh-CN" altLang="en-US" sz="2400" dirty="0">
                <a:solidFill>
                  <a:srgbClr val="FFFF00"/>
                </a:solidFill>
                <a:latin typeface="Arial" panose="020B0604020202020204" pitchFamily="34" charset="0"/>
                <a:ea typeface="微软雅黑" panose="020B0503020204020204" pitchFamily="34" charset="-122"/>
              </a:rPr>
              <a:t>概率计算</a:t>
            </a:r>
            <a:r>
              <a:rPr lang="zh-CN" altLang="en-US" sz="2400" dirty="0">
                <a:latin typeface="Arial" panose="020B0604020202020204" pitchFamily="34" charset="0"/>
                <a:ea typeface="微软雅黑" panose="020B0503020204020204" pitchFamily="34" charset="-122"/>
              </a:rPr>
              <a:t>方法，通过该方法计算将位置关键词映射到用户标签的概率。</a:t>
            </a:r>
          </a:p>
          <a:p>
            <a:pPr indent="457200" eaLnBrk="1" fontAlgn="auto" latinLnBrk="0" hangingPunct="1">
              <a:lnSpc>
                <a:spcPct val="150000"/>
              </a:lnSpc>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a:p>
            <a:pPr indent="457200" eaLnBrk="1" fontAlgn="auto" latinLnBrk="0" hangingPunct="1">
              <a:lnSpc>
                <a:spcPct val="150000"/>
              </a:lnSpc>
              <a:spcBef>
                <a:spcPts val="0"/>
              </a:spcBef>
              <a:spcAft>
                <a:spcPts val="0"/>
              </a:spcAft>
              <a:defRPr/>
            </a:pPr>
            <a:endParaRPr lang="zh-CN" altLang="en-US" sz="2400" dirty="0">
              <a:latin typeface="Arial" panose="020B0604020202020204" pitchFamily="34" charset="0"/>
              <a:ea typeface="微软雅黑" panose="020B0503020204020204" pitchFamily="34" charset="-122"/>
              <a:sym typeface="+mn-ea"/>
            </a:endParaRPr>
          </a:p>
          <a:p>
            <a:pPr indent="457200" eaLnBrk="1" fontAlgn="auto" latinLnBrk="0" hangingPunct="1">
              <a:lnSpc>
                <a:spcPct val="150000"/>
              </a:lnSpc>
              <a:spcBef>
                <a:spcPts val="0"/>
              </a:spcBef>
              <a:spcAft>
                <a:spcPts val="0"/>
              </a:spcAft>
              <a:defRPr/>
            </a:pPr>
            <a:r>
              <a:rPr lang="zh-CN" altLang="en-US" sz="2400" dirty="0">
                <a:latin typeface="Arial" panose="020B0604020202020204" pitchFamily="34" charset="0"/>
                <a:ea typeface="微软雅黑" panose="020B0503020204020204" pitchFamily="34" charset="-122"/>
                <a:sym typeface="+mn-ea"/>
              </a:rPr>
              <a:t>不同的用户由于用户视角的不同所做的标签也会不同，例如纯素食的用户会把蔬菜标记为健康食品，而另一个用户可能认为寿司店的食物就是健康食品。因此我我们的目标是在用户标签和位置关键词之间找到有意义的映射，对用户进行个性化的标签。</a:t>
            </a:r>
            <a:r>
              <a:rPr lang="en-US" altLang="zh-CN" sz="2400" dirty="0">
                <a:latin typeface="Arial" panose="020B0604020202020204" pitchFamily="34" charset="0"/>
                <a:ea typeface="微软雅黑" panose="020B0503020204020204" pitchFamily="34" charset="-122"/>
              </a:rPr>
              <a:t>       </a:t>
            </a:r>
          </a:p>
          <a:p>
            <a:pPr eaLnBrk="1" fontAlgn="auto" latinLnBrk="0" hangingPunct="1">
              <a:lnSpc>
                <a:spcPct val="150000"/>
              </a:lnSpc>
              <a:spcBef>
                <a:spcPts val="0"/>
              </a:spcBef>
              <a:spcAft>
                <a:spcPts val="0"/>
              </a:spcAft>
              <a:defRPr/>
            </a:pPr>
            <a:endParaRPr sz="2400" dirty="0">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389120" y="2276475"/>
            <a:ext cx="2619375" cy="1323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56241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800" dirty="0">
                <a:solidFill>
                  <a:schemeClr val="bg1"/>
                </a:solidFill>
                <a:latin typeface="微软雅黑" panose="020B0503020204020204" pitchFamily="34" charset="-122"/>
                <a:ea typeface="微软雅黑" panose="020B0503020204020204" pitchFamily="34" charset="-122"/>
              </a:rPr>
              <a:t>第二章  </a:t>
            </a:r>
            <a:r>
              <a:rPr lang="en-US" altLang="zh-CN" sz="2800" dirty="0">
                <a:solidFill>
                  <a:schemeClr val="bg1"/>
                </a:solidFill>
                <a:latin typeface="微软雅黑" panose="020B0503020204020204" pitchFamily="34" charset="-122"/>
                <a:ea typeface="微软雅黑" panose="020B0503020204020204" pitchFamily="34" charset="-122"/>
              </a:rPr>
              <a:t>2.1 个性化</a:t>
            </a:r>
            <a:r>
              <a:rPr lang="zh-CN" altLang="en-US" sz="2800" dirty="0">
                <a:solidFill>
                  <a:schemeClr val="bg1"/>
                </a:solidFill>
                <a:latin typeface="微软雅黑" panose="020B0503020204020204" pitchFamily="34" charset="-122"/>
                <a:ea typeface="微软雅黑" panose="020B0503020204020204" pitchFamily="34" charset="-122"/>
              </a:rPr>
              <a:t>关键词</a:t>
            </a:r>
            <a:r>
              <a:rPr lang="en-US" altLang="zh-CN" sz="2800" dirty="0">
                <a:solidFill>
                  <a:schemeClr val="bg1"/>
                </a:solidFill>
                <a:latin typeface="微软雅黑" panose="020B0503020204020204" pitchFamily="34" charset="-122"/>
                <a:ea typeface="微软雅黑" panose="020B0503020204020204" pitchFamily="34" charset="-122"/>
              </a:rPr>
              <a:t>标签映射</a:t>
            </a:r>
          </a:p>
        </p:txBody>
      </p:sp>
      <p:sp>
        <p:nvSpPr>
          <p:cNvPr id="6" name="矩形 5"/>
          <p:cNvSpPr/>
          <p:nvPr/>
        </p:nvSpPr>
        <p:spPr>
          <a:xfrm>
            <a:off x="762000" y="1290320"/>
            <a:ext cx="10520045" cy="4615180"/>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latinLnBrk="0" hangingPunct="1">
              <a:lnSpc>
                <a:spcPct val="150000"/>
              </a:lnSpc>
              <a:spcBef>
                <a:spcPts val="0"/>
              </a:spcBef>
              <a:spcAft>
                <a:spcPts val="0"/>
              </a:spcAft>
              <a:defRPr/>
            </a:pPr>
            <a:r>
              <a:rPr lang="en-US" altLang="zh-CN" sz="2400" dirty="0">
                <a:latin typeface="Arial" panose="020B0604020202020204" pitchFamily="34" charset="0"/>
                <a:ea typeface="微软雅黑" panose="020B0503020204020204" pitchFamily="34" charset="-122"/>
                <a:sym typeface="+mn-ea"/>
              </a:rPr>
              <a:t>POI</a:t>
            </a:r>
            <a:r>
              <a:rPr lang="zh-CN" altLang="en-US" sz="2400" dirty="0">
                <a:latin typeface="Arial" panose="020B0604020202020204" pitchFamily="34" charset="0"/>
                <a:ea typeface="微软雅黑" panose="020B0503020204020204" pitchFamily="34" charset="-122"/>
                <a:sym typeface="+mn-ea"/>
              </a:rPr>
              <a:t>推荐的一个主要挑战是</a:t>
            </a:r>
            <a:r>
              <a:rPr lang="zh-CN" altLang="en-US" sz="2400" dirty="0">
                <a:solidFill>
                  <a:srgbClr val="FFFF00"/>
                </a:solidFill>
                <a:latin typeface="Arial" panose="020B0604020202020204" pitchFamily="34" charset="0"/>
                <a:ea typeface="微软雅黑" panose="020B0503020204020204" pitchFamily="34" charset="-122"/>
                <a:sym typeface="+mn-ea"/>
              </a:rPr>
              <a:t>数据稀疏性</a:t>
            </a:r>
            <a:r>
              <a:rPr lang="zh-CN" altLang="en-US" sz="2400" dirty="0">
                <a:latin typeface="Arial" panose="020B0604020202020204" pitchFamily="34" charset="0"/>
                <a:ea typeface="微软雅黑" panose="020B0503020204020204" pitchFamily="34" charset="-122"/>
                <a:sym typeface="+mn-ea"/>
              </a:rPr>
              <a:t>。</a:t>
            </a:r>
            <a:r>
              <a:rPr sz="2400" dirty="0">
                <a:latin typeface="Arial" panose="020B0604020202020204" pitchFamily="34" charset="0"/>
                <a:ea typeface="微软雅黑" panose="020B0503020204020204" pitchFamily="34" charset="-122"/>
                <a:sym typeface="+mn-ea"/>
              </a:rPr>
              <a:t>首先，我们使用映射作为附加信息来减少位置关键字空间的维度，以解决数据稀疏性问题。 其次，我们使用映射来训练序列标记模型以预测</a:t>
            </a:r>
            <a:r>
              <a:rPr lang="zh-CN" sz="2400" dirty="0">
                <a:latin typeface="Arial" panose="020B0604020202020204" pitchFamily="34" charset="0"/>
                <a:ea typeface="微软雅黑" panose="020B0503020204020204" pitchFamily="34" charset="-122"/>
                <a:sym typeface="+mn-ea"/>
              </a:rPr>
              <a:t>用户</a:t>
            </a:r>
            <a:r>
              <a:rPr sz="2400" dirty="0">
                <a:latin typeface="Arial" panose="020B0604020202020204" pitchFamily="34" charset="0"/>
                <a:ea typeface="微软雅黑" panose="020B0503020204020204" pitchFamily="34" charset="-122"/>
                <a:sym typeface="+mn-ea"/>
              </a:rPr>
              <a:t>新位置。 我们使用两个方向的结果来估计区域中用户的位置相似性</a:t>
            </a:r>
            <a:endParaRPr lang="zh-CN" altLang="en-US" sz="2400" dirty="0">
              <a:latin typeface="Arial" panose="020B0604020202020204" pitchFamily="34" charset="0"/>
              <a:ea typeface="微软雅黑" panose="020B0503020204020204" pitchFamily="34" charset="-122"/>
            </a:endParaRPr>
          </a:p>
          <a:p>
            <a:pPr indent="457200" eaLnBrk="1" fontAlgn="auto" latinLnBrk="0" hangingPunct="1">
              <a:lnSpc>
                <a:spcPct val="150000"/>
              </a:lnSpc>
              <a:spcBef>
                <a:spcPts val="0"/>
              </a:spcBef>
              <a:spcAft>
                <a:spcPts val="0"/>
              </a:spcAft>
              <a:defRPr/>
            </a:pPr>
            <a:r>
              <a:rPr lang="zh-CN" altLang="en-US" sz="2400" dirty="0">
                <a:latin typeface="Arial" panose="020B0604020202020204" pitchFamily="34" charset="0"/>
                <a:ea typeface="微软雅黑" panose="020B0503020204020204" pitchFamily="34" charset="-122"/>
              </a:rPr>
              <a:t>对于给定的用户，假设</a:t>
            </a:r>
            <a:r>
              <a:rPr lang="en-US" altLang="zh-CN" sz="2400" dirty="0">
                <a:latin typeface="Arial" panose="020B0604020202020204" pitchFamily="34" charset="0"/>
                <a:ea typeface="微软雅黑" panose="020B0503020204020204" pitchFamily="34" charset="-122"/>
              </a:rPr>
              <a:t>f</a:t>
            </a:r>
            <a:r>
              <a:rPr lang="en-US" altLang="zh-CN" sz="2400" baseline="30000" dirty="0">
                <a:latin typeface="Arial" panose="020B0604020202020204" pitchFamily="34" charset="0"/>
                <a:ea typeface="微软雅黑" panose="020B0503020204020204" pitchFamily="34" charset="-122"/>
              </a:rPr>
              <a:t>J</a:t>
            </a:r>
            <a:r>
              <a:rPr lang="en-US" altLang="zh-CN" sz="2400" dirty="0">
                <a:latin typeface="Arial" panose="020B0604020202020204" pitchFamily="34" charset="0"/>
                <a:ea typeface="微软雅黑" panose="020B0503020204020204" pitchFamily="34" charset="-122"/>
              </a:rPr>
              <a:t>=&lt;.f</a:t>
            </a:r>
            <a:r>
              <a:rPr lang="en-US" altLang="zh-CN" sz="2400" baseline="-25000" dirty="0">
                <a:latin typeface="Arial" panose="020B0604020202020204" pitchFamily="34" charset="0"/>
                <a:ea typeface="微软雅黑" panose="020B0503020204020204" pitchFamily="34" charset="-122"/>
              </a:rPr>
              <a:t>1</a:t>
            </a:r>
            <a:r>
              <a:rPr lang="en-US" altLang="zh-CN" sz="2400" dirty="0">
                <a:latin typeface="Arial" panose="020B0604020202020204" pitchFamily="34" charset="0"/>
                <a:ea typeface="微软雅黑" panose="020B0503020204020204" pitchFamily="34" charset="-122"/>
              </a:rPr>
              <a:t>,f</a:t>
            </a:r>
            <a:r>
              <a:rPr lang="en-US" altLang="zh-CN" sz="2400" baseline="-25000" dirty="0">
                <a:latin typeface="Arial" panose="020B0604020202020204" pitchFamily="34" charset="0"/>
                <a:ea typeface="微软雅黑" panose="020B0503020204020204" pitchFamily="34" charset="-122"/>
              </a:rPr>
              <a:t>2</a:t>
            </a:r>
            <a:r>
              <a:rPr lang="en-US" altLang="zh-CN" sz="2400" dirty="0">
                <a:latin typeface="Arial" panose="020B0604020202020204" pitchFamily="34" charset="0"/>
                <a:ea typeface="微软雅黑" panose="020B0503020204020204" pitchFamily="34" charset="-122"/>
              </a:rPr>
              <a:t>,……f</a:t>
            </a:r>
            <a:r>
              <a:rPr lang="en-US" altLang="zh-CN" sz="2400" baseline="-25000" dirty="0">
                <a:latin typeface="Arial" panose="020B0604020202020204" pitchFamily="34" charset="0"/>
                <a:ea typeface="微软雅黑" panose="020B0503020204020204" pitchFamily="34" charset="-122"/>
              </a:rPr>
              <a:t>J</a:t>
            </a:r>
            <a:r>
              <a:rPr lang="en-US" altLang="zh-CN" sz="2400" dirty="0">
                <a:latin typeface="Arial" panose="020B0604020202020204" pitchFamily="34" charset="0"/>
                <a:ea typeface="微软雅黑" panose="020B0503020204020204" pitchFamily="34" charset="-122"/>
              </a:rPr>
              <a:t>&gt;</a:t>
            </a:r>
            <a:r>
              <a:rPr lang="zh-CN" altLang="en-US" sz="2400" dirty="0">
                <a:latin typeface="Arial" panose="020B0604020202020204" pitchFamily="34" charset="0"/>
                <a:ea typeface="微软雅黑" panose="020B0503020204020204" pitchFamily="34" charset="-122"/>
              </a:rPr>
              <a:t>是一系列位置关键词，我们的目标是找到用户标签序列</a:t>
            </a:r>
            <a:r>
              <a:rPr lang="en-US" altLang="zh-CN" sz="2400" dirty="0">
                <a:latin typeface="Arial" panose="020B0604020202020204" pitchFamily="34" charset="0"/>
                <a:ea typeface="微软雅黑" panose="020B0503020204020204" pitchFamily="34" charset="-122"/>
              </a:rPr>
              <a:t>t</a:t>
            </a:r>
            <a:r>
              <a:rPr lang="en-US" altLang="zh-CN" sz="2400" baseline="30000" dirty="0">
                <a:latin typeface="Arial" panose="020B0604020202020204" pitchFamily="34" charset="0"/>
                <a:ea typeface="微软雅黑" panose="020B0503020204020204" pitchFamily="34" charset="-122"/>
              </a:rPr>
              <a:t>I</a:t>
            </a:r>
            <a:r>
              <a:rPr lang="en-US" altLang="zh-CN" sz="2400" dirty="0">
                <a:latin typeface="Arial" panose="020B0604020202020204" pitchFamily="34" charset="0"/>
                <a:ea typeface="微软雅黑" panose="020B0503020204020204" pitchFamily="34" charset="-122"/>
              </a:rPr>
              <a:t>=&lt;t</a:t>
            </a:r>
            <a:r>
              <a:rPr lang="en-US" altLang="zh-CN" sz="2400" baseline="-25000" dirty="0">
                <a:latin typeface="Arial" panose="020B0604020202020204" pitchFamily="34" charset="0"/>
                <a:ea typeface="微软雅黑" panose="020B0503020204020204" pitchFamily="34" charset="-122"/>
              </a:rPr>
              <a:t>1</a:t>
            </a:r>
            <a:r>
              <a:rPr lang="en-US" altLang="zh-CN" sz="2400" dirty="0">
                <a:latin typeface="Arial" panose="020B0604020202020204" pitchFamily="34" charset="0"/>
                <a:ea typeface="微软雅黑" panose="020B0503020204020204" pitchFamily="34" charset="-122"/>
              </a:rPr>
              <a:t>,t</a:t>
            </a:r>
            <a:r>
              <a:rPr lang="en-US" altLang="zh-CN" sz="2400" baseline="-25000" dirty="0">
                <a:latin typeface="Arial" panose="020B0604020202020204" pitchFamily="34" charset="0"/>
                <a:ea typeface="微软雅黑" panose="020B0503020204020204" pitchFamily="34" charset="-122"/>
              </a:rPr>
              <a:t>2</a:t>
            </a:r>
            <a:r>
              <a:rPr lang="en-US" altLang="zh-CN" sz="2400" dirty="0">
                <a:latin typeface="Arial" panose="020B0604020202020204" pitchFamily="34" charset="0"/>
                <a:ea typeface="微软雅黑" panose="020B0503020204020204" pitchFamily="34" charset="-122"/>
              </a:rPr>
              <a:t>,……</a:t>
            </a:r>
            <a:r>
              <a:rPr lang="zh-CN" altLang="en-US" sz="2400" dirty="0">
                <a:latin typeface="Arial" panose="020B0604020202020204" pitchFamily="34" charset="0"/>
                <a:ea typeface="微软雅黑" panose="020B0503020204020204" pitchFamily="34" charset="-122"/>
              </a:rPr>
              <a:t>，</a:t>
            </a:r>
            <a:r>
              <a:rPr lang="en-US" altLang="zh-CN" sz="2400" dirty="0">
                <a:latin typeface="Arial" panose="020B0604020202020204" pitchFamily="34" charset="0"/>
                <a:ea typeface="微软雅黑" panose="020B0503020204020204" pitchFamily="34" charset="-122"/>
              </a:rPr>
              <a:t>t</a:t>
            </a:r>
            <a:r>
              <a:rPr lang="en-US" altLang="zh-CN" sz="2400" baseline="-25000" dirty="0">
                <a:latin typeface="Arial" panose="020B0604020202020204" pitchFamily="34" charset="0"/>
                <a:ea typeface="微软雅黑" panose="020B0503020204020204" pitchFamily="34" charset="-122"/>
              </a:rPr>
              <a:t>I</a:t>
            </a:r>
            <a:r>
              <a:rPr lang="en-US" altLang="zh-CN" sz="2400" dirty="0">
                <a:latin typeface="Arial" panose="020B0604020202020204" pitchFamily="34" charset="0"/>
                <a:ea typeface="微软雅黑" panose="020B0503020204020204" pitchFamily="34" charset="-122"/>
              </a:rPr>
              <a:t>&gt;</a:t>
            </a:r>
            <a:r>
              <a:rPr lang="zh-CN" altLang="en-US" sz="2400" dirty="0">
                <a:latin typeface="Arial" panose="020B0604020202020204" pitchFamily="34" charset="0"/>
                <a:ea typeface="微软雅黑" panose="020B0503020204020204" pitchFamily="34" charset="-122"/>
              </a:rPr>
              <a:t>。我们的目标是找到最大的</a:t>
            </a:r>
            <a:r>
              <a:rPr lang="en-US" altLang="zh-CN" sz="2400" dirty="0">
                <a:latin typeface="Arial" panose="020B0604020202020204" pitchFamily="34" charset="0"/>
                <a:ea typeface="微软雅黑" panose="020B0503020204020204" pitchFamily="34" charset="-122"/>
              </a:rPr>
              <a:t>Pr(t</a:t>
            </a:r>
            <a:r>
              <a:rPr lang="en-US" altLang="zh-CN" sz="2400" baseline="30000" dirty="0">
                <a:latin typeface="Arial" panose="020B0604020202020204" pitchFamily="34" charset="0"/>
                <a:ea typeface="微软雅黑" panose="020B0503020204020204" pitchFamily="34" charset="-122"/>
              </a:rPr>
              <a:t>I</a:t>
            </a:r>
            <a:r>
              <a:rPr lang="en-US" altLang="zh-CN" sz="2400" dirty="0">
                <a:latin typeface="Arial" panose="020B0604020202020204" pitchFamily="34" charset="0"/>
                <a:ea typeface="微软雅黑" panose="020B0503020204020204" pitchFamily="34" charset="-122"/>
              </a:rPr>
              <a:t>|f</a:t>
            </a:r>
            <a:r>
              <a:rPr lang="en-US" altLang="zh-CN" sz="2400" baseline="30000" dirty="0">
                <a:latin typeface="Arial" panose="020B0604020202020204" pitchFamily="34" charset="0"/>
                <a:ea typeface="微软雅黑" panose="020B0503020204020204" pitchFamily="34" charset="-122"/>
              </a:rPr>
              <a:t>J</a:t>
            </a:r>
            <a:r>
              <a:rPr lang="en-US" altLang="zh-CN" sz="2400" dirty="0">
                <a:latin typeface="Arial" panose="020B0604020202020204" pitchFamily="34" charset="0"/>
                <a:ea typeface="微软雅黑" panose="020B0503020204020204" pitchFamily="34" charset="-122"/>
              </a:rPr>
              <a:t>):</a:t>
            </a:r>
          </a:p>
          <a:p>
            <a:pPr indent="457200" eaLnBrk="1" fontAlgn="auto" latinLnBrk="0" hangingPunct="1">
              <a:lnSpc>
                <a:spcPct val="150000"/>
              </a:lnSpc>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3559810" y="5083810"/>
            <a:ext cx="5577840" cy="821690"/>
          </a:xfrm>
          <a:prstGeom prst="rect">
            <a:avLst/>
          </a:prstGeom>
        </p:spPr>
      </p:pic>
      <p:sp>
        <p:nvSpPr>
          <p:cNvPr id="2" name="文本框 1"/>
          <p:cNvSpPr txBox="1"/>
          <p:nvPr/>
        </p:nvSpPr>
        <p:spPr>
          <a:xfrm>
            <a:off x="9937115" y="5292725"/>
            <a:ext cx="1004570" cy="460375"/>
          </a:xfrm>
          <a:prstGeom prst="rect">
            <a:avLst/>
          </a:prstGeom>
          <a:noFill/>
        </p:spPr>
        <p:txBody>
          <a:bodyPr wrap="square" rtlCol="0">
            <a:spAutoFit/>
          </a:bodyPr>
          <a:lstStyle/>
          <a:p>
            <a:r>
              <a:rPr lang="zh-CN" altLang="en-US" sz="2400" dirty="0">
                <a:solidFill>
                  <a:schemeClr val="lt1"/>
                </a:solidFill>
                <a:latin typeface="Arial" panose="020B0604020202020204" pitchFamily="34" charset="0"/>
                <a:ea typeface="微软雅黑" panose="020B0503020204020204" pitchFamily="34" charset="-122"/>
              </a:rPr>
              <a:t>（1）</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56241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800" dirty="0">
                <a:solidFill>
                  <a:schemeClr val="bg1"/>
                </a:solidFill>
                <a:latin typeface="微软雅黑" panose="020B0503020204020204" pitchFamily="34" charset="-122"/>
                <a:ea typeface="微软雅黑" panose="020B0503020204020204" pitchFamily="34" charset="-122"/>
              </a:rPr>
              <a:t>第二章  </a:t>
            </a:r>
            <a:r>
              <a:rPr lang="en-US" altLang="zh-CN" sz="2800" dirty="0">
                <a:solidFill>
                  <a:schemeClr val="bg1"/>
                </a:solidFill>
                <a:latin typeface="微软雅黑" panose="020B0503020204020204" pitchFamily="34" charset="-122"/>
                <a:ea typeface="微软雅黑" panose="020B0503020204020204" pitchFamily="34" charset="-122"/>
              </a:rPr>
              <a:t>2.1 个性化</a:t>
            </a:r>
            <a:r>
              <a:rPr lang="zh-CN" altLang="en-US" sz="2800" dirty="0">
                <a:solidFill>
                  <a:schemeClr val="bg1"/>
                </a:solidFill>
                <a:latin typeface="微软雅黑" panose="020B0503020204020204" pitchFamily="34" charset="-122"/>
                <a:ea typeface="微软雅黑" panose="020B0503020204020204" pitchFamily="34" charset="-122"/>
              </a:rPr>
              <a:t>关键词</a:t>
            </a:r>
            <a:r>
              <a:rPr lang="en-US" altLang="zh-CN" sz="2800" dirty="0">
                <a:solidFill>
                  <a:schemeClr val="bg1"/>
                </a:solidFill>
                <a:latin typeface="微软雅黑" panose="020B0503020204020204" pitchFamily="34" charset="-122"/>
                <a:ea typeface="微软雅黑" panose="020B0503020204020204" pitchFamily="34" charset="-122"/>
              </a:rPr>
              <a:t>标签映射</a:t>
            </a:r>
          </a:p>
        </p:txBody>
      </p:sp>
      <p:sp>
        <p:nvSpPr>
          <p:cNvPr id="6" name="矩形 5"/>
          <p:cNvSpPr/>
          <p:nvPr/>
        </p:nvSpPr>
        <p:spPr>
          <a:xfrm>
            <a:off x="962025" y="1082040"/>
            <a:ext cx="10554335" cy="5396230"/>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indent="457200" eaLnBrk="1" fontAlgn="auto" latinLnBrk="0" hangingPunct="1">
              <a:lnSpc>
                <a:spcPct val="150000"/>
              </a:lnSpc>
              <a:spcBef>
                <a:spcPts val="0"/>
              </a:spcBef>
              <a:spcAft>
                <a:spcPts val="0"/>
              </a:spcAft>
              <a:defRPr/>
            </a:pPr>
            <a:r>
              <a:rPr lang="zh-CN" altLang="en-US" sz="2400" dirty="0">
                <a:latin typeface="Arial" panose="020B0604020202020204" pitchFamily="34" charset="0"/>
                <a:ea typeface="微软雅黑" panose="020B0503020204020204" pitchFamily="34" charset="-122"/>
              </a:rPr>
              <a:t>这里假设用户标签是相互独立的，因此，重写</a:t>
            </a:r>
            <a:r>
              <a:rPr lang="en-US" altLang="zh-CN" sz="2400" dirty="0">
                <a:latin typeface="Arial" panose="020B0604020202020204" pitchFamily="34" charset="0"/>
                <a:ea typeface="微软雅黑" panose="020B0503020204020204" pitchFamily="34" charset="-122"/>
              </a:rPr>
              <a:t>Pr(t</a:t>
            </a:r>
            <a:r>
              <a:rPr lang="en-US" altLang="zh-CN" sz="2400" baseline="30000" dirty="0">
                <a:latin typeface="Arial" panose="020B0604020202020204" pitchFamily="34" charset="0"/>
                <a:ea typeface="微软雅黑" panose="020B0503020204020204" pitchFamily="34" charset="-122"/>
              </a:rPr>
              <a:t>I</a:t>
            </a:r>
            <a:r>
              <a:rPr lang="en-US" altLang="zh-CN" sz="2400" dirty="0">
                <a:latin typeface="Arial" panose="020B0604020202020204" pitchFamily="34" charset="0"/>
                <a:ea typeface="微软雅黑" panose="020B0503020204020204" pitchFamily="34" charset="-122"/>
              </a:rPr>
              <a:t>)</a:t>
            </a:r>
            <a:r>
              <a:rPr lang="zh-CN" altLang="en-US" sz="2400" dirty="0">
                <a:latin typeface="Arial" panose="020B0604020202020204" pitchFamily="34" charset="0"/>
                <a:ea typeface="微软雅黑" panose="020B0503020204020204" pitchFamily="34" charset="-122"/>
              </a:rPr>
              <a:t>如下</a:t>
            </a:r>
            <a:r>
              <a:rPr lang="en-US" altLang="zh-CN" sz="2400" dirty="0">
                <a:latin typeface="Arial" panose="020B0604020202020204" pitchFamily="34" charset="0"/>
                <a:ea typeface="微软雅黑" panose="020B0503020204020204" pitchFamily="34" charset="-122"/>
              </a:rPr>
              <a:t>:</a:t>
            </a:r>
          </a:p>
          <a:p>
            <a:pPr indent="457200" eaLnBrk="1" fontAlgn="auto" latinLnBrk="0" hangingPunct="1">
              <a:lnSpc>
                <a:spcPct val="150000"/>
              </a:lnSpc>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a:p>
            <a:pPr indent="457200" eaLnBrk="1" fontAlgn="auto" latinLnBrk="0" hangingPunct="1">
              <a:lnSpc>
                <a:spcPct val="150000"/>
              </a:lnSpc>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a:p>
            <a:pPr indent="457200" eaLnBrk="1" fontAlgn="auto" latinLnBrk="0" hangingPunct="1">
              <a:lnSpc>
                <a:spcPct val="150000"/>
              </a:lnSpc>
              <a:spcBef>
                <a:spcPts val="0"/>
              </a:spcBef>
              <a:spcAft>
                <a:spcPts val="0"/>
              </a:spcAft>
              <a:defRPr/>
            </a:pPr>
            <a:r>
              <a:rPr lang="zh-CN" altLang="en-US" sz="2400" dirty="0">
                <a:latin typeface="Arial" panose="020B0604020202020204" pitchFamily="34" charset="0"/>
                <a:ea typeface="微软雅黑" panose="020B0503020204020204" pitchFamily="34" charset="-122"/>
              </a:rPr>
              <a:t>引入m</a:t>
            </a:r>
            <a:r>
              <a:rPr lang="zh-CN" altLang="en-US" sz="2400" baseline="30000" dirty="0">
                <a:latin typeface="Arial" panose="020B0604020202020204" pitchFamily="34" charset="0"/>
                <a:ea typeface="微软雅黑" panose="020B0503020204020204" pitchFamily="34" charset="-122"/>
              </a:rPr>
              <a:t>J</a:t>
            </a:r>
            <a:r>
              <a:rPr lang="en-US" altLang="zh-CN" sz="2400" dirty="0">
                <a:latin typeface="Arial" panose="020B0604020202020204" pitchFamily="34" charset="0"/>
                <a:ea typeface="微软雅黑" panose="020B0503020204020204" pitchFamily="34" charset="-122"/>
              </a:rPr>
              <a:t>=&lt;m</a:t>
            </a:r>
            <a:r>
              <a:rPr lang="en-US" altLang="zh-CN" sz="2400" baseline="-25000" dirty="0">
                <a:latin typeface="Arial" panose="020B0604020202020204" pitchFamily="34" charset="0"/>
                <a:ea typeface="微软雅黑" panose="020B0503020204020204" pitchFamily="34" charset="-122"/>
              </a:rPr>
              <a:t>1</a:t>
            </a:r>
            <a:r>
              <a:rPr lang="en-US" altLang="zh-CN" sz="2400" dirty="0">
                <a:latin typeface="Arial" panose="020B0604020202020204" pitchFamily="34" charset="0"/>
                <a:ea typeface="微软雅黑" panose="020B0503020204020204" pitchFamily="34" charset="-122"/>
              </a:rPr>
              <a:t>,m</a:t>
            </a:r>
            <a:r>
              <a:rPr lang="en-US" altLang="zh-CN" sz="2400" baseline="-25000" dirty="0">
                <a:latin typeface="Arial" panose="020B0604020202020204" pitchFamily="34" charset="0"/>
                <a:ea typeface="微软雅黑" panose="020B0503020204020204" pitchFamily="34" charset="-122"/>
              </a:rPr>
              <a:t>2</a:t>
            </a:r>
            <a:r>
              <a:rPr lang="en-US" altLang="zh-CN" sz="2400" dirty="0">
                <a:latin typeface="Arial" panose="020B0604020202020204" pitchFamily="34" charset="0"/>
                <a:ea typeface="微软雅黑" panose="020B0503020204020204" pitchFamily="34" charset="-122"/>
              </a:rPr>
              <a:t>,……m</a:t>
            </a:r>
            <a:r>
              <a:rPr lang="en-US" altLang="zh-CN" sz="2400" baseline="-25000" dirty="0">
                <a:latin typeface="Arial" panose="020B0604020202020204" pitchFamily="34" charset="0"/>
                <a:ea typeface="微软雅黑" panose="020B0503020204020204" pitchFamily="34" charset="-122"/>
              </a:rPr>
              <a:t>J</a:t>
            </a:r>
            <a:r>
              <a:rPr lang="en-US" altLang="zh-CN" sz="2400" dirty="0">
                <a:latin typeface="Arial" panose="020B0604020202020204" pitchFamily="34" charset="0"/>
                <a:ea typeface="微软雅黑" panose="020B0503020204020204" pitchFamily="34" charset="-122"/>
              </a:rPr>
              <a:t>&gt;</a:t>
            </a:r>
            <a:r>
              <a:rPr lang="zh-CN" altLang="en-US" sz="2400" dirty="0">
                <a:latin typeface="Arial" panose="020B0604020202020204" pitchFamily="34" charset="0"/>
                <a:ea typeface="微软雅黑" panose="020B0503020204020204" pitchFamily="34" charset="-122"/>
              </a:rPr>
              <a:t>作为潜在变量，表示位置关键字如何映射到用户标签：</a:t>
            </a:r>
          </a:p>
          <a:p>
            <a:pPr indent="457200" eaLnBrk="1" fontAlgn="auto" latinLnBrk="0" hangingPunct="1">
              <a:lnSpc>
                <a:spcPct val="150000"/>
              </a:lnSpc>
              <a:spcBef>
                <a:spcPts val="0"/>
              </a:spcBef>
              <a:spcAft>
                <a:spcPts val="0"/>
              </a:spcAft>
              <a:defRPr/>
            </a:pPr>
            <a:r>
              <a:rPr lang="zh-CN" altLang="en-US" sz="2400" dirty="0">
                <a:latin typeface="Arial" panose="020B0604020202020204" pitchFamily="34" charset="0"/>
                <a:ea typeface="微软雅黑" panose="020B0503020204020204" pitchFamily="34" charset="-122"/>
              </a:rPr>
              <a:t>其中</a:t>
            </a:r>
          </a:p>
          <a:p>
            <a:pPr indent="457200" eaLnBrk="1" fontAlgn="auto" latinLnBrk="0" hangingPunct="1">
              <a:lnSpc>
                <a:spcPct val="150000"/>
              </a:lnSpc>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a:p>
            <a:pPr indent="457200" eaLnBrk="1" fontAlgn="auto" latinLnBrk="0" hangingPunct="1">
              <a:lnSpc>
                <a:spcPct val="150000"/>
              </a:lnSpc>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a:p>
            <a:pPr indent="457200" eaLnBrk="1" fontAlgn="auto" latinLnBrk="0" hangingPunct="1">
              <a:lnSpc>
                <a:spcPct val="150000"/>
              </a:lnSpc>
              <a:spcBef>
                <a:spcPts val="0"/>
              </a:spcBef>
              <a:spcAft>
                <a:spcPts val="0"/>
              </a:spcAft>
              <a:defRPr/>
            </a:pPr>
            <a:r>
              <a:rPr lang="zh-CN" altLang="en-US" sz="2400" dirty="0">
                <a:latin typeface="Arial" panose="020B0604020202020204" pitchFamily="34" charset="0"/>
                <a:ea typeface="微软雅黑" panose="020B0503020204020204" pitchFamily="34" charset="-122"/>
              </a:rPr>
              <a:t>化简得</a:t>
            </a:r>
          </a:p>
        </p:txBody>
      </p:sp>
      <p:pic>
        <p:nvPicPr>
          <p:cNvPr id="7" name="图片 6"/>
          <p:cNvPicPr>
            <a:picLocks noChangeAspect="1"/>
          </p:cNvPicPr>
          <p:nvPr/>
        </p:nvPicPr>
        <p:blipFill>
          <a:blip r:embed="rId2"/>
          <a:srcRect l="4050" t="14750" b="9278"/>
          <a:stretch>
            <a:fillRect/>
          </a:stretch>
        </p:blipFill>
        <p:spPr>
          <a:xfrm>
            <a:off x="4206875" y="1894840"/>
            <a:ext cx="3803650" cy="637540"/>
          </a:xfrm>
          <a:prstGeom prst="rect">
            <a:avLst/>
          </a:prstGeom>
        </p:spPr>
      </p:pic>
      <p:pic>
        <p:nvPicPr>
          <p:cNvPr id="8" name="图片 7"/>
          <p:cNvPicPr>
            <a:picLocks noChangeAspect="1"/>
          </p:cNvPicPr>
          <p:nvPr/>
        </p:nvPicPr>
        <p:blipFill>
          <a:blip r:embed="rId3"/>
          <a:stretch>
            <a:fillRect/>
          </a:stretch>
        </p:blipFill>
        <p:spPr>
          <a:xfrm>
            <a:off x="4725035" y="3307080"/>
            <a:ext cx="2628265" cy="628015"/>
          </a:xfrm>
          <a:prstGeom prst="rect">
            <a:avLst/>
          </a:prstGeom>
        </p:spPr>
      </p:pic>
      <p:pic>
        <p:nvPicPr>
          <p:cNvPr id="9" name="图片 8"/>
          <p:cNvPicPr>
            <a:picLocks noChangeAspect="1"/>
          </p:cNvPicPr>
          <p:nvPr/>
        </p:nvPicPr>
        <p:blipFill>
          <a:blip r:embed="rId4"/>
          <a:stretch>
            <a:fillRect/>
          </a:stretch>
        </p:blipFill>
        <p:spPr>
          <a:xfrm>
            <a:off x="3660775" y="4213225"/>
            <a:ext cx="4895850" cy="1050925"/>
          </a:xfrm>
          <a:prstGeom prst="rect">
            <a:avLst/>
          </a:prstGeom>
        </p:spPr>
      </p:pic>
      <p:sp>
        <p:nvSpPr>
          <p:cNvPr id="2" name="文本框 1"/>
          <p:cNvSpPr txBox="1"/>
          <p:nvPr/>
        </p:nvSpPr>
        <p:spPr>
          <a:xfrm>
            <a:off x="9312910" y="1894840"/>
            <a:ext cx="1004570" cy="460375"/>
          </a:xfrm>
          <a:prstGeom prst="rect">
            <a:avLst/>
          </a:prstGeom>
          <a:noFill/>
        </p:spPr>
        <p:txBody>
          <a:bodyPr wrap="square" rtlCol="0">
            <a:spAutoFit/>
          </a:bodyPr>
          <a:lstStyle/>
          <a:p>
            <a:r>
              <a:rPr lang="zh-CN" altLang="en-US" sz="2400" dirty="0">
                <a:solidFill>
                  <a:schemeClr val="lt1"/>
                </a:solidFill>
                <a:latin typeface="Arial" panose="020B0604020202020204" pitchFamily="34" charset="0"/>
                <a:ea typeface="微软雅黑" panose="020B0503020204020204" pitchFamily="34" charset="-122"/>
              </a:rPr>
              <a:t>（</a:t>
            </a:r>
            <a:r>
              <a:rPr lang="en-US" altLang="zh-CN" sz="2400" dirty="0">
                <a:solidFill>
                  <a:schemeClr val="lt1"/>
                </a:solidFill>
                <a:latin typeface="Arial" panose="020B0604020202020204" pitchFamily="34" charset="0"/>
                <a:ea typeface="微软雅黑" panose="020B0503020204020204" pitchFamily="34" charset="-122"/>
              </a:rPr>
              <a:t>2</a:t>
            </a:r>
            <a:r>
              <a:rPr lang="zh-CN" altLang="en-US" sz="2400" dirty="0">
                <a:solidFill>
                  <a:schemeClr val="lt1"/>
                </a:solidFill>
                <a:latin typeface="Arial" panose="020B0604020202020204" pitchFamily="34" charset="0"/>
                <a:ea typeface="微软雅黑" panose="020B0503020204020204" pitchFamily="34" charset="-122"/>
              </a:rPr>
              <a:t>）</a:t>
            </a:r>
            <a:endParaRPr lang="zh-CN" altLang="en-US"/>
          </a:p>
        </p:txBody>
      </p:sp>
      <p:sp>
        <p:nvSpPr>
          <p:cNvPr id="10" name="文本框 9"/>
          <p:cNvSpPr txBox="1"/>
          <p:nvPr/>
        </p:nvSpPr>
        <p:spPr>
          <a:xfrm>
            <a:off x="9312910" y="3390900"/>
            <a:ext cx="1004570" cy="460375"/>
          </a:xfrm>
          <a:prstGeom prst="rect">
            <a:avLst/>
          </a:prstGeom>
          <a:noFill/>
        </p:spPr>
        <p:txBody>
          <a:bodyPr wrap="square" rtlCol="0">
            <a:spAutoFit/>
          </a:bodyPr>
          <a:lstStyle/>
          <a:p>
            <a:r>
              <a:rPr lang="zh-CN" altLang="en-US" sz="2400" dirty="0">
                <a:solidFill>
                  <a:schemeClr val="lt1"/>
                </a:solidFill>
                <a:latin typeface="Arial" panose="020B0604020202020204" pitchFamily="34" charset="0"/>
                <a:ea typeface="微软雅黑" panose="020B0503020204020204" pitchFamily="34" charset="-122"/>
              </a:rPr>
              <a:t>（</a:t>
            </a:r>
            <a:r>
              <a:rPr lang="en-US" altLang="zh-CN" sz="2400" dirty="0">
                <a:solidFill>
                  <a:schemeClr val="lt1"/>
                </a:solidFill>
                <a:latin typeface="Arial" panose="020B0604020202020204" pitchFamily="34" charset="0"/>
                <a:ea typeface="微软雅黑" panose="020B0503020204020204" pitchFamily="34" charset="-122"/>
              </a:rPr>
              <a:t>3</a:t>
            </a:r>
            <a:r>
              <a:rPr lang="zh-CN" altLang="en-US" sz="2400" dirty="0">
                <a:solidFill>
                  <a:schemeClr val="lt1"/>
                </a:solidFill>
                <a:latin typeface="Arial" panose="020B0604020202020204" pitchFamily="34" charset="0"/>
                <a:ea typeface="微软雅黑" panose="020B0503020204020204" pitchFamily="34" charset="-122"/>
              </a:rPr>
              <a:t>）</a:t>
            </a:r>
            <a:endParaRPr lang="zh-CN" altLang="en-US"/>
          </a:p>
        </p:txBody>
      </p:sp>
      <p:sp>
        <p:nvSpPr>
          <p:cNvPr id="11" name="文本框 10"/>
          <p:cNvSpPr txBox="1"/>
          <p:nvPr/>
        </p:nvSpPr>
        <p:spPr>
          <a:xfrm>
            <a:off x="9312910" y="4508500"/>
            <a:ext cx="1004570" cy="460375"/>
          </a:xfrm>
          <a:prstGeom prst="rect">
            <a:avLst/>
          </a:prstGeom>
          <a:noFill/>
        </p:spPr>
        <p:txBody>
          <a:bodyPr wrap="square" rtlCol="0">
            <a:spAutoFit/>
          </a:bodyPr>
          <a:lstStyle/>
          <a:p>
            <a:r>
              <a:rPr lang="zh-CN" altLang="en-US" sz="2400" dirty="0">
                <a:solidFill>
                  <a:schemeClr val="lt1"/>
                </a:solidFill>
                <a:latin typeface="Arial" panose="020B0604020202020204" pitchFamily="34" charset="0"/>
                <a:ea typeface="微软雅黑" panose="020B0503020204020204" pitchFamily="34" charset="-122"/>
              </a:rPr>
              <a:t>（</a:t>
            </a:r>
            <a:r>
              <a:rPr lang="en-US" altLang="zh-CN" sz="2400" dirty="0">
                <a:solidFill>
                  <a:schemeClr val="lt1"/>
                </a:solidFill>
                <a:latin typeface="Arial" panose="020B0604020202020204" pitchFamily="34" charset="0"/>
                <a:ea typeface="微软雅黑" panose="020B0503020204020204" pitchFamily="34" charset="-122"/>
              </a:rPr>
              <a:t>4</a:t>
            </a:r>
            <a:r>
              <a:rPr lang="zh-CN" altLang="en-US" sz="2400" dirty="0">
                <a:solidFill>
                  <a:schemeClr val="lt1"/>
                </a:solidFill>
                <a:latin typeface="Arial" panose="020B0604020202020204" pitchFamily="34" charset="0"/>
                <a:ea typeface="微软雅黑" panose="020B0503020204020204" pitchFamily="34" charset="-122"/>
              </a:rPr>
              <a:t>）</a:t>
            </a:r>
            <a:endParaRPr lang="zh-CN" altLang="en-US"/>
          </a:p>
        </p:txBody>
      </p:sp>
      <p:pic>
        <p:nvPicPr>
          <p:cNvPr id="12" name="图片 11"/>
          <p:cNvPicPr>
            <a:picLocks noChangeAspect="1"/>
          </p:cNvPicPr>
          <p:nvPr/>
        </p:nvPicPr>
        <p:blipFill>
          <a:blip r:embed="rId5"/>
          <a:stretch>
            <a:fillRect/>
          </a:stretch>
        </p:blipFill>
        <p:spPr>
          <a:xfrm>
            <a:off x="4127500" y="5603875"/>
            <a:ext cx="4030980" cy="874395"/>
          </a:xfrm>
          <a:prstGeom prst="rect">
            <a:avLst/>
          </a:prstGeom>
        </p:spPr>
      </p:pic>
      <p:sp>
        <p:nvSpPr>
          <p:cNvPr id="13" name="文本框 12"/>
          <p:cNvSpPr txBox="1"/>
          <p:nvPr/>
        </p:nvSpPr>
        <p:spPr>
          <a:xfrm>
            <a:off x="9312910" y="5810885"/>
            <a:ext cx="1004570" cy="460375"/>
          </a:xfrm>
          <a:prstGeom prst="rect">
            <a:avLst/>
          </a:prstGeom>
          <a:noFill/>
        </p:spPr>
        <p:txBody>
          <a:bodyPr wrap="square" rtlCol="0">
            <a:spAutoFit/>
          </a:bodyPr>
          <a:lstStyle/>
          <a:p>
            <a:r>
              <a:rPr lang="zh-CN" altLang="en-US" sz="2400" dirty="0">
                <a:solidFill>
                  <a:schemeClr val="lt1"/>
                </a:solidFill>
                <a:latin typeface="Arial" panose="020B0604020202020204" pitchFamily="34" charset="0"/>
                <a:ea typeface="微软雅黑" panose="020B0503020204020204" pitchFamily="34" charset="-122"/>
              </a:rPr>
              <a:t>（</a:t>
            </a:r>
            <a:r>
              <a:rPr lang="en-US" altLang="zh-CN" sz="2400" dirty="0">
                <a:solidFill>
                  <a:schemeClr val="lt1"/>
                </a:solidFill>
                <a:latin typeface="Arial" panose="020B0604020202020204" pitchFamily="34" charset="0"/>
                <a:ea typeface="微软雅黑" panose="020B0503020204020204" pitchFamily="34" charset="-122"/>
              </a:rPr>
              <a:t>5</a:t>
            </a:r>
            <a:r>
              <a:rPr lang="zh-CN" altLang="en-US" sz="2400" dirty="0">
                <a:solidFill>
                  <a:schemeClr val="lt1"/>
                </a:solidFill>
                <a:latin typeface="Arial" panose="020B0604020202020204" pitchFamily="34" charset="0"/>
                <a:ea typeface="微软雅黑" panose="020B0503020204020204" pitchFamily="34" charset="-122"/>
              </a:rPr>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6"/>
          <p:cNvGrpSpPr/>
          <p:nvPr/>
        </p:nvGrpSpPr>
        <p:grpSpPr bwMode="auto">
          <a:xfrm>
            <a:off x="2688688" y="706003"/>
            <a:ext cx="6814624" cy="5445993"/>
            <a:chOff x="3581400" y="1295964"/>
            <a:chExt cx="5391150" cy="4443339"/>
          </a:xfrm>
        </p:grpSpPr>
        <p:sp>
          <p:nvSpPr>
            <p:cNvPr id="16" name="任意多边形 15"/>
            <p:cNvSpPr/>
            <p:nvPr/>
          </p:nvSpPr>
          <p:spPr>
            <a:xfrm flipV="1">
              <a:off x="3581400" y="1505511"/>
              <a:ext cx="5029200" cy="4233792"/>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 name="直接连接符 8"/>
            <p:cNvCxnSpPr/>
            <p:nvPr/>
          </p:nvCxnSpPr>
          <p:spPr>
            <a:xfrm>
              <a:off x="4724400" y="3943870"/>
              <a:ext cx="962025" cy="160176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5867400" y="1295964"/>
              <a:ext cx="3105150" cy="914385"/>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3" name="等腰三角形 12"/>
            <p:cNvSpPr/>
            <p:nvPr/>
          </p:nvSpPr>
          <p:spPr>
            <a:xfrm flipV="1">
              <a:off x="6038850" y="4504249"/>
              <a:ext cx="1466850" cy="1235054"/>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等腰三角形 13"/>
            <p:cNvSpPr/>
            <p:nvPr/>
          </p:nvSpPr>
          <p:spPr>
            <a:xfrm rot="21448465" flipV="1">
              <a:off x="3595688" y="1972228"/>
              <a:ext cx="790575" cy="665152"/>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5" name="矩形 17"/>
          <p:cNvSpPr>
            <a:spLocks noChangeArrowheads="1"/>
          </p:cNvSpPr>
          <p:nvPr/>
        </p:nvSpPr>
        <p:spPr bwMode="auto">
          <a:xfrm>
            <a:off x="1344137" y="2880195"/>
            <a:ext cx="99820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Personalized Context-Aware Point of Interest Recommendation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1" name="矩形 17"/>
          <p:cNvSpPr>
            <a:spLocks noChangeArrowheads="1"/>
          </p:cNvSpPr>
          <p:nvPr/>
        </p:nvSpPr>
        <p:spPr bwMode="auto">
          <a:xfrm>
            <a:off x="2832896" y="3404127"/>
            <a:ext cx="66704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3600" b="1" dirty="0">
                <a:solidFill>
                  <a:schemeClr val="bg1"/>
                </a:solidFill>
              </a:rPr>
              <a:t>个性化的上下文感知兴趣点推荐</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63353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800" dirty="0">
                <a:solidFill>
                  <a:schemeClr val="bg1"/>
                </a:solidFill>
                <a:latin typeface="微软雅黑" panose="020B0503020204020204" pitchFamily="34" charset="-122"/>
                <a:ea typeface="微软雅黑" panose="020B0503020204020204" pitchFamily="34" charset="-122"/>
              </a:rPr>
              <a:t>第二章  </a:t>
            </a:r>
            <a:r>
              <a:rPr lang="en-US" altLang="zh-CN" sz="2800" dirty="0">
                <a:solidFill>
                  <a:schemeClr val="bg1"/>
                </a:solidFill>
                <a:latin typeface="微软雅黑" panose="020B0503020204020204" pitchFamily="34" charset="-122"/>
                <a:ea typeface="微软雅黑" panose="020B0503020204020204" pitchFamily="34" charset="-122"/>
              </a:rPr>
              <a:t>2.2 </a:t>
            </a:r>
            <a:r>
              <a:rPr lang="zh-CN" altLang="en-US" sz="2800" dirty="0">
                <a:solidFill>
                  <a:schemeClr val="bg1"/>
                </a:solidFill>
                <a:latin typeface="微软雅黑" panose="020B0503020204020204" pitchFamily="34" charset="-122"/>
                <a:ea typeface="微软雅黑" panose="020B0503020204020204" pitchFamily="34" charset="-122"/>
              </a:rPr>
              <a:t>基于期望最大化的参数估计</a:t>
            </a:r>
          </a:p>
        </p:txBody>
      </p:sp>
      <p:sp>
        <p:nvSpPr>
          <p:cNvPr id="6" name="矩形 5"/>
          <p:cNvSpPr/>
          <p:nvPr/>
        </p:nvSpPr>
        <p:spPr>
          <a:xfrm>
            <a:off x="807085" y="1296670"/>
            <a:ext cx="10520045" cy="4615180"/>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indent="457200" eaLnBrk="1" fontAlgn="auto" latinLnBrk="0" hangingPunct="1">
              <a:lnSpc>
                <a:spcPct val="150000"/>
              </a:lnSpc>
              <a:spcBef>
                <a:spcPts val="0"/>
              </a:spcBef>
              <a:spcAft>
                <a:spcPts val="0"/>
              </a:spcAft>
              <a:defRPr/>
            </a:pPr>
            <a:r>
              <a:rPr lang="zh-CN" altLang="en-US" sz="2400" dirty="0">
                <a:latin typeface="Arial" panose="020B0604020202020204" pitchFamily="34" charset="0"/>
                <a:ea typeface="微软雅黑" panose="020B0503020204020204" pitchFamily="34" charset="-122"/>
              </a:rPr>
              <a:t>假设我们有</a:t>
            </a:r>
            <a:r>
              <a:rPr lang="en-US" altLang="zh-CN" sz="2400" dirty="0">
                <a:latin typeface="Arial" panose="020B0604020202020204" pitchFamily="34" charset="0"/>
                <a:ea typeface="微软雅黑" panose="020B0503020204020204" pitchFamily="34" charset="-122"/>
              </a:rPr>
              <a:t>N</a:t>
            </a:r>
            <a:r>
              <a:rPr lang="zh-CN" altLang="en-US" sz="2400" dirty="0">
                <a:latin typeface="Arial" panose="020B0604020202020204" pitchFamily="34" charset="0"/>
                <a:ea typeface="微软雅黑" panose="020B0503020204020204" pitchFamily="34" charset="-122"/>
              </a:rPr>
              <a:t>对训练样本，S = {(f</a:t>
            </a:r>
            <a:r>
              <a:rPr lang="zh-CN" altLang="en-US" sz="2400" baseline="-25000" dirty="0">
                <a:latin typeface="Arial" panose="020B0604020202020204" pitchFamily="34" charset="0"/>
                <a:ea typeface="微软雅黑" panose="020B0503020204020204" pitchFamily="34" charset="-122"/>
              </a:rPr>
              <a:t>(1)</a:t>
            </a:r>
            <a:r>
              <a:rPr lang="zh-CN" altLang="en-US" sz="2400" dirty="0">
                <a:latin typeface="Arial" panose="020B0604020202020204" pitchFamily="34" charset="0"/>
                <a:ea typeface="微软雅黑" panose="020B0503020204020204" pitchFamily="34" charset="-122"/>
              </a:rPr>
              <a:t>, t</a:t>
            </a:r>
            <a:r>
              <a:rPr lang="zh-CN" altLang="en-US" sz="2400" baseline="-25000" dirty="0">
                <a:latin typeface="Arial" panose="020B0604020202020204" pitchFamily="34" charset="0"/>
                <a:ea typeface="微软雅黑" panose="020B0503020204020204" pitchFamily="34" charset="-122"/>
              </a:rPr>
              <a:t>(1)</a:t>
            </a:r>
            <a:r>
              <a:rPr lang="zh-CN" altLang="en-US" sz="2400" dirty="0">
                <a:latin typeface="Arial" panose="020B0604020202020204" pitchFamily="34" charset="0"/>
                <a:ea typeface="微软雅黑" panose="020B0503020204020204" pitchFamily="34" charset="-122"/>
              </a:rPr>
              <a:t>), . . . ,(f</a:t>
            </a:r>
            <a:r>
              <a:rPr lang="zh-CN" altLang="en-US" sz="2400" baseline="-25000" dirty="0">
                <a:latin typeface="Arial" panose="020B0604020202020204" pitchFamily="34" charset="0"/>
                <a:ea typeface="微软雅黑" panose="020B0503020204020204" pitchFamily="34" charset="-122"/>
              </a:rPr>
              <a:t>(n)</a:t>
            </a:r>
            <a:r>
              <a:rPr lang="zh-CN" altLang="en-US" sz="2400" dirty="0">
                <a:latin typeface="Arial" panose="020B0604020202020204" pitchFamily="34" charset="0"/>
                <a:ea typeface="微软雅黑" panose="020B0503020204020204" pitchFamily="34" charset="-122"/>
              </a:rPr>
              <a:t>, t</a:t>
            </a:r>
            <a:r>
              <a:rPr lang="zh-CN" altLang="en-US" sz="2400" baseline="-25000" dirty="0">
                <a:latin typeface="Arial" panose="020B0604020202020204" pitchFamily="34" charset="0"/>
                <a:ea typeface="微软雅黑" panose="020B0503020204020204" pitchFamily="34" charset="-122"/>
              </a:rPr>
              <a:t>(n)</a:t>
            </a:r>
            <a:r>
              <a:rPr lang="zh-CN" altLang="en-US" sz="2400" dirty="0">
                <a:latin typeface="Arial" panose="020B0604020202020204" pitchFamily="34" charset="0"/>
                <a:ea typeface="微软雅黑" panose="020B0503020204020204" pitchFamily="34" charset="-122"/>
              </a:rPr>
              <a:t>), . . . ,(f</a:t>
            </a:r>
            <a:r>
              <a:rPr lang="zh-CN" altLang="en-US" sz="2400" baseline="-25000" dirty="0">
                <a:latin typeface="Arial" panose="020B0604020202020204" pitchFamily="34" charset="0"/>
                <a:ea typeface="微软雅黑" panose="020B0503020204020204" pitchFamily="34" charset="-122"/>
              </a:rPr>
              <a:t>(N )</a:t>
            </a:r>
            <a:r>
              <a:rPr lang="zh-CN" altLang="en-US" sz="2400" dirty="0">
                <a:latin typeface="Arial" panose="020B0604020202020204" pitchFamily="34" charset="0"/>
                <a:ea typeface="微软雅黑" panose="020B0503020204020204" pitchFamily="34" charset="-122"/>
              </a:rPr>
              <a:t>, t</a:t>
            </a:r>
            <a:r>
              <a:rPr lang="zh-CN" altLang="en-US" sz="2400" baseline="-25000" dirty="0">
                <a:latin typeface="Arial" panose="020B0604020202020204" pitchFamily="34" charset="0"/>
                <a:ea typeface="微软雅黑" panose="020B0503020204020204" pitchFamily="34" charset="-122"/>
              </a:rPr>
              <a:t>(N )</a:t>
            </a:r>
            <a:r>
              <a:rPr lang="zh-CN" altLang="en-US" sz="2400" dirty="0">
                <a:latin typeface="Arial" panose="020B0604020202020204" pitchFamily="34" charset="0"/>
                <a:ea typeface="微软雅黑" panose="020B0503020204020204" pitchFamily="34" charset="-122"/>
              </a:rPr>
              <a:t>)}，则训练样本的对数似然函数是：</a:t>
            </a:r>
          </a:p>
          <a:p>
            <a:pPr indent="457200" eaLnBrk="1" fontAlgn="auto" latinLnBrk="0" hangingPunct="1">
              <a:lnSpc>
                <a:spcPct val="150000"/>
              </a:lnSpc>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a:p>
            <a:pPr indent="457200" eaLnBrk="1" fontAlgn="auto" latinLnBrk="0" hangingPunct="1">
              <a:lnSpc>
                <a:spcPct val="150000"/>
              </a:lnSpc>
              <a:spcBef>
                <a:spcPts val="0"/>
              </a:spcBef>
              <a:spcAft>
                <a:spcPts val="0"/>
              </a:spcAft>
              <a:defRPr/>
            </a:pPr>
            <a:r>
              <a:rPr lang="zh-CN" altLang="en-US" sz="2400" dirty="0">
                <a:latin typeface="Arial" panose="020B0604020202020204" pitchFamily="34" charset="0"/>
                <a:ea typeface="微软雅黑" panose="020B0503020204020204" pitchFamily="34" charset="-122"/>
              </a:rPr>
              <a:t>为了解决(6)的参数估计问题，我们遵循期望-最大化（EM）算法的迭代过程，定义</a:t>
            </a:r>
            <a:endParaRPr lang="en-US" altLang="zh-CN" sz="2400" dirty="0">
              <a:latin typeface="Arial" panose="020B0604020202020204" pitchFamily="34" charset="0"/>
              <a:ea typeface="微软雅黑" panose="020B0503020204020204" pitchFamily="34" charset="-122"/>
            </a:endParaRPr>
          </a:p>
        </p:txBody>
      </p:sp>
      <p:sp>
        <p:nvSpPr>
          <p:cNvPr id="9" name="文本框 8"/>
          <p:cNvSpPr txBox="1"/>
          <p:nvPr/>
        </p:nvSpPr>
        <p:spPr>
          <a:xfrm>
            <a:off x="9140190" y="2532380"/>
            <a:ext cx="1004570" cy="460375"/>
          </a:xfrm>
          <a:prstGeom prst="rect">
            <a:avLst/>
          </a:prstGeom>
          <a:noFill/>
        </p:spPr>
        <p:txBody>
          <a:bodyPr wrap="square" rtlCol="0">
            <a:spAutoFit/>
          </a:bodyPr>
          <a:lstStyle/>
          <a:p>
            <a:r>
              <a:rPr lang="zh-CN" altLang="en-US" sz="2400" dirty="0">
                <a:solidFill>
                  <a:schemeClr val="lt1"/>
                </a:solidFill>
                <a:latin typeface="Arial" panose="020B0604020202020204" pitchFamily="34" charset="0"/>
                <a:ea typeface="微软雅黑" panose="020B0503020204020204" pitchFamily="34" charset="-122"/>
              </a:rPr>
              <a:t>（</a:t>
            </a:r>
            <a:r>
              <a:rPr lang="en-US" altLang="zh-CN" sz="2400" dirty="0">
                <a:solidFill>
                  <a:schemeClr val="lt1"/>
                </a:solidFill>
                <a:latin typeface="Arial" panose="020B0604020202020204" pitchFamily="34" charset="0"/>
                <a:ea typeface="微软雅黑" panose="020B0503020204020204" pitchFamily="34" charset="-122"/>
              </a:rPr>
              <a:t>6</a:t>
            </a:r>
            <a:r>
              <a:rPr lang="zh-CN" altLang="en-US" sz="2400" dirty="0">
                <a:solidFill>
                  <a:schemeClr val="lt1"/>
                </a:solidFill>
                <a:latin typeface="Arial" panose="020B0604020202020204" pitchFamily="34" charset="0"/>
                <a:ea typeface="微软雅黑" panose="020B0503020204020204" pitchFamily="34" charset="-122"/>
              </a:rPr>
              <a:t>）</a:t>
            </a:r>
            <a:endParaRPr lang="zh-CN" altLang="en-US"/>
          </a:p>
        </p:txBody>
      </p:sp>
      <p:pic>
        <p:nvPicPr>
          <p:cNvPr id="7" name="图片 6"/>
          <p:cNvPicPr>
            <a:picLocks noChangeAspect="1"/>
          </p:cNvPicPr>
          <p:nvPr/>
        </p:nvPicPr>
        <p:blipFill>
          <a:blip r:embed="rId2"/>
          <a:stretch>
            <a:fillRect/>
          </a:stretch>
        </p:blipFill>
        <p:spPr>
          <a:xfrm>
            <a:off x="4262755" y="2413000"/>
            <a:ext cx="3094990" cy="699770"/>
          </a:xfrm>
          <a:prstGeom prst="rect">
            <a:avLst/>
          </a:prstGeom>
        </p:spPr>
      </p:pic>
      <p:pic>
        <p:nvPicPr>
          <p:cNvPr id="11" name="图片 10"/>
          <p:cNvPicPr>
            <a:picLocks noChangeAspect="1"/>
          </p:cNvPicPr>
          <p:nvPr/>
        </p:nvPicPr>
        <p:blipFill>
          <a:blip r:embed="rId3"/>
          <a:stretch>
            <a:fillRect/>
          </a:stretch>
        </p:blipFill>
        <p:spPr>
          <a:xfrm>
            <a:off x="2809875" y="3871595"/>
            <a:ext cx="6001385" cy="2040255"/>
          </a:xfrm>
          <a:prstGeom prst="rect">
            <a:avLst/>
          </a:prstGeom>
        </p:spPr>
      </p:pic>
      <p:sp>
        <p:nvSpPr>
          <p:cNvPr id="12" name="文本框 11"/>
          <p:cNvSpPr txBox="1"/>
          <p:nvPr/>
        </p:nvSpPr>
        <p:spPr>
          <a:xfrm>
            <a:off x="9140190" y="4661535"/>
            <a:ext cx="1004570" cy="460375"/>
          </a:xfrm>
          <a:prstGeom prst="rect">
            <a:avLst/>
          </a:prstGeom>
          <a:noFill/>
        </p:spPr>
        <p:txBody>
          <a:bodyPr wrap="square" rtlCol="0">
            <a:spAutoFit/>
          </a:bodyPr>
          <a:lstStyle/>
          <a:p>
            <a:r>
              <a:rPr lang="zh-CN" altLang="en-US" sz="2400" dirty="0">
                <a:solidFill>
                  <a:schemeClr val="lt1"/>
                </a:solidFill>
                <a:latin typeface="Arial" panose="020B0604020202020204" pitchFamily="34" charset="0"/>
                <a:ea typeface="微软雅黑" panose="020B0503020204020204" pitchFamily="34" charset="-122"/>
              </a:rPr>
              <a:t>（</a:t>
            </a:r>
            <a:r>
              <a:rPr lang="en-US" altLang="zh-CN" sz="2400" dirty="0">
                <a:solidFill>
                  <a:schemeClr val="lt1"/>
                </a:solidFill>
                <a:latin typeface="Arial" panose="020B0604020202020204" pitchFamily="34" charset="0"/>
                <a:ea typeface="微软雅黑" panose="020B0503020204020204" pitchFamily="34" charset="-122"/>
              </a:rPr>
              <a:t>7</a:t>
            </a:r>
            <a:r>
              <a:rPr lang="zh-CN" altLang="en-US" sz="2400" dirty="0">
                <a:solidFill>
                  <a:schemeClr val="lt1"/>
                </a:solidFill>
                <a:latin typeface="Arial" panose="020B0604020202020204" pitchFamily="34" charset="0"/>
                <a:ea typeface="微软雅黑" panose="020B0503020204020204" pitchFamily="34" charset="-122"/>
              </a:rPr>
              <a:t>）</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63353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800" dirty="0">
                <a:solidFill>
                  <a:schemeClr val="bg1"/>
                </a:solidFill>
                <a:latin typeface="微软雅黑" panose="020B0503020204020204" pitchFamily="34" charset="-122"/>
                <a:ea typeface="微软雅黑" panose="020B0503020204020204" pitchFamily="34" charset="-122"/>
              </a:rPr>
              <a:t>第二章  </a:t>
            </a:r>
            <a:r>
              <a:rPr lang="en-US" altLang="zh-CN" sz="2800" dirty="0">
                <a:solidFill>
                  <a:schemeClr val="bg1"/>
                </a:solidFill>
                <a:latin typeface="微软雅黑" panose="020B0503020204020204" pitchFamily="34" charset="-122"/>
                <a:ea typeface="微软雅黑" panose="020B0503020204020204" pitchFamily="34" charset="-122"/>
              </a:rPr>
              <a:t>2.2 </a:t>
            </a:r>
            <a:r>
              <a:rPr lang="zh-CN" altLang="en-US" sz="2800" dirty="0">
                <a:solidFill>
                  <a:schemeClr val="bg1"/>
                </a:solidFill>
                <a:latin typeface="微软雅黑" panose="020B0503020204020204" pitchFamily="34" charset="-122"/>
                <a:ea typeface="微软雅黑" panose="020B0503020204020204" pitchFamily="34" charset="-122"/>
              </a:rPr>
              <a:t>基于期望最大化的参数估计</a:t>
            </a:r>
          </a:p>
        </p:txBody>
      </p:sp>
      <p:sp>
        <p:nvSpPr>
          <p:cNvPr id="6" name="矩形 5"/>
          <p:cNvSpPr/>
          <p:nvPr/>
        </p:nvSpPr>
        <p:spPr>
          <a:xfrm>
            <a:off x="807085" y="1296670"/>
            <a:ext cx="10520045" cy="4615180"/>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indent="457200" eaLnBrk="1" fontAlgn="auto" latinLnBrk="0" hangingPunct="1">
              <a:lnSpc>
                <a:spcPct val="160000"/>
              </a:lnSpc>
              <a:spcBef>
                <a:spcPts val="0"/>
              </a:spcBef>
              <a:spcAft>
                <a:spcPts val="0"/>
              </a:spcAft>
              <a:defRPr/>
            </a:pPr>
            <a:endParaRPr sz="2400" dirty="0">
              <a:latin typeface="Arial" panose="020B0604020202020204" pitchFamily="34" charset="0"/>
              <a:ea typeface="微软雅黑" panose="020B0503020204020204" pitchFamily="34" charset="-122"/>
            </a:endParaRPr>
          </a:p>
          <a:p>
            <a:pPr indent="457200" eaLnBrk="1" fontAlgn="auto" latinLnBrk="0" hangingPunct="1">
              <a:lnSpc>
                <a:spcPct val="160000"/>
              </a:lnSpc>
              <a:spcBef>
                <a:spcPts val="0"/>
              </a:spcBef>
              <a:spcAft>
                <a:spcPts val="0"/>
              </a:spcAft>
              <a:defRPr/>
            </a:pPr>
            <a:r>
              <a:rPr sz="2400" dirty="0">
                <a:latin typeface="Arial" panose="020B0604020202020204" pitchFamily="34" charset="0"/>
                <a:ea typeface="微软雅黑" panose="020B0503020204020204" pitchFamily="34" charset="-122"/>
              </a:rPr>
              <a:t>根据EM算法，我们遵循用于参数估计的迭代过程。 在定义了相对目标函数Q（θ，θˆ）之后，我们遵循算法的常规步骤：</a:t>
            </a:r>
          </a:p>
          <a:p>
            <a:pPr indent="457200" eaLnBrk="1" fontAlgn="auto" latinLnBrk="0" hangingPunct="1">
              <a:lnSpc>
                <a:spcPct val="160000"/>
              </a:lnSpc>
              <a:spcBef>
                <a:spcPts val="0"/>
              </a:spcBef>
              <a:spcAft>
                <a:spcPts val="0"/>
              </a:spcAft>
              <a:defRPr/>
            </a:pPr>
            <a:r>
              <a:rPr sz="2400" dirty="0">
                <a:latin typeface="Arial" panose="020B0604020202020204" pitchFamily="34" charset="0"/>
                <a:ea typeface="微软雅黑" panose="020B0503020204020204" pitchFamily="34" charset="-122"/>
              </a:rPr>
              <a:t>(1)E步骤：计算S中所有训练样本的Q（θ，θˆ），其具有先前的θ估计。</a:t>
            </a:r>
          </a:p>
          <a:p>
            <a:pPr indent="457200" eaLnBrk="1" fontAlgn="auto" latinLnBrk="0" hangingPunct="1">
              <a:lnSpc>
                <a:spcPct val="160000"/>
              </a:lnSpc>
              <a:spcBef>
                <a:spcPts val="0"/>
              </a:spcBef>
              <a:spcAft>
                <a:spcPts val="0"/>
              </a:spcAft>
              <a:defRPr/>
            </a:pPr>
            <a:r>
              <a:rPr sz="2400" dirty="0">
                <a:latin typeface="Arial" panose="020B0604020202020204" pitchFamily="34" charset="0"/>
                <a:ea typeface="微软雅黑" panose="020B0503020204020204" pitchFamily="34" charset="-122"/>
              </a:rPr>
              <a:t>(2)M步：在θˆ上优化Q（θ，θˆ）。</a:t>
            </a:r>
          </a:p>
          <a:p>
            <a:pPr indent="457200" eaLnBrk="1" fontAlgn="auto" latinLnBrk="0" hangingPunct="1">
              <a:lnSpc>
                <a:spcPct val="160000"/>
              </a:lnSpc>
              <a:spcBef>
                <a:spcPts val="0"/>
              </a:spcBef>
              <a:spcAft>
                <a:spcPts val="0"/>
              </a:spcAft>
              <a:defRPr/>
            </a:pPr>
            <a:r>
              <a:rPr sz="2400" dirty="0">
                <a:latin typeface="Arial" panose="020B0604020202020204" pitchFamily="34" charset="0"/>
                <a:ea typeface="微软雅黑" panose="020B0503020204020204" pitchFamily="34" charset="-122"/>
              </a:rPr>
              <a:t>我们使用参数的统一值启动算法，并按照EM步骤直到收敛。</a:t>
            </a:r>
            <a:endParaRPr lang="zh-CN" altLang="en-US" sz="2400" dirty="0">
              <a:latin typeface="Arial" panose="020B0604020202020204" pitchFamily="34" charset="0"/>
              <a:ea typeface="微软雅黑" panose="020B0503020204020204" pitchFamily="34" charset="-122"/>
            </a:endParaRPr>
          </a:p>
          <a:p>
            <a:pPr indent="457200" eaLnBrk="1" fontAlgn="auto" latinLnBrk="0" hangingPunct="1">
              <a:lnSpc>
                <a:spcPct val="150000"/>
              </a:lnSpc>
              <a:spcBef>
                <a:spcPts val="0"/>
              </a:spcBef>
              <a:spcAft>
                <a:spcPts val="0"/>
              </a:spcAft>
              <a:defRPr/>
            </a:pPr>
            <a:endParaRPr lang="en-US" altLang="zh-CN" sz="2400" dirty="0">
              <a:latin typeface="Arial" panose="020B0604020202020204" pitchFamily="34" charset="0"/>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45573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800" dirty="0">
                <a:solidFill>
                  <a:schemeClr val="bg1"/>
                </a:solidFill>
                <a:latin typeface="微软雅黑" panose="020B0503020204020204" pitchFamily="34" charset="-122"/>
                <a:ea typeface="微软雅黑" panose="020B0503020204020204" pitchFamily="34" charset="-122"/>
              </a:rPr>
              <a:t>第二章  </a:t>
            </a:r>
            <a:r>
              <a:rPr lang="en-US" altLang="zh-CN" sz="2800" dirty="0">
                <a:solidFill>
                  <a:schemeClr val="bg1"/>
                </a:solidFill>
                <a:latin typeface="微软雅黑" panose="020B0503020204020204" pitchFamily="34" charset="-122"/>
                <a:ea typeface="微软雅黑" panose="020B0503020204020204" pitchFamily="34" charset="-122"/>
              </a:rPr>
              <a:t>2.</a:t>
            </a:r>
            <a:r>
              <a:rPr lang="en-US" sz="2800" dirty="0">
                <a:solidFill>
                  <a:schemeClr val="bg1"/>
                </a:solidFill>
                <a:latin typeface="微软雅黑" panose="020B0503020204020204" pitchFamily="34" charset="-122"/>
                <a:ea typeface="微软雅黑" panose="020B0503020204020204" pitchFamily="34" charset="-122"/>
              </a:rPr>
              <a:t>3 </a:t>
            </a:r>
            <a:r>
              <a:rPr lang="zh-CN" altLang="en-US" sz="2800" dirty="0">
                <a:solidFill>
                  <a:schemeClr val="bg1"/>
                </a:solidFill>
                <a:latin typeface="微软雅黑" panose="020B0503020204020204" pitchFamily="34" charset="-122"/>
                <a:ea typeface="微软雅黑" panose="020B0503020204020204" pitchFamily="34" charset="-122"/>
              </a:rPr>
              <a:t>位置关键词提升</a:t>
            </a:r>
          </a:p>
        </p:txBody>
      </p:sp>
      <p:sp>
        <p:nvSpPr>
          <p:cNvPr id="6" name="矩形 5"/>
          <p:cNvSpPr/>
          <p:nvPr/>
        </p:nvSpPr>
        <p:spPr>
          <a:xfrm>
            <a:off x="807085" y="1296670"/>
            <a:ext cx="10520045" cy="5378450"/>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indent="457200" eaLnBrk="1" fontAlgn="auto" latinLnBrk="0" hangingPunct="1">
              <a:lnSpc>
                <a:spcPct val="160000"/>
              </a:lnSpc>
              <a:spcBef>
                <a:spcPts val="0"/>
              </a:spcBef>
              <a:spcAft>
                <a:spcPts val="0"/>
              </a:spcAft>
              <a:defRPr/>
            </a:pPr>
            <a:endParaRPr sz="2400" dirty="0">
              <a:latin typeface="Arial" panose="020B0604020202020204" pitchFamily="34" charset="0"/>
              <a:ea typeface="微软雅黑" panose="020B0503020204020204" pitchFamily="34" charset="-122"/>
            </a:endParaRPr>
          </a:p>
          <a:p>
            <a:pPr indent="457200" eaLnBrk="1" fontAlgn="auto" latinLnBrk="0" hangingPunct="1">
              <a:lnSpc>
                <a:spcPct val="160000"/>
              </a:lnSpc>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a:p>
            <a:pPr indent="457200" eaLnBrk="1" fontAlgn="auto" latinLnBrk="0" hangingPunct="1">
              <a:lnSpc>
                <a:spcPct val="150000"/>
              </a:lnSpc>
              <a:spcBef>
                <a:spcPts val="0"/>
              </a:spcBef>
              <a:spcAft>
                <a:spcPts val="0"/>
              </a:spcAft>
              <a:defRPr/>
            </a:pPr>
            <a:endParaRPr lang="en-US" altLang="zh-CN" sz="2400" dirty="0">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7194550" y="1428750"/>
            <a:ext cx="4064000" cy="4906645"/>
          </a:xfrm>
          <a:prstGeom prst="rect">
            <a:avLst/>
          </a:prstGeom>
        </p:spPr>
      </p:pic>
      <p:sp>
        <p:nvSpPr>
          <p:cNvPr id="7" name="文本框 6"/>
          <p:cNvSpPr txBox="1"/>
          <p:nvPr/>
        </p:nvSpPr>
        <p:spPr>
          <a:xfrm>
            <a:off x="962025" y="1257300"/>
            <a:ext cx="5731510" cy="5077460"/>
          </a:xfrm>
          <a:prstGeom prst="rect">
            <a:avLst/>
          </a:prstGeom>
          <a:noFill/>
        </p:spPr>
        <p:txBody>
          <a:bodyPr wrap="square" rtlCol="0">
            <a:spAutoFit/>
          </a:bodyPr>
          <a:lstStyle/>
          <a:p>
            <a:pPr indent="457200" latinLnBrk="0">
              <a:lnSpc>
                <a:spcPct val="150000"/>
              </a:lnSpc>
            </a:pPr>
            <a:r>
              <a:rPr sz="2400" dirty="0">
                <a:solidFill>
                  <a:schemeClr val="lt1"/>
                </a:solidFill>
                <a:latin typeface="Arial" panose="020B0604020202020204" pitchFamily="34" charset="0"/>
                <a:ea typeface="微软雅黑" panose="020B0503020204020204" pitchFamily="34" charset="-122"/>
              </a:rPr>
              <a:t>在找到用户标签和位置关键字之间的最佳映射后，我们的目标是在我们的系统中使用这</a:t>
            </a:r>
            <a:r>
              <a:rPr lang="zh-CN" sz="2400" dirty="0">
                <a:solidFill>
                  <a:schemeClr val="lt1"/>
                </a:solidFill>
                <a:latin typeface="Arial" panose="020B0604020202020204" pitchFamily="34" charset="0"/>
                <a:ea typeface="微软雅黑" panose="020B0503020204020204" pitchFamily="34" charset="-122"/>
              </a:rPr>
              <a:t>种方法</a:t>
            </a:r>
            <a:r>
              <a:rPr sz="2400" dirty="0">
                <a:solidFill>
                  <a:schemeClr val="lt1"/>
                </a:solidFill>
                <a:latin typeface="Arial" panose="020B0604020202020204" pitchFamily="34" charset="0"/>
                <a:ea typeface="微软雅黑" panose="020B0503020204020204" pitchFamily="34" charset="-122"/>
              </a:rPr>
              <a:t>来解决稀疏性问题，并最终提高推荐性能。</a:t>
            </a:r>
          </a:p>
          <a:p>
            <a:pPr indent="457200" latinLnBrk="0">
              <a:lnSpc>
                <a:spcPct val="150000"/>
              </a:lnSpc>
            </a:pPr>
            <a:r>
              <a:rPr sz="2400" dirty="0">
                <a:solidFill>
                  <a:schemeClr val="lt1"/>
                </a:solidFill>
                <a:latin typeface="Arial" panose="020B0604020202020204" pitchFamily="34" charset="0"/>
                <a:ea typeface="微软雅黑" panose="020B0503020204020204" pitchFamily="34" charset="-122"/>
              </a:rPr>
              <a:t>通过</a:t>
            </a:r>
            <a:r>
              <a:rPr lang="zh-CN" sz="2400" dirty="0">
                <a:solidFill>
                  <a:schemeClr val="lt1"/>
                </a:solidFill>
                <a:latin typeface="Arial" panose="020B0604020202020204" pitchFamily="34" charset="0"/>
                <a:ea typeface="微软雅黑" panose="020B0503020204020204" pitchFamily="34" charset="-122"/>
              </a:rPr>
              <a:t>优化</a:t>
            </a:r>
            <a:r>
              <a:rPr sz="2400" dirty="0">
                <a:solidFill>
                  <a:schemeClr val="lt1"/>
                </a:solidFill>
                <a:latin typeface="Arial" panose="020B0604020202020204" pitchFamily="34" charset="0"/>
                <a:ea typeface="微软雅黑" panose="020B0503020204020204" pitchFamily="34" charset="-122"/>
              </a:rPr>
              <a:t>位置关键字，</a:t>
            </a:r>
            <a:r>
              <a:rPr lang="zh-CN" sz="2400" dirty="0">
                <a:solidFill>
                  <a:schemeClr val="lt1"/>
                </a:solidFill>
                <a:latin typeface="Arial" panose="020B0604020202020204" pitchFamily="34" charset="0"/>
                <a:ea typeface="微软雅黑" panose="020B0503020204020204" pitchFamily="34" charset="-122"/>
              </a:rPr>
              <a:t>来</a:t>
            </a:r>
            <a:r>
              <a:rPr sz="2400" dirty="0">
                <a:solidFill>
                  <a:schemeClr val="lt1"/>
                </a:solidFill>
                <a:latin typeface="Arial" panose="020B0604020202020204" pitchFamily="34" charset="0"/>
                <a:ea typeface="微软雅黑" panose="020B0503020204020204" pitchFamily="34" charset="-122"/>
              </a:rPr>
              <a:t>实现两个主要目标：</a:t>
            </a:r>
          </a:p>
          <a:p>
            <a:pPr indent="457200" latinLnBrk="0">
              <a:lnSpc>
                <a:spcPct val="150000"/>
              </a:lnSpc>
            </a:pPr>
            <a:r>
              <a:rPr sz="2400" dirty="0">
                <a:solidFill>
                  <a:schemeClr val="lt1"/>
                </a:solidFill>
                <a:latin typeface="Arial" panose="020B0604020202020204" pitchFamily="34" charset="0"/>
                <a:ea typeface="微软雅黑" panose="020B0503020204020204" pitchFamily="34" charset="-122"/>
              </a:rPr>
              <a:t>1）大幅减少位置关键字空间维度</a:t>
            </a:r>
          </a:p>
          <a:p>
            <a:pPr indent="457200" latinLnBrk="0">
              <a:lnSpc>
                <a:spcPct val="150000"/>
              </a:lnSpc>
            </a:pPr>
            <a:r>
              <a:rPr sz="2400" dirty="0">
                <a:solidFill>
                  <a:schemeClr val="lt1"/>
                </a:solidFill>
                <a:latin typeface="Arial" panose="020B0604020202020204" pitchFamily="34" charset="0"/>
                <a:ea typeface="微软雅黑" panose="020B0503020204020204" pitchFamily="34" charset="-122"/>
              </a:rPr>
              <a:t> 2）使用用户提供的有价值信息来检测每个用户更感兴趣的</a:t>
            </a:r>
            <a:r>
              <a:rPr lang="zh-CN" sz="2400" dirty="0">
                <a:solidFill>
                  <a:schemeClr val="lt1"/>
                </a:solidFill>
                <a:latin typeface="Arial" panose="020B0604020202020204" pitchFamily="34" charset="0"/>
                <a:ea typeface="微软雅黑" panose="020B0503020204020204" pitchFamily="34" charset="-122"/>
              </a:rPr>
              <a:t>位置关键字</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42017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800" dirty="0">
                <a:solidFill>
                  <a:schemeClr val="bg1"/>
                </a:solidFill>
                <a:latin typeface="微软雅黑" panose="020B0503020204020204" pitchFamily="34" charset="-122"/>
                <a:ea typeface="微软雅黑" panose="020B0503020204020204" pitchFamily="34" charset="-122"/>
              </a:rPr>
              <a:t>第二章  </a:t>
            </a:r>
            <a:r>
              <a:rPr lang="en-US" altLang="zh-CN" sz="2800" dirty="0">
                <a:solidFill>
                  <a:schemeClr val="bg1"/>
                </a:solidFill>
                <a:latin typeface="微软雅黑" panose="020B0503020204020204" pitchFamily="34" charset="-122"/>
                <a:ea typeface="微软雅黑" panose="020B0503020204020204" pitchFamily="34" charset="-122"/>
              </a:rPr>
              <a:t>2.4 </a:t>
            </a:r>
            <a:r>
              <a:rPr lang="zh-CN" altLang="en-US" sz="2800" dirty="0">
                <a:solidFill>
                  <a:schemeClr val="bg1"/>
                </a:solidFill>
                <a:latin typeface="微软雅黑" panose="020B0503020204020204" pitchFamily="34" charset="-122"/>
                <a:ea typeface="微软雅黑" panose="020B0503020204020204" pitchFamily="34" charset="-122"/>
              </a:rPr>
              <a:t>用户标签预测</a:t>
            </a:r>
          </a:p>
        </p:txBody>
      </p:sp>
      <p:sp>
        <p:nvSpPr>
          <p:cNvPr id="6" name="矩形 5"/>
          <p:cNvSpPr/>
          <p:nvPr/>
        </p:nvSpPr>
        <p:spPr>
          <a:xfrm>
            <a:off x="807085" y="1296670"/>
            <a:ext cx="10520045" cy="4615180"/>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indent="457200" eaLnBrk="1" fontAlgn="auto" latinLnBrk="0" hangingPunct="1">
              <a:lnSpc>
                <a:spcPct val="160000"/>
              </a:lnSpc>
              <a:spcBef>
                <a:spcPts val="0"/>
              </a:spcBef>
              <a:spcAft>
                <a:spcPts val="0"/>
              </a:spcAft>
              <a:defRPr/>
            </a:pPr>
            <a:r>
              <a:rPr sz="2400" dirty="0">
                <a:latin typeface="Arial" panose="020B0604020202020204" pitchFamily="34" charset="0"/>
                <a:ea typeface="微软雅黑" panose="020B0503020204020204" pitchFamily="34" charset="-122"/>
              </a:rPr>
              <a:t>遵循两种方法来预测用户标签：</a:t>
            </a:r>
          </a:p>
          <a:p>
            <a:pPr indent="457200" eaLnBrk="1" fontAlgn="auto" latinLnBrk="0" hangingPunct="1">
              <a:lnSpc>
                <a:spcPct val="160000"/>
              </a:lnSpc>
              <a:spcBef>
                <a:spcPts val="0"/>
              </a:spcBef>
              <a:spcAft>
                <a:spcPts val="0"/>
              </a:spcAft>
              <a:defRPr/>
            </a:pPr>
            <a:r>
              <a:rPr sz="2400" dirty="0">
                <a:latin typeface="Arial" panose="020B0604020202020204" pitchFamily="34" charset="0"/>
                <a:ea typeface="微软雅黑" panose="020B0503020204020204" pitchFamily="34" charset="-122"/>
              </a:rPr>
              <a:t>1）我们使用最大似然准则和我们的估计参数，在给定一组位置关键字的情况下生成最可能的用户标签集;</a:t>
            </a:r>
          </a:p>
          <a:p>
            <a:pPr indent="457200" eaLnBrk="1" fontAlgn="auto" latinLnBrk="0" hangingPunct="1">
              <a:lnSpc>
                <a:spcPct val="160000"/>
              </a:lnSpc>
              <a:spcBef>
                <a:spcPts val="0"/>
              </a:spcBef>
              <a:spcAft>
                <a:spcPts val="0"/>
              </a:spcAft>
              <a:defRPr/>
            </a:pPr>
            <a:r>
              <a:rPr sz="2400" dirty="0">
                <a:latin typeface="Arial" panose="020B0604020202020204" pitchFamily="34" charset="0"/>
                <a:ea typeface="微软雅黑" panose="020B0503020204020204" pitchFamily="34" charset="-122"/>
              </a:rPr>
              <a:t>  2）我们将用户标签预测建模为序列标签问题，使我们能够应用不同的序列标签模型。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6"/>
          <p:cNvGrpSpPr/>
          <p:nvPr/>
        </p:nvGrpSpPr>
        <p:grpSpPr bwMode="auto">
          <a:xfrm>
            <a:off x="3257844" y="975908"/>
            <a:ext cx="5900224" cy="4906183"/>
            <a:chOff x="3581400" y="1295964"/>
            <a:chExt cx="5391150" cy="4443339"/>
          </a:xfrm>
        </p:grpSpPr>
        <p:sp>
          <p:nvSpPr>
            <p:cNvPr id="16" name="任意多边形 15"/>
            <p:cNvSpPr/>
            <p:nvPr/>
          </p:nvSpPr>
          <p:spPr>
            <a:xfrm flipV="1">
              <a:off x="3581400" y="1505511"/>
              <a:ext cx="5029200" cy="4233792"/>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 name="直接连接符 8"/>
            <p:cNvCxnSpPr/>
            <p:nvPr/>
          </p:nvCxnSpPr>
          <p:spPr>
            <a:xfrm>
              <a:off x="4724400" y="3943870"/>
              <a:ext cx="962025" cy="160176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5867400" y="1295964"/>
              <a:ext cx="3105150" cy="914385"/>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3" name="等腰三角形 12"/>
            <p:cNvSpPr/>
            <p:nvPr/>
          </p:nvSpPr>
          <p:spPr>
            <a:xfrm flipV="1">
              <a:off x="6038850" y="4504249"/>
              <a:ext cx="1466850" cy="1235054"/>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等腰三角形 13"/>
            <p:cNvSpPr/>
            <p:nvPr/>
          </p:nvSpPr>
          <p:spPr>
            <a:xfrm rot="21448465" flipV="1">
              <a:off x="3595688" y="1972228"/>
              <a:ext cx="790575" cy="665152"/>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5" name="矩形 17"/>
          <p:cNvSpPr>
            <a:spLocks noChangeArrowheads="1"/>
          </p:cNvSpPr>
          <p:nvPr/>
        </p:nvSpPr>
        <p:spPr bwMode="auto">
          <a:xfrm>
            <a:off x="3187191" y="3075057"/>
            <a:ext cx="58176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solidFill>
                  <a:schemeClr val="bg1"/>
                </a:solidFill>
                <a:latin typeface="微软雅黑" panose="020B0503020204020204" pitchFamily="34" charset="-122"/>
                <a:ea typeface="微软雅黑" panose="020B0503020204020204" pitchFamily="34" charset="-122"/>
              </a:rPr>
              <a:t>刘桂茹  </a:t>
            </a:r>
            <a:r>
              <a:rPr lang="en-US" altLang="zh-CN" sz="4000" b="1" dirty="0">
                <a:solidFill>
                  <a:schemeClr val="bg1"/>
                </a:solidFill>
                <a:latin typeface="微软雅黑" panose="020B0503020204020204" pitchFamily="34" charset="-122"/>
                <a:ea typeface="微软雅黑" panose="020B0503020204020204" pitchFamily="34" charset="-122"/>
              </a:rPr>
              <a:t>201822210011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p:nvPr/>
        </p:nvGrpSpPr>
        <p:grpSpPr bwMode="auto">
          <a:xfrm>
            <a:off x="1116013" y="1219200"/>
            <a:ext cx="4760912" cy="3924300"/>
            <a:chOff x="3581400" y="1295964"/>
            <a:chExt cx="5391150" cy="4443339"/>
          </a:xfrm>
        </p:grpSpPr>
        <p:sp>
          <p:nvSpPr>
            <p:cNvPr id="4" name="任意多边形 3"/>
            <p:cNvSpPr/>
            <p:nvPr/>
          </p:nvSpPr>
          <p:spPr>
            <a:xfrm flipV="1">
              <a:off x="3581400" y="1504470"/>
              <a:ext cx="5029823" cy="4234833"/>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p:nvCxnSpPr>
          <p:spPr>
            <a:xfrm>
              <a:off x="4724705" y="3943634"/>
              <a:ext cx="961742" cy="160334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5868010" y="1295964"/>
              <a:ext cx="3104540" cy="914911"/>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7" name="等腰三角形 6"/>
            <p:cNvSpPr/>
            <p:nvPr/>
          </p:nvSpPr>
          <p:spPr>
            <a:xfrm flipV="1">
              <a:off x="6038786" y="4504444"/>
              <a:ext cx="1466882" cy="1234859"/>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21448465" flipV="1">
              <a:off x="3595781" y="1971812"/>
              <a:ext cx="790966" cy="666861"/>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3" name="矩形 8"/>
          <p:cNvSpPr>
            <a:spLocks noChangeArrowheads="1"/>
          </p:cNvSpPr>
          <p:nvPr/>
        </p:nvSpPr>
        <p:spPr bwMode="auto">
          <a:xfrm>
            <a:off x="2578239" y="2653269"/>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bg1"/>
                </a:solidFill>
                <a:latin typeface="微软雅黑" panose="020B0503020204020204" pitchFamily="34" charset="-122"/>
                <a:ea typeface="微软雅黑" panose="020B0503020204020204" pitchFamily="34" charset="-122"/>
              </a:rPr>
              <a:t>第三章</a:t>
            </a:r>
          </a:p>
        </p:txBody>
      </p:sp>
      <p:sp>
        <p:nvSpPr>
          <p:cNvPr id="5124" name="文本框 36"/>
          <p:cNvSpPr txBox="1">
            <a:spLocks noChangeArrowheads="1"/>
          </p:cNvSpPr>
          <p:nvPr/>
        </p:nvSpPr>
        <p:spPr bwMode="auto">
          <a:xfrm>
            <a:off x="2391288" y="3279776"/>
            <a:ext cx="18912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eaLnBrk="1" hangingPunct="1">
              <a:lnSpc>
                <a:spcPct val="100000"/>
              </a:lnSpc>
              <a:spcBef>
                <a:spcPct val="0"/>
              </a:spcBef>
              <a:buFontTx/>
              <a:buNone/>
            </a:pPr>
            <a:r>
              <a:rPr lang="en-US" altLang="zh-CN" sz="1800" b="1" dirty="0">
                <a:solidFill>
                  <a:schemeClr val="bg1"/>
                </a:solidFill>
                <a:latin typeface="Arial" panose="020B0604020202020204" pitchFamily="34" charset="0"/>
                <a:ea typeface="微软雅黑" panose="020B0503020204020204" pitchFamily="34" charset="-122"/>
                <a:cs typeface="Arial" panose="020B0604020202020204" pitchFamily="34" charset="0"/>
              </a:rPr>
              <a:t>PART THREE</a:t>
            </a:r>
            <a:endParaRPr lang="zh-CN" altLang="en-US" sz="18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125" name="矩形 10"/>
          <p:cNvSpPr>
            <a:spLocks noChangeArrowheads="1"/>
          </p:cNvSpPr>
          <p:nvPr/>
        </p:nvSpPr>
        <p:spPr bwMode="auto">
          <a:xfrm>
            <a:off x="5557836" y="2225980"/>
            <a:ext cx="619315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dirty="0">
                <a:solidFill>
                  <a:schemeClr val="bg1"/>
                </a:solidFill>
                <a:latin typeface="微软雅黑" panose="020B0503020204020204" pitchFamily="34" charset="-122"/>
                <a:ea typeface="微软雅黑" panose="020B0503020204020204" pitchFamily="34" charset="-122"/>
              </a:rPr>
              <a:t>CONTEXTUAL</a:t>
            </a:r>
          </a:p>
          <a:p>
            <a:pPr algn="ctr" eaLnBrk="1" hangingPunct="1"/>
            <a:r>
              <a:rPr lang="en-US" altLang="zh-CN" sz="4800" b="1" dirty="0">
                <a:solidFill>
                  <a:schemeClr val="bg1"/>
                </a:solidFill>
                <a:latin typeface="微软雅黑" panose="020B0503020204020204" pitchFamily="34" charset="-122"/>
                <a:ea typeface="微软雅黑" panose="020B0503020204020204" pitchFamily="34" charset="-122"/>
              </a:rPr>
              <a:t>APPROPRIATENESS</a:t>
            </a:r>
          </a:p>
          <a:p>
            <a:pPr algn="ctr" eaLnBrk="1" hangingPunct="1"/>
            <a:r>
              <a:rPr lang="en-US" altLang="zh-CN" sz="4800" b="1" dirty="0">
                <a:solidFill>
                  <a:schemeClr val="bg1"/>
                </a:solidFill>
                <a:latin typeface="微软雅黑" panose="020B0503020204020204" pitchFamily="34" charset="-122"/>
                <a:ea typeface="微软雅黑" panose="020B0503020204020204" pitchFamily="34" charset="-122"/>
              </a:rPr>
              <a:t>PREDICTION</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第三章</a:t>
            </a:r>
          </a:p>
        </p:txBody>
      </p:sp>
      <mc:AlternateContent xmlns:mc="http://schemas.openxmlformats.org/markup-compatibility/2006" xmlns:a14="http://schemas.microsoft.com/office/drawing/2010/main">
        <mc:Choice Requires="a14">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sz="2400" dirty="0"/>
                  <a:t>首先，定义预测位置的上下文相关性的</a:t>
                </a:r>
                <a:r>
                  <a:rPr lang="zh-CN" altLang="zh-CN" sz="2400" b="1" dirty="0"/>
                  <a:t>问题</a:t>
                </a:r>
                <a:r>
                  <a:rPr lang="zh-CN" altLang="zh-CN" sz="2400" dirty="0"/>
                  <a:t>。</a:t>
                </a:r>
                <a:r>
                  <a:rPr lang="zh-CN" altLang="en-US" sz="2400" dirty="0"/>
                  <a:t>然后，</a:t>
                </a:r>
                <a:r>
                  <a:rPr lang="zh-CN" altLang="zh-CN" sz="2400" b="1" dirty="0"/>
                  <a:t>提出了一组特征</a:t>
                </a:r>
                <a:r>
                  <a:rPr lang="zh-CN" altLang="zh-CN" sz="2400" dirty="0"/>
                  <a:t>，用于训练适当性分类器并引入收集的数据集来</a:t>
                </a:r>
                <a:r>
                  <a:rPr lang="zh-CN" altLang="zh-CN" sz="2400" b="1" dirty="0"/>
                  <a:t>训练分类器</a:t>
                </a:r>
                <a:r>
                  <a:rPr lang="zh-CN" altLang="zh-CN" sz="2400" dirty="0"/>
                  <a:t>。</a:t>
                </a:r>
                <a:r>
                  <a:rPr lang="zh-CN" altLang="en-US" sz="2400" dirty="0"/>
                  <a:t>最后，</a:t>
                </a:r>
                <a:r>
                  <a:rPr lang="zh-CN" altLang="zh-CN" sz="2400" dirty="0"/>
                  <a:t>使用计算的</a:t>
                </a:r>
                <a:r>
                  <a:rPr lang="zh-CN" altLang="zh-CN" sz="2400" b="1" dirty="0"/>
                  <a:t>上下文相关性分数</a:t>
                </a:r>
                <a:r>
                  <a:rPr lang="zh-CN" altLang="zh-CN" sz="2400" dirty="0"/>
                  <a:t>来重新排序第</a:t>
                </a:r>
                <a:r>
                  <a:rPr lang="en-US" altLang="zh-CN" sz="2400" dirty="0"/>
                  <a:t>4</a:t>
                </a:r>
                <a:r>
                  <a:rPr lang="zh-CN" altLang="zh-CN" sz="2400" dirty="0"/>
                  <a:t>节中的</a:t>
                </a:r>
                <a:r>
                  <a:rPr lang="en-US" altLang="zh-CN" sz="2400" dirty="0"/>
                  <a:t>POI</a:t>
                </a:r>
                <a:r>
                  <a:rPr lang="zh-CN" altLang="zh-CN" sz="2400" dirty="0"/>
                  <a:t>排序列表。</a:t>
                </a:r>
                <a:endParaRPr lang="en-US" altLang="zh-CN" sz="2400" dirty="0"/>
              </a:p>
              <a:p>
                <a:endParaRPr lang="zh-CN" altLang="zh-CN" dirty="0"/>
              </a:p>
              <a:p>
                <a:pPr lvl="0"/>
                <a:r>
                  <a:rPr lang="zh-CN" altLang="en-US" dirty="0"/>
                  <a:t>明确</a:t>
                </a:r>
                <a:r>
                  <a:rPr lang="zh-CN" altLang="zh-CN" dirty="0"/>
                  <a:t>问题：</a:t>
                </a:r>
              </a:p>
              <a:p>
                <a:r>
                  <a:rPr lang="zh-CN" altLang="zh-CN" dirty="0"/>
                  <a:t>设</a:t>
                </a:r>
                <a14:m>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en-US" altLang="zh-CN" dirty="0"/>
                  <a:t> </a:t>
                </a:r>
                <a:r>
                  <a:rPr lang="zh-CN" altLang="zh-CN" dirty="0"/>
                  <a:t>是一组位置，</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oMath>
                </a14:m>
                <a:r>
                  <a:rPr lang="zh-CN" altLang="zh-CN" dirty="0"/>
                  <a:t>一组上下文描述符。</a:t>
                </a:r>
                <a:r>
                  <a:rPr lang="en-US" altLang="zh-CN" b="1" dirty="0"/>
                  <a:t> </a:t>
                </a:r>
              </a:p>
              <a:p>
                <a:r>
                  <a:rPr lang="zh-CN" altLang="zh-CN" b="1" dirty="0"/>
                  <a:t>我们的目的是预测用户是否适合在给定的上下文</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𝒙</m:t>
                        </m:r>
                      </m:sub>
                    </m:sSub>
                  </m:oMath>
                </a14:m>
                <a:r>
                  <a:rPr lang="zh-CN" altLang="zh-CN" b="1" dirty="0"/>
                  <a:t>下</a:t>
                </a:r>
                <a:endParaRPr lang="en-US" altLang="zh-CN" b="1" dirty="0"/>
              </a:p>
              <a:p>
                <a:r>
                  <a:rPr lang="zh-CN" altLang="zh-CN" b="1" dirty="0"/>
                  <a:t>访问位置</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𝑽</m:t>
                    </m:r>
                  </m:oMath>
                </a14:m>
                <a:r>
                  <a:rPr lang="zh-CN" altLang="zh-CN" b="1" dirty="0"/>
                  <a:t>。</a:t>
                </a:r>
                <a:endParaRPr lang="zh-CN" altLang="zh-CN" dirty="0"/>
              </a:p>
              <a:p>
                <a:r>
                  <a:rPr lang="zh-CN" altLang="en-US" dirty="0"/>
                  <a:t>说明：</a:t>
                </a:r>
                <a:r>
                  <a:rPr lang="zh-CN" altLang="zh-CN" dirty="0"/>
                  <a:t>不同的上下文维度定义用户的偏好，约束或要</a:t>
                </a:r>
                <a:endParaRPr lang="en-US" altLang="zh-CN" dirty="0"/>
              </a:p>
              <a:p>
                <a:r>
                  <a:rPr lang="zh-CN" altLang="zh-CN" dirty="0"/>
                  <a:t>求，并列出如下：</a:t>
                </a:r>
              </a:p>
              <a:p>
                <a:r>
                  <a:rPr lang="zh-CN" altLang="zh-CN" dirty="0"/>
                  <a:t>旅行类型（假期，商务</a:t>
                </a:r>
                <a:r>
                  <a:rPr lang="zh-CN" altLang="en-US" dirty="0"/>
                  <a:t>，</a:t>
                </a:r>
                <a:r>
                  <a:rPr lang="zh-CN" altLang="zh-CN" dirty="0"/>
                  <a:t>其他），</a:t>
                </a:r>
              </a:p>
              <a:p>
                <a:r>
                  <a:rPr lang="zh-CN" altLang="zh-CN" dirty="0"/>
                  <a:t>旅行持续时间（一日游，夜间外出，周末旅行</a:t>
                </a:r>
                <a:r>
                  <a:rPr lang="zh-CN" altLang="en-US" dirty="0"/>
                  <a:t>，</a:t>
                </a:r>
                <a:r>
                  <a:rPr lang="zh-CN" altLang="zh-CN" dirty="0"/>
                  <a:t>更长）</a:t>
                </a:r>
              </a:p>
              <a:p>
                <a:r>
                  <a:rPr lang="zh-CN" altLang="zh-CN" dirty="0"/>
                  <a:t>团体类型（独自，家人，朋友</a:t>
                </a:r>
                <a:r>
                  <a:rPr lang="zh-CN" altLang="en-US" dirty="0"/>
                  <a:t>，</a:t>
                </a:r>
                <a:r>
                  <a:rPr lang="zh-CN" altLang="zh-CN" dirty="0"/>
                  <a:t>其他）。</a:t>
                </a:r>
              </a:p>
              <a:p>
                <a:r>
                  <a:rPr lang="zh-CN" altLang="zh-CN" dirty="0"/>
                  <a:t>更多信息可以在表</a:t>
                </a:r>
                <a:r>
                  <a:rPr lang="en-US" altLang="zh-CN" dirty="0"/>
                  <a:t>1</a:t>
                </a:r>
                <a:r>
                  <a:rPr lang="zh-CN" altLang="zh-CN" dirty="0"/>
                  <a:t>中找到。</a:t>
                </a:r>
                <a:endParaRPr lang="en-US" altLang="zh-CN" dirty="0"/>
              </a:p>
              <a:p>
                <a:endParaRPr lang="en-US" altLang="zh-CN" dirty="0"/>
              </a:p>
              <a:p>
                <a:r>
                  <a:rPr lang="zh-CN" altLang="zh-CN" dirty="0"/>
                  <a:t>我们将问题建模为二</a:t>
                </a:r>
                <a:r>
                  <a:rPr lang="zh-CN" altLang="en-US" dirty="0"/>
                  <a:t>元</a:t>
                </a:r>
                <a:r>
                  <a:rPr lang="zh-CN" altLang="zh-CN" dirty="0"/>
                  <a:t>分类，将位置类别和上下文描述符视为分类特征。</a:t>
                </a:r>
              </a:p>
            </p:txBody>
          </p:sp>
        </mc:Choice>
        <mc:Fallback xmlns="">
          <p:sp>
            <p:nvSpPr>
              <p:cNvPr id="8" name="矩形 7"/>
              <p:cNvSpPr>
                <a:spLocks noRot="1" noChangeAspect="1" noMove="1" noResize="1" noEditPoints="1" noAdjustHandles="1" noChangeArrowheads="1" noChangeShapeType="1" noTextEdit="1"/>
              </p:cNvSpPr>
              <p:nvPr/>
            </p:nvSpPr>
            <p:spPr>
              <a:xfrm>
                <a:off x="962025" y="1364566"/>
                <a:ext cx="10520290" cy="4895557"/>
              </a:xfrm>
              <a:prstGeom prst="rect">
                <a:avLst/>
              </a:prstGeom>
              <a:blipFill>
                <a:blip r:embed="rId2"/>
                <a:stretch>
                  <a:fillRect l="-927" t="-2366" b="-2989"/>
                </a:stretch>
              </a:blipFill>
              <a:ln w="12700">
                <a:noFill/>
              </a:ln>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1E9D7EC8-B5C2-49D2-96B8-06A357F192E8}"/>
              </a:ext>
            </a:extLst>
          </p:cNvPr>
          <p:cNvPicPr/>
          <p:nvPr/>
        </p:nvPicPr>
        <p:blipFill>
          <a:blip r:embed="rId3"/>
          <a:stretch>
            <a:fillRect/>
          </a:stretch>
        </p:blipFill>
        <p:spPr>
          <a:xfrm>
            <a:off x="6491469" y="2395904"/>
            <a:ext cx="5274310" cy="30975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第三章</a:t>
            </a:r>
          </a:p>
        </p:txBody>
      </p:sp>
      <mc:AlternateContent xmlns:mc="http://schemas.openxmlformats.org/markup-compatibility/2006" xmlns:a14="http://schemas.microsoft.com/office/drawing/2010/main">
        <mc:Choice Requires="a14">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3200" dirty="0">
                    <a:latin typeface="Arial" panose="020B0604020202020204" pitchFamily="34" charset="0"/>
                    <a:ea typeface="微软雅黑" panose="020B0503020204020204" pitchFamily="34" charset="-122"/>
                  </a:rPr>
                  <a:t>上下文特征</a:t>
                </a:r>
                <a:endParaRPr lang="en-US" altLang="zh-CN" sz="32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r>
                  <a:rPr lang="zh-CN" altLang="zh-CN" sz="2400" b="1" dirty="0"/>
                  <a:t>位置类别和上下文描述符之间的适当程度构成</a:t>
                </a:r>
                <a:r>
                  <a:rPr lang="zh-CN" altLang="en-US" sz="2400" b="1" dirty="0"/>
                  <a:t>了</a:t>
                </a:r>
                <a:r>
                  <a:rPr lang="zh-CN" altLang="zh-CN" sz="2400" b="1" dirty="0"/>
                  <a:t>特征。定义一个上下文特征函</a:t>
                </a:r>
                <a:r>
                  <a:rPr lang="zh-CN" altLang="en-US" sz="2400" b="1" dirty="0"/>
                  <a:t>数</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𝑭</m:t>
                        </m:r>
                      </m:e>
                      <m:sub>
                        <m:r>
                          <a:rPr lang="en-US" altLang="zh-CN" sz="2400" b="1" i="1" smtClean="0">
                            <a:latin typeface="Cambria Math" panose="02040503050406030204" pitchFamily="18" charset="0"/>
                          </a:rPr>
                          <m:t>𝒂𝒑𝒑</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𝒄𝒂𝒕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𝒄𝒙𝒕</m:t>
                    </m:r>
                    <m:r>
                      <a:rPr lang="en-US" altLang="zh-CN" sz="2400" b="1" i="1" smtClean="0">
                        <a:latin typeface="Cambria Math" panose="02040503050406030204" pitchFamily="18" charset="0"/>
                      </a:rPr>
                      <m:t>)</m:t>
                    </m:r>
                  </m:oMath>
                </a14:m>
                <a:r>
                  <a:rPr lang="zh-CN" altLang="zh-CN" sz="2400" b="1" dirty="0"/>
                  <a:t>是确定</a:t>
                </a:r>
                <a:r>
                  <a:rPr lang="en-US" altLang="zh-CN" sz="2400" b="1" dirty="0"/>
                  <a:t>POI</a:t>
                </a:r>
                <a:r>
                  <a:rPr lang="zh-CN" altLang="zh-CN" sz="2400" b="1" dirty="0"/>
                  <a:t>类别</a:t>
                </a:r>
                <a14:m>
                  <m:oMath xmlns:m="http://schemas.openxmlformats.org/officeDocument/2006/math">
                    <m:r>
                      <a:rPr lang="en-US" altLang="zh-CN" sz="2400" b="1" i="1" smtClean="0">
                        <a:latin typeface="Cambria Math" panose="02040503050406030204" pitchFamily="18" charset="0"/>
                      </a:rPr>
                      <m:t>𝒄𝒂𝒕</m:t>
                    </m:r>
                  </m:oMath>
                </a14:m>
                <a:r>
                  <a:rPr lang="zh-CN" altLang="zh-CN" sz="2400" b="1" dirty="0"/>
                  <a:t>（位置）与上下文维度</a:t>
                </a:r>
                <a14:m>
                  <m:oMath xmlns:m="http://schemas.openxmlformats.org/officeDocument/2006/math">
                    <m:r>
                      <a:rPr lang="en-US" altLang="zh-CN" sz="2400" b="1" i="1" smtClean="0">
                        <a:latin typeface="Cambria Math" panose="02040503050406030204" pitchFamily="18" charset="0"/>
                      </a:rPr>
                      <m:t>𝒄𝒙𝒕</m:t>
                    </m:r>
                  </m:oMath>
                </a14:m>
                <a:r>
                  <a:rPr lang="zh-CN" altLang="zh-CN" sz="2400" b="1" dirty="0"/>
                  <a:t>相关性的函数</a:t>
                </a:r>
                <a:r>
                  <a:rPr lang="en-US" altLang="zh-CN" sz="2400" b="1" dirty="0"/>
                  <a:t>.</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𝑭</m:t>
                        </m:r>
                      </m:e>
                      <m:sub>
                        <m:r>
                          <a:rPr lang="en-US" altLang="zh-CN" sz="2400" b="1" i="1">
                            <a:latin typeface="Cambria Math" panose="02040503050406030204" pitchFamily="18" charset="0"/>
                          </a:rPr>
                          <m:t>𝒂𝒑𝒑</m:t>
                        </m:r>
                      </m:sub>
                    </m:sSub>
                    <m:r>
                      <a:rPr lang="en-US" altLang="zh-CN" sz="2400" b="1" i="1">
                        <a:latin typeface="Cambria Math" panose="02040503050406030204" pitchFamily="18" charset="0"/>
                      </a:rPr>
                      <m:t>(</m:t>
                    </m:r>
                    <m:r>
                      <a:rPr lang="en-US" altLang="zh-CN" sz="2400" b="1" i="1">
                        <a:latin typeface="Cambria Math" panose="02040503050406030204" pitchFamily="18" charset="0"/>
                      </a:rPr>
                      <m:t>𝒄𝒂𝒕</m:t>
                    </m:r>
                    <m:r>
                      <a:rPr lang="en-US" altLang="zh-CN" sz="2400" b="1" i="1">
                        <a:latin typeface="Cambria Math" panose="02040503050406030204" pitchFamily="18" charset="0"/>
                      </a:rPr>
                      <m:t>,</m:t>
                    </m:r>
                    <m:r>
                      <a:rPr lang="en-US" altLang="zh-CN" sz="2400" b="1" i="1">
                        <a:latin typeface="Cambria Math" panose="02040503050406030204" pitchFamily="18" charset="0"/>
                      </a:rPr>
                      <m:t>𝒄𝒙𝒕</m:t>
                    </m:r>
                    <m:r>
                      <a:rPr lang="en-US" altLang="zh-CN" sz="2400" b="1" i="1">
                        <a:latin typeface="Cambria Math" panose="02040503050406030204" pitchFamily="18" charset="0"/>
                      </a:rPr>
                      <m:t>)</m:t>
                    </m:r>
                  </m:oMath>
                </a14:m>
                <a:r>
                  <a:rPr lang="zh-CN" altLang="zh-CN" sz="2400" b="1" dirty="0"/>
                  <a:t>介于</a:t>
                </a:r>
                <a:r>
                  <a:rPr lang="en-US" altLang="zh-CN" sz="2400" b="1" dirty="0"/>
                  <a:t>-1</a:t>
                </a:r>
                <a:r>
                  <a:rPr lang="zh-CN" altLang="zh-CN" sz="2400" b="1" dirty="0"/>
                  <a:t>和</a:t>
                </a:r>
                <a:r>
                  <a:rPr lang="en-US" altLang="zh-CN" sz="2400" b="1" dirty="0"/>
                  <a:t>+1</a:t>
                </a:r>
                <a:r>
                  <a:rPr lang="zh-CN" altLang="zh-CN" sz="2400" b="1" dirty="0"/>
                  <a:t>之间，</a:t>
                </a:r>
                <a:r>
                  <a:rPr lang="en-US" altLang="zh-CN" sz="2400" b="1" dirty="0"/>
                  <a:t>-1</a:t>
                </a:r>
                <a:r>
                  <a:rPr lang="zh-CN" altLang="zh-CN" sz="2400" b="1" dirty="0"/>
                  <a:t>表示绝对不合适，</a:t>
                </a:r>
                <a:r>
                  <a:rPr lang="en-US" altLang="zh-CN" sz="2400" b="1" dirty="0"/>
                  <a:t>+1</a:t>
                </a:r>
                <a:r>
                  <a:rPr lang="zh-CN" altLang="zh-CN" sz="2400" b="1" dirty="0"/>
                  <a:t>绝对合适。</a:t>
                </a:r>
                <a:endParaRPr lang="en-US" altLang="zh-CN" sz="2400" b="1" dirty="0"/>
              </a:p>
              <a:p>
                <a:r>
                  <a:rPr lang="zh-CN" altLang="zh-CN" sz="2000" dirty="0"/>
                  <a:t>举个例子：</a:t>
                </a:r>
              </a:p>
              <a:p>
                <a:r>
                  <a:rPr lang="zh-CN" altLang="zh-CN" sz="2000" dirty="0"/>
                  <a:t>假设用户想要访问具有类别夜生活点的位置</a:t>
                </a:r>
                <a:r>
                  <a:rPr lang="en-US" altLang="zh-CN" sz="2000" dirty="0"/>
                  <a:t>,</a:t>
                </a:r>
                <a:r>
                  <a:rPr lang="zh-CN" altLang="zh-CN" sz="2000" dirty="0"/>
                  <a:t>并且她的</a:t>
                </a:r>
                <a:r>
                  <a:rPr lang="zh-CN" altLang="en-US" sz="2000" dirty="0"/>
                  <a:t>上</a:t>
                </a:r>
                <a:r>
                  <a:rPr lang="zh-CN" altLang="zh-CN" sz="2000" dirty="0"/>
                  <a:t>下文描述如下</a:t>
                </a:r>
                <a:r>
                  <a:rPr lang="zh-CN" altLang="en-US" sz="2000" dirty="0"/>
                  <a:t>：</a:t>
                </a:r>
                <a:r>
                  <a:rPr lang="zh-CN" altLang="zh-CN" sz="2000" dirty="0"/>
                  <a:t>假日旅行，带家人，周末旅行</a:t>
                </a:r>
                <a:r>
                  <a:rPr lang="zh-CN" altLang="en-US" sz="2000" dirty="0"/>
                  <a:t>。</a:t>
                </a:r>
                <a:r>
                  <a:rPr lang="zh-CN" altLang="zh-CN" sz="2000" dirty="0"/>
                  <a:t>此示例的三个特征是位置类别与每个上下文维度之间的适当性值。因此，功能是</a:t>
                </a:r>
                <a14:m>
                  <m:oMath xmlns:m="http://schemas.openxmlformats.org/officeDocument/2006/math">
                    <m:sSub>
                      <m:sSubPr>
                        <m:ctrlPr>
                          <a:rPr lang="en-US" altLang="zh-CN" sz="2000" i="1" dirty="0">
                            <a:latin typeface="Cambria Math" panose="02040503050406030204" pitchFamily="18" charset="0"/>
                          </a:rPr>
                        </m:ctrlPr>
                      </m:sSubPr>
                      <m:e>
                        <m:r>
                          <a:rPr lang="en-US" altLang="zh-CN" sz="2000" dirty="0">
                            <a:latin typeface="Cambria Math" panose="02040503050406030204" pitchFamily="18" charset="0"/>
                          </a:rPr>
                          <m:t>𝐹</m:t>
                        </m:r>
                      </m:e>
                      <m:sub>
                        <m:r>
                          <a:rPr lang="en-US" altLang="zh-CN" sz="2000" dirty="0">
                            <a:latin typeface="Cambria Math" panose="02040503050406030204" pitchFamily="18" charset="0"/>
                          </a:rPr>
                          <m:t>𝑎𝑝𝑝</m:t>
                        </m:r>
                      </m:sub>
                    </m:sSub>
                  </m:oMath>
                </a14:m>
                <a:r>
                  <a:rPr lang="zh-CN" altLang="zh-CN" sz="2000" dirty="0"/>
                  <a:t>（夜生活点，假日旅行），</a:t>
                </a:r>
                <a:r>
                  <a:rPr lang="en-US" altLang="zh-CN" sz="2000" dirty="0"/>
                  <a:t> </a:t>
                </a:r>
                <a14:m>
                  <m:oMath xmlns:m="http://schemas.openxmlformats.org/officeDocument/2006/math">
                    <m:sSub>
                      <m:sSubPr>
                        <m:ctrlPr>
                          <a:rPr lang="en-US" altLang="zh-CN" sz="2000" i="1" dirty="0">
                            <a:latin typeface="Cambria Math" panose="02040503050406030204" pitchFamily="18" charset="0"/>
                          </a:rPr>
                        </m:ctrlPr>
                      </m:sSubPr>
                      <m:e>
                        <m:r>
                          <a:rPr lang="en-US" altLang="zh-CN" sz="2000" dirty="0">
                            <a:latin typeface="Cambria Math" panose="02040503050406030204" pitchFamily="18" charset="0"/>
                          </a:rPr>
                          <m:t>𝐹</m:t>
                        </m:r>
                      </m:e>
                      <m:sub>
                        <m:r>
                          <a:rPr lang="en-US" altLang="zh-CN" sz="2000" dirty="0">
                            <a:latin typeface="Cambria Math" panose="02040503050406030204" pitchFamily="18" charset="0"/>
                          </a:rPr>
                          <m:t>𝑎𝑝𝑝</m:t>
                        </m:r>
                      </m:sub>
                    </m:sSub>
                    <m:r>
                      <a:rPr lang="en-US" altLang="zh-CN" sz="2000" dirty="0">
                        <a:latin typeface="Cambria Math" panose="02040503050406030204" pitchFamily="18" charset="0"/>
                      </a:rPr>
                      <m:t> </m:t>
                    </m:r>
                  </m:oMath>
                </a14:m>
                <a:r>
                  <a:rPr lang="zh-CN" altLang="zh-CN" sz="2000" dirty="0"/>
                  <a:t>（夜生活点，家庭）和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dirty="0">
                            <a:latin typeface="Cambria Math" panose="02040503050406030204" pitchFamily="18" charset="0"/>
                          </a:rPr>
                          <m:t>𝐹</m:t>
                        </m:r>
                      </m:e>
                      <m:sub>
                        <m:r>
                          <a:rPr lang="en-US" altLang="zh-CN" sz="2000" dirty="0">
                            <a:latin typeface="Cambria Math" panose="02040503050406030204" pitchFamily="18" charset="0"/>
                          </a:rPr>
                          <m:t>𝑎𝑝𝑝</m:t>
                        </m:r>
                      </m:sub>
                    </m:sSub>
                    <m:r>
                      <a:rPr lang="en-US" altLang="zh-CN" sz="2000" dirty="0">
                        <a:latin typeface="Cambria Math" panose="02040503050406030204" pitchFamily="18" charset="0"/>
                      </a:rPr>
                      <m:t> </m:t>
                    </m:r>
                  </m:oMath>
                </a14:m>
                <a:r>
                  <a:rPr lang="zh-CN" altLang="zh-CN" sz="2000" dirty="0"/>
                  <a:t>（夜生活点，周末旅行）。</a:t>
                </a:r>
                <a:endParaRPr lang="en-US" altLang="zh-CN" sz="2000" dirty="0"/>
              </a:p>
              <a:p>
                <a:r>
                  <a:rPr lang="zh-CN" altLang="zh-CN" sz="2000" dirty="0"/>
                  <a:t>但是：</a:t>
                </a:r>
              </a:p>
              <a:p>
                <a:r>
                  <a:rPr lang="zh-CN" altLang="zh-CN" sz="2000" b="1" dirty="0"/>
                  <a:t>在许多情况下，确定这样的上下文特征是直观的并且可以由一个</a:t>
                </a:r>
                <a:r>
                  <a:rPr lang="en-US" altLang="zh-CN" sz="2000" b="1" dirty="0"/>
                  <a:t>human annotator</a:t>
                </a:r>
                <a:r>
                  <a:rPr lang="zh-CN" altLang="zh-CN" sz="2000" b="1" dirty="0"/>
                  <a:t>来完成。然而，有一些功能</a:t>
                </a:r>
                <a:r>
                  <a:rPr lang="en-US" altLang="zh-CN" sz="2000" b="1" dirty="0"/>
                  <a:t>human annotator</a:t>
                </a:r>
                <a:r>
                  <a:rPr lang="zh-CN" altLang="zh-CN" sz="2000" b="1" dirty="0"/>
                  <a:t>无法达成，例如</a:t>
                </a:r>
                <a14:m>
                  <m:oMath xmlns:m="http://schemas.openxmlformats.org/officeDocument/2006/math">
                    <m:sSub>
                      <m:sSubPr>
                        <m:ctrlPr>
                          <a:rPr lang="en-US" altLang="zh-CN" sz="2000" i="1" dirty="0">
                            <a:latin typeface="Cambria Math" panose="02040503050406030204" pitchFamily="18" charset="0"/>
                          </a:rPr>
                        </m:ctrlPr>
                      </m:sSubPr>
                      <m:e>
                        <m:r>
                          <a:rPr lang="en-US" altLang="zh-CN" sz="2000" dirty="0">
                            <a:latin typeface="Cambria Math" panose="02040503050406030204" pitchFamily="18" charset="0"/>
                          </a:rPr>
                          <m:t>𝐹</m:t>
                        </m:r>
                      </m:e>
                      <m:sub>
                        <m:r>
                          <a:rPr lang="en-US" altLang="zh-CN" sz="2000" dirty="0">
                            <a:latin typeface="Cambria Math" panose="02040503050406030204" pitchFamily="18" charset="0"/>
                          </a:rPr>
                          <m:t>𝑎𝑝𝑝</m:t>
                        </m:r>
                      </m:sub>
                    </m:sSub>
                    <m:r>
                      <a:rPr lang="en-US" altLang="zh-CN" sz="2000" i="1" dirty="0">
                        <a:latin typeface="Cambria Math" panose="02040503050406030204" pitchFamily="18" charset="0"/>
                      </a:rPr>
                      <m:t> </m:t>
                    </m:r>
                  </m:oMath>
                </a14:m>
                <a:r>
                  <a:rPr lang="zh-CN" altLang="zh-CN" sz="2000" b="1" dirty="0"/>
                  <a:t>（办公室，朋友），</a:t>
                </a:r>
                <a:r>
                  <a:rPr lang="en-US" altLang="zh-CN" sz="2000" dirty="0"/>
                  <a:t> </a:t>
                </a:r>
                <a14:m>
                  <m:oMath xmlns:m="http://schemas.openxmlformats.org/officeDocument/2006/math">
                    <m:sSub>
                      <m:sSubPr>
                        <m:ctrlPr>
                          <a:rPr lang="en-US" altLang="zh-CN" sz="2000" i="1" dirty="0">
                            <a:latin typeface="Cambria Math" panose="02040503050406030204" pitchFamily="18" charset="0"/>
                          </a:rPr>
                        </m:ctrlPr>
                      </m:sSubPr>
                      <m:e>
                        <m:r>
                          <a:rPr lang="en-US" altLang="zh-CN" sz="2000" dirty="0">
                            <a:latin typeface="Cambria Math" panose="02040503050406030204" pitchFamily="18" charset="0"/>
                          </a:rPr>
                          <m:t>𝐹</m:t>
                        </m:r>
                      </m:e>
                      <m:sub>
                        <m:r>
                          <a:rPr lang="en-US" altLang="zh-CN" sz="2000" dirty="0">
                            <a:latin typeface="Cambria Math" panose="02040503050406030204" pitchFamily="18" charset="0"/>
                          </a:rPr>
                          <m:t>𝑎𝑝𝑝</m:t>
                        </m:r>
                      </m:sub>
                    </m:sSub>
                    <m:r>
                      <a:rPr lang="en-US" altLang="zh-CN" sz="2000" i="1" dirty="0">
                        <a:latin typeface="Cambria Math" panose="02040503050406030204" pitchFamily="18" charset="0"/>
                      </a:rPr>
                      <m:t> </m:t>
                    </m:r>
                  </m:oMath>
                </a14:m>
                <a:r>
                  <a:rPr lang="zh-CN" altLang="zh-CN" sz="2000" b="1" dirty="0"/>
                  <a:t>（食品和饮料店，商务旅行）或</a:t>
                </a:r>
                <a14:m>
                  <m:oMath xmlns:m="http://schemas.openxmlformats.org/officeDocument/2006/math">
                    <m:sSub>
                      <m:sSubPr>
                        <m:ctrlPr>
                          <a:rPr lang="en-US" altLang="zh-CN" sz="2000" i="1" dirty="0">
                            <a:latin typeface="Cambria Math" panose="02040503050406030204" pitchFamily="18" charset="0"/>
                          </a:rPr>
                        </m:ctrlPr>
                      </m:sSubPr>
                      <m:e>
                        <m:r>
                          <a:rPr lang="en-US" altLang="zh-CN" sz="2000" dirty="0">
                            <a:latin typeface="Cambria Math" panose="02040503050406030204" pitchFamily="18" charset="0"/>
                          </a:rPr>
                          <m:t>𝐹</m:t>
                        </m:r>
                      </m:e>
                      <m:sub>
                        <m:r>
                          <a:rPr lang="en-US" altLang="zh-CN" sz="2000" dirty="0">
                            <a:latin typeface="Cambria Math" panose="02040503050406030204" pitchFamily="18" charset="0"/>
                          </a:rPr>
                          <m:t>𝑎𝑝𝑝</m:t>
                        </m:r>
                      </m:sub>
                    </m:sSub>
                    <m:r>
                      <a:rPr lang="en-US" altLang="zh-CN" sz="2000" i="1" dirty="0">
                        <a:latin typeface="Cambria Math" panose="02040503050406030204" pitchFamily="18" charset="0"/>
                      </a:rPr>
                      <m:t> </m:t>
                    </m:r>
                  </m:oMath>
                </a14:m>
                <a:r>
                  <a:rPr lang="zh-CN" altLang="zh-CN" sz="2000" b="1" dirty="0"/>
                  <a:t>（体育场，夜间外出） </a:t>
                </a:r>
                <a:r>
                  <a:rPr lang="zh-CN" altLang="en-US" sz="2000" b="1" dirty="0"/>
                  <a:t>。</a:t>
                </a:r>
                <a:endParaRPr lang="en-US" altLang="zh-CN" sz="2000" b="1" dirty="0"/>
              </a:p>
              <a:p>
                <a:endParaRPr lang="zh-CN" altLang="zh-CN" sz="2000" dirty="0">
                  <a:solidFill>
                    <a:srgbClr val="FF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962025" y="1364566"/>
                <a:ext cx="10520290" cy="4895557"/>
              </a:xfrm>
              <a:prstGeom prst="rect">
                <a:avLst/>
              </a:prstGeom>
              <a:blipFill>
                <a:blip r:embed="rId2"/>
                <a:stretch>
                  <a:fillRect l="-1506" r="-290"/>
                </a:stretch>
              </a:blipFill>
              <a:ln w="12700">
                <a:noFill/>
              </a:ln>
            </p:spPr>
            <p:txBody>
              <a:bodyPr/>
              <a:lstStyle/>
              <a:p>
                <a:r>
                  <a:rPr lang="zh-CN" altLang="en-US">
                    <a:noFill/>
                  </a:rPr>
                  <a:t> </a:t>
                </a:r>
              </a:p>
            </p:txBody>
          </p:sp>
        </mc:Fallback>
      </mc:AlternateContent>
    </p:spTree>
    <p:extLst>
      <p:ext uri="{BB962C8B-B14F-4D97-AF65-F5344CB8AC3E}">
        <p14:creationId xmlns:p14="http://schemas.microsoft.com/office/powerpoint/2010/main" val="3427707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第三章</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sz="2800" dirty="0"/>
              <a:t>因此，定义了两类特征：</a:t>
            </a:r>
            <a:r>
              <a:rPr lang="zh-CN" altLang="zh-CN" sz="2800" b="1" dirty="0"/>
              <a:t>客观</a:t>
            </a:r>
            <a:r>
              <a:rPr lang="zh-CN" altLang="en-US" sz="2800" b="1" dirty="0"/>
              <a:t>特征</a:t>
            </a:r>
            <a:r>
              <a:rPr lang="zh-CN" altLang="zh-CN" sz="2800" b="1" dirty="0"/>
              <a:t>和主观</a:t>
            </a:r>
            <a:r>
              <a:rPr lang="zh-CN" altLang="en-US" sz="2800" b="1" dirty="0"/>
              <a:t>特征</a:t>
            </a:r>
            <a:endParaRPr lang="zh-CN" altLang="zh-CN" sz="2800" dirty="0"/>
          </a:p>
          <a:p>
            <a:r>
              <a:rPr lang="zh-CN" altLang="zh-CN" sz="2400" b="1" dirty="0"/>
              <a:t>客观特征</a:t>
            </a:r>
            <a:r>
              <a:rPr lang="zh-CN" altLang="zh-CN" sz="2400" dirty="0"/>
              <a:t>是</a:t>
            </a:r>
            <a:r>
              <a:rPr lang="en-US" altLang="zh-CN" sz="2400" dirty="0"/>
              <a:t>annotator</a:t>
            </a:r>
            <a:r>
              <a:rPr lang="zh-CN" altLang="zh-CN" sz="2400" dirty="0"/>
              <a:t>很快就同意的。这表明用户很可能同意</a:t>
            </a:r>
            <a:r>
              <a:rPr lang="en-US" altLang="zh-CN" sz="2400" dirty="0"/>
              <a:t>annotator</a:t>
            </a:r>
            <a:r>
              <a:rPr lang="zh-CN" altLang="en-US" sz="2400" dirty="0"/>
              <a:t>给出的客观</a:t>
            </a:r>
            <a:r>
              <a:rPr lang="zh-CN" altLang="zh-CN" sz="2400" dirty="0"/>
              <a:t>特征</a:t>
            </a:r>
            <a:r>
              <a:rPr lang="zh-CN" altLang="en-US" sz="2400" dirty="0"/>
              <a:t>，</a:t>
            </a:r>
            <a:r>
              <a:rPr lang="zh-CN" altLang="zh-CN" sz="2400" dirty="0"/>
              <a:t>客观特征可能会影响用户访问某个位置的决定。如前面的例子</a:t>
            </a:r>
            <a:r>
              <a:rPr lang="zh-CN" altLang="en-US" sz="2400" dirty="0"/>
              <a:t>，人们</a:t>
            </a:r>
            <a:r>
              <a:rPr lang="zh-CN" altLang="zh-CN" sz="2400" dirty="0"/>
              <a:t>都会考虑与家人一起去夜生活场所是不合适的。因此，经常去夜生活场所的用户在与家人一起旅行时可能会改变主意。此类目标功能可以直接更改用户的决策，从而为模型添加上下文约束。</a:t>
            </a:r>
            <a:endParaRPr lang="en-US" altLang="zh-CN" sz="2400" dirty="0"/>
          </a:p>
          <a:p>
            <a:r>
              <a:rPr lang="zh-CN" altLang="zh-CN" sz="2400" b="1" dirty="0"/>
              <a:t>主观特征</a:t>
            </a:r>
            <a:r>
              <a:rPr lang="zh-CN" altLang="zh-CN" sz="2400" dirty="0"/>
              <a:t>影响较小，因为它们主要取决于用户的意见和个人偏好。如果</a:t>
            </a:r>
            <a:r>
              <a:rPr lang="en-US" altLang="zh-CN" sz="2400" dirty="0"/>
              <a:t>annotator</a:t>
            </a:r>
            <a:r>
              <a:rPr lang="zh-CN" altLang="zh-CN" sz="2400" dirty="0"/>
              <a:t>未对某个功能达成一致，将无法预测用户的意见。因此，我们无法预测主观特征对用户决策的影响。</a:t>
            </a:r>
            <a:endParaRPr lang="en-US" altLang="zh-CN" sz="2400" dirty="0"/>
          </a:p>
          <a:p>
            <a:endParaRPr lang="en-US" altLang="zh-CN" dirty="0"/>
          </a:p>
        </p:txBody>
      </p:sp>
    </p:spTree>
    <p:extLst>
      <p:ext uri="{BB962C8B-B14F-4D97-AF65-F5344CB8AC3E}">
        <p14:creationId xmlns:p14="http://schemas.microsoft.com/office/powerpoint/2010/main" val="2707494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第三章</a:t>
            </a:r>
          </a:p>
        </p:txBody>
      </p:sp>
      <mc:AlternateContent xmlns:mc="http://schemas.openxmlformats.org/markup-compatibility/2006" xmlns:a14="http://schemas.microsoft.com/office/drawing/2010/main">
        <mc:Choice Requires="a14">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sz="2400" dirty="0"/>
                  <a:t>表</a:t>
                </a:r>
                <a:r>
                  <a:rPr lang="en-US" altLang="zh-CN" sz="2400" dirty="0"/>
                  <a:t>2</a:t>
                </a:r>
                <a:r>
                  <a:rPr lang="zh-CN" altLang="zh-CN" sz="2400" dirty="0"/>
                  <a:t>列出了我们数据集中的一些示例功能。 </a:t>
                </a:r>
                <a:r>
                  <a:rPr lang="zh-CN" altLang="zh-CN" sz="2400" b="1" dirty="0"/>
                  <a:t>正如此表中看到的那样，</a:t>
                </a:r>
                <a14:m>
                  <m:oMath xmlns:m="http://schemas.openxmlformats.org/officeDocument/2006/math">
                    <m:r>
                      <a:rPr lang="en-US" altLang="zh-CN" sz="2400" b="1" i="1" dirty="0">
                        <a:latin typeface="Cambria Math" panose="020405030504060302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𝑭</m:t>
                        </m:r>
                      </m:e>
                      <m:sub>
                        <m:r>
                          <a:rPr lang="en-US" altLang="zh-CN" sz="2400" b="1" i="1" dirty="0">
                            <a:latin typeface="Cambria Math" panose="02040503050406030204" pitchFamily="18" charset="0"/>
                          </a:rPr>
                          <m:t>𝒂𝒑𝒑</m:t>
                        </m:r>
                      </m:sub>
                    </m:sSub>
                    <m:r>
                      <a:rPr lang="en-US" altLang="zh-CN" sz="2400" b="1" i="1" dirty="0">
                        <a:latin typeface="Cambria Math" panose="02040503050406030204" pitchFamily="18" charset="0"/>
                      </a:rPr>
                      <m:t>(</m:t>
                    </m:r>
                    <m:r>
                      <a:rPr lang="en-US" altLang="zh-CN" sz="2400" b="1" i="1" dirty="0">
                        <a:latin typeface="Cambria Math" panose="02040503050406030204" pitchFamily="18" charset="0"/>
                      </a:rPr>
                      <m:t>𝒄𝒂𝒕</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𝒄𝒙𝒕</m:t>
                    </m:r>
                    <m:r>
                      <a:rPr lang="en-US" altLang="zh-CN" sz="2400" b="1" i="1" dirty="0">
                        <a:latin typeface="Cambria Math" panose="02040503050406030204" pitchFamily="18" charset="0"/>
                      </a:rPr>
                      <m:t>)</m:t>
                    </m:r>
                  </m:oMath>
                </a14:m>
                <a:r>
                  <a:rPr lang="en-US" altLang="zh-CN" sz="2400" dirty="0"/>
                  <a:t>|</a:t>
                </a:r>
                <a:r>
                  <a:rPr lang="zh-CN" altLang="zh-CN" sz="2400" b="1" dirty="0"/>
                  <a:t>的值较低意味着这些特征更具主观性。</a:t>
                </a:r>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zh-CN" altLang="zh-CN" dirty="0"/>
              </a:p>
            </p:txBody>
          </p:sp>
        </mc:Choice>
        <mc:Fallback xmlns="">
          <p:sp>
            <p:nvSpPr>
              <p:cNvPr id="8" name="矩形 7"/>
              <p:cNvSpPr>
                <a:spLocks noRot="1" noChangeAspect="1" noMove="1" noResize="1" noEditPoints="1" noAdjustHandles="1" noChangeArrowheads="1" noChangeShapeType="1" noTextEdit="1"/>
              </p:cNvSpPr>
              <p:nvPr/>
            </p:nvSpPr>
            <p:spPr>
              <a:xfrm>
                <a:off x="962025" y="1364566"/>
                <a:ext cx="10520290" cy="4895557"/>
              </a:xfrm>
              <a:prstGeom prst="rect">
                <a:avLst/>
              </a:prstGeom>
              <a:blipFill>
                <a:blip r:embed="rId2"/>
                <a:stretch>
                  <a:fillRect l="-927"/>
                </a:stretch>
              </a:blipFill>
              <a:ln w="12700">
                <a:noFill/>
              </a:ln>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E9326780-B727-4586-913B-0CE8808A7BC3}"/>
              </a:ext>
            </a:extLst>
          </p:cNvPr>
          <p:cNvPicPr/>
          <p:nvPr/>
        </p:nvPicPr>
        <p:blipFill>
          <a:blip r:embed="rId3"/>
          <a:stretch>
            <a:fillRect/>
          </a:stretch>
        </p:blipFill>
        <p:spPr>
          <a:xfrm>
            <a:off x="3458845" y="2949316"/>
            <a:ext cx="5274310" cy="2393315"/>
          </a:xfrm>
          <a:prstGeom prst="rect">
            <a:avLst/>
          </a:prstGeom>
        </p:spPr>
      </p:pic>
    </p:spTree>
    <p:extLst>
      <p:ext uri="{BB962C8B-B14F-4D97-AF65-F5344CB8AC3E}">
        <p14:creationId xmlns:p14="http://schemas.microsoft.com/office/powerpoint/2010/main" val="272659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6"/>
          <p:cNvGrpSpPr/>
          <p:nvPr/>
        </p:nvGrpSpPr>
        <p:grpSpPr bwMode="auto">
          <a:xfrm>
            <a:off x="177318" y="0"/>
            <a:ext cx="3635323" cy="3179298"/>
            <a:chOff x="3581400" y="1295964"/>
            <a:chExt cx="5391150" cy="4443339"/>
          </a:xfrm>
        </p:grpSpPr>
        <p:sp>
          <p:nvSpPr>
            <p:cNvPr id="16" name="任意多边形 15"/>
            <p:cNvSpPr/>
            <p:nvPr/>
          </p:nvSpPr>
          <p:spPr>
            <a:xfrm flipV="1">
              <a:off x="3581400" y="1505511"/>
              <a:ext cx="5029200" cy="4233792"/>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 name="直接连接符 8"/>
            <p:cNvCxnSpPr/>
            <p:nvPr/>
          </p:nvCxnSpPr>
          <p:spPr>
            <a:xfrm>
              <a:off x="4724400" y="3943870"/>
              <a:ext cx="962025" cy="160176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5867400" y="1295964"/>
              <a:ext cx="3105150" cy="914385"/>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3" name="等腰三角形 12"/>
            <p:cNvSpPr/>
            <p:nvPr/>
          </p:nvSpPr>
          <p:spPr>
            <a:xfrm flipV="1">
              <a:off x="6038850" y="4504249"/>
              <a:ext cx="1466850" cy="1235054"/>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等腰三角形 13"/>
            <p:cNvSpPr/>
            <p:nvPr/>
          </p:nvSpPr>
          <p:spPr>
            <a:xfrm rot="21448465" flipV="1">
              <a:off x="3595688" y="1972228"/>
              <a:ext cx="790575" cy="665152"/>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5" name="矩形 17"/>
          <p:cNvSpPr>
            <a:spLocks noChangeArrowheads="1"/>
          </p:cNvSpPr>
          <p:nvPr/>
        </p:nvSpPr>
        <p:spPr bwMode="auto">
          <a:xfrm>
            <a:off x="335757" y="1248299"/>
            <a:ext cx="39864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rPr>
              <a:t>小组成员及分工</a:t>
            </a:r>
          </a:p>
        </p:txBody>
      </p:sp>
      <p:sp>
        <p:nvSpPr>
          <p:cNvPr id="3076" name="文本框 36"/>
          <p:cNvSpPr txBox="1">
            <a:spLocks noChangeArrowheads="1"/>
          </p:cNvSpPr>
          <p:nvPr/>
        </p:nvSpPr>
        <p:spPr bwMode="auto">
          <a:xfrm>
            <a:off x="4382788" y="3628468"/>
            <a:ext cx="65478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rPr>
              <a:t>薛艳萍  </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201822210021   </a:t>
            </a: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rPr>
              <a:t>第五章</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 </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1" name="文本框 36"/>
          <p:cNvSpPr txBox="1">
            <a:spLocks noChangeArrowheads="1"/>
          </p:cNvSpPr>
          <p:nvPr/>
        </p:nvSpPr>
        <p:spPr bwMode="auto">
          <a:xfrm>
            <a:off x="4382789" y="2171174"/>
            <a:ext cx="6861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rPr>
              <a:t>梁玉晨  </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201822210010   </a:t>
            </a: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rPr>
              <a:t>第二章</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 </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36"/>
          <p:cNvSpPr txBox="1">
            <a:spLocks noChangeArrowheads="1"/>
          </p:cNvSpPr>
          <p:nvPr/>
        </p:nvSpPr>
        <p:spPr bwMode="auto">
          <a:xfrm>
            <a:off x="4382789" y="2899821"/>
            <a:ext cx="7208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rPr>
              <a:t>刘桂茹  </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201822210011   </a:t>
            </a: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rPr>
              <a:t>第三章、第四章</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 </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36"/>
          <p:cNvSpPr txBox="1">
            <a:spLocks noChangeArrowheads="1"/>
          </p:cNvSpPr>
          <p:nvPr/>
        </p:nvSpPr>
        <p:spPr bwMode="auto">
          <a:xfrm>
            <a:off x="4382788" y="1442527"/>
            <a:ext cx="72089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rPr>
              <a:t>张禧琳  </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201822210003   </a:t>
            </a: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rPr>
              <a:t>论文背景、第一章</a:t>
            </a:r>
          </a:p>
        </p:txBody>
      </p:sp>
      <p:sp>
        <p:nvSpPr>
          <p:cNvPr id="17" name="文本框 36"/>
          <p:cNvSpPr txBox="1">
            <a:spLocks noChangeArrowheads="1"/>
          </p:cNvSpPr>
          <p:nvPr/>
        </p:nvSpPr>
        <p:spPr bwMode="auto">
          <a:xfrm>
            <a:off x="4382788" y="4357115"/>
            <a:ext cx="61117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rPr>
              <a:t>何延超  </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201822210004   </a:t>
            </a: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rPr>
              <a:t>第六章</a:t>
            </a:r>
          </a:p>
        </p:txBody>
      </p:sp>
      <p:sp>
        <p:nvSpPr>
          <p:cNvPr id="18" name="文本框 36"/>
          <p:cNvSpPr txBox="1">
            <a:spLocks noChangeArrowheads="1"/>
          </p:cNvSpPr>
          <p:nvPr/>
        </p:nvSpPr>
        <p:spPr bwMode="auto">
          <a:xfrm>
            <a:off x="4369069" y="5085762"/>
            <a:ext cx="70120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rPr>
              <a:t>  王昊    </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201821061107   </a:t>
            </a:r>
            <a:r>
              <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rPr>
              <a:t>第七章、第八章</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第三章</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sz="3200" b="1" dirty="0">
                <a:solidFill>
                  <a:schemeClr val="bg1"/>
                </a:solidFill>
              </a:rPr>
              <a:t>训练分类器</a:t>
            </a:r>
            <a:endParaRPr lang="en-US" altLang="zh-CN" sz="3200" b="1" dirty="0">
              <a:solidFill>
                <a:schemeClr val="bg1"/>
              </a:solidFill>
            </a:endParaRPr>
          </a:p>
          <a:p>
            <a:br>
              <a:rPr lang="en-US" altLang="zh-CN" dirty="0"/>
            </a:br>
            <a:r>
              <a:rPr lang="zh-CN" altLang="zh-CN" sz="2000" dirty="0"/>
              <a:t>如前所述，将上下文适当性表示为二元分类。</a:t>
            </a:r>
            <a:r>
              <a:rPr lang="zh-CN" altLang="en-US" sz="2000" dirty="0"/>
              <a:t>上一节</a:t>
            </a:r>
            <a:r>
              <a:rPr lang="zh-CN" altLang="zh-CN" sz="2000" dirty="0"/>
              <a:t>，解释了如何创建上下文特征。在</a:t>
            </a:r>
            <a:r>
              <a:rPr lang="zh-CN" altLang="en-US" sz="2000" dirty="0"/>
              <a:t>本节</a:t>
            </a:r>
            <a:r>
              <a:rPr lang="zh-CN" altLang="zh-CN" sz="2000" dirty="0"/>
              <a:t>，描述了另一个使用我们的功能训练适当性分类器的数据集。</a:t>
            </a:r>
            <a:endParaRPr lang="en-US" altLang="zh-CN" sz="2000" dirty="0"/>
          </a:p>
          <a:p>
            <a:r>
              <a:rPr lang="zh-CN" altLang="zh-CN" sz="2000" dirty="0"/>
              <a:t>从</a:t>
            </a:r>
            <a:r>
              <a:rPr lang="en-US" altLang="zh-CN" sz="2000" dirty="0"/>
              <a:t>TREC-CS 2016</a:t>
            </a:r>
            <a:r>
              <a:rPr lang="zh-CN" altLang="zh-CN" sz="2000" dirty="0"/>
              <a:t>数据集中随机选择了</a:t>
            </a:r>
            <a:r>
              <a:rPr lang="en-US" altLang="zh-CN" sz="2000" dirty="0"/>
              <a:t>10</a:t>
            </a:r>
            <a:r>
              <a:rPr lang="zh-CN" altLang="zh-CN" sz="2000" dirty="0"/>
              <a:t>％的数据。创建了另一个众包任务来注释训练数据。要求工作人员评估具有上下文的完整描述（例如，假日，朋友，周末）的用户是否适合访问位置类别（例如，</a:t>
            </a:r>
            <a:r>
              <a:rPr lang="en-US" altLang="zh-CN" sz="2000" dirty="0"/>
              <a:t>Bar</a:t>
            </a:r>
            <a:r>
              <a:rPr lang="zh-CN" altLang="zh-CN" sz="2000" dirty="0"/>
              <a:t>）。只有当三个评估员中至少有两个投票赞成其适当性时，数据集中的每个实例才被认为是合适的。我们根据</a:t>
            </a:r>
            <a:r>
              <a:rPr lang="en-US" altLang="zh-CN" sz="2000" dirty="0"/>
              <a:t>TREC-CS 2016</a:t>
            </a:r>
            <a:r>
              <a:rPr lang="zh-CN" altLang="zh-CN" sz="2000" dirty="0"/>
              <a:t>的</a:t>
            </a:r>
            <a:r>
              <a:rPr lang="en-US" altLang="zh-CN" sz="2000" dirty="0"/>
              <a:t>10</a:t>
            </a:r>
            <a:r>
              <a:rPr lang="zh-CN" altLang="zh-CN" sz="2000" dirty="0"/>
              <a:t>％数据训练上下文适当性分类器，以预测剩余的</a:t>
            </a:r>
            <a:r>
              <a:rPr lang="en-US" altLang="zh-CN" sz="2000" dirty="0"/>
              <a:t>90</a:t>
            </a:r>
            <a:r>
              <a:rPr lang="zh-CN" altLang="zh-CN" sz="2000" dirty="0"/>
              <a:t>％</a:t>
            </a:r>
            <a:r>
              <a:rPr lang="en-US" altLang="zh-CN" sz="2000" dirty="0"/>
              <a:t>TREC-CS 2016</a:t>
            </a:r>
            <a:r>
              <a:rPr lang="zh-CN" altLang="zh-CN" sz="2000" dirty="0"/>
              <a:t>和整个</a:t>
            </a:r>
            <a:r>
              <a:rPr lang="en-US" altLang="zh-CN" sz="2000" dirty="0"/>
              <a:t>TREC-CS 2015</a:t>
            </a:r>
            <a:r>
              <a:rPr lang="zh-CN" altLang="zh-CN" sz="2000" dirty="0"/>
              <a:t>数据集。</a:t>
            </a:r>
          </a:p>
          <a:p>
            <a:r>
              <a:rPr lang="zh-CN" altLang="zh-CN" sz="2000" dirty="0"/>
              <a:t>我们为此任务应用了各种分类器。但是，我们只报告了使用</a:t>
            </a:r>
            <a:r>
              <a:rPr lang="en-US" altLang="zh-CN" sz="2000" dirty="0"/>
              <a:t>SVM</a:t>
            </a:r>
            <a:r>
              <a:rPr lang="zh-CN" altLang="zh-CN" sz="2000" dirty="0"/>
              <a:t>获得的最佳结果</a:t>
            </a:r>
            <a:r>
              <a:rPr lang="en-US" altLang="zh-CN" sz="2000" dirty="0"/>
              <a:t>[17]</a:t>
            </a:r>
            <a:r>
              <a:rPr lang="zh-CN" altLang="zh-CN" sz="2000" dirty="0"/>
              <a:t>。预测的上下文相关性得分表示为</a:t>
            </a:r>
            <a:r>
              <a:rPr lang="en-US" altLang="zh-CN" sz="2000" dirty="0" err="1"/>
              <a:t>Scx</a:t>
            </a:r>
            <a:r>
              <a:rPr lang="en-US" altLang="zh-CN" sz="2000" dirty="0"/>
              <a:t> t</a:t>
            </a:r>
            <a:r>
              <a:rPr lang="zh-CN" altLang="zh-CN" sz="2000" dirty="0"/>
              <a:t>，我们使用它来重新排列个性化位置排名（参见第</a:t>
            </a:r>
            <a:r>
              <a:rPr lang="en-US" altLang="zh-CN" sz="2000" dirty="0"/>
              <a:t>4</a:t>
            </a:r>
            <a:r>
              <a:rPr lang="zh-CN" altLang="zh-CN" sz="2000" dirty="0"/>
              <a:t>节）。</a:t>
            </a:r>
          </a:p>
        </p:txBody>
      </p:sp>
    </p:spTree>
    <p:extLst>
      <p:ext uri="{BB962C8B-B14F-4D97-AF65-F5344CB8AC3E}">
        <p14:creationId xmlns:p14="http://schemas.microsoft.com/office/powerpoint/2010/main" val="107014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p:nvPr/>
        </p:nvGrpSpPr>
        <p:grpSpPr bwMode="auto">
          <a:xfrm>
            <a:off x="1116013" y="1219200"/>
            <a:ext cx="4760912" cy="3924300"/>
            <a:chOff x="3581400" y="1295964"/>
            <a:chExt cx="5391150" cy="4443339"/>
          </a:xfrm>
        </p:grpSpPr>
        <p:sp>
          <p:nvSpPr>
            <p:cNvPr id="4" name="任意多边形 3"/>
            <p:cNvSpPr/>
            <p:nvPr/>
          </p:nvSpPr>
          <p:spPr>
            <a:xfrm flipV="1">
              <a:off x="3581400" y="1504470"/>
              <a:ext cx="5029823" cy="4234833"/>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p:nvCxnSpPr>
          <p:spPr>
            <a:xfrm>
              <a:off x="4724705" y="3943634"/>
              <a:ext cx="961742" cy="160334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5868010" y="1295964"/>
              <a:ext cx="3104540" cy="914911"/>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7" name="等腰三角形 6"/>
            <p:cNvSpPr/>
            <p:nvPr/>
          </p:nvSpPr>
          <p:spPr>
            <a:xfrm flipV="1">
              <a:off x="6038786" y="4504444"/>
              <a:ext cx="1466882" cy="1234859"/>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21448465" flipV="1">
              <a:off x="3595781" y="1971812"/>
              <a:ext cx="790966" cy="666861"/>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3" name="矩形 8"/>
          <p:cNvSpPr>
            <a:spLocks noChangeArrowheads="1"/>
          </p:cNvSpPr>
          <p:nvPr/>
        </p:nvSpPr>
        <p:spPr bwMode="auto">
          <a:xfrm>
            <a:off x="2578239" y="2653269"/>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bg1"/>
                </a:solidFill>
                <a:latin typeface="微软雅黑" panose="020B0503020204020204" pitchFamily="34" charset="-122"/>
                <a:ea typeface="微软雅黑" panose="020B0503020204020204" pitchFamily="34" charset="-122"/>
              </a:rPr>
              <a:t>第四章</a:t>
            </a:r>
          </a:p>
        </p:txBody>
      </p:sp>
      <p:sp>
        <p:nvSpPr>
          <p:cNvPr id="5124" name="文本框 36"/>
          <p:cNvSpPr txBox="1">
            <a:spLocks noChangeArrowheads="1"/>
          </p:cNvSpPr>
          <p:nvPr/>
        </p:nvSpPr>
        <p:spPr bwMode="auto">
          <a:xfrm>
            <a:off x="2391288" y="3279776"/>
            <a:ext cx="18912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eaLnBrk="1" hangingPunct="1">
              <a:lnSpc>
                <a:spcPct val="100000"/>
              </a:lnSpc>
              <a:spcBef>
                <a:spcPct val="0"/>
              </a:spcBef>
              <a:buFontTx/>
              <a:buNone/>
            </a:pPr>
            <a:r>
              <a:rPr lang="en-US" altLang="zh-CN" sz="1800" b="1" dirty="0">
                <a:solidFill>
                  <a:schemeClr val="bg1"/>
                </a:solidFill>
                <a:latin typeface="Arial" panose="020B0604020202020204" pitchFamily="34" charset="0"/>
                <a:ea typeface="微软雅黑" panose="020B0503020204020204" pitchFamily="34" charset="-122"/>
                <a:cs typeface="Arial" panose="020B0604020202020204" pitchFamily="34" charset="0"/>
              </a:rPr>
              <a:t>PART  FOUR</a:t>
            </a:r>
            <a:endParaRPr lang="zh-CN" altLang="en-US" sz="18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125" name="矩形 10"/>
          <p:cNvSpPr>
            <a:spLocks noChangeArrowheads="1"/>
          </p:cNvSpPr>
          <p:nvPr/>
        </p:nvSpPr>
        <p:spPr bwMode="auto">
          <a:xfrm>
            <a:off x="5578023" y="1800996"/>
            <a:ext cx="619315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b="1" dirty="0">
                <a:solidFill>
                  <a:schemeClr val="bg1"/>
                </a:solidFill>
                <a:latin typeface="微软雅黑" panose="020B0503020204020204" pitchFamily="34" charset="-122"/>
                <a:ea typeface="微软雅黑" panose="020B0503020204020204" pitchFamily="34" charset="-122"/>
              </a:rPr>
              <a:t>RECOMMENDATION</a:t>
            </a:r>
          </a:p>
          <a:p>
            <a:pPr algn="ctr" eaLnBrk="1" hangingPunct="1"/>
            <a:r>
              <a:rPr lang="en-US" altLang="zh-CN" sz="4000" b="1" dirty="0">
                <a:solidFill>
                  <a:schemeClr val="bg1"/>
                </a:solidFill>
                <a:latin typeface="微软雅黑" panose="020B0503020204020204" pitchFamily="34" charset="-122"/>
                <a:ea typeface="微软雅黑" panose="020B0503020204020204" pitchFamily="34" charset="-122"/>
              </a:rPr>
              <a:t>BASED ON INFORMATION FROM MULTIPLE LOCATION-BASED SOCIAL NETWORKS </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第四章</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sz="2400" dirty="0"/>
              <a:t>在</a:t>
            </a:r>
            <a:r>
              <a:rPr lang="zh-CN" altLang="en-US" sz="2400" dirty="0"/>
              <a:t>说明</a:t>
            </a:r>
            <a:r>
              <a:rPr lang="zh-CN" altLang="zh-CN" sz="2400" dirty="0"/>
              <a:t>了第</a:t>
            </a:r>
            <a:r>
              <a:rPr lang="zh-CN" altLang="en-US" sz="2400" dirty="0"/>
              <a:t>二章</a:t>
            </a:r>
            <a:r>
              <a:rPr lang="zh-CN" altLang="zh-CN" sz="2400" dirty="0"/>
              <a:t>和第</a:t>
            </a:r>
            <a:r>
              <a:rPr lang="zh-CN" altLang="en-US" sz="2400" dirty="0"/>
              <a:t>三章这</a:t>
            </a:r>
            <a:r>
              <a:rPr lang="zh-CN" altLang="zh-CN" sz="2400" dirty="0"/>
              <a:t>两个主要组成部分之后，在这里</a:t>
            </a:r>
            <a:r>
              <a:rPr lang="zh-CN" altLang="en-US" sz="2400" dirty="0"/>
              <a:t>，解释一下</a:t>
            </a:r>
            <a:r>
              <a:rPr lang="zh-CN" altLang="zh-CN" sz="2400" b="1" dirty="0"/>
              <a:t>执行</a:t>
            </a:r>
            <a:r>
              <a:rPr lang="en-US" altLang="zh-CN" sz="2400" dirty="0"/>
              <a:t>POI</a:t>
            </a:r>
            <a:r>
              <a:rPr lang="zh-CN" altLang="zh-CN" sz="2400" dirty="0"/>
              <a:t>推荐的方式，</a:t>
            </a:r>
            <a:r>
              <a:rPr lang="zh-CN" altLang="en-US" sz="2400" dirty="0"/>
              <a:t>并且</a:t>
            </a:r>
            <a:r>
              <a:rPr lang="zh-CN" altLang="zh-CN" sz="2400" dirty="0"/>
              <a:t>利用了多个</a:t>
            </a:r>
            <a:r>
              <a:rPr lang="en-US" altLang="zh-CN" sz="2400" dirty="0"/>
              <a:t>LBSN</a:t>
            </a:r>
            <a:r>
              <a:rPr lang="zh-CN" altLang="zh-CN" sz="2400" dirty="0"/>
              <a:t>的得分。</a:t>
            </a:r>
            <a:endParaRPr lang="en-US" altLang="zh-CN" sz="2400" dirty="0"/>
          </a:p>
          <a:p>
            <a:endParaRPr lang="zh-CN" altLang="zh-CN" sz="2800" dirty="0"/>
          </a:p>
          <a:p>
            <a:r>
              <a:rPr lang="zh-CN" altLang="zh-CN" sz="2400" b="1" dirty="0"/>
              <a:t>首先：</a:t>
            </a:r>
            <a:r>
              <a:rPr lang="zh-CN" altLang="zh-CN" sz="2400" dirty="0"/>
              <a:t>描述了两组分数：基于频率</a:t>
            </a:r>
            <a:r>
              <a:rPr lang="zh-CN" altLang="en-US" sz="2400" dirty="0"/>
              <a:t>的分数（</a:t>
            </a:r>
            <a:r>
              <a:rPr lang="en-US" altLang="zh-CN" sz="2400" dirty="0"/>
              <a:t> the frequency-based </a:t>
            </a:r>
            <a:r>
              <a:rPr lang="zh-CN" altLang="en-US" sz="2400" dirty="0"/>
              <a:t>）</a:t>
            </a:r>
            <a:r>
              <a:rPr lang="zh-CN" altLang="zh-CN" sz="2400" dirty="0"/>
              <a:t>和基于评论的分数</a:t>
            </a:r>
            <a:r>
              <a:rPr lang="zh-CN" altLang="en-US" sz="2400" dirty="0"/>
              <a:t>（</a:t>
            </a:r>
            <a:r>
              <a:rPr lang="en-US" altLang="zh-CN" sz="2400" dirty="0"/>
              <a:t> review-based scores</a:t>
            </a:r>
            <a:r>
              <a:rPr lang="zh-CN" altLang="en-US" sz="2400" dirty="0"/>
              <a:t>）</a:t>
            </a:r>
            <a:endParaRPr lang="en-US" altLang="zh-CN" sz="2400" dirty="0"/>
          </a:p>
          <a:p>
            <a:r>
              <a:rPr lang="zh-CN" altLang="zh-CN" sz="2400" dirty="0"/>
              <a:t>使用</a:t>
            </a:r>
            <a:r>
              <a:rPr lang="zh-CN" altLang="zh-CN" sz="2400" b="1" dirty="0"/>
              <a:t>基于频率的分数</a:t>
            </a:r>
            <a:r>
              <a:rPr lang="zh-CN" altLang="zh-CN" sz="2400" dirty="0"/>
              <a:t>（</a:t>
            </a:r>
            <a:r>
              <a:rPr lang="en-US" altLang="zh-CN" sz="2400" dirty="0"/>
              <a:t>the </a:t>
            </a:r>
            <a:r>
              <a:rPr lang="en-US" altLang="zh-CN" sz="2400" dirty="0" err="1"/>
              <a:t>frequencybased</a:t>
            </a:r>
            <a:r>
              <a:rPr lang="en-US" altLang="zh-CN" sz="2400" dirty="0"/>
              <a:t> score</a:t>
            </a:r>
            <a:r>
              <a:rPr lang="zh-CN" altLang="en-US" sz="2400" dirty="0"/>
              <a:t>）</a:t>
            </a:r>
            <a:r>
              <a:rPr lang="zh-CN" altLang="zh-CN" sz="2400" dirty="0"/>
              <a:t>来合并 </a:t>
            </a:r>
            <a:r>
              <a:rPr lang="en-US" altLang="zh-CN" sz="2400" dirty="0"/>
              <a:t> </a:t>
            </a:r>
            <a:r>
              <a:rPr lang="zh-CN" altLang="zh-CN" sz="2400" dirty="0"/>
              <a:t>提升的关键字（第</a:t>
            </a:r>
            <a:r>
              <a:rPr lang="en-US" altLang="zh-CN" sz="2400" dirty="0"/>
              <a:t>2.3</a:t>
            </a:r>
            <a:r>
              <a:rPr lang="zh-CN" altLang="zh-CN" sz="2400" dirty="0"/>
              <a:t>节</a:t>
            </a:r>
            <a:r>
              <a:rPr lang="zh-CN" altLang="en-US" sz="2400" dirty="0"/>
              <a:t>），</a:t>
            </a:r>
            <a:r>
              <a:rPr lang="zh-CN" altLang="zh-CN" sz="2400" dirty="0"/>
              <a:t>预测的用户标签（第</a:t>
            </a:r>
            <a:r>
              <a:rPr lang="en-US" altLang="zh-CN" sz="2400" dirty="0"/>
              <a:t>2.4</a:t>
            </a:r>
            <a:r>
              <a:rPr lang="zh-CN" altLang="zh-CN" sz="2400" dirty="0"/>
              <a:t>节）以及其他类型的信息。</a:t>
            </a:r>
          </a:p>
          <a:p>
            <a:endParaRPr lang="en-US" altLang="zh-CN" sz="2400" b="1" dirty="0"/>
          </a:p>
          <a:p>
            <a:endParaRPr lang="zh-CN" altLang="zh-C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第四章</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3200" dirty="0"/>
              <a:t>Frequency-based Score  </a:t>
            </a:r>
            <a:r>
              <a:rPr lang="zh-CN" altLang="en-US" sz="3200" dirty="0"/>
              <a:t>基于频率的分数</a:t>
            </a:r>
            <a:endParaRPr lang="en-US" altLang="zh-CN" sz="3200" dirty="0"/>
          </a:p>
          <a:p>
            <a:pPr eaLnBrk="1" fontAlgn="auto" hangingPunct="1">
              <a:spcBef>
                <a:spcPts val="0"/>
              </a:spcBef>
              <a:spcAft>
                <a:spcPts val="0"/>
              </a:spcAft>
              <a:defRPr/>
            </a:pPr>
            <a:r>
              <a:rPr lang="zh-CN" altLang="en-US" sz="2400" dirty="0"/>
              <a:t>首先假设用户喜欢的类型是 他们喜欢的去的并且给予</a:t>
            </a:r>
            <a:r>
              <a:rPr lang="en-US" altLang="zh-CN" sz="2400" dirty="0"/>
              <a:t>positively rate</a:t>
            </a:r>
            <a:r>
              <a:rPr lang="zh-CN" altLang="en-US" sz="2400" dirty="0"/>
              <a:t>，然后根据用户签到历史的位置内容，创建</a:t>
            </a:r>
            <a:r>
              <a:rPr lang="en-US" altLang="zh-CN" sz="2400" dirty="0"/>
              <a:t>positive profiles</a:t>
            </a:r>
            <a:r>
              <a:rPr lang="zh-CN" altLang="en-US" sz="2400" dirty="0"/>
              <a:t>和</a:t>
            </a:r>
            <a:r>
              <a:rPr lang="en-US" altLang="zh-CN" sz="2400" dirty="0"/>
              <a:t>negative profiles</a:t>
            </a:r>
            <a:r>
              <a:rPr lang="zh-CN" altLang="en-US" sz="2400" dirty="0"/>
              <a:t>，并且计算标准化频率（</a:t>
            </a:r>
            <a:r>
              <a:rPr lang="en-US" altLang="zh-CN" sz="2400" dirty="0"/>
              <a:t>normalized frequencies</a:t>
            </a:r>
            <a:r>
              <a:rPr lang="zh-CN" altLang="en-US" sz="2400" dirty="0"/>
              <a:t>）。最后计算用户的</a:t>
            </a:r>
            <a:r>
              <a:rPr lang="en-US" altLang="zh-CN" sz="2400" dirty="0"/>
              <a:t>profiles</a:t>
            </a:r>
            <a:r>
              <a:rPr lang="zh-CN" altLang="en-US" sz="2400" dirty="0"/>
              <a:t>和</a:t>
            </a:r>
            <a:r>
              <a:rPr lang="en-US" altLang="zh-CN" sz="2400" dirty="0"/>
              <a:t>new location</a:t>
            </a:r>
            <a:r>
              <a:rPr lang="zh-CN" altLang="en-US" sz="2400" dirty="0"/>
              <a:t>之间的相似得分。</a:t>
            </a:r>
            <a:endParaRPr lang="en-US" altLang="zh-CN" sz="2400" dirty="0"/>
          </a:p>
          <a:p>
            <a:pPr eaLnBrk="1" fontAlgn="auto" hangingPunct="1">
              <a:spcBef>
                <a:spcPts val="0"/>
              </a:spcBef>
              <a:spcAft>
                <a:spcPts val="0"/>
              </a:spcAft>
              <a:defRPr/>
            </a:pPr>
            <a:endParaRPr lang="en-US" altLang="zh-CN" sz="2400" dirty="0"/>
          </a:p>
          <a:p>
            <a:pPr eaLnBrk="1" fontAlgn="auto" hangingPunct="1">
              <a:spcBef>
                <a:spcPts val="0"/>
              </a:spcBef>
              <a:spcAft>
                <a:spcPts val="0"/>
              </a:spcAft>
              <a:defRPr/>
            </a:pPr>
            <a:r>
              <a:rPr lang="zh-CN" altLang="en-US" sz="2400" dirty="0"/>
              <a:t>在这里，仅解释如何用位置类别</a:t>
            </a:r>
            <a:r>
              <a:rPr lang="en-US" altLang="zh-CN" sz="2400" dirty="0"/>
              <a:t>(location categories)</a:t>
            </a:r>
            <a:r>
              <a:rPr lang="zh-CN" altLang="en-US" sz="2400" dirty="0"/>
              <a:t>计算基于频率的分数</a:t>
            </a:r>
            <a:r>
              <a:rPr lang="en-US" altLang="zh-CN" sz="2400" dirty="0"/>
              <a:t>(Frequency-based Score )</a:t>
            </a:r>
          </a:p>
        </p:txBody>
      </p:sp>
    </p:spTree>
    <p:extLst>
      <p:ext uri="{BB962C8B-B14F-4D97-AF65-F5344CB8AC3E}">
        <p14:creationId xmlns:p14="http://schemas.microsoft.com/office/powerpoint/2010/main" val="3631999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第四章</a:t>
            </a:r>
          </a:p>
        </p:txBody>
      </p:sp>
      <mc:AlternateContent xmlns:mc="http://schemas.openxmlformats.org/markup-compatibility/2006" xmlns:a14="http://schemas.microsoft.com/office/drawing/2010/main">
        <mc:Choice Requires="a14">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假设用户</a:t>
                </a:r>
                <a14:m>
                  <m:oMath xmlns:m="http://schemas.openxmlformats.org/officeDocument/2006/math">
                    <m:r>
                      <a:rPr lang="zh-CN" altLang="en-US" sz="2400">
                        <a:latin typeface="Cambria Math" panose="02040503050406030204" pitchFamily="18" charset="0"/>
                        <a:ea typeface="微软雅黑" panose="020B0503020204020204" pitchFamily="34" charset="-122"/>
                      </a:rPr>
                      <m:t>为</m:t>
                    </m:r>
                    <m:r>
                      <a:rPr lang="en-US" altLang="zh-CN" sz="2400" b="0" i="1" smtClean="0">
                        <a:latin typeface="Cambria Math" panose="02040503050406030204" pitchFamily="18" charset="0"/>
                        <a:ea typeface="微软雅黑" panose="020B0503020204020204" pitchFamily="34" charset="-122"/>
                      </a:rPr>
                      <m:t> </m:t>
                    </m:r>
                    <m:r>
                      <a:rPr lang="en-US" altLang="zh-CN" sz="2400" b="0" i="1" smtClean="0">
                        <a:latin typeface="Cambria Math" panose="02040503050406030204" pitchFamily="18" charset="0"/>
                        <a:ea typeface="微软雅黑" panose="020B0503020204020204" pitchFamily="34" charset="-122"/>
                      </a:rPr>
                      <m:t>𝑢</m:t>
                    </m:r>
                    <m:r>
                      <a:rPr lang="en-US" altLang="zh-CN" sz="2400" b="0" i="1" smtClean="0">
                        <a:latin typeface="Cambria Math" panose="02040503050406030204" pitchFamily="18" charset="0"/>
                        <a:ea typeface="微软雅黑" panose="020B0503020204020204" pitchFamily="34" charset="-122"/>
                      </a:rPr>
                      <m:t> </m:t>
                    </m:r>
                  </m:oMath>
                </a14:m>
                <a:r>
                  <a:rPr lang="en-US" altLang="zh-CN" sz="2400" b="0" dirty="0">
                    <a:latin typeface="Arial" panose="020B0604020202020204" pitchFamily="34" charset="0"/>
                    <a:ea typeface="微软雅黑" panose="020B0503020204020204" pitchFamily="34" charset="-122"/>
                  </a:rPr>
                  <a:t>,</a:t>
                </a:r>
                <a14:m>
                  <m:oMath xmlns:m="http://schemas.openxmlformats.org/officeDocument/2006/math">
                    <m:sSub>
                      <m:sSubPr>
                        <m:ctrlPr>
                          <a:rPr lang="en-US" altLang="zh-CN" sz="2400" b="0" i="1" dirty="0" smtClean="0">
                            <a:latin typeface="Cambria Math" panose="02040503050406030204" pitchFamily="18" charset="0"/>
                            <a:ea typeface="微软雅黑" panose="020B0503020204020204" pitchFamily="34" charset="-122"/>
                          </a:rPr>
                        </m:ctrlPr>
                      </m:sSubPr>
                      <m:e>
                        <m:r>
                          <a:rPr lang="en-US" altLang="zh-CN" sz="2400" b="0" i="1" dirty="0" smtClean="0">
                            <a:latin typeface="Cambria Math" panose="02040503050406030204" pitchFamily="18" charset="0"/>
                            <a:ea typeface="微软雅黑" panose="020B0503020204020204" pitchFamily="34" charset="-122"/>
                          </a:rPr>
                          <m:t>h</m:t>
                        </m:r>
                      </m:e>
                      <m:sub>
                        <m:r>
                          <a:rPr lang="en-US" altLang="zh-CN" sz="2400" b="0" i="1" dirty="0" smtClean="0">
                            <a:latin typeface="Cambria Math" panose="02040503050406030204" pitchFamily="18" charset="0"/>
                            <a:ea typeface="微软雅黑" panose="020B0503020204020204" pitchFamily="34" charset="-122"/>
                          </a:rPr>
                          <m:t>𝑢</m:t>
                        </m:r>
                      </m:sub>
                    </m:sSub>
                    <m:r>
                      <a:rPr lang="en-US" altLang="zh-CN" sz="2400" b="0" i="1" dirty="0" smtClean="0">
                        <a:latin typeface="Cambria Math" panose="02040503050406030204" pitchFamily="18" charset="0"/>
                        <a:ea typeface="微软雅黑" panose="020B0503020204020204" pitchFamily="34" charset="-122"/>
                      </a:rPr>
                      <m:t>={</m:t>
                    </m:r>
                    <m:sSub>
                      <m:sSubPr>
                        <m:ctrlPr>
                          <a:rPr lang="en-US" altLang="zh-CN" sz="2400" b="0" i="1" dirty="0" smtClean="0">
                            <a:latin typeface="Cambria Math" panose="02040503050406030204" pitchFamily="18" charset="0"/>
                            <a:ea typeface="微软雅黑" panose="020B0503020204020204" pitchFamily="34" charset="-122"/>
                          </a:rPr>
                        </m:ctrlPr>
                      </m:sSubPr>
                      <m:e>
                        <m:r>
                          <a:rPr lang="en-US" altLang="zh-CN" sz="2400" b="0" i="1" dirty="0" smtClean="0">
                            <a:latin typeface="Cambria Math" panose="02040503050406030204" pitchFamily="18" charset="0"/>
                            <a:ea typeface="微软雅黑" panose="020B0503020204020204" pitchFamily="34" charset="-122"/>
                          </a:rPr>
                          <m:t>𝑣</m:t>
                        </m:r>
                      </m:e>
                      <m:sub>
                        <m:r>
                          <a:rPr lang="en-US" altLang="zh-CN" sz="2400" b="0" i="1" dirty="0" smtClean="0">
                            <a:latin typeface="Cambria Math" panose="02040503050406030204" pitchFamily="18" charset="0"/>
                            <a:ea typeface="微软雅黑" panose="020B0503020204020204" pitchFamily="34" charset="-122"/>
                          </a:rPr>
                          <m:t>1</m:t>
                        </m:r>
                      </m:sub>
                    </m:sSub>
                    <m:r>
                      <a:rPr lang="en-US" altLang="zh-CN" sz="2400" b="0" i="1" dirty="0" smtClean="0">
                        <a:latin typeface="Cambria Math" panose="02040503050406030204" pitchFamily="18" charset="0"/>
                        <a:ea typeface="微软雅黑" panose="020B0503020204020204" pitchFamily="34" charset="-122"/>
                      </a:rPr>
                      <m:t>,…,</m:t>
                    </m:r>
                    <m:sSub>
                      <m:sSubPr>
                        <m:ctrlPr>
                          <a:rPr lang="en-US" altLang="zh-CN" sz="2400" b="0" i="1" dirty="0" smtClean="0">
                            <a:latin typeface="Cambria Math" panose="02040503050406030204" pitchFamily="18" charset="0"/>
                            <a:ea typeface="微软雅黑" panose="020B0503020204020204" pitchFamily="34" charset="-122"/>
                          </a:rPr>
                        </m:ctrlPr>
                      </m:sSubPr>
                      <m:e>
                        <m:r>
                          <a:rPr lang="en-US" altLang="zh-CN" sz="2400" b="0" i="1" dirty="0" smtClean="0">
                            <a:latin typeface="Cambria Math" panose="02040503050406030204" pitchFamily="18" charset="0"/>
                            <a:ea typeface="微软雅黑" panose="020B0503020204020204" pitchFamily="34" charset="-122"/>
                          </a:rPr>
                          <m:t>𝑣</m:t>
                        </m:r>
                      </m:e>
                      <m:sub>
                        <m:r>
                          <a:rPr lang="en-US" altLang="zh-CN" sz="2400" b="0" i="1" dirty="0" smtClean="0">
                            <a:latin typeface="Cambria Math" panose="02040503050406030204" pitchFamily="18" charset="0"/>
                            <a:ea typeface="微软雅黑" panose="020B0503020204020204" pitchFamily="34" charset="-122"/>
                          </a:rPr>
                          <m:t>𝑚</m:t>
                        </m:r>
                      </m:sub>
                    </m:sSub>
                    <m:r>
                      <a:rPr lang="en-US" altLang="zh-CN" sz="2400" b="0" i="1" dirty="0" smtClean="0">
                        <a:latin typeface="Cambria Math" panose="02040503050406030204" pitchFamily="18" charset="0"/>
                        <a:ea typeface="微软雅黑" panose="020B0503020204020204" pitchFamily="34" charset="-122"/>
                      </a:rPr>
                      <m:t>}</m:t>
                    </m:r>
                  </m:oMath>
                </a14:m>
                <a:r>
                  <a:rPr lang="zh-CN" altLang="en-US" sz="2400" b="0" dirty="0">
                    <a:latin typeface="Arial" panose="020B0604020202020204" pitchFamily="34" charset="0"/>
                    <a:ea typeface="微软雅黑" panose="020B0503020204020204" pitchFamily="34" charset="-122"/>
                  </a:rPr>
                  <a:t>为位置签到历史，每个位置都有一个类列表别</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𝐶</m:t>
                    </m:r>
                    <m:d>
                      <m:dPr>
                        <m:ctrlPr>
                          <a:rPr lang="en-US" altLang="zh-CN" sz="2400" b="0" i="1" smtClean="0">
                            <a:latin typeface="Cambria Math" panose="02040503050406030204" pitchFamily="18" charset="0"/>
                            <a:ea typeface="微软雅黑" panose="020B0503020204020204" pitchFamily="34" charset="-122"/>
                          </a:rPr>
                        </m:ctrlPr>
                      </m:dPr>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𝑣</m:t>
                            </m:r>
                          </m:e>
                          <m:sub>
                            <m:r>
                              <a:rPr lang="en-US" altLang="zh-CN" sz="2400" b="0" i="1" smtClean="0">
                                <a:latin typeface="Cambria Math" panose="02040503050406030204" pitchFamily="18" charset="0"/>
                                <a:ea typeface="微软雅黑" panose="020B0503020204020204" pitchFamily="34" charset="-122"/>
                              </a:rPr>
                              <m:t>𝑖</m:t>
                            </m:r>
                          </m:sub>
                        </m:sSub>
                      </m:e>
                    </m:d>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𝑐</m:t>
                        </m:r>
                      </m:e>
                      <m:sub>
                        <m:r>
                          <a:rPr lang="en-US" altLang="zh-CN" sz="2400" b="0" i="1" smtClean="0">
                            <a:latin typeface="Cambria Math" panose="02040503050406030204" pitchFamily="18" charset="0"/>
                            <a:ea typeface="微软雅黑" panose="020B0503020204020204" pitchFamily="34" charset="-122"/>
                          </a:rPr>
                          <m:t>1</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𝑐</m:t>
                        </m:r>
                      </m:e>
                      <m:sub>
                        <m:r>
                          <a:rPr lang="en-US" altLang="zh-CN" sz="2400" b="0" i="1" smtClean="0">
                            <a:latin typeface="Cambria Math" panose="02040503050406030204" pitchFamily="18" charset="0"/>
                            <a:ea typeface="微软雅黑" panose="020B0503020204020204" pitchFamily="34" charset="-122"/>
                          </a:rPr>
                          <m:t>𝑘</m:t>
                        </m:r>
                      </m:sub>
                    </m:sSub>
                    <m:r>
                      <a:rPr lang="en-US" altLang="zh-CN" sz="2400" b="0" i="1" smtClean="0">
                        <a:latin typeface="Cambria Math" panose="02040503050406030204" pitchFamily="18" charset="0"/>
                        <a:ea typeface="微软雅黑" panose="020B0503020204020204" pitchFamily="34" charset="-122"/>
                      </a:rPr>
                      <m:t>}</m:t>
                    </m:r>
                  </m:oMath>
                </a14:m>
                <a:r>
                  <a:rPr lang="zh-CN" altLang="en-US" sz="2400" b="0" dirty="0">
                    <a:latin typeface="Arial" panose="020B0604020202020204" pitchFamily="34" charset="0"/>
                    <a:ea typeface="微软雅黑" panose="020B0503020204020204" pitchFamily="34" charset="-122"/>
                  </a:rPr>
                  <a:t>。</a:t>
                </a:r>
                <a:r>
                  <a:rPr lang="zh-CN" altLang="en-US" sz="2400" dirty="0">
                    <a:latin typeface="Arial" panose="020B0604020202020204" pitchFamily="34" charset="0"/>
                    <a:ea typeface="微软雅黑" panose="020B0503020204020204" pitchFamily="34" charset="-122"/>
                  </a:rPr>
                  <a:t>接下来，定义 </a:t>
                </a:r>
                <a:r>
                  <a:rPr lang="en-US" altLang="zh-CN" sz="2400" dirty="0">
                    <a:latin typeface="Arial" panose="020B0604020202020204" pitchFamily="34" charset="0"/>
                    <a:ea typeface="微软雅黑" panose="020B0503020204020204" pitchFamily="34" charset="-122"/>
                  </a:rPr>
                  <a:t>the user category profile</a:t>
                </a:r>
              </a:p>
              <a:p>
                <a:pPr eaLnBrk="1" fontAlgn="auto" hangingPunct="1">
                  <a:spcBef>
                    <a:spcPts val="0"/>
                  </a:spcBef>
                  <a:spcAft>
                    <a:spcPts val="0"/>
                  </a:spcAft>
                  <a:defRPr/>
                </a:pPr>
                <a:endParaRPr lang="en-US" altLang="zh-CN" sz="24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定义</a:t>
                </a:r>
                <a:r>
                  <a:rPr lang="en-US" altLang="zh-CN" sz="2400" dirty="0">
                    <a:latin typeface="Arial" panose="020B0604020202020204" pitchFamily="34" charset="0"/>
                    <a:ea typeface="微软雅黑" panose="020B0503020204020204" pitchFamily="34" charset="-122"/>
                  </a:rPr>
                  <a:t>4.1  Positive-Category Profile</a:t>
                </a:r>
                <a:r>
                  <a:rPr lang="zh-CN" altLang="en-US" sz="2400" dirty="0">
                    <a:latin typeface="Arial" panose="020B0604020202020204" pitchFamily="34" charset="0"/>
                    <a:ea typeface="微软雅黑" panose="020B0503020204020204" pitchFamily="34" charset="-122"/>
                  </a:rPr>
                  <a:t>是用户之前已经积极评分的所有类别的集合</a:t>
                </a:r>
                <a:endParaRPr lang="en-US" altLang="zh-CN" sz="24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类似的就可以确定</a:t>
                </a:r>
                <a:r>
                  <a:rPr lang="en-US" altLang="zh-CN" sz="2400" dirty="0">
                    <a:latin typeface="Arial" panose="020B0604020202020204" pitchFamily="34" charset="0"/>
                    <a:ea typeface="微软雅黑" panose="020B0503020204020204" pitchFamily="34" charset="-122"/>
                  </a:rPr>
                  <a:t>Negative-Category Profile</a:t>
                </a:r>
                <a:r>
                  <a:rPr lang="zh-CN" altLang="en-US" sz="2400" dirty="0">
                    <a:latin typeface="Arial" panose="020B0604020202020204" pitchFamily="34" charset="0"/>
                    <a:ea typeface="微软雅黑" panose="020B0503020204020204" pitchFamily="34" charset="-122"/>
                  </a:rPr>
                  <a:t>。</a:t>
                </a:r>
                <a:endParaRPr lang="en-US" altLang="zh-CN" sz="24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endParaRPr lang="en-US" altLang="zh-CN" sz="24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那么在</a:t>
                </a:r>
                <a:r>
                  <a:rPr lang="en-US" altLang="zh-CN" sz="2400" dirty="0">
                    <a:latin typeface="Arial" panose="020B0604020202020204" pitchFamily="34" charset="0"/>
                    <a:ea typeface="微软雅黑" panose="020B0503020204020204" pitchFamily="34" charset="-122"/>
                  </a:rPr>
                  <a:t>Positive/ Negative-Category Profile</a:t>
                </a:r>
                <a:r>
                  <a:rPr lang="zh-CN" altLang="en-US" sz="2400" dirty="0">
                    <a:latin typeface="Arial" panose="020B0604020202020204" pitchFamily="34" charset="0"/>
                    <a:ea typeface="微软雅黑" panose="020B0503020204020204" pitchFamily="34" charset="-122"/>
                  </a:rPr>
                  <a:t>中每个类别被分配</a:t>
                </a:r>
                <a:r>
                  <a:rPr lang="en-US" altLang="zh-CN" sz="2400" dirty="0">
                    <a:latin typeface="Arial" panose="020B0604020202020204" pitchFamily="34" charset="0"/>
                    <a:ea typeface="微软雅黑" panose="020B0503020204020204" pitchFamily="34" charset="-122"/>
                  </a:rPr>
                  <a:t>the user-level normalized frequency</a:t>
                </a:r>
                <a:r>
                  <a:rPr lang="zh-CN" altLang="en-US" sz="2400" dirty="0">
                    <a:latin typeface="Arial" panose="020B0604020202020204" pitchFamily="34" charset="0"/>
                    <a:ea typeface="微软雅黑" panose="020B0503020204020204" pitchFamily="34" charset="-122"/>
                  </a:rPr>
                  <a:t>。接下来，定义</a:t>
                </a:r>
                <a:r>
                  <a:rPr lang="en-US" altLang="zh-CN" sz="2400" dirty="0">
                    <a:latin typeface="Arial" panose="020B0604020202020204" pitchFamily="34" charset="0"/>
                    <a:ea typeface="微软雅黑" panose="020B0503020204020204" pitchFamily="34" charset="-122"/>
                  </a:rPr>
                  <a:t>the user-level normalized frequency</a:t>
                </a:r>
              </a:p>
              <a:p>
                <a:pPr eaLnBrk="1" fontAlgn="auto" hangingPunct="1">
                  <a:spcBef>
                    <a:spcPts val="0"/>
                  </a:spcBef>
                  <a:spcAft>
                    <a:spcPts val="0"/>
                  </a:spcAft>
                  <a:defRPr/>
                </a:pPr>
                <a:endParaRPr lang="en-US" altLang="zh-CN" sz="2400" dirty="0">
                  <a:latin typeface="Arial" panose="020B0604020202020204" pitchFamily="34" charset="0"/>
                  <a:ea typeface="微软雅黑" panose="020B0503020204020204" pitchFamily="34" charset="-122"/>
                </a:endParaRPr>
              </a:p>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定义</a:t>
                </a:r>
                <a:r>
                  <a:rPr lang="en-US" altLang="zh-CN" sz="2400" dirty="0">
                    <a:latin typeface="Arial" panose="020B0604020202020204" pitchFamily="34" charset="0"/>
                    <a:ea typeface="微软雅黑" panose="020B0503020204020204" pitchFamily="34" charset="-122"/>
                  </a:rPr>
                  <a:t>4.2 user-level Normalized Frequency  </a:t>
                </a:r>
                <a:r>
                  <a:rPr lang="zh-CN" altLang="en-US" sz="2400" dirty="0">
                    <a:latin typeface="Arial" panose="020B0604020202020204" pitchFamily="34" charset="0"/>
                    <a:ea typeface="微软雅黑" panose="020B0503020204020204" pitchFamily="34" charset="-122"/>
                  </a:rPr>
                  <a:t>在一个</a:t>
                </a:r>
                <a:r>
                  <a:rPr lang="en-US" altLang="zh-CN" sz="2400" dirty="0">
                    <a:latin typeface="Arial" panose="020B0604020202020204" pitchFamily="34" charset="0"/>
                    <a:ea typeface="微软雅黑" panose="020B0503020204020204" pitchFamily="34" charset="-122"/>
                  </a:rPr>
                  <a:t>Positive-Category Profile</a:t>
                </a:r>
                <a:r>
                  <a:rPr lang="zh-CN" altLang="en-US" sz="2400" dirty="0">
                    <a:latin typeface="Arial" panose="020B0604020202020204" pitchFamily="34" charset="0"/>
                    <a:ea typeface="微软雅黑" panose="020B0503020204020204" pitchFamily="34" charset="-122"/>
                  </a:rPr>
                  <a:t>中的一个类别（比如，位置），</a:t>
                </a:r>
                <a:r>
                  <a:rPr lang="en-US" altLang="zh-CN" sz="2400" dirty="0">
                    <a:latin typeface="Arial" panose="020B0604020202020204" pitchFamily="34" charset="0"/>
                    <a:ea typeface="微软雅黑" panose="020B0503020204020204" pitchFamily="34" charset="-122"/>
                  </a:rPr>
                  <a:t> user-level Normalized Frequency </a:t>
                </a:r>
                <a:r>
                  <a:rPr lang="zh-CN" altLang="en-US" sz="2400" dirty="0">
                    <a:latin typeface="Arial" panose="020B0604020202020204" pitchFamily="34" charset="0"/>
                    <a:ea typeface="微软雅黑" panose="020B0503020204020204" pitchFamily="34" charset="-122"/>
                  </a:rPr>
                  <a:t>可以定义为</a:t>
                </a:r>
                <a:endParaRPr lang="en-US" altLang="zh-CN" sz="2400" dirty="0">
                  <a:latin typeface="Arial" panose="020B0604020202020204" pitchFamily="34" charset="0"/>
                  <a:ea typeface="微软雅黑" panose="020B0503020204020204" pitchFamily="34"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962025" y="1364566"/>
                <a:ext cx="10520290" cy="4895557"/>
              </a:xfrm>
              <a:prstGeom prst="rect">
                <a:avLst/>
              </a:prstGeom>
              <a:blipFill>
                <a:blip r:embed="rId2"/>
                <a:stretch>
                  <a:fillRect l="-927" t="-498" b="-2366"/>
                </a:stretch>
              </a:blipFill>
              <a:ln w="12700">
                <a:noFill/>
              </a:ln>
            </p:spPr>
            <p:txBody>
              <a:bodyPr/>
              <a:lstStyle/>
              <a:p>
                <a:r>
                  <a:rPr lang="zh-CN" altLang="en-US">
                    <a:noFill/>
                  </a:rPr>
                  <a:t> </a:t>
                </a:r>
              </a:p>
            </p:txBody>
          </p:sp>
        </mc:Fallback>
      </mc:AlternateContent>
    </p:spTree>
    <p:extLst>
      <p:ext uri="{BB962C8B-B14F-4D97-AF65-F5344CB8AC3E}">
        <p14:creationId xmlns:p14="http://schemas.microsoft.com/office/powerpoint/2010/main" val="1209180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第四章</a:t>
            </a:r>
          </a:p>
        </p:txBody>
      </p:sp>
      <mc:AlternateContent xmlns:mc="http://schemas.openxmlformats.org/markup-compatibility/2006" xmlns:a14="http://schemas.microsoft.com/office/drawing/2010/main">
        <mc:Choice Requires="a14">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其中</a:t>
                </a:r>
                <a14:m>
                  <m:oMath xmlns:m="http://schemas.openxmlformats.org/officeDocument/2006/math">
                    <m:sSubSup>
                      <m:sSubSupPr>
                        <m:ctrlPr>
                          <a:rPr lang="en-US" altLang="zh-CN" sz="2400" i="1" smtClean="0">
                            <a:latin typeface="Cambria Math" panose="02040503050406030204" pitchFamily="18" charset="0"/>
                            <a:ea typeface="微软雅黑" panose="020B0503020204020204" pitchFamily="34" charset="-122"/>
                          </a:rPr>
                        </m:ctrlPr>
                      </m:sSubSupPr>
                      <m:e>
                        <m:r>
                          <a:rPr lang="en-US" altLang="zh-CN" sz="2400" b="0" i="1" smtClean="0">
                            <a:latin typeface="Cambria Math" panose="02040503050406030204" pitchFamily="18" charset="0"/>
                            <a:ea typeface="微软雅黑" panose="020B0503020204020204" pitchFamily="34" charset="-122"/>
                          </a:rPr>
                          <m:t>h</m:t>
                        </m:r>
                      </m:e>
                      <m:sub>
                        <m:r>
                          <a:rPr lang="en-US" altLang="zh-CN" sz="2400" b="0" i="1" smtClean="0">
                            <a:latin typeface="Cambria Math" panose="02040503050406030204" pitchFamily="18" charset="0"/>
                            <a:ea typeface="微软雅黑" panose="020B0503020204020204" pitchFamily="34" charset="-122"/>
                          </a:rPr>
                          <m:t>𝑢</m:t>
                        </m:r>
                      </m:sub>
                      <m:sup>
                        <m:r>
                          <a:rPr lang="en-US" altLang="zh-CN" sz="2400" b="0" i="1" smtClean="0">
                            <a:latin typeface="Cambria Math" panose="02040503050406030204" pitchFamily="18" charset="0"/>
                            <a:ea typeface="微软雅黑" panose="020B0503020204020204" pitchFamily="34" charset="-122"/>
                          </a:rPr>
                          <m:t>+</m:t>
                        </m:r>
                      </m:sup>
                    </m:sSubSup>
                  </m:oMath>
                </a14:m>
                <a:r>
                  <a:rPr lang="zh-CN" altLang="en-US" sz="2400" dirty="0">
                    <a:latin typeface="Arial" panose="020B0604020202020204" pitchFamily="34" charset="0"/>
                    <a:ea typeface="微软雅黑" panose="020B0503020204020204" pitchFamily="34" charset="-122"/>
                  </a:rPr>
                  <a:t>是用户积极评分的位置集合，对于</a:t>
                </a:r>
                <a:r>
                  <a:rPr lang="en-US" altLang="zh-CN" sz="2400" dirty="0">
                    <a:latin typeface="Arial" panose="020B0604020202020204" pitchFamily="34" charset="0"/>
                    <a:ea typeface="微软雅黑" panose="020B0503020204020204" pitchFamily="34" charset="-122"/>
                  </a:rPr>
                  <a:t>Negative Category profile</a:t>
                </a:r>
                <a:r>
                  <a:rPr lang="zh-CN" altLang="en-US" sz="2400" dirty="0">
                    <a:latin typeface="Arial" panose="020B0604020202020204" pitchFamily="34" charset="0"/>
                    <a:ea typeface="微软雅黑" panose="020B0503020204020204" pitchFamily="34" charset="-122"/>
                  </a:rPr>
                  <a:t>，同样可计算</a:t>
                </a:r>
                <a14:m>
                  <m:oMath xmlns:m="http://schemas.openxmlformats.org/officeDocument/2006/math">
                    <m:sSubSup>
                      <m:sSubSupPr>
                        <m:ctrlPr>
                          <a:rPr lang="en-US" altLang="zh-CN" sz="2400" i="1" smtClean="0">
                            <a:latin typeface="Cambria Math" panose="02040503050406030204" pitchFamily="18" charset="0"/>
                            <a:ea typeface="微软雅黑" panose="020B0503020204020204" pitchFamily="34" charset="-122"/>
                          </a:rPr>
                        </m:ctrlPr>
                      </m:sSubSupPr>
                      <m:e>
                        <m:r>
                          <a:rPr lang="en-US" altLang="zh-CN" sz="2400" b="0" i="1" smtClean="0">
                            <a:latin typeface="Cambria Math" panose="02040503050406030204" pitchFamily="18" charset="0"/>
                            <a:ea typeface="微软雅黑" panose="020B0503020204020204" pitchFamily="34" charset="-122"/>
                          </a:rPr>
                          <m:t>𝑐𝑓</m:t>
                        </m:r>
                      </m:e>
                      <m:sub>
                        <m:r>
                          <a:rPr lang="en-US" altLang="zh-CN" sz="2400" b="0" i="1" smtClean="0">
                            <a:latin typeface="Cambria Math" panose="02040503050406030204" pitchFamily="18" charset="0"/>
                            <a:ea typeface="微软雅黑" panose="020B0503020204020204" pitchFamily="34" charset="-122"/>
                          </a:rPr>
                          <m:t>𝑢</m:t>
                        </m:r>
                      </m:sub>
                      <m:sup>
                        <m:r>
                          <a:rPr lang="en-US" altLang="zh-CN" sz="2400" b="0" i="1" smtClean="0">
                            <a:latin typeface="Cambria Math" panose="02040503050406030204" pitchFamily="18" charset="0"/>
                            <a:ea typeface="微软雅黑" panose="020B0503020204020204" pitchFamily="34" charset="-122"/>
                          </a:rPr>
                          <m:t>−</m:t>
                        </m:r>
                      </m:sup>
                    </m:sSubSup>
                  </m:oMath>
                </a14:m>
                <a:r>
                  <a:rPr lang="en-US" altLang="zh-CN" sz="2400" dirty="0">
                    <a:latin typeface="Arial" panose="020B0604020202020204" pitchFamily="34" charset="0"/>
                    <a:ea typeface="微软雅黑" panose="020B0503020204020204" pitchFamily="34" charset="-122"/>
                  </a:rPr>
                  <a:t>.</a:t>
                </a:r>
              </a:p>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至此，根据定义</a:t>
                </a:r>
                <a:r>
                  <a:rPr lang="en-US" altLang="zh-CN" sz="2400" dirty="0">
                    <a:latin typeface="Arial" panose="020B0604020202020204" pitchFamily="34" charset="0"/>
                    <a:ea typeface="微软雅黑" panose="020B0503020204020204" pitchFamily="34" charset="-122"/>
                  </a:rPr>
                  <a:t>4.1</a:t>
                </a:r>
                <a:r>
                  <a:rPr lang="zh-CN" altLang="en-US" sz="2400" dirty="0">
                    <a:latin typeface="Arial" panose="020B0604020202020204" pitchFamily="34" charset="0"/>
                    <a:ea typeface="微软雅黑" panose="020B0503020204020204" pitchFamily="34" charset="-122"/>
                  </a:rPr>
                  <a:t>定义</a:t>
                </a:r>
                <a:r>
                  <a:rPr lang="en-US" altLang="zh-CN" sz="2400" dirty="0">
                    <a:latin typeface="Arial" panose="020B0604020202020204" pitchFamily="34" charset="0"/>
                    <a:ea typeface="微软雅黑" panose="020B0503020204020204" pitchFamily="34" charset="-122"/>
                  </a:rPr>
                  <a:t>4.2</a:t>
                </a:r>
                <a:r>
                  <a:rPr lang="zh-CN" altLang="en-US" sz="2400" dirty="0">
                    <a:latin typeface="Arial" panose="020B0604020202020204" pitchFamily="34" charset="0"/>
                    <a:ea typeface="微软雅黑" panose="020B0503020204020204" pitchFamily="34" charset="-122"/>
                  </a:rPr>
                  <a:t>为每个用户创建了</a:t>
                </a:r>
                <a:r>
                  <a:rPr lang="en-US" altLang="zh-CN" sz="2400" dirty="0">
                    <a:latin typeface="Arial" panose="020B0604020202020204" pitchFamily="34" charset="0"/>
                    <a:ea typeface="微软雅黑" panose="020B0503020204020204" pitchFamily="34" charset="-122"/>
                  </a:rPr>
                  <a:t>Positive/ Negative-Category Profile</a:t>
                </a:r>
              </a:p>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那么，给定用户</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𝑢</m:t>
                    </m:r>
                  </m:oMath>
                </a14:m>
                <a:r>
                  <a:rPr lang="zh-CN" altLang="en-US" sz="2400" dirty="0">
                    <a:latin typeface="Arial" panose="020B0604020202020204" pitchFamily="34" charset="0"/>
                    <a:ea typeface="微软雅黑" panose="020B0503020204020204" pitchFamily="34" charset="-122"/>
                  </a:rPr>
                  <a:t>和候选位置</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𝑣</m:t>
                    </m:r>
                  </m:oMath>
                </a14:m>
                <a:r>
                  <a:rPr lang="zh-CN" altLang="en-US" sz="2400" dirty="0">
                    <a:latin typeface="Arial" panose="020B0604020202020204" pitchFamily="34" charset="0"/>
                    <a:ea typeface="微软雅黑" panose="020B0503020204020204" pitchFamily="34" charset="-122"/>
                  </a:rPr>
                  <a:t>，基于位置类别的</a:t>
                </a:r>
                <a:r>
                  <a:rPr lang="en-US" altLang="zh-CN" sz="2400" dirty="0"/>
                  <a:t>Frequency-based Score </a:t>
                </a:r>
                <a:r>
                  <a:rPr lang="zh-CN" altLang="en-US" sz="2400" dirty="0"/>
                  <a:t>可表示如下，记为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𝑐𝑎𝑡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oMath>
                </a14:m>
                <a:endParaRPr lang="en-US" altLang="zh-CN" sz="2400" dirty="0"/>
              </a:p>
              <a:p>
                <a:pPr eaLnBrk="1" fontAlgn="auto" hangingPunct="1">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962025" y="1364566"/>
                <a:ext cx="10520290" cy="4895557"/>
              </a:xfrm>
              <a:prstGeom prst="rect">
                <a:avLst/>
              </a:prstGeom>
              <a:blipFill>
                <a:blip r:embed="rId2"/>
                <a:stretch>
                  <a:fillRect l="-927" r="-637"/>
                </a:stretch>
              </a:blipFill>
              <a:ln w="12700">
                <a:noFill/>
              </a:ln>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CCBDB81-B63C-44C4-AE1B-1711281EE32C}"/>
              </a:ext>
            </a:extLst>
          </p:cNvPr>
          <p:cNvPicPr>
            <a:picLocks noChangeAspect="1"/>
          </p:cNvPicPr>
          <p:nvPr/>
        </p:nvPicPr>
        <p:blipFill>
          <a:blip r:embed="rId3"/>
          <a:stretch>
            <a:fillRect/>
          </a:stretch>
        </p:blipFill>
        <p:spPr>
          <a:xfrm>
            <a:off x="4575020" y="1478866"/>
            <a:ext cx="3790476" cy="980952"/>
          </a:xfrm>
          <a:prstGeom prst="rect">
            <a:avLst/>
          </a:prstGeom>
        </p:spPr>
      </p:pic>
      <p:pic>
        <p:nvPicPr>
          <p:cNvPr id="2" name="图片 1">
            <a:extLst>
              <a:ext uri="{FF2B5EF4-FFF2-40B4-BE49-F238E27FC236}">
                <a16:creationId xmlns:a16="http://schemas.microsoft.com/office/drawing/2014/main" id="{22F382F6-626F-447B-B309-C7BB18ED4A28}"/>
              </a:ext>
            </a:extLst>
          </p:cNvPr>
          <p:cNvPicPr>
            <a:picLocks noChangeAspect="1"/>
          </p:cNvPicPr>
          <p:nvPr/>
        </p:nvPicPr>
        <p:blipFill>
          <a:blip r:embed="rId4"/>
          <a:stretch>
            <a:fillRect/>
          </a:stretch>
        </p:blipFill>
        <p:spPr>
          <a:xfrm>
            <a:off x="4575020" y="5126767"/>
            <a:ext cx="3876190" cy="733333"/>
          </a:xfrm>
          <a:prstGeom prst="rect">
            <a:avLst/>
          </a:prstGeom>
        </p:spPr>
      </p:pic>
    </p:spTree>
    <p:extLst>
      <p:ext uri="{BB962C8B-B14F-4D97-AF65-F5344CB8AC3E}">
        <p14:creationId xmlns:p14="http://schemas.microsoft.com/office/powerpoint/2010/main" val="425792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第四章</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3200" dirty="0"/>
              <a:t>Review-Based Score </a:t>
            </a:r>
            <a:r>
              <a:rPr lang="zh-CN" altLang="en-US" sz="3200" dirty="0"/>
              <a:t>基于评论的分数</a:t>
            </a:r>
            <a:endParaRPr lang="en-US" altLang="zh-CN" sz="3200" dirty="0"/>
          </a:p>
          <a:p>
            <a:r>
              <a:rPr lang="zh-CN" altLang="zh-CN" sz="2000" dirty="0"/>
              <a:t>仅对位置的内容对用户建模是一般的，并且不确定用户喜欢或不喜欢</a:t>
            </a:r>
            <a:r>
              <a:rPr lang="en-US" altLang="zh-CN" sz="2000" dirty="0"/>
              <a:t>POI</a:t>
            </a:r>
            <a:r>
              <a:rPr lang="zh-CN" altLang="zh-CN" sz="2000" dirty="0"/>
              <a:t>的原因。位置的内容通常用于推断用户喜欢的</a:t>
            </a:r>
            <a:r>
              <a:rPr lang="en-US" altLang="zh-CN" sz="2000" dirty="0"/>
              <a:t>“</a:t>
            </a:r>
            <a:r>
              <a:rPr lang="zh-CN" altLang="zh-CN" sz="2000" dirty="0"/>
              <a:t>哪种类型</a:t>
            </a:r>
            <a:r>
              <a:rPr lang="en-US" altLang="zh-CN" sz="2000" dirty="0"/>
              <a:t>”</a:t>
            </a:r>
            <a:r>
              <a:rPr lang="zh-CN" altLang="zh-CN" sz="2000" dirty="0"/>
              <a:t>的</a:t>
            </a:r>
            <a:r>
              <a:rPr lang="en-US" altLang="zh-CN" sz="2000" dirty="0"/>
              <a:t>POI</a:t>
            </a:r>
            <a:r>
              <a:rPr lang="zh-CN" altLang="zh-CN" sz="2000" dirty="0"/>
              <a:t>。另一方面，评论表达了用户评分的原因</a:t>
            </a:r>
            <a:r>
              <a:rPr lang="zh-CN" altLang="en-US" sz="2000" dirty="0"/>
              <a:t>。</a:t>
            </a:r>
            <a:endParaRPr lang="zh-CN" altLang="zh-CN" sz="2000" dirty="0"/>
          </a:p>
          <a:p>
            <a:r>
              <a:rPr lang="zh-CN" altLang="zh-CN" sz="2000" dirty="0"/>
              <a:t>由于</a:t>
            </a:r>
            <a:r>
              <a:rPr lang="zh-CN" altLang="en-US" sz="2000" dirty="0"/>
              <a:t>有些</a:t>
            </a:r>
            <a:r>
              <a:rPr lang="zh-CN" altLang="zh-CN" sz="2000" dirty="0"/>
              <a:t>用户可能缺乏明确的评论，</a:t>
            </a:r>
            <a:r>
              <a:rPr lang="zh-CN" altLang="en-US" sz="2000" dirty="0"/>
              <a:t>可</a:t>
            </a:r>
            <a:r>
              <a:rPr lang="zh-CN" altLang="zh-CN" sz="2000" dirty="0"/>
              <a:t>使用对该位置给予类似评级的其他用户的评论来解决这个稀疏性问题。</a:t>
            </a:r>
            <a:endParaRPr lang="en-US" altLang="zh-CN" sz="2000" dirty="0"/>
          </a:p>
          <a:p>
            <a:r>
              <a:rPr lang="zh-CN" altLang="en-US" sz="2000" dirty="0"/>
              <a:t>这里</a:t>
            </a:r>
            <a:r>
              <a:rPr lang="zh-CN" altLang="zh-CN" sz="2000" dirty="0"/>
              <a:t>使用二元分类器计算基于评论的分数</a:t>
            </a:r>
            <a:r>
              <a:rPr lang="zh-CN" altLang="en-US" sz="2000" dirty="0"/>
              <a:t>。首先</a:t>
            </a:r>
            <a:r>
              <a:rPr lang="zh-CN" altLang="zh-CN" sz="2000" dirty="0"/>
              <a:t>将此问题建模为二</a:t>
            </a:r>
            <a:r>
              <a:rPr lang="zh-CN" altLang="en-US" sz="2000" dirty="0"/>
              <a:t>元</a:t>
            </a:r>
            <a:r>
              <a:rPr lang="zh-CN" altLang="zh-CN" sz="2000" dirty="0"/>
              <a:t>分类，因为用户在访问</a:t>
            </a:r>
            <a:r>
              <a:rPr lang="zh-CN" altLang="en-US" sz="2000" dirty="0"/>
              <a:t>新</a:t>
            </a:r>
            <a:r>
              <a:rPr lang="zh-CN" altLang="zh-CN" sz="2000" dirty="0"/>
              <a:t>位置之前，</a:t>
            </a:r>
            <a:r>
              <a:rPr lang="zh-CN" altLang="en-US" sz="2000" dirty="0"/>
              <a:t>会在</a:t>
            </a:r>
            <a:r>
              <a:rPr lang="zh-CN" altLang="zh-CN" sz="2000" dirty="0"/>
              <a:t>阅读其他用户的在线评论</a:t>
            </a:r>
            <a:r>
              <a:rPr lang="zh-CN" altLang="en-US" sz="2000" dirty="0"/>
              <a:t>后</a:t>
            </a:r>
            <a:r>
              <a:rPr lang="zh-CN" altLang="zh-CN" sz="2000" dirty="0"/>
              <a:t>获得该位置的</a:t>
            </a:r>
            <a:r>
              <a:rPr lang="zh-CN" altLang="en-US" sz="2000" dirty="0"/>
              <a:t>印象，</a:t>
            </a:r>
            <a:r>
              <a:rPr lang="zh-CN" altLang="zh-CN" sz="2000" dirty="0"/>
              <a:t>假设用户将位置的特征和其他用户在评论中表达的意见与她的期望和兴趣进行比较。如果评论满足她的期望直到某一点，则用户将被确信访问特定位置。</a:t>
            </a:r>
          </a:p>
          <a:p>
            <a:r>
              <a:rPr lang="zh-CN" altLang="zh-CN" sz="2000" dirty="0"/>
              <a:t>假设用户阅读一些关于</a:t>
            </a:r>
            <a:r>
              <a:rPr lang="en-US" altLang="zh-CN" sz="2000" dirty="0"/>
              <a:t>POI</a:t>
            </a:r>
            <a:r>
              <a:rPr lang="zh-CN" altLang="zh-CN" sz="2000" dirty="0"/>
              <a:t>的正面和负面在线评论，并测量所提到的品质与她的期望有多相似。最后，根据积极评论和消极评论之间的平衡，她做出了二元决定（是</a:t>
            </a:r>
            <a:r>
              <a:rPr lang="en-US" altLang="zh-CN" sz="2000" dirty="0"/>
              <a:t>/</a:t>
            </a:r>
            <a:r>
              <a:rPr lang="zh-CN" altLang="zh-CN" sz="2000" dirty="0"/>
              <a:t>否）。</a:t>
            </a:r>
          </a:p>
        </p:txBody>
      </p:sp>
    </p:spTree>
    <p:extLst>
      <p:ext uri="{BB962C8B-B14F-4D97-AF65-F5344CB8AC3E}">
        <p14:creationId xmlns:p14="http://schemas.microsoft.com/office/powerpoint/2010/main" val="3772775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第四章</a:t>
            </a:r>
          </a:p>
        </p:txBody>
      </p:sp>
      <mc:AlternateContent xmlns:mc="http://schemas.openxmlformats.org/markup-compatibility/2006" xmlns:a14="http://schemas.microsoft.com/office/drawing/2010/main">
        <mc:Choice Requires="a14">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000" dirty="0"/>
                  <a:t>可以</a:t>
                </a:r>
                <a:r>
                  <a:rPr lang="zh-CN" altLang="zh-CN" sz="2000" dirty="0"/>
                  <a:t>看到这种行为模式类似于二元分类器：它从正样本和负样本中学习，并将学习的参数与测试样本进行比较，并相应地分配其标签。此外，由于数据稀疏性，将评级分为正面和负面，有助于我们更有效地为用户建模。</a:t>
                </a:r>
                <a:endParaRPr lang="en-US" altLang="zh-CN" sz="2800" dirty="0"/>
              </a:p>
              <a:p>
                <a:endParaRPr lang="en-US" altLang="zh-CN" b="1" dirty="0"/>
              </a:p>
              <a:p>
                <a:r>
                  <a:rPr lang="zh-CN" altLang="zh-CN" sz="2000" dirty="0"/>
                  <a:t>我们使用来自用户登记历史记录中的位置的评论来训练二元分类器。用户</a:t>
                </a:r>
                <a14:m>
                  <m:oMath xmlns:m="http://schemas.openxmlformats.org/officeDocument/2006/math">
                    <m:r>
                      <a:rPr lang="en-US" altLang="zh-CN" sz="2000" b="0" i="1" smtClean="0">
                        <a:latin typeface="Cambria Math" panose="02040503050406030204" pitchFamily="18" charset="0"/>
                      </a:rPr>
                      <m:t>𝑢</m:t>
                    </m:r>
                  </m:oMath>
                </a14:m>
                <a:r>
                  <a:rPr lang="zh-CN" altLang="zh-CN" sz="2000" dirty="0"/>
                  <a:t>的积极训练样本是对喜欢的位置的正面评价。同样，您不喜欢的地点的负面评论构成了负面的训练样本。</a:t>
                </a:r>
                <a:endParaRPr lang="en-US" altLang="zh-CN" sz="2000" dirty="0"/>
              </a:p>
              <a:p>
                <a:r>
                  <a:rPr lang="zh-CN" altLang="zh-CN" sz="2000" dirty="0"/>
                  <a:t>将评论中的术语</a:t>
                </a:r>
                <a:r>
                  <a:rPr lang="en-US" altLang="zh-CN" sz="2000" dirty="0"/>
                  <a:t>TF-IDF</a:t>
                </a:r>
                <a:r>
                  <a:rPr lang="zh-CN" altLang="zh-CN" sz="2000" dirty="0"/>
                  <a:t>评分视为特征。我们训练了许多分类器，但</a:t>
                </a:r>
                <a:r>
                  <a:rPr lang="en-US" altLang="zh-CN" sz="2000" dirty="0"/>
                  <a:t>SVM</a:t>
                </a:r>
                <a:r>
                  <a:rPr lang="zh-CN" altLang="zh-CN" sz="2000" dirty="0"/>
                  <a:t>优于所有其他模型。因此，我们选择</a:t>
                </a:r>
                <a:r>
                  <a:rPr lang="en-US" altLang="zh-CN" sz="2000" dirty="0"/>
                  <a:t>SVM</a:t>
                </a:r>
                <a:r>
                  <a:rPr lang="zh-CN" altLang="zh-CN" sz="2000" dirty="0"/>
                  <a:t>并将其决策函数的值视为基于评论的分数，并将其称为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𝑟𝑒𝑣</m:t>
                        </m:r>
                      </m:sub>
                    </m:sSub>
                  </m:oMath>
                </a14:m>
                <a:r>
                  <a:rPr lang="zh-CN" altLang="zh-CN" sz="2000" dirty="0"/>
                  <a:t>。决策功能让我们了解位置与用户配置文件的相关性</a:t>
                </a:r>
                <a:r>
                  <a:rPr lang="zh-CN" altLang="en-US" sz="2000" dirty="0"/>
                  <a:t>。</a:t>
                </a:r>
                <a:endParaRPr lang="en-US" altLang="zh-CN" sz="2000" dirty="0"/>
              </a:p>
              <a:p>
                <a:endParaRPr lang="en-US" altLang="zh-CN" sz="2400" dirty="0">
                  <a:latin typeface="Arial" panose="020B0604020202020204" pitchFamily="34" charset="0"/>
                  <a:ea typeface="微软雅黑" panose="020B0503020204020204" pitchFamily="34" charset="-122"/>
                </a:endParaRPr>
              </a:p>
              <a:p>
                <a:endParaRPr lang="zh-CN" altLang="en-US" sz="2400" dirty="0">
                  <a:latin typeface="Arial" panose="020B0604020202020204" pitchFamily="34" charset="0"/>
                  <a:ea typeface="微软雅黑" panose="020B0503020204020204" pitchFamily="34"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962025" y="1364566"/>
                <a:ext cx="10520290" cy="4895557"/>
              </a:xfrm>
              <a:prstGeom prst="rect">
                <a:avLst/>
              </a:prstGeom>
              <a:blipFill>
                <a:blip r:embed="rId2"/>
                <a:stretch>
                  <a:fillRect l="-637" r="-579"/>
                </a:stretch>
              </a:blipFill>
              <a:ln w="12700">
                <a:noFill/>
              </a:ln>
            </p:spPr>
            <p:txBody>
              <a:bodyPr/>
              <a:lstStyle/>
              <a:p>
                <a:r>
                  <a:rPr lang="zh-CN" altLang="en-US">
                    <a:noFill/>
                  </a:rPr>
                  <a:t> </a:t>
                </a:r>
              </a:p>
            </p:txBody>
          </p:sp>
        </mc:Fallback>
      </mc:AlternateContent>
    </p:spTree>
    <p:extLst>
      <p:ext uri="{BB962C8B-B14F-4D97-AF65-F5344CB8AC3E}">
        <p14:creationId xmlns:p14="http://schemas.microsoft.com/office/powerpoint/2010/main" val="2200838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第四章</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sz="3200" dirty="0"/>
              <a:t>地点排名</a:t>
            </a:r>
            <a:endParaRPr lang="en-US" altLang="zh-CN" sz="3200" dirty="0"/>
          </a:p>
          <a:p>
            <a:br>
              <a:rPr lang="en-US" altLang="zh-CN" dirty="0"/>
            </a:br>
            <a:r>
              <a:rPr lang="zh-CN" altLang="zh-CN" sz="2400" dirty="0"/>
              <a:t>在定义了上述相关性分数之后，我们在此解释如何将它们组合起来。</a:t>
            </a:r>
          </a:p>
          <a:p>
            <a:r>
              <a:rPr lang="zh-CN" altLang="zh-CN" sz="2400" dirty="0"/>
              <a:t>给定用户和候选位置列表，计算每个位置的提及分数并将它们组合以创建排名的位置列表。 我们采用了几种学习技术来对候选位置进行排名，因为它们已被证明对类似任务有效。 </a:t>
            </a:r>
          </a:p>
          <a:p>
            <a:r>
              <a:rPr lang="zh-CN" altLang="zh-CN" sz="2400" dirty="0"/>
              <a:t>特别是，我们研究了以下学习技术的排名：</a:t>
            </a:r>
            <a:r>
              <a:rPr lang="en-US" altLang="zh-CN" sz="2400" dirty="0" err="1"/>
              <a:t>AdaRank</a:t>
            </a:r>
            <a:r>
              <a:rPr lang="zh-CN" altLang="zh-CN" sz="2400" dirty="0"/>
              <a:t>，</a:t>
            </a:r>
            <a:r>
              <a:rPr lang="en-US" altLang="zh-CN" sz="2400" dirty="0" err="1"/>
              <a:t>CoordinateAscent</a:t>
            </a:r>
            <a:r>
              <a:rPr lang="zh-CN" altLang="zh-CN" sz="2400" dirty="0"/>
              <a:t>，</a:t>
            </a:r>
            <a:r>
              <a:rPr lang="en-US" altLang="zh-CN" sz="2400" dirty="0" err="1"/>
              <a:t>RankBoost</a:t>
            </a:r>
            <a:r>
              <a:rPr lang="zh-CN" altLang="zh-CN" sz="2400" dirty="0"/>
              <a:t>，</a:t>
            </a:r>
            <a:r>
              <a:rPr lang="en-US" altLang="zh-CN" sz="2400" dirty="0"/>
              <a:t>MART</a:t>
            </a:r>
            <a:r>
              <a:rPr lang="zh-CN" altLang="zh-CN" sz="2400" dirty="0"/>
              <a:t>，</a:t>
            </a:r>
            <a:r>
              <a:rPr lang="en-US" altLang="zh-CN" sz="2400" dirty="0" err="1"/>
              <a:t>LambdaMART</a:t>
            </a:r>
            <a:r>
              <a:rPr lang="zh-CN" altLang="zh-CN" sz="2400" dirty="0"/>
              <a:t>，</a:t>
            </a:r>
            <a:r>
              <a:rPr lang="en-US" altLang="zh-CN" sz="2400" dirty="0" err="1"/>
              <a:t>RandomForest</a:t>
            </a:r>
            <a:r>
              <a:rPr lang="zh-CN" altLang="zh-CN" sz="2400" dirty="0"/>
              <a:t>，</a:t>
            </a:r>
            <a:r>
              <a:rPr lang="en-US" altLang="zh-CN" sz="2400" dirty="0" err="1"/>
              <a:t>RankNet</a:t>
            </a:r>
            <a:r>
              <a:rPr lang="zh-CN" altLang="zh-CN" sz="2400" dirty="0"/>
              <a:t>和</a:t>
            </a:r>
            <a:r>
              <a:rPr lang="en-US" altLang="zh-CN" sz="2400" dirty="0" err="1"/>
              <a:t>ListNet</a:t>
            </a:r>
            <a:r>
              <a:rPr lang="zh-CN" altLang="zh-CN" sz="2400" dirty="0"/>
              <a:t>。 我们使用表</a:t>
            </a:r>
            <a:r>
              <a:rPr lang="en-US" altLang="zh-CN" sz="2400" dirty="0"/>
              <a:t>3</a:t>
            </a:r>
            <a:r>
              <a:rPr lang="zh-CN" altLang="zh-CN" sz="2400" dirty="0"/>
              <a:t>中提到的不同分数组合介绍四种模型。</a:t>
            </a:r>
            <a:endParaRPr lang="en-US" altLang="zh-CN" sz="2400" dirty="0"/>
          </a:p>
          <a:p>
            <a:endParaRPr lang="en-US" altLang="zh-CN" sz="2400" dirty="0"/>
          </a:p>
          <a:p>
            <a:endParaRPr lang="en-US" altLang="zh-CN" sz="2400" dirty="0"/>
          </a:p>
          <a:p>
            <a:endParaRPr lang="en-US" altLang="zh-CN" dirty="0"/>
          </a:p>
          <a:p>
            <a:endParaRPr lang="en-US" altLang="zh-CN" dirty="0"/>
          </a:p>
          <a:p>
            <a:endParaRPr lang="zh-CN" altLang="zh-CN" dirty="0"/>
          </a:p>
        </p:txBody>
      </p:sp>
      <p:pic>
        <p:nvPicPr>
          <p:cNvPr id="9" name="图片 8">
            <a:extLst>
              <a:ext uri="{FF2B5EF4-FFF2-40B4-BE49-F238E27FC236}">
                <a16:creationId xmlns:a16="http://schemas.microsoft.com/office/drawing/2014/main" id="{D1F37AA6-383A-47C5-8496-D337759D1B48}"/>
              </a:ext>
            </a:extLst>
          </p:cNvPr>
          <p:cNvPicPr/>
          <p:nvPr/>
        </p:nvPicPr>
        <p:blipFill>
          <a:blip r:embed="rId2"/>
          <a:stretch>
            <a:fillRect/>
          </a:stretch>
        </p:blipFill>
        <p:spPr>
          <a:xfrm>
            <a:off x="3819842" y="4803189"/>
            <a:ext cx="4552315" cy="1380490"/>
          </a:xfrm>
          <a:prstGeom prst="rect">
            <a:avLst/>
          </a:prstGeom>
        </p:spPr>
      </p:pic>
    </p:spTree>
    <p:extLst>
      <p:ext uri="{BB962C8B-B14F-4D97-AF65-F5344CB8AC3E}">
        <p14:creationId xmlns:p14="http://schemas.microsoft.com/office/powerpoint/2010/main" val="2489452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6"/>
          <p:cNvGrpSpPr/>
          <p:nvPr/>
        </p:nvGrpSpPr>
        <p:grpSpPr bwMode="auto">
          <a:xfrm>
            <a:off x="3257844" y="975908"/>
            <a:ext cx="5900224" cy="4906183"/>
            <a:chOff x="3581400" y="1295964"/>
            <a:chExt cx="5391150" cy="4443339"/>
          </a:xfrm>
        </p:grpSpPr>
        <p:sp>
          <p:nvSpPr>
            <p:cNvPr id="16" name="任意多边形 15"/>
            <p:cNvSpPr/>
            <p:nvPr/>
          </p:nvSpPr>
          <p:spPr>
            <a:xfrm flipV="1">
              <a:off x="3581400" y="1505511"/>
              <a:ext cx="5029200" cy="4233792"/>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 name="直接连接符 8"/>
            <p:cNvCxnSpPr/>
            <p:nvPr/>
          </p:nvCxnSpPr>
          <p:spPr>
            <a:xfrm>
              <a:off x="4724400" y="3943870"/>
              <a:ext cx="962025" cy="160176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5867400" y="1295964"/>
              <a:ext cx="3105150" cy="914385"/>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3" name="等腰三角形 12"/>
            <p:cNvSpPr/>
            <p:nvPr/>
          </p:nvSpPr>
          <p:spPr>
            <a:xfrm flipV="1">
              <a:off x="6038850" y="4504249"/>
              <a:ext cx="1466850" cy="1235054"/>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等腰三角形 13"/>
            <p:cNvSpPr/>
            <p:nvPr/>
          </p:nvSpPr>
          <p:spPr>
            <a:xfrm rot="21448465" flipV="1">
              <a:off x="3595688" y="1972228"/>
              <a:ext cx="790575" cy="665152"/>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5" name="矩形 17"/>
          <p:cNvSpPr>
            <a:spLocks noChangeArrowheads="1"/>
          </p:cNvSpPr>
          <p:nvPr/>
        </p:nvSpPr>
        <p:spPr bwMode="auto">
          <a:xfrm>
            <a:off x="3187191" y="3075057"/>
            <a:ext cx="58176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solidFill>
                  <a:schemeClr val="bg1"/>
                </a:solidFill>
                <a:latin typeface="微软雅黑" panose="020B0503020204020204" pitchFamily="34" charset="-122"/>
                <a:ea typeface="微软雅黑" panose="020B0503020204020204" pitchFamily="34" charset="-122"/>
              </a:rPr>
              <a:t>薛艳萍  </a:t>
            </a:r>
            <a:r>
              <a:rPr lang="en-US" altLang="zh-CN" sz="4000" b="1" dirty="0">
                <a:solidFill>
                  <a:schemeClr val="bg1"/>
                </a:solidFill>
                <a:latin typeface="微软雅黑" panose="020B0503020204020204" pitchFamily="34" charset="-122"/>
                <a:ea typeface="微软雅黑" panose="020B0503020204020204" pitchFamily="34" charset="-122"/>
              </a:rPr>
              <a:t>201822210021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6"/>
          <p:cNvGrpSpPr/>
          <p:nvPr/>
        </p:nvGrpSpPr>
        <p:grpSpPr bwMode="auto">
          <a:xfrm>
            <a:off x="3257844" y="975908"/>
            <a:ext cx="5900224" cy="4906183"/>
            <a:chOff x="3581400" y="1295964"/>
            <a:chExt cx="5391150" cy="4443339"/>
          </a:xfrm>
        </p:grpSpPr>
        <p:sp>
          <p:nvSpPr>
            <p:cNvPr id="16" name="任意多边形 15"/>
            <p:cNvSpPr/>
            <p:nvPr/>
          </p:nvSpPr>
          <p:spPr>
            <a:xfrm flipV="1">
              <a:off x="3581400" y="1505511"/>
              <a:ext cx="5029200" cy="4233792"/>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 name="直接连接符 8"/>
            <p:cNvCxnSpPr/>
            <p:nvPr/>
          </p:nvCxnSpPr>
          <p:spPr>
            <a:xfrm>
              <a:off x="4724400" y="3943870"/>
              <a:ext cx="962025" cy="160176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5867400" y="1295964"/>
              <a:ext cx="3105150" cy="914385"/>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3" name="等腰三角形 12"/>
            <p:cNvSpPr/>
            <p:nvPr/>
          </p:nvSpPr>
          <p:spPr>
            <a:xfrm flipV="1">
              <a:off x="6038850" y="4504249"/>
              <a:ext cx="1466850" cy="1235054"/>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等腰三角形 13"/>
            <p:cNvSpPr/>
            <p:nvPr/>
          </p:nvSpPr>
          <p:spPr>
            <a:xfrm rot="21448465" flipV="1">
              <a:off x="3595688" y="1972228"/>
              <a:ext cx="790575" cy="665152"/>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5" name="矩形 17"/>
          <p:cNvSpPr>
            <a:spLocks noChangeArrowheads="1"/>
          </p:cNvSpPr>
          <p:nvPr/>
        </p:nvSpPr>
        <p:spPr bwMode="auto">
          <a:xfrm>
            <a:off x="3187191" y="3075057"/>
            <a:ext cx="58176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solidFill>
                  <a:schemeClr val="bg1"/>
                </a:solidFill>
                <a:latin typeface="微软雅黑" panose="020B0503020204020204" pitchFamily="34" charset="-122"/>
                <a:ea typeface="微软雅黑" panose="020B0503020204020204" pitchFamily="34" charset="-122"/>
              </a:rPr>
              <a:t>张禧琳  </a:t>
            </a:r>
            <a:r>
              <a:rPr lang="en-US" altLang="zh-CN" sz="4000" b="1" dirty="0">
                <a:solidFill>
                  <a:schemeClr val="bg1"/>
                </a:solidFill>
                <a:latin typeface="微软雅黑" panose="020B0503020204020204" pitchFamily="34" charset="-122"/>
                <a:ea typeface="微软雅黑" panose="020B0503020204020204" pitchFamily="34" charset="-122"/>
              </a:rPr>
              <a:t>201822210003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p:nvPr/>
        </p:nvGrpSpPr>
        <p:grpSpPr bwMode="auto">
          <a:xfrm>
            <a:off x="1116013" y="1219200"/>
            <a:ext cx="4760912" cy="3924300"/>
            <a:chOff x="3581400" y="1295964"/>
            <a:chExt cx="5391150" cy="4443339"/>
          </a:xfrm>
        </p:grpSpPr>
        <p:sp>
          <p:nvSpPr>
            <p:cNvPr id="4" name="任意多边形 3"/>
            <p:cNvSpPr/>
            <p:nvPr/>
          </p:nvSpPr>
          <p:spPr>
            <a:xfrm flipV="1">
              <a:off x="3581400" y="1504470"/>
              <a:ext cx="5029823" cy="4234833"/>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p:nvCxnSpPr>
          <p:spPr>
            <a:xfrm>
              <a:off x="4724705" y="3943634"/>
              <a:ext cx="961742" cy="160334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5868010" y="1295964"/>
              <a:ext cx="3104540" cy="914911"/>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7" name="等腰三角形 6"/>
            <p:cNvSpPr/>
            <p:nvPr/>
          </p:nvSpPr>
          <p:spPr>
            <a:xfrm flipV="1">
              <a:off x="6038786" y="4504444"/>
              <a:ext cx="1466882" cy="1234859"/>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21448465" flipV="1">
              <a:off x="3595781" y="1971812"/>
              <a:ext cx="790966" cy="666861"/>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3" name="矩形 8"/>
          <p:cNvSpPr>
            <a:spLocks noChangeArrowheads="1"/>
          </p:cNvSpPr>
          <p:nvPr/>
        </p:nvSpPr>
        <p:spPr bwMode="auto">
          <a:xfrm>
            <a:off x="2578239" y="2653269"/>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bg1"/>
                </a:solidFill>
                <a:latin typeface="微软雅黑" panose="020B0503020204020204" pitchFamily="34" charset="-122"/>
                <a:ea typeface="微软雅黑" panose="020B0503020204020204" pitchFamily="34" charset="-122"/>
              </a:rPr>
              <a:t>第五章</a:t>
            </a:r>
          </a:p>
        </p:txBody>
      </p:sp>
      <p:sp>
        <p:nvSpPr>
          <p:cNvPr id="5124" name="文本框 36"/>
          <p:cNvSpPr txBox="1">
            <a:spLocks noChangeArrowheads="1"/>
          </p:cNvSpPr>
          <p:nvPr/>
        </p:nvSpPr>
        <p:spPr bwMode="auto">
          <a:xfrm>
            <a:off x="2391288" y="3279776"/>
            <a:ext cx="18912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eaLnBrk="1" hangingPunct="1">
              <a:lnSpc>
                <a:spcPct val="100000"/>
              </a:lnSpc>
              <a:spcBef>
                <a:spcPct val="0"/>
              </a:spcBef>
              <a:buFontTx/>
              <a:buNone/>
            </a:pPr>
            <a:r>
              <a:rPr lang="en-US" altLang="zh-CN" sz="1800" b="1" dirty="0">
                <a:solidFill>
                  <a:schemeClr val="bg1"/>
                </a:solidFill>
                <a:latin typeface="Arial" panose="020B0604020202020204" pitchFamily="34" charset="0"/>
                <a:ea typeface="微软雅黑" panose="020B0503020204020204" pitchFamily="34" charset="-122"/>
                <a:cs typeface="Arial" panose="020B0604020202020204" pitchFamily="34" charset="0"/>
              </a:rPr>
              <a:t>PART  FIVE</a:t>
            </a:r>
            <a:endParaRPr lang="zh-CN" altLang="en-US" sz="18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125" name="矩形 10"/>
          <p:cNvSpPr>
            <a:spLocks noChangeArrowheads="1"/>
          </p:cNvSpPr>
          <p:nvPr/>
        </p:nvSpPr>
        <p:spPr bwMode="auto">
          <a:xfrm>
            <a:off x="5557836" y="2494946"/>
            <a:ext cx="619315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dirty="0">
                <a:solidFill>
                  <a:schemeClr val="bg1"/>
                </a:solidFill>
                <a:latin typeface="微软雅黑" panose="020B0503020204020204" pitchFamily="34" charset="-122"/>
                <a:ea typeface="微软雅黑" panose="020B0503020204020204" pitchFamily="34" charset="-122"/>
              </a:rPr>
              <a:t>EXPERIMENTAL</a:t>
            </a:r>
          </a:p>
          <a:p>
            <a:pPr algn="ctr" eaLnBrk="1" hangingPunct="1"/>
            <a:r>
              <a:rPr lang="en-US" altLang="zh-CN" sz="4800" b="1" dirty="0">
                <a:solidFill>
                  <a:schemeClr val="bg1"/>
                </a:solidFill>
                <a:latin typeface="微软雅黑" panose="020B0503020204020204" pitchFamily="34" charset="-122"/>
                <a:ea typeface="微软雅黑" panose="020B0503020204020204" pitchFamily="34" charset="-122"/>
              </a:rPr>
              <a:t>SETTINGS</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第五章</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defTabSz="914400" eaLnBrk="1" fontAlgn="auto" hangingPunct="1">
              <a:spcBef>
                <a:spcPts val="0"/>
              </a:spcBef>
              <a:spcAft>
                <a:spcPts val="0"/>
              </a:spcAft>
              <a:defRPr/>
            </a:pPr>
            <a:r>
              <a:rPr lang="zh-CN" altLang="en-US" sz="3600" dirty="0">
                <a:latin typeface="Arial" panose="020B0604020202020204" pitchFamily="34" charset="0"/>
                <a:ea typeface="微软雅黑" panose="020B0503020204020204" pitchFamily="34" charset="-122"/>
                <a:sym typeface="+mn-ea"/>
              </a:rPr>
              <a:t>介绍实验过程中使用的：</a:t>
            </a:r>
            <a:endParaRPr lang="zh-CN" altLang="en-US" sz="3600" dirty="0">
              <a:latin typeface="Arial" panose="020B0604020202020204" pitchFamily="34" charset="0"/>
              <a:ea typeface="微软雅黑" panose="020B0503020204020204" pitchFamily="34" charset="-122"/>
            </a:endParaRPr>
          </a:p>
          <a:p>
            <a:pPr marL="571500" indent="-571500" algn="l" defTabSz="914400" eaLnBrk="1" fontAlgn="auto" hangingPunct="1">
              <a:spcBef>
                <a:spcPts val="0"/>
              </a:spcBef>
              <a:spcAft>
                <a:spcPts val="0"/>
              </a:spcAft>
              <a:buFont typeface="Wingdings" panose="05000000000000000000" charset="0"/>
              <a:buChar char="u"/>
              <a:defRPr/>
            </a:pPr>
            <a:r>
              <a:rPr lang="zh-CN" altLang="en-US" sz="3600" dirty="0">
                <a:solidFill>
                  <a:srgbClr val="FFFF00"/>
                </a:solidFill>
                <a:latin typeface="Arial" panose="020B0604020202020204" pitchFamily="34" charset="0"/>
                <a:ea typeface="微软雅黑" panose="020B0503020204020204" pitchFamily="34" charset="-122"/>
                <a:sym typeface="+mn-ea"/>
              </a:rPr>
              <a:t>数据集</a:t>
            </a:r>
            <a:endParaRPr lang="zh-CN" altLang="en-US" sz="3600" dirty="0">
              <a:solidFill>
                <a:srgbClr val="FFFF00"/>
              </a:solidFill>
              <a:latin typeface="Arial" panose="020B0604020202020204" pitchFamily="34" charset="0"/>
              <a:ea typeface="微软雅黑" panose="020B0503020204020204" pitchFamily="34" charset="-122"/>
            </a:endParaRPr>
          </a:p>
          <a:p>
            <a:pPr marL="571500" indent="-571500" algn="l" defTabSz="914400" eaLnBrk="1" fontAlgn="auto" hangingPunct="1">
              <a:spcBef>
                <a:spcPts val="0"/>
              </a:spcBef>
              <a:spcAft>
                <a:spcPts val="0"/>
              </a:spcAft>
              <a:buFont typeface="Wingdings" panose="05000000000000000000" charset="0"/>
              <a:buChar char="u"/>
              <a:defRPr/>
            </a:pPr>
            <a:r>
              <a:rPr lang="zh-CN" altLang="en-US" sz="3600" dirty="0">
                <a:solidFill>
                  <a:srgbClr val="FFFF00"/>
                </a:solidFill>
                <a:latin typeface="Arial" panose="020B0604020202020204" pitchFamily="34" charset="0"/>
                <a:ea typeface="微软雅黑" panose="020B0503020204020204" pitchFamily="34" charset="-122"/>
                <a:sym typeface="+mn-ea"/>
              </a:rPr>
              <a:t>比较方法</a:t>
            </a:r>
            <a:endParaRPr lang="zh-CN" altLang="en-US" sz="3600" dirty="0">
              <a:latin typeface="Arial" panose="020B0604020202020204" pitchFamily="34" charset="0"/>
              <a:ea typeface="微软雅黑" panose="020B0503020204020204" pitchFamily="34" charset="-122"/>
            </a:endParaRPr>
          </a:p>
          <a:p>
            <a:pPr marL="571500" indent="-571500" algn="l" defTabSz="914400" eaLnBrk="1" fontAlgn="auto" hangingPunct="1">
              <a:spcBef>
                <a:spcPts val="0"/>
              </a:spcBef>
              <a:spcAft>
                <a:spcPts val="0"/>
              </a:spcAft>
              <a:buFont typeface="Wingdings" panose="05000000000000000000" charset="0"/>
              <a:buChar char="u"/>
              <a:defRPr/>
            </a:pPr>
            <a:r>
              <a:rPr lang="zh-CN" altLang="en-US" sz="3600" dirty="0">
                <a:solidFill>
                  <a:srgbClr val="FFFF00"/>
                </a:solidFill>
                <a:latin typeface="Arial" panose="020B0604020202020204" pitchFamily="34" charset="0"/>
                <a:ea typeface="微软雅黑" panose="020B0503020204020204" pitchFamily="34" charset="-122"/>
                <a:sym typeface="+mn-ea"/>
              </a:rPr>
              <a:t>评估过程</a:t>
            </a:r>
            <a:endParaRPr lang="zh-CN" altLang="en-US" sz="2400" dirty="0">
              <a:latin typeface="Arial" panose="020B0604020202020204" pitchFamily="34" charset="0"/>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bg1"/>
                </a:solidFill>
              </a:rPr>
              <a:t>数据集</a:t>
            </a:r>
          </a:p>
        </p:txBody>
      </p:sp>
      <p:sp>
        <p:nvSpPr>
          <p:cNvPr id="9" name="内容占位符 8"/>
          <p:cNvSpPr>
            <a:spLocks noGrp="1"/>
          </p:cNvSpPr>
          <p:nvPr>
            <p:ph idx="1"/>
          </p:nvPr>
        </p:nvSpPr>
        <p:spPr>
          <a:xfrm>
            <a:off x="1234440" y="1825625"/>
            <a:ext cx="10119360" cy="4351655"/>
          </a:xfrm>
        </p:spPr>
        <p:txBody>
          <a:bodyPr/>
          <a:lstStyle/>
          <a:p>
            <a:endParaRPr lang="zh-CN" altLang="en-US">
              <a:solidFill>
                <a:schemeClr val="bg1"/>
              </a:solidFill>
            </a:endParaRPr>
          </a:p>
          <a:p>
            <a:r>
              <a:rPr lang="zh-CN" altLang="en-US">
                <a:solidFill>
                  <a:schemeClr val="bg1"/>
                </a:solidFill>
              </a:rPr>
              <a:t>针对数据集中的每个位置，我们根据</a:t>
            </a:r>
            <a:r>
              <a:rPr lang="zh-CN" altLang="en-US">
                <a:solidFill>
                  <a:srgbClr val="FF0000"/>
                </a:solidFill>
              </a:rPr>
              <a:t>位置的名称</a:t>
            </a:r>
            <a:r>
              <a:rPr lang="zh-CN" altLang="en-US">
                <a:solidFill>
                  <a:schemeClr val="bg1"/>
                </a:solidFill>
              </a:rPr>
              <a:t>和</a:t>
            </a:r>
            <a:r>
              <a:rPr lang="zh-CN" altLang="en-US">
                <a:solidFill>
                  <a:srgbClr val="FF0000"/>
                </a:solidFill>
              </a:rPr>
              <a:t>城市</a:t>
            </a:r>
            <a:r>
              <a:rPr lang="zh-CN" altLang="en-US">
                <a:solidFill>
                  <a:schemeClr val="bg1"/>
                </a:solidFill>
              </a:rPr>
              <a:t>形成查询，以查找相应的</a:t>
            </a:r>
            <a:r>
              <a:rPr lang="zh-CN" altLang="en-US">
                <a:solidFill>
                  <a:srgbClr val="FFC000"/>
                </a:solidFill>
              </a:rPr>
              <a:t>Y</a:t>
            </a:r>
            <a:r>
              <a:rPr lang="zh-CN" altLang="en-US">
                <a:solidFill>
                  <a:srgbClr val="FFFF00"/>
                </a:solidFill>
              </a:rPr>
              <a:t>elp</a:t>
            </a:r>
            <a:r>
              <a:rPr lang="zh-CN" altLang="en-US">
                <a:solidFill>
                  <a:schemeClr val="bg1"/>
                </a:solidFill>
              </a:rPr>
              <a:t>和</a:t>
            </a:r>
            <a:r>
              <a:rPr lang="zh-CN" altLang="en-US">
                <a:solidFill>
                  <a:srgbClr val="FFFF00"/>
                </a:solidFill>
              </a:rPr>
              <a:t>Foursquare</a:t>
            </a:r>
            <a:r>
              <a:rPr lang="zh-CN" altLang="en-US">
                <a:solidFill>
                  <a:schemeClr val="bg1"/>
                </a:solidFill>
              </a:rPr>
              <a:t>配置文件。</a:t>
            </a:r>
          </a:p>
          <a:p>
            <a:endParaRPr lang="zh-CN" altLang="en-US">
              <a:solidFill>
                <a:schemeClr val="bg1"/>
              </a:solidFill>
            </a:endParaRPr>
          </a:p>
          <a:p>
            <a:endParaRPr lang="zh-CN" altLang="en-US">
              <a:solidFill>
                <a:schemeClr val="bg1"/>
              </a:solidFill>
            </a:endParaRPr>
          </a:p>
          <a:p>
            <a:r>
              <a:rPr lang="zh-CN" altLang="en-US">
                <a:solidFill>
                  <a:schemeClr val="bg1"/>
                </a:solidFill>
              </a:rPr>
              <a:t>为避免不相关的信息：</a:t>
            </a:r>
          </a:p>
          <a:p>
            <a:pPr marL="0" indent="0">
              <a:buNone/>
            </a:pPr>
            <a:r>
              <a:rPr lang="zh-CN" altLang="en-US">
                <a:solidFill>
                  <a:schemeClr val="bg1"/>
                </a:solidFill>
              </a:rPr>
              <a:t>文章验证了每个结果的标题和位置，</a:t>
            </a:r>
            <a:r>
              <a:rPr lang="zh-CN" altLang="en-US">
                <a:solidFill>
                  <a:srgbClr val="FFFF00"/>
                </a:solidFill>
              </a:rPr>
              <a:t>Yelp</a:t>
            </a:r>
            <a:r>
              <a:rPr lang="zh-CN" altLang="en-US">
                <a:solidFill>
                  <a:srgbClr val="FF0000"/>
                </a:solidFill>
              </a:rPr>
              <a:t>主要用于评论</a:t>
            </a:r>
            <a:r>
              <a:rPr lang="zh-CN" altLang="en-US">
                <a:solidFill>
                  <a:schemeClr val="bg1"/>
                </a:solidFill>
              </a:rPr>
              <a:t>，而</a:t>
            </a:r>
            <a:r>
              <a:rPr lang="zh-CN" altLang="en-US">
                <a:solidFill>
                  <a:srgbClr val="FFFF00"/>
                </a:solidFill>
              </a:rPr>
              <a:t>Foursquare</a:t>
            </a:r>
            <a:r>
              <a:rPr lang="zh-CN" altLang="en-US">
                <a:solidFill>
                  <a:srgbClr val="FF0000"/>
                </a:solidFill>
              </a:rPr>
              <a:t>主要用于定位关键字</a:t>
            </a:r>
            <a:r>
              <a:rPr lang="zh-CN" altLang="en-US">
                <a:solidFill>
                  <a:schemeClr val="bg1"/>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bg1"/>
                </a:solidFill>
                <a:sym typeface="+mn-ea"/>
              </a:rPr>
              <a:t>数据集操作</a:t>
            </a:r>
            <a:endParaRPr lang="zh-CN" altLang="en-US"/>
          </a:p>
        </p:txBody>
      </p:sp>
      <p:sp>
        <p:nvSpPr>
          <p:cNvPr id="3" name="内容占位符 2"/>
          <p:cNvSpPr>
            <a:spLocks noGrp="1"/>
          </p:cNvSpPr>
          <p:nvPr>
            <p:ph idx="1"/>
          </p:nvPr>
        </p:nvSpPr>
        <p:spPr/>
        <p:txBody>
          <a:bodyPr/>
          <a:lstStyle/>
          <a:p>
            <a:pPr algn="l">
              <a:buFont typeface="Wingdings" panose="05000000000000000000" charset="0"/>
              <a:buChar char="l"/>
            </a:pPr>
            <a:r>
              <a:rPr lang="zh-CN" altLang="en-US">
                <a:solidFill>
                  <a:schemeClr val="accent4"/>
                </a:solidFill>
              </a:rPr>
              <a:t>维度降低</a:t>
            </a:r>
            <a:endParaRPr lang="zh-CN" altLang="en-US">
              <a:solidFill>
                <a:schemeClr val="bg1"/>
              </a:solidFill>
            </a:endParaRPr>
          </a:p>
          <a:p>
            <a:pPr marL="0" indent="0">
              <a:buNone/>
            </a:pPr>
            <a:r>
              <a:rPr lang="zh-CN" altLang="en-US">
                <a:solidFill>
                  <a:schemeClr val="bg1"/>
                </a:solidFill>
              </a:rPr>
              <a:t>本文提供了与降维相关的更多细节：</a:t>
            </a:r>
          </a:p>
          <a:p>
            <a:pPr marL="0" indent="0">
              <a:buNone/>
            </a:pPr>
            <a:r>
              <a:rPr lang="zh-CN" altLang="en-US">
                <a:solidFill>
                  <a:schemeClr val="bg1"/>
                </a:solidFill>
                <a:sym typeface="+mn-ea"/>
              </a:rPr>
              <a:t>使用相同的数据集来评估有效性，并</a:t>
            </a:r>
            <a:r>
              <a:rPr lang="zh-CN" altLang="en-US">
                <a:solidFill>
                  <a:schemeClr val="bg1"/>
                </a:solidFill>
              </a:rPr>
              <a:t>推荐有效性相同的数据集上的降维效果</a:t>
            </a:r>
          </a:p>
          <a:p>
            <a:pPr marL="0" indent="0">
              <a:buNone/>
            </a:pPr>
            <a:endParaRPr lang="zh-CN" altLang="en-US">
              <a:solidFill>
                <a:schemeClr val="bg1"/>
              </a:solidFill>
            </a:endParaRPr>
          </a:p>
          <a:p>
            <a:pPr marL="0" indent="0">
              <a:buNone/>
            </a:pPr>
            <a:endParaRPr lang="zh-CN" altLang="en-US">
              <a:solidFill>
                <a:schemeClr val="bg1"/>
              </a:solidFill>
            </a:endParaRPr>
          </a:p>
          <a:p>
            <a:pPr>
              <a:buFont typeface="Wingdings" panose="05000000000000000000" charset="0"/>
              <a:buChar char="l"/>
            </a:pPr>
            <a:r>
              <a:rPr lang="zh-CN" altLang="en-US">
                <a:solidFill>
                  <a:schemeClr val="accent4"/>
                </a:solidFill>
              </a:rPr>
              <a:t>用户标签预测</a:t>
            </a:r>
            <a:endParaRPr lang="zh-CN" altLang="en-US">
              <a:solidFill>
                <a:schemeClr val="bg1"/>
              </a:solidFill>
            </a:endParaRPr>
          </a:p>
          <a:p>
            <a:pPr marL="0" indent="0">
              <a:buFont typeface="Wingdings" panose="05000000000000000000" charset="0"/>
              <a:buNone/>
            </a:pPr>
            <a:r>
              <a:rPr lang="zh-CN" altLang="en-US">
                <a:solidFill>
                  <a:schemeClr val="bg1"/>
                </a:solidFill>
              </a:rPr>
              <a:t>具体分为：培训集，开发集和测试集</a:t>
            </a:r>
          </a:p>
          <a:p>
            <a:pPr marL="0" indent="0">
              <a:buNone/>
            </a:pPr>
            <a:endParaRPr lang="zh-CN" altLang="en-US">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bg1"/>
                </a:solidFill>
              </a:rPr>
              <a:t>比较方法</a:t>
            </a:r>
          </a:p>
        </p:txBody>
      </p:sp>
      <p:sp>
        <p:nvSpPr>
          <p:cNvPr id="3" name="内容占位符 2"/>
          <p:cNvSpPr>
            <a:spLocks noGrp="1"/>
          </p:cNvSpPr>
          <p:nvPr>
            <p:ph idx="1"/>
          </p:nvPr>
        </p:nvSpPr>
        <p:spPr/>
        <p:txBody>
          <a:bodyPr/>
          <a:lstStyle/>
          <a:p>
            <a:endParaRPr lang="zh-CN" altLang="en-US">
              <a:solidFill>
                <a:schemeClr val="bg1"/>
              </a:solidFill>
            </a:endParaRPr>
          </a:p>
          <a:p>
            <a:pPr marL="0" indent="0">
              <a:buNone/>
            </a:pPr>
            <a:r>
              <a:rPr lang="zh-CN" altLang="en-US">
                <a:solidFill>
                  <a:schemeClr val="bg1"/>
                </a:solidFill>
              </a:rPr>
              <a:t>我们将</a:t>
            </a:r>
            <a:r>
              <a:rPr lang="zh-CN" altLang="en-US">
                <a:solidFill>
                  <a:srgbClr val="FF0000"/>
                </a:solidFill>
              </a:rPr>
              <a:t>TREC-CS 2015</a:t>
            </a:r>
            <a:r>
              <a:rPr lang="zh-CN" altLang="en-US">
                <a:solidFill>
                  <a:schemeClr val="bg1"/>
                </a:solidFill>
              </a:rPr>
              <a:t>中表现最佳的系统视为我们的基准。 此外， 将我们提出的</a:t>
            </a:r>
            <a:r>
              <a:rPr lang="zh-CN" altLang="en-US">
                <a:solidFill>
                  <a:srgbClr val="FF0000"/>
                </a:solidFill>
              </a:rPr>
              <a:t>PK-Boosting</a:t>
            </a:r>
            <a:r>
              <a:rPr lang="zh-CN" altLang="en-US">
                <a:solidFill>
                  <a:schemeClr val="bg1"/>
                </a:solidFill>
              </a:rPr>
              <a:t>与</a:t>
            </a:r>
            <a:r>
              <a:rPr lang="zh-CN" altLang="en-US">
                <a:solidFill>
                  <a:srgbClr val="FF0000"/>
                </a:solidFill>
              </a:rPr>
              <a:t>基于用户标签预测的其他模型</a:t>
            </a:r>
            <a:r>
              <a:rPr lang="zh-CN" altLang="en-US">
                <a:solidFill>
                  <a:schemeClr val="bg1"/>
                </a:solidFill>
              </a:rPr>
              <a:t>（即</a:t>
            </a:r>
            <a:r>
              <a:rPr lang="zh-CN" altLang="en-US">
                <a:solidFill>
                  <a:schemeClr val="accent2"/>
                </a:solidFill>
              </a:rPr>
              <a:t>UT-ML，UT-CRF和UT-SVM</a:t>
            </a:r>
            <a:r>
              <a:rPr lang="zh-CN" altLang="en-US">
                <a:solidFill>
                  <a:schemeClr val="bg1"/>
                </a:solidFill>
              </a:rPr>
              <a:t>）进行比较。</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accent2"/>
                </a:solidFill>
              </a:rPr>
              <a:t>UT-ML模型比较</a:t>
            </a:r>
          </a:p>
        </p:txBody>
      </p:sp>
      <p:sp>
        <p:nvSpPr>
          <p:cNvPr id="3" name="内容占位符 2"/>
          <p:cNvSpPr>
            <a:spLocks noGrp="1"/>
          </p:cNvSpPr>
          <p:nvPr>
            <p:ph idx="1"/>
          </p:nvPr>
        </p:nvSpPr>
        <p:spPr/>
        <p:txBody>
          <a:bodyPr/>
          <a:lstStyle/>
          <a:p>
            <a:pPr marL="0" indent="0">
              <a:buNone/>
            </a:pPr>
            <a:endParaRPr lang="zh-CN" altLang="en-US">
              <a:solidFill>
                <a:schemeClr val="bg1"/>
              </a:solidFill>
            </a:endParaRPr>
          </a:p>
          <a:p>
            <a:pPr marL="0" indent="0">
              <a:buNone/>
            </a:pPr>
            <a:r>
              <a:rPr lang="zh-CN" altLang="en-US">
                <a:solidFill>
                  <a:schemeClr val="bg1"/>
                </a:solidFill>
              </a:rPr>
              <a:t>UT-ML，使用基于最大似然标准的预测用户标签的分数而不是关键字提升分数。</a:t>
            </a:r>
          </a:p>
          <a:p>
            <a:pPr marL="0" indent="0">
              <a:buNone/>
            </a:pPr>
            <a:r>
              <a:rPr lang="zh-CN" altLang="en-US">
                <a:solidFill>
                  <a:schemeClr val="bg1"/>
                </a:solidFill>
              </a:rPr>
              <a:t>我们的目的是研究与PK-Boosting相比，预测用户标签对推荐有效性的影响。</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accent2"/>
                </a:solidFill>
                <a:sym typeface="+mn-ea"/>
              </a:rPr>
              <a:t>UT-CRF模型比较</a:t>
            </a:r>
            <a:endParaRPr lang="zh-CN" altLang="en-US"/>
          </a:p>
        </p:txBody>
      </p:sp>
      <p:sp>
        <p:nvSpPr>
          <p:cNvPr id="3" name="内容占位符 2"/>
          <p:cNvSpPr>
            <a:spLocks noGrp="1"/>
          </p:cNvSpPr>
          <p:nvPr>
            <p:ph idx="1"/>
          </p:nvPr>
        </p:nvSpPr>
        <p:spPr/>
        <p:txBody>
          <a:bodyPr/>
          <a:lstStyle/>
          <a:p>
            <a:pPr marL="0" indent="0">
              <a:buNone/>
            </a:pPr>
            <a:endParaRPr lang="zh-CN" altLang="en-US" sz="3200">
              <a:solidFill>
                <a:schemeClr val="bg1"/>
              </a:solidFill>
            </a:endParaRPr>
          </a:p>
          <a:p>
            <a:pPr marL="0" indent="0">
              <a:buNone/>
            </a:pPr>
            <a:r>
              <a:rPr lang="zh-CN" altLang="en-US">
                <a:solidFill>
                  <a:schemeClr val="bg1"/>
                </a:solidFill>
              </a:rPr>
              <a:t>UT-CRF使用训练有素的CRF模型预测用户标签。 然后，对于每个场地 - 用户对，它计算预测的用户标签和用户简档之间的相似性。 最后，它用计算出的相似度得分代替提升分数。</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zh-CN" altLang="en-US"/>
            </a:br>
            <a:r>
              <a:rPr lang="zh-CN" altLang="en-US">
                <a:solidFill>
                  <a:schemeClr val="accent2"/>
                </a:solidFill>
                <a:sym typeface="+mn-ea"/>
              </a:rPr>
              <a:t>UT-SVM模型比较</a:t>
            </a:r>
            <a:br>
              <a:rPr lang="zh-CN" altLang="en-US"/>
            </a:br>
            <a:endParaRPr lang="zh-CN" altLang="en-US"/>
          </a:p>
        </p:txBody>
      </p:sp>
      <p:sp>
        <p:nvSpPr>
          <p:cNvPr id="3" name="内容占位符 2"/>
          <p:cNvSpPr>
            <a:spLocks noGrp="1"/>
          </p:cNvSpPr>
          <p:nvPr>
            <p:ph idx="1"/>
          </p:nvPr>
        </p:nvSpPr>
        <p:spPr/>
        <p:txBody>
          <a:bodyPr/>
          <a:lstStyle/>
          <a:p>
            <a:endParaRPr lang="zh-CN" altLang="en-US" dirty="0">
              <a:solidFill>
                <a:schemeClr val="bg1"/>
              </a:solidFill>
              <a:sym typeface="+mn-ea"/>
            </a:endParaRPr>
          </a:p>
          <a:p>
            <a:pPr marL="0" indent="0">
              <a:buNone/>
            </a:pPr>
            <a:r>
              <a:rPr lang="zh-CN" altLang="en-US" dirty="0">
                <a:solidFill>
                  <a:schemeClr val="bg1"/>
                </a:solidFill>
                <a:sym typeface="+mn-ea"/>
              </a:rPr>
              <a:t>UT-SVM使用基于SVM的标记模型预测给定用户场所对的用户标签。 提升分数由用户配置文件和预测用户标签之间的相似性得分代替。</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bg1"/>
                </a:solidFill>
              </a:rPr>
              <a:t>实验评估指标</a:t>
            </a:r>
          </a:p>
        </p:txBody>
      </p:sp>
      <p:sp>
        <p:nvSpPr>
          <p:cNvPr id="3" name="内容占位符 2"/>
          <p:cNvSpPr>
            <a:spLocks noGrp="1"/>
          </p:cNvSpPr>
          <p:nvPr>
            <p:ph idx="1"/>
          </p:nvPr>
        </p:nvSpPr>
        <p:spPr>
          <a:xfrm>
            <a:off x="838200" y="1841500"/>
            <a:ext cx="10515600" cy="4351338"/>
          </a:xfrm>
        </p:spPr>
        <p:txBody>
          <a:bodyPr/>
          <a:lstStyle/>
          <a:p>
            <a:pPr>
              <a:buFont typeface="Wingdings" panose="05000000000000000000" charset="0"/>
              <a:buChar char="u"/>
            </a:pPr>
            <a:r>
              <a:rPr lang="zh-CN" altLang="en-US">
                <a:solidFill>
                  <a:srgbClr val="FFFF00"/>
                </a:solidFill>
              </a:rPr>
              <a:t>维度降低</a:t>
            </a:r>
          </a:p>
          <a:p>
            <a:pPr>
              <a:buFont typeface="Wingdings" panose="05000000000000000000" charset="0"/>
              <a:buChar char="u"/>
            </a:pPr>
            <a:endParaRPr lang="zh-CN" altLang="en-US">
              <a:solidFill>
                <a:srgbClr val="FFFF00"/>
              </a:solidFill>
            </a:endParaRPr>
          </a:p>
          <a:p>
            <a:pPr>
              <a:buFont typeface="Wingdings" panose="05000000000000000000" charset="0"/>
              <a:buChar char="u"/>
            </a:pPr>
            <a:r>
              <a:rPr lang="zh-CN" altLang="en-US">
                <a:solidFill>
                  <a:srgbClr val="FFFF00"/>
                </a:solidFill>
              </a:rPr>
              <a:t>用户标签预测</a:t>
            </a:r>
          </a:p>
          <a:p>
            <a:pPr marL="0" indent="0">
              <a:buFont typeface="Wingdings" panose="05000000000000000000" charset="0"/>
              <a:buNone/>
            </a:pPr>
            <a:endParaRPr lang="zh-CN" altLang="en-US">
              <a:solidFill>
                <a:srgbClr val="FFFF00"/>
              </a:solidFill>
            </a:endParaRPr>
          </a:p>
          <a:p>
            <a:pPr marL="0" indent="0">
              <a:buFont typeface="Wingdings" panose="05000000000000000000" charset="0"/>
              <a:buNone/>
            </a:pPr>
            <a:endParaRPr lang="zh-CN" altLang="en-US">
              <a:solidFill>
                <a:srgbClr val="FFFF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FF00"/>
                </a:solidFill>
                <a:sym typeface="+mn-ea"/>
              </a:rPr>
              <a:t>维度降低</a:t>
            </a:r>
            <a:endParaRPr lang="zh-CN" altLang="en-US"/>
          </a:p>
        </p:txBody>
      </p:sp>
      <p:sp>
        <p:nvSpPr>
          <p:cNvPr id="3" name="内容占位符 2"/>
          <p:cNvSpPr>
            <a:spLocks noGrp="1"/>
          </p:cNvSpPr>
          <p:nvPr>
            <p:ph idx="1"/>
          </p:nvPr>
        </p:nvSpPr>
        <p:spPr/>
        <p:txBody>
          <a:bodyPr/>
          <a:lstStyle/>
          <a:p>
            <a:endParaRPr lang="zh-CN" altLang="en-US">
              <a:solidFill>
                <a:schemeClr val="bg1"/>
              </a:solidFill>
            </a:endParaRPr>
          </a:p>
          <a:p>
            <a:pPr marL="0" indent="0">
              <a:buNone/>
            </a:pPr>
            <a:endParaRPr lang="zh-CN" altLang="en-US">
              <a:solidFill>
                <a:schemeClr val="bg1"/>
              </a:solidFill>
            </a:endParaRPr>
          </a:p>
          <a:p>
            <a:pPr marL="0" indent="0">
              <a:buNone/>
            </a:pPr>
            <a:r>
              <a:rPr lang="zh-CN" altLang="en-US">
                <a:solidFill>
                  <a:schemeClr val="bg1"/>
                </a:solidFill>
              </a:rPr>
              <a:t>使用不同的降维方法评估建议有效性，以了解它们如何增强整体建议</a:t>
            </a:r>
          </a:p>
          <a:p>
            <a:pPr marL="0" indent="0">
              <a:buNone/>
            </a:pPr>
            <a:endParaRPr lang="zh-CN" alt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p:nvPr/>
        </p:nvGrpSpPr>
        <p:grpSpPr bwMode="auto">
          <a:xfrm>
            <a:off x="1116013" y="1219200"/>
            <a:ext cx="4760912" cy="3924300"/>
            <a:chOff x="3581400" y="1295964"/>
            <a:chExt cx="5391150" cy="4443339"/>
          </a:xfrm>
        </p:grpSpPr>
        <p:sp>
          <p:nvSpPr>
            <p:cNvPr id="4" name="任意多边形 3"/>
            <p:cNvSpPr/>
            <p:nvPr/>
          </p:nvSpPr>
          <p:spPr>
            <a:xfrm flipV="1">
              <a:off x="3581400" y="1504470"/>
              <a:ext cx="5029823" cy="4234833"/>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p:nvCxnSpPr>
          <p:spPr>
            <a:xfrm>
              <a:off x="4724705" y="3943634"/>
              <a:ext cx="961742" cy="160334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5868010" y="1295964"/>
              <a:ext cx="3104540" cy="914911"/>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7" name="等腰三角形 6"/>
            <p:cNvSpPr/>
            <p:nvPr/>
          </p:nvSpPr>
          <p:spPr>
            <a:xfrm flipV="1">
              <a:off x="6038786" y="4504444"/>
              <a:ext cx="1466882" cy="1234859"/>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21448465" flipV="1">
              <a:off x="3595781" y="1971812"/>
              <a:ext cx="790966" cy="666861"/>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3" name="矩形 8"/>
          <p:cNvSpPr>
            <a:spLocks noChangeArrowheads="1"/>
          </p:cNvSpPr>
          <p:nvPr/>
        </p:nvSpPr>
        <p:spPr bwMode="auto">
          <a:xfrm>
            <a:off x="2373054" y="2844225"/>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bg1"/>
                </a:solidFill>
                <a:latin typeface="微软雅黑" panose="020B0503020204020204" pitchFamily="34" charset="-122"/>
                <a:ea typeface="微软雅黑" panose="020B0503020204020204" pitchFamily="34" charset="-122"/>
              </a:rPr>
              <a:t>论文背景</a:t>
            </a:r>
          </a:p>
        </p:txBody>
      </p:sp>
      <p:sp>
        <p:nvSpPr>
          <p:cNvPr id="5125" name="矩形 10"/>
          <p:cNvSpPr>
            <a:spLocks noChangeArrowheads="1"/>
          </p:cNvSpPr>
          <p:nvPr/>
        </p:nvSpPr>
        <p:spPr bwMode="auto">
          <a:xfrm>
            <a:off x="5876925" y="2611705"/>
            <a:ext cx="499306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个性化的上下文感知兴趣点推荐</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FF00"/>
                </a:solidFill>
                <a:latin typeface="+mn-lt"/>
                <a:ea typeface="+mn-ea"/>
                <a:cs typeface="+mn-cs"/>
                <a:sym typeface="+mn-ea"/>
              </a:rPr>
              <a:t>用户标签预测</a:t>
            </a:r>
            <a:endParaRPr lang="zh-CN" altLang="en-US"/>
          </a:p>
        </p:txBody>
      </p:sp>
      <p:sp>
        <p:nvSpPr>
          <p:cNvPr id="3" name="内容占位符 2"/>
          <p:cNvSpPr>
            <a:spLocks noGrp="1"/>
          </p:cNvSpPr>
          <p:nvPr>
            <p:ph idx="1"/>
          </p:nvPr>
        </p:nvSpPr>
        <p:spPr/>
        <p:txBody>
          <a:bodyPr/>
          <a:lstStyle/>
          <a:p>
            <a:pPr marL="0" indent="0">
              <a:buNone/>
            </a:pPr>
            <a:endParaRPr lang="zh-CN" altLang="en-US">
              <a:solidFill>
                <a:schemeClr val="bg1"/>
              </a:solidFill>
            </a:endParaRPr>
          </a:p>
          <a:p>
            <a:pPr marL="0" indent="0">
              <a:buNone/>
            </a:pPr>
            <a:endParaRPr lang="zh-CN" altLang="en-US">
              <a:solidFill>
                <a:schemeClr val="bg1"/>
              </a:solidFill>
            </a:endParaRPr>
          </a:p>
          <a:p>
            <a:pPr marL="0" indent="0">
              <a:buNone/>
            </a:pPr>
            <a:r>
              <a:rPr lang="zh-CN" altLang="en-US">
                <a:solidFill>
                  <a:schemeClr val="bg1"/>
                </a:solidFill>
              </a:rPr>
              <a:t>使用用于评估典型序列标记问题（例如词性标注）的相同度量来评估用户标签预测的有效性。 因此，我们报告了此实验的</a:t>
            </a:r>
            <a:r>
              <a:rPr lang="zh-CN" altLang="en-US">
                <a:solidFill>
                  <a:srgbClr val="FF0000"/>
                </a:solidFill>
              </a:rPr>
              <a:t>精度</a:t>
            </a:r>
            <a:r>
              <a:rPr lang="zh-CN" altLang="en-US">
                <a:solidFill>
                  <a:schemeClr val="bg1"/>
                </a:solidFill>
              </a:rPr>
              <a:t>，</a:t>
            </a:r>
            <a:r>
              <a:rPr lang="zh-CN" altLang="en-US">
                <a:solidFill>
                  <a:srgbClr val="FF0000"/>
                </a:solidFill>
              </a:rPr>
              <a:t>召回</a:t>
            </a:r>
            <a:r>
              <a:rPr lang="zh-CN" altLang="en-US">
                <a:solidFill>
                  <a:schemeClr val="bg1"/>
                </a:solidFill>
              </a:rPr>
              <a:t>和</a:t>
            </a:r>
            <a:r>
              <a:rPr lang="zh-CN" altLang="en-US">
                <a:solidFill>
                  <a:srgbClr val="FF0000"/>
                </a:solidFill>
              </a:rPr>
              <a:t>测量</a:t>
            </a:r>
            <a:r>
              <a:rPr lang="zh-CN" altLang="en-US">
                <a:solidFill>
                  <a:schemeClr val="bg1"/>
                </a:solidFill>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6"/>
          <p:cNvGrpSpPr/>
          <p:nvPr/>
        </p:nvGrpSpPr>
        <p:grpSpPr bwMode="auto">
          <a:xfrm>
            <a:off x="3257844" y="975908"/>
            <a:ext cx="5900224" cy="4906183"/>
            <a:chOff x="3581400" y="1295964"/>
            <a:chExt cx="5391150" cy="4443339"/>
          </a:xfrm>
        </p:grpSpPr>
        <p:sp>
          <p:nvSpPr>
            <p:cNvPr id="16" name="任意多边形 15"/>
            <p:cNvSpPr/>
            <p:nvPr/>
          </p:nvSpPr>
          <p:spPr>
            <a:xfrm flipV="1">
              <a:off x="3581400" y="1505511"/>
              <a:ext cx="5029200" cy="4233792"/>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 name="直接连接符 8"/>
            <p:cNvCxnSpPr/>
            <p:nvPr/>
          </p:nvCxnSpPr>
          <p:spPr>
            <a:xfrm>
              <a:off x="4724400" y="3943870"/>
              <a:ext cx="962025" cy="160176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5867400" y="1295964"/>
              <a:ext cx="3105150" cy="914385"/>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3" name="等腰三角形 12"/>
            <p:cNvSpPr/>
            <p:nvPr/>
          </p:nvSpPr>
          <p:spPr>
            <a:xfrm flipV="1">
              <a:off x="6038850" y="4504249"/>
              <a:ext cx="1466850" cy="1235054"/>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等腰三角形 13"/>
            <p:cNvSpPr/>
            <p:nvPr/>
          </p:nvSpPr>
          <p:spPr>
            <a:xfrm rot="21448465" flipV="1">
              <a:off x="3595688" y="1972228"/>
              <a:ext cx="790575" cy="665152"/>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5" name="矩形 17"/>
          <p:cNvSpPr>
            <a:spLocks noChangeArrowheads="1"/>
          </p:cNvSpPr>
          <p:nvPr/>
        </p:nvSpPr>
        <p:spPr bwMode="auto">
          <a:xfrm>
            <a:off x="3187191" y="3075057"/>
            <a:ext cx="58176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solidFill>
                  <a:schemeClr val="bg1"/>
                </a:solidFill>
                <a:latin typeface="微软雅黑" panose="020B0503020204020204" pitchFamily="34" charset="-122"/>
                <a:ea typeface="微软雅黑" panose="020B0503020204020204" pitchFamily="34" charset="-122"/>
              </a:rPr>
              <a:t>何延超  </a:t>
            </a:r>
            <a:r>
              <a:rPr lang="en-US" altLang="zh-CN" sz="4000" b="1" dirty="0">
                <a:solidFill>
                  <a:schemeClr val="bg1"/>
                </a:solidFill>
                <a:latin typeface="微软雅黑" panose="020B0503020204020204" pitchFamily="34" charset="-122"/>
                <a:ea typeface="微软雅黑" panose="020B0503020204020204" pitchFamily="34" charset="-122"/>
              </a:rPr>
              <a:t>201822210004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p:nvPr/>
        </p:nvGrpSpPr>
        <p:grpSpPr bwMode="auto">
          <a:xfrm>
            <a:off x="1116013" y="1219200"/>
            <a:ext cx="4760912" cy="3924300"/>
            <a:chOff x="3581400" y="1295964"/>
            <a:chExt cx="5391150" cy="4443339"/>
          </a:xfrm>
        </p:grpSpPr>
        <p:sp>
          <p:nvSpPr>
            <p:cNvPr id="4" name="任意多边形 3"/>
            <p:cNvSpPr/>
            <p:nvPr/>
          </p:nvSpPr>
          <p:spPr>
            <a:xfrm flipV="1">
              <a:off x="3581400" y="1504470"/>
              <a:ext cx="5029823" cy="4234833"/>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p:nvCxnSpPr>
          <p:spPr>
            <a:xfrm>
              <a:off x="4724705" y="3943634"/>
              <a:ext cx="961742" cy="160334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5868010" y="1295964"/>
              <a:ext cx="3104540" cy="914911"/>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7" name="等腰三角形 6"/>
            <p:cNvSpPr/>
            <p:nvPr/>
          </p:nvSpPr>
          <p:spPr>
            <a:xfrm flipV="1">
              <a:off x="6038786" y="4504444"/>
              <a:ext cx="1466882" cy="1234859"/>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21448465" flipV="1">
              <a:off x="3595781" y="1971812"/>
              <a:ext cx="790966" cy="666861"/>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3" name="矩形 8"/>
          <p:cNvSpPr>
            <a:spLocks noChangeArrowheads="1"/>
          </p:cNvSpPr>
          <p:nvPr/>
        </p:nvSpPr>
        <p:spPr bwMode="auto">
          <a:xfrm>
            <a:off x="2578239" y="2653269"/>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bg1"/>
                </a:solidFill>
                <a:latin typeface="微软雅黑" panose="020B0503020204020204" pitchFamily="34" charset="-122"/>
                <a:ea typeface="微软雅黑" panose="020B0503020204020204" pitchFamily="34" charset="-122"/>
              </a:rPr>
              <a:t>第六章</a:t>
            </a:r>
          </a:p>
        </p:txBody>
      </p:sp>
      <p:sp>
        <p:nvSpPr>
          <p:cNvPr id="5124" name="文本框 36"/>
          <p:cNvSpPr txBox="1">
            <a:spLocks noChangeArrowheads="1"/>
          </p:cNvSpPr>
          <p:nvPr/>
        </p:nvSpPr>
        <p:spPr bwMode="auto">
          <a:xfrm>
            <a:off x="2391288" y="3279776"/>
            <a:ext cx="18912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eaLnBrk="1" hangingPunct="1">
              <a:lnSpc>
                <a:spcPct val="100000"/>
              </a:lnSpc>
              <a:spcBef>
                <a:spcPct val="0"/>
              </a:spcBef>
              <a:buFontTx/>
              <a:buNone/>
            </a:pPr>
            <a:r>
              <a:rPr lang="en-US" altLang="zh-CN" sz="1800" b="1" dirty="0">
                <a:solidFill>
                  <a:schemeClr val="bg1"/>
                </a:solidFill>
                <a:latin typeface="Arial" panose="020B0604020202020204" pitchFamily="34" charset="0"/>
                <a:ea typeface="微软雅黑" panose="020B0503020204020204" pitchFamily="34" charset="-122"/>
                <a:cs typeface="Arial" panose="020B0604020202020204" pitchFamily="34" charset="0"/>
              </a:rPr>
              <a:t>PART  SIX</a:t>
            </a:r>
            <a:endParaRPr lang="zh-CN" altLang="en-US" sz="18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125" name="矩形 10"/>
          <p:cNvSpPr>
            <a:spLocks noChangeArrowheads="1"/>
          </p:cNvSpPr>
          <p:nvPr/>
        </p:nvSpPr>
        <p:spPr bwMode="auto">
          <a:xfrm>
            <a:off x="5557836" y="2494946"/>
            <a:ext cx="619315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dirty="0">
                <a:solidFill>
                  <a:schemeClr val="bg1"/>
                </a:solidFill>
                <a:latin typeface="微软雅黑" panose="020B0503020204020204" pitchFamily="34" charset="-122"/>
                <a:ea typeface="微软雅黑" panose="020B0503020204020204" pitchFamily="34" charset="-122"/>
              </a:rPr>
              <a:t>EXPERIMENTAL</a:t>
            </a:r>
          </a:p>
          <a:p>
            <a:pPr algn="ctr" eaLnBrk="1" hangingPunct="1"/>
            <a:r>
              <a:rPr lang="en-US" altLang="zh-CN" sz="4800" b="1" dirty="0">
                <a:solidFill>
                  <a:schemeClr val="bg1"/>
                </a:solidFill>
                <a:latin typeface="微软雅黑" panose="020B0503020204020204" pitchFamily="34" charset="-122"/>
                <a:ea typeface="微软雅黑" panose="020B0503020204020204" pitchFamily="34" charset="-122"/>
              </a:rPr>
              <a:t>RESULTS</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第六章</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p:txBody>
      </p:sp>
      <p:sp>
        <p:nvSpPr>
          <p:cNvPr id="2" name="文本框 1">
            <a:extLst>
              <a:ext uri="{FF2B5EF4-FFF2-40B4-BE49-F238E27FC236}">
                <a16:creationId xmlns:a16="http://schemas.microsoft.com/office/drawing/2014/main" id="{A52B0466-5C68-423E-9A07-9EB96166D702}"/>
              </a:ext>
            </a:extLst>
          </p:cNvPr>
          <p:cNvSpPr txBox="1"/>
          <p:nvPr/>
        </p:nvSpPr>
        <p:spPr>
          <a:xfrm>
            <a:off x="1918388" y="1747053"/>
            <a:ext cx="2441694" cy="646331"/>
          </a:xfrm>
          <a:prstGeom prst="rect">
            <a:avLst/>
          </a:prstGeom>
          <a:noFill/>
        </p:spPr>
        <p:txBody>
          <a:bodyPr wrap="square" rtlCol="0">
            <a:spAutoFit/>
          </a:bodyPr>
          <a:lstStyle/>
          <a:p>
            <a:r>
              <a:rPr lang="en-US" altLang="zh-CN" sz="3600" dirty="0">
                <a:solidFill>
                  <a:schemeClr val="bg1"/>
                </a:solidFill>
                <a:latin typeface="华文新魏" panose="02010800040101010101" pitchFamily="2" charset="-122"/>
                <a:ea typeface="华文新魏" panose="02010800040101010101" pitchFamily="2" charset="-122"/>
              </a:rPr>
              <a:t> </a:t>
            </a:r>
            <a:r>
              <a:rPr lang="zh-CN" altLang="en-US" sz="3600" dirty="0">
                <a:solidFill>
                  <a:schemeClr val="bg1"/>
                </a:solidFill>
                <a:latin typeface="华文新魏" panose="02010800040101010101" pitchFamily="2" charset="-122"/>
                <a:ea typeface="华文新魏" panose="02010800040101010101" pitchFamily="2" charset="-122"/>
              </a:rPr>
              <a:t>实验结果</a:t>
            </a:r>
            <a:endParaRPr lang="zh-CN" altLang="zh-CN" sz="3600" dirty="0">
              <a:solidFill>
                <a:schemeClr val="bg1"/>
              </a:solidFill>
              <a:latin typeface="华文新魏" panose="02010800040101010101" pitchFamily="2" charset="-122"/>
              <a:ea typeface="华文新魏" panose="02010800040101010101" pitchFamily="2" charset="-122"/>
            </a:endParaRPr>
          </a:p>
        </p:txBody>
      </p:sp>
      <p:grpSp>
        <p:nvGrpSpPr>
          <p:cNvPr id="6" name="组合 5">
            <a:extLst>
              <a:ext uri="{FF2B5EF4-FFF2-40B4-BE49-F238E27FC236}">
                <a16:creationId xmlns:a16="http://schemas.microsoft.com/office/drawing/2014/main" id="{0C166BCC-19FC-410A-9253-7217A4F1FC85}"/>
              </a:ext>
            </a:extLst>
          </p:cNvPr>
          <p:cNvGrpSpPr/>
          <p:nvPr/>
        </p:nvGrpSpPr>
        <p:grpSpPr>
          <a:xfrm>
            <a:off x="2002541" y="2804501"/>
            <a:ext cx="2800767" cy="1874953"/>
            <a:chOff x="2002541" y="2804501"/>
            <a:chExt cx="2800767" cy="1874953"/>
          </a:xfrm>
        </p:grpSpPr>
        <p:sp>
          <p:nvSpPr>
            <p:cNvPr id="7" name="文本框 6">
              <a:extLst>
                <a:ext uri="{FF2B5EF4-FFF2-40B4-BE49-F238E27FC236}">
                  <a16:creationId xmlns:a16="http://schemas.microsoft.com/office/drawing/2014/main" id="{16A4327E-89D3-4F02-826B-90BC9D7CCAC0}"/>
                </a:ext>
              </a:extLst>
            </p:cNvPr>
            <p:cNvSpPr txBox="1"/>
            <p:nvPr/>
          </p:nvSpPr>
          <p:spPr>
            <a:xfrm>
              <a:off x="2002543" y="2804501"/>
              <a:ext cx="2441694" cy="523220"/>
            </a:xfrm>
            <a:prstGeom prst="rect">
              <a:avLst/>
            </a:prstGeom>
            <a:noFill/>
          </p:spPr>
          <p:txBody>
            <a:bodyPr wrap="none" rtlCol="0">
              <a:spAutoFit/>
            </a:bodyPr>
            <a:lstStyle/>
            <a:p>
              <a:pPr marL="457200" indent="-457200">
                <a:buFont typeface="Wingdings" panose="05000000000000000000" pitchFamily="2" charset="2"/>
                <a:buChar char="u"/>
              </a:pPr>
              <a:r>
                <a:rPr lang="zh-CN" altLang="en-US" sz="2800" dirty="0">
                  <a:solidFill>
                    <a:schemeClr val="accent4">
                      <a:lumMod val="60000"/>
                      <a:lumOff val="40000"/>
                    </a:schemeClr>
                  </a:solidFill>
                  <a:latin typeface="华文行楷" panose="02010800040101010101" pitchFamily="2" charset="-122"/>
                  <a:ea typeface="华文行楷" panose="02010800040101010101" pitchFamily="2" charset="-122"/>
                </a:rPr>
                <a:t>推荐有效性</a:t>
              </a:r>
            </a:p>
          </p:txBody>
        </p:sp>
        <p:sp>
          <p:nvSpPr>
            <p:cNvPr id="11" name="文本框 10">
              <a:extLst>
                <a:ext uri="{FF2B5EF4-FFF2-40B4-BE49-F238E27FC236}">
                  <a16:creationId xmlns:a16="http://schemas.microsoft.com/office/drawing/2014/main" id="{DC0BF6E1-AF21-42AB-A433-5D979A9888B1}"/>
                </a:ext>
              </a:extLst>
            </p:cNvPr>
            <p:cNvSpPr txBox="1"/>
            <p:nvPr/>
          </p:nvSpPr>
          <p:spPr>
            <a:xfrm>
              <a:off x="2002542" y="3465515"/>
              <a:ext cx="2082621" cy="523220"/>
            </a:xfrm>
            <a:prstGeom prst="rect">
              <a:avLst/>
            </a:prstGeom>
            <a:noFill/>
          </p:spPr>
          <p:txBody>
            <a:bodyPr wrap="none" rtlCol="0">
              <a:spAutoFit/>
            </a:bodyPr>
            <a:lstStyle/>
            <a:p>
              <a:pPr marL="457200" indent="-457200">
                <a:buFont typeface="Wingdings" panose="05000000000000000000" pitchFamily="2" charset="2"/>
                <a:buChar char="u"/>
              </a:pPr>
              <a:r>
                <a:rPr lang="zh-CN" altLang="en-US" sz="2800" dirty="0">
                  <a:solidFill>
                    <a:schemeClr val="accent4">
                      <a:lumMod val="60000"/>
                      <a:lumOff val="40000"/>
                    </a:schemeClr>
                  </a:solidFill>
                  <a:latin typeface="华文行楷" panose="02010800040101010101" pitchFamily="2" charset="-122"/>
                  <a:ea typeface="华文行楷" panose="02010800040101010101" pitchFamily="2" charset="-122"/>
                </a:rPr>
                <a:t>降低维度</a:t>
              </a:r>
            </a:p>
          </p:txBody>
        </p:sp>
        <p:sp>
          <p:nvSpPr>
            <p:cNvPr id="12" name="文本框 11">
              <a:extLst>
                <a:ext uri="{FF2B5EF4-FFF2-40B4-BE49-F238E27FC236}">
                  <a16:creationId xmlns:a16="http://schemas.microsoft.com/office/drawing/2014/main" id="{6FB47F35-1E15-4ADC-904A-8AC0A54AF5E4}"/>
                </a:ext>
              </a:extLst>
            </p:cNvPr>
            <p:cNvSpPr txBox="1"/>
            <p:nvPr/>
          </p:nvSpPr>
          <p:spPr>
            <a:xfrm>
              <a:off x="2002541" y="4156234"/>
              <a:ext cx="2800767" cy="523220"/>
            </a:xfrm>
            <a:prstGeom prst="rect">
              <a:avLst/>
            </a:prstGeom>
            <a:noFill/>
          </p:spPr>
          <p:txBody>
            <a:bodyPr wrap="none" rtlCol="0">
              <a:spAutoFit/>
            </a:bodyPr>
            <a:lstStyle/>
            <a:p>
              <a:pPr marL="457200" indent="-457200">
                <a:buFont typeface="Wingdings" panose="05000000000000000000" pitchFamily="2" charset="2"/>
                <a:buChar char="u"/>
              </a:pPr>
              <a:r>
                <a:rPr lang="zh-CN" altLang="en-US" sz="2800" dirty="0">
                  <a:solidFill>
                    <a:schemeClr val="accent4">
                      <a:lumMod val="60000"/>
                      <a:lumOff val="40000"/>
                    </a:schemeClr>
                  </a:solidFill>
                  <a:latin typeface="华文行楷" panose="02010800040101010101" pitchFamily="2" charset="-122"/>
                  <a:ea typeface="华文行楷" panose="02010800040101010101" pitchFamily="2" charset="-122"/>
                </a:rPr>
                <a:t>预测用户标签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2486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微软雅黑" panose="020B0503020204020204" pitchFamily="34" charset="-122"/>
                <a:ea typeface="微软雅黑" panose="020B0503020204020204" pitchFamily="34" charset="-122"/>
              </a:rPr>
              <a:t>6.1</a:t>
            </a:r>
            <a:r>
              <a:rPr lang="zh-CN" altLang="en-US" sz="2800" dirty="0">
                <a:solidFill>
                  <a:schemeClr val="bg1"/>
                </a:solidFill>
                <a:latin typeface="微软雅黑" panose="020B0503020204020204" pitchFamily="34" charset="-122"/>
                <a:ea typeface="微软雅黑" panose="020B0503020204020204" pitchFamily="34" charset="-122"/>
              </a:rPr>
              <a:t>推荐有效性</a:t>
            </a:r>
          </a:p>
        </p:txBody>
      </p:sp>
      <p:grpSp>
        <p:nvGrpSpPr>
          <p:cNvPr id="12" name="组合 11">
            <a:extLst>
              <a:ext uri="{FF2B5EF4-FFF2-40B4-BE49-F238E27FC236}">
                <a16:creationId xmlns:a16="http://schemas.microsoft.com/office/drawing/2014/main" id="{A4765FD2-B48E-45DB-8CC3-FA25C6CF0DFA}"/>
              </a:ext>
            </a:extLst>
          </p:cNvPr>
          <p:cNvGrpSpPr/>
          <p:nvPr/>
        </p:nvGrpSpPr>
        <p:grpSpPr>
          <a:xfrm>
            <a:off x="286525" y="1424910"/>
            <a:ext cx="8112317" cy="2674535"/>
            <a:chOff x="286525" y="1424910"/>
            <a:chExt cx="8112317" cy="2674535"/>
          </a:xfrm>
        </p:grpSpPr>
        <p:pic>
          <p:nvPicPr>
            <p:cNvPr id="6" name="图片 5">
              <a:extLst>
                <a:ext uri="{FF2B5EF4-FFF2-40B4-BE49-F238E27FC236}">
                  <a16:creationId xmlns:a16="http://schemas.microsoft.com/office/drawing/2014/main" id="{04224F63-F6ED-4D12-82DE-2A51C36BE2C3}"/>
                </a:ext>
              </a:extLst>
            </p:cNvPr>
            <p:cNvPicPr>
              <a:picLocks noChangeAspect="1"/>
            </p:cNvPicPr>
            <p:nvPr/>
          </p:nvPicPr>
          <p:blipFill>
            <a:blip r:embed="rId3"/>
            <a:stretch>
              <a:fillRect/>
            </a:stretch>
          </p:blipFill>
          <p:spPr>
            <a:xfrm>
              <a:off x="286525" y="1424910"/>
              <a:ext cx="6060262" cy="2184009"/>
            </a:xfrm>
            <a:prstGeom prst="rect">
              <a:avLst/>
            </a:prstGeom>
          </p:spPr>
        </p:pic>
        <p:sp>
          <p:nvSpPr>
            <p:cNvPr id="7" name="文本框 6">
              <a:extLst>
                <a:ext uri="{FF2B5EF4-FFF2-40B4-BE49-F238E27FC236}">
                  <a16:creationId xmlns:a16="http://schemas.microsoft.com/office/drawing/2014/main" id="{F83202CC-5C7D-425C-9D1C-A13F28E816B0}"/>
                </a:ext>
              </a:extLst>
            </p:cNvPr>
            <p:cNvSpPr txBox="1"/>
            <p:nvPr/>
          </p:nvSpPr>
          <p:spPr>
            <a:xfrm>
              <a:off x="2496383" y="3699335"/>
              <a:ext cx="5902459" cy="400110"/>
            </a:xfrm>
            <a:prstGeom prst="rect">
              <a:avLst/>
            </a:prstGeom>
            <a:noFill/>
          </p:spPr>
          <p:txBody>
            <a:bodyPr wrap="square" rtlCol="0">
              <a:spAutoFit/>
            </a:bodyPr>
            <a:lstStyle/>
            <a:p>
              <a:r>
                <a:rPr lang="en-US" altLang="zh-CN" sz="2000" dirty="0">
                  <a:solidFill>
                    <a:schemeClr val="bg1"/>
                  </a:solidFill>
                </a:rPr>
                <a:t>Table 6</a:t>
              </a:r>
              <a:endParaRPr lang="zh-CN" altLang="en-US" sz="2000" dirty="0">
                <a:solidFill>
                  <a:schemeClr val="bg1"/>
                </a:solidFill>
              </a:endParaRPr>
            </a:p>
          </p:txBody>
        </p:sp>
      </p:grpSp>
      <p:grpSp>
        <p:nvGrpSpPr>
          <p:cNvPr id="13" name="组合 12">
            <a:extLst>
              <a:ext uri="{FF2B5EF4-FFF2-40B4-BE49-F238E27FC236}">
                <a16:creationId xmlns:a16="http://schemas.microsoft.com/office/drawing/2014/main" id="{4A019564-9DA2-4BCE-98BE-B5A3A497409F}"/>
              </a:ext>
            </a:extLst>
          </p:cNvPr>
          <p:cNvGrpSpPr/>
          <p:nvPr/>
        </p:nvGrpSpPr>
        <p:grpSpPr>
          <a:xfrm>
            <a:off x="5920345" y="3808974"/>
            <a:ext cx="8475114" cy="2584119"/>
            <a:chOff x="5920345" y="3808974"/>
            <a:chExt cx="8475114" cy="2584119"/>
          </a:xfrm>
        </p:grpSpPr>
        <p:pic>
          <p:nvPicPr>
            <p:cNvPr id="9" name="图片 8">
              <a:extLst>
                <a:ext uri="{FF2B5EF4-FFF2-40B4-BE49-F238E27FC236}">
                  <a16:creationId xmlns:a16="http://schemas.microsoft.com/office/drawing/2014/main" id="{112E506F-07DF-4EFC-B4B0-A04250E58E86}"/>
                </a:ext>
              </a:extLst>
            </p:cNvPr>
            <p:cNvPicPr>
              <a:picLocks noChangeAspect="1"/>
            </p:cNvPicPr>
            <p:nvPr/>
          </p:nvPicPr>
          <p:blipFill>
            <a:blip r:embed="rId4"/>
            <a:stretch>
              <a:fillRect/>
            </a:stretch>
          </p:blipFill>
          <p:spPr>
            <a:xfrm>
              <a:off x="5920345" y="3808974"/>
              <a:ext cx="5903312" cy="2184009"/>
            </a:xfrm>
            <a:prstGeom prst="rect">
              <a:avLst/>
            </a:prstGeom>
          </p:spPr>
        </p:pic>
        <p:sp>
          <p:nvSpPr>
            <p:cNvPr id="10" name="文本框 9">
              <a:extLst>
                <a:ext uri="{FF2B5EF4-FFF2-40B4-BE49-F238E27FC236}">
                  <a16:creationId xmlns:a16="http://schemas.microsoft.com/office/drawing/2014/main" id="{F8A5506B-28E3-4D9F-8061-CE2EB8245880}"/>
                </a:ext>
              </a:extLst>
            </p:cNvPr>
            <p:cNvSpPr txBox="1"/>
            <p:nvPr/>
          </p:nvSpPr>
          <p:spPr>
            <a:xfrm>
              <a:off x="8581722" y="5992983"/>
              <a:ext cx="5813737" cy="400110"/>
            </a:xfrm>
            <a:prstGeom prst="rect">
              <a:avLst/>
            </a:prstGeom>
            <a:noFill/>
          </p:spPr>
          <p:txBody>
            <a:bodyPr wrap="square" rtlCol="0">
              <a:spAutoFit/>
            </a:bodyPr>
            <a:lstStyle/>
            <a:p>
              <a:r>
                <a:rPr lang="en-US" altLang="zh-CN" sz="2000" dirty="0">
                  <a:solidFill>
                    <a:schemeClr val="bg1"/>
                  </a:solidFill>
                </a:rPr>
                <a:t>Table 7</a:t>
              </a:r>
              <a:endParaRPr lang="zh-CN" altLang="en-US" sz="2000" dirty="0">
                <a:solidFill>
                  <a:schemeClr val="bg1"/>
                </a:solidFill>
              </a:endParaRPr>
            </a:p>
          </p:txBody>
        </p:sp>
      </p:grpSp>
      <p:sp>
        <p:nvSpPr>
          <p:cNvPr id="11" name="文本框 10">
            <a:extLst>
              <a:ext uri="{FF2B5EF4-FFF2-40B4-BE49-F238E27FC236}">
                <a16:creationId xmlns:a16="http://schemas.microsoft.com/office/drawing/2014/main" id="{257E5A99-2F76-4685-9FAB-FD93C7A63474}"/>
              </a:ext>
            </a:extLst>
          </p:cNvPr>
          <p:cNvSpPr txBox="1"/>
          <p:nvPr/>
        </p:nvSpPr>
        <p:spPr>
          <a:xfrm>
            <a:off x="6990012" y="1691936"/>
            <a:ext cx="4498578" cy="1569660"/>
          </a:xfrm>
          <a:prstGeom prst="rect">
            <a:avLst/>
          </a:prstGeom>
          <a:noFill/>
        </p:spPr>
        <p:txBody>
          <a:bodyPr wrap="square" rtlCol="0">
            <a:spAutoFit/>
          </a:bodyPr>
          <a:lstStyle/>
          <a:p>
            <a:r>
              <a:rPr lang="en-US" altLang="zh-CN" sz="2400" dirty="0">
                <a:solidFill>
                  <a:schemeClr val="bg1"/>
                </a:solidFill>
                <a:latin typeface="华文新魏" panose="02010800040101010101" pitchFamily="2" charset="-122"/>
                <a:ea typeface="华文新魏" panose="02010800040101010101" pitchFamily="2" charset="-122"/>
              </a:rPr>
              <a:t>PK-Boosting</a:t>
            </a:r>
            <a:r>
              <a:rPr lang="zh-CN" altLang="en-US" sz="2400" dirty="0">
                <a:solidFill>
                  <a:schemeClr val="bg1"/>
                </a:solidFill>
                <a:latin typeface="华文新魏" panose="02010800040101010101" pitchFamily="2" charset="-122"/>
                <a:ea typeface="华文新魏" panose="02010800040101010101" pitchFamily="2" charset="-122"/>
              </a:rPr>
              <a:t>表现最好，因为提出的用于提升位置关键字的方法解决了数据稀疏性问题，同时它更准确地捕获用户偏好。 </a:t>
            </a:r>
            <a:endParaRPr lang="en-US" altLang="zh-CN" sz="2400" dirty="0">
              <a:solidFill>
                <a:schemeClr val="bg1"/>
              </a:solidFill>
              <a:latin typeface="华文新魏" panose="02010800040101010101" pitchFamily="2" charset="-122"/>
              <a:ea typeface="华文新魏" panose="02010800040101010101" pitchFamily="2" charset="-122"/>
            </a:endParaRPr>
          </a:p>
        </p:txBody>
      </p:sp>
      <p:sp>
        <p:nvSpPr>
          <p:cNvPr id="14" name="文本框 13">
            <a:extLst>
              <a:ext uri="{FF2B5EF4-FFF2-40B4-BE49-F238E27FC236}">
                <a16:creationId xmlns:a16="http://schemas.microsoft.com/office/drawing/2014/main" id="{89F90433-781A-4F2C-B167-590CF72DE10A}"/>
              </a:ext>
            </a:extLst>
          </p:cNvPr>
          <p:cNvSpPr txBox="1"/>
          <p:nvPr/>
        </p:nvSpPr>
        <p:spPr>
          <a:xfrm>
            <a:off x="914703" y="4450062"/>
            <a:ext cx="4429933" cy="1508105"/>
          </a:xfrm>
          <a:prstGeom prst="rect">
            <a:avLst/>
          </a:prstGeom>
          <a:noFill/>
        </p:spPr>
        <p:txBody>
          <a:bodyPr wrap="square" rtlCol="0">
            <a:spAutoFit/>
          </a:bodyPr>
          <a:lstStyle/>
          <a:p>
            <a:r>
              <a:rPr lang="en-US" altLang="zh-CN" sz="2400" dirty="0" err="1">
                <a:solidFill>
                  <a:schemeClr val="bg1"/>
                </a:solidFill>
                <a:latin typeface="华文新魏" panose="02010800040101010101" pitchFamily="2" charset="-122"/>
                <a:ea typeface="华文新魏" panose="02010800040101010101" pitchFamily="2" charset="-122"/>
              </a:rPr>
              <a:t>GeoSoCa</a:t>
            </a:r>
            <a:r>
              <a:rPr lang="zh-CN" altLang="zh-CN" sz="2400" dirty="0">
                <a:solidFill>
                  <a:schemeClr val="bg1"/>
                </a:solidFill>
                <a:latin typeface="华文新魏" panose="02010800040101010101" pitchFamily="2" charset="-122"/>
                <a:ea typeface="华文新魏" panose="02010800040101010101" pitchFamily="2" charset="-122"/>
              </a:rPr>
              <a:t>和</a:t>
            </a:r>
            <a:r>
              <a:rPr lang="en-US" altLang="zh-CN" sz="2400" dirty="0" err="1">
                <a:solidFill>
                  <a:schemeClr val="bg1"/>
                </a:solidFill>
                <a:latin typeface="华文新魏" panose="02010800040101010101" pitchFamily="2" charset="-122"/>
                <a:ea typeface="华文新魏" panose="02010800040101010101" pitchFamily="2" charset="-122"/>
              </a:rPr>
              <a:t>nDTF</a:t>
            </a:r>
            <a:r>
              <a:rPr lang="zh-CN" altLang="en-US" sz="2400" dirty="0">
                <a:solidFill>
                  <a:schemeClr val="bg1"/>
                </a:solidFill>
                <a:latin typeface="华文新魏" panose="02010800040101010101" pitchFamily="2" charset="-122"/>
                <a:ea typeface="华文新魏" panose="02010800040101010101" pitchFamily="2" charset="-122"/>
              </a:rPr>
              <a:t>表现最差，因为这些方法依赖于训练和测试集之间的用户</a:t>
            </a:r>
            <a:r>
              <a:rPr lang="en-US" altLang="zh-CN" sz="2400" dirty="0">
                <a:solidFill>
                  <a:schemeClr val="bg1"/>
                </a:solidFill>
                <a:latin typeface="华文新魏" panose="02010800040101010101" pitchFamily="2" charset="-122"/>
                <a:ea typeface="华文新魏" panose="02010800040101010101" pitchFamily="2" charset="-122"/>
              </a:rPr>
              <a:t>POI</a:t>
            </a:r>
            <a:r>
              <a:rPr lang="zh-CN" altLang="en-US" sz="2400" dirty="0">
                <a:solidFill>
                  <a:schemeClr val="bg1"/>
                </a:solidFill>
                <a:latin typeface="华文新魏" panose="02010800040101010101" pitchFamily="2" charset="-122"/>
                <a:ea typeface="华文新魏" panose="02010800040101010101" pitchFamily="2" charset="-122"/>
              </a:rPr>
              <a:t>签到关联。</a:t>
            </a:r>
          </a:p>
          <a:p>
            <a:endParaRPr lang="zh-CN" altLang="en-US" sz="2000" dirty="0"/>
          </a:p>
        </p:txBody>
      </p:sp>
    </p:spTree>
    <p:extLst>
      <p:ext uri="{BB962C8B-B14F-4D97-AF65-F5344CB8AC3E}">
        <p14:creationId xmlns:p14="http://schemas.microsoft.com/office/powerpoint/2010/main" val="78901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248657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微软雅黑" panose="020B0503020204020204" pitchFamily="34" charset="-122"/>
                <a:ea typeface="微软雅黑" panose="020B0503020204020204" pitchFamily="34" charset="-122"/>
              </a:rPr>
              <a:t>6.1</a:t>
            </a:r>
            <a:r>
              <a:rPr lang="zh-CN" altLang="en-US" sz="2800" dirty="0">
                <a:solidFill>
                  <a:schemeClr val="bg1"/>
                </a:solidFill>
                <a:latin typeface="微软雅黑" panose="020B0503020204020204" pitchFamily="34" charset="-122"/>
                <a:ea typeface="微软雅黑" panose="020B0503020204020204" pitchFamily="34" charset="-122"/>
              </a:rPr>
              <a:t>推荐有效性</a:t>
            </a:r>
          </a:p>
          <a:p>
            <a:pPr eaLnBrk="1" hangingPunct="1"/>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413C877-6743-4F81-BCA9-876866A333D7}"/>
              </a:ext>
            </a:extLst>
          </p:cNvPr>
          <p:cNvSpPr txBox="1"/>
          <p:nvPr/>
        </p:nvSpPr>
        <p:spPr>
          <a:xfrm>
            <a:off x="420709" y="992190"/>
            <a:ext cx="5211683" cy="523220"/>
          </a:xfrm>
          <a:prstGeom prst="rect">
            <a:avLst/>
          </a:prstGeom>
          <a:noFill/>
        </p:spPr>
        <p:txBody>
          <a:bodyPr wrap="none" rtlCol="0">
            <a:spAutoFit/>
          </a:bodyPr>
          <a:lstStyle/>
          <a:p>
            <a:r>
              <a:rPr lang="zh-CN" altLang="zh-CN" sz="2800" dirty="0">
                <a:solidFill>
                  <a:schemeClr val="bg1"/>
                </a:solidFill>
                <a:latin typeface="华文行楷" panose="02010800040101010101" pitchFamily="2" charset="-122"/>
                <a:ea typeface="华文行楷" panose="02010800040101010101" pitchFamily="2" charset="-122"/>
              </a:rPr>
              <a:t>不同学习</a:t>
            </a:r>
            <a:r>
              <a:rPr lang="zh-CN" altLang="en-US" sz="2800" dirty="0">
                <a:solidFill>
                  <a:schemeClr val="bg1"/>
                </a:solidFill>
                <a:latin typeface="华文行楷" panose="02010800040101010101" pitchFamily="2" charset="-122"/>
                <a:ea typeface="华文行楷" panose="02010800040101010101" pitchFamily="2" charset="-122"/>
              </a:rPr>
              <a:t>方法</a:t>
            </a:r>
            <a:r>
              <a:rPr lang="zh-CN" altLang="zh-CN" sz="2800" dirty="0">
                <a:solidFill>
                  <a:schemeClr val="bg1"/>
                </a:solidFill>
                <a:latin typeface="华文行楷" panose="02010800040101010101" pitchFamily="2" charset="-122"/>
                <a:ea typeface="华文行楷" panose="02010800040101010101" pitchFamily="2" charset="-122"/>
              </a:rPr>
              <a:t>对等级技术的影响</a:t>
            </a:r>
            <a:endParaRPr lang="zh-CN" altLang="en-US" sz="2800" dirty="0">
              <a:solidFill>
                <a:schemeClr val="bg1"/>
              </a:solidFill>
              <a:latin typeface="华文行楷" panose="02010800040101010101" pitchFamily="2" charset="-122"/>
              <a:ea typeface="华文行楷" panose="02010800040101010101" pitchFamily="2" charset="-122"/>
            </a:endParaRPr>
          </a:p>
        </p:txBody>
      </p:sp>
      <p:pic>
        <p:nvPicPr>
          <p:cNvPr id="6" name="图片 5">
            <a:extLst>
              <a:ext uri="{FF2B5EF4-FFF2-40B4-BE49-F238E27FC236}">
                <a16:creationId xmlns:a16="http://schemas.microsoft.com/office/drawing/2014/main" id="{EF2B321A-137E-47B4-8FBB-F1401D22DCD2}"/>
              </a:ext>
            </a:extLst>
          </p:cNvPr>
          <p:cNvPicPr>
            <a:picLocks noChangeAspect="1"/>
          </p:cNvPicPr>
          <p:nvPr/>
        </p:nvPicPr>
        <p:blipFill>
          <a:blip r:embed="rId3"/>
          <a:stretch>
            <a:fillRect/>
          </a:stretch>
        </p:blipFill>
        <p:spPr>
          <a:xfrm>
            <a:off x="6222170" y="1172201"/>
            <a:ext cx="5801461" cy="2590639"/>
          </a:xfrm>
          <a:prstGeom prst="rect">
            <a:avLst/>
          </a:prstGeom>
        </p:spPr>
      </p:pic>
      <p:pic>
        <p:nvPicPr>
          <p:cNvPr id="7" name="图片 6">
            <a:extLst>
              <a:ext uri="{FF2B5EF4-FFF2-40B4-BE49-F238E27FC236}">
                <a16:creationId xmlns:a16="http://schemas.microsoft.com/office/drawing/2014/main" id="{F08B5469-2F36-40B7-9CAF-5F6689DF81CA}"/>
              </a:ext>
            </a:extLst>
          </p:cNvPr>
          <p:cNvPicPr>
            <a:picLocks noChangeAspect="1"/>
          </p:cNvPicPr>
          <p:nvPr/>
        </p:nvPicPr>
        <p:blipFill>
          <a:blip r:embed="rId4"/>
          <a:stretch>
            <a:fillRect/>
          </a:stretch>
        </p:blipFill>
        <p:spPr>
          <a:xfrm>
            <a:off x="6222170" y="4027818"/>
            <a:ext cx="5801461" cy="2615733"/>
          </a:xfrm>
          <a:prstGeom prst="rect">
            <a:avLst/>
          </a:prstGeom>
        </p:spPr>
      </p:pic>
      <p:sp>
        <p:nvSpPr>
          <p:cNvPr id="9" name="文本框 8">
            <a:extLst>
              <a:ext uri="{FF2B5EF4-FFF2-40B4-BE49-F238E27FC236}">
                <a16:creationId xmlns:a16="http://schemas.microsoft.com/office/drawing/2014/main" id="{3A1A3B09-9954-4F65-A4E0-7D6AA5A5A56F}"/>
              </a:ext>
            </a:extLst>
          </p:cNvPr>
          <p:cNvSpPr txBox="1"/>
          <p:nvPr/>
        </p:nvSpPr>
        <p:spPr>
          <a:xfrm>
            <a:off x="691366" y="2096436"/>
            <a:ext cx="4941026" cy="2677656"/>
          </a:xfrm>
          <a:prstGeom prst="rect">
            <a:avLst/>
          </a:prstGeom>
          <a:noFill/>
        </p:spPr>
        <p:txBody>
          <a:bodyPr wrap="square" rtlCol="0">
            <a:spAutoFit/>
          </a:bodyPr>
          <a:lstStyle/>
          <a:p>
            <a:r>
              <a:rPr lang="zh-CN" altLang="en-US" sz="2400" dirty="0">
                <a:solidFill>
                  <a:schemeClr val="bg1"/>
                </a:solidFill>
                <a:latin typeface="华文新魏" panose="02010800040101010101" pitchFamily="2" charset="-122"/>
                <a:ea typeface="华文新魏" panose="02010800040101010101" pitchFamily="2" charset="-122"/>
              </a:rPr>
              <a:t>第一张表中，</a:t>
            </a:r>
            <a:r>
              <a:rPr lang="en-US" altLang="zh-CN" sz="2400" dirty="0" err="1">
                <a:solidFill>
                  <a:schemeClr val="bg1"/>
                </a:solidFill>
                <a:latin typeface="华文新魏" panose="02010800040101010101" pitchFamily="2" charset="-122"/>
                <a:ea typeface="华文新魏" panose="02010800040101010101" pitchFamily="2" charset="-122"/>
              </a:rPr>
              <a:t>ListNet</a:t>
            </a:r>
            <a:r>
              <a:rPr lang="zh-CN" altLang="en-US" sz="2400" dirty="0">
                <a:solidFill>
                  <a:schemeClr val="bg1"/>
                </a:solidFill>
                <a:latin typeface="华文新魏" panose="02010800040101010101" pitchFamily="2" charset="-122"/>
                <a:ea typeface="华文新魏" panose="02010800040101010101" pitchFamily="2" charset="-122"/>
              </a:rPr>
              <a:t>方法综合结果最优。但是</a:t>
            </a:r>
            <a:r>
              <a:rPr lang="en-US" altLang="zh-CN" sz="2400" dirty="0" err="1">
                <a:solidFill>
                  <a:schemeClr val="bg1"/>
                </a:solidFill>
                <a:latin typeface="华文新魏" panose="02010800040101010101" pitchFamily="2" charset="-122"/>
                <a:ea typeface="华文新魏" panose="02010800040101010101" pitchFamily="2" charset="-122"/>
              </a:rPr>
              <a:t>RankNet</a:t>
            </a:r>
            <a:r>
              <a:rPr lang="zh-CN" altLang="en-US" sz="2400" dirty="0">
                <a:solidFill>
                  <a:schemeClr val="bg1"/>
                </a:solidFill>
                <a:latin typeface="华文新魏" panose="02010800040101010101" pitchFamily="2" charset="-122"/>
                <a:ea typeface="华文新魏" panose="02010800040101010101" pitchFamily="2" charset="-122"/>
              </a:rPr>
              <a:t>在</a:t>
            </a:r>
            <a:r>
              <a:rPr lang="en-US" altLang="zh-CN" sz="2400" dirty="0">
                <a:solidFill>
                  <a:schemeClr val="bg1"/>
                </a:solidFill>
                <a:latin typeface="华文新魏" panose="02010800040101010101" pitchFamily="2" charset="-122"/>
                <a:ea typeface="华文新魏" panose="02010800040101010101" pitchFamily="2" charset="-122"/>
              </a:rPr>
              <a:t>UT-ML</a:t>
            </a:r>
            <a:r>
              <a:rPr lang="zh-CN" altLang="en-US" sz="2400" dirty="0">
                <a:solidFill>
                  <a:schemeClr val="bg1"/>
                </a:solidFill>
                <a:latin typeface="华文新魏" panose="02010800040101010101" pitchFamily="2" charset="-122"/>
                <a:ea typeface="华文新魏" panose="02010800040101010101" pitchFamily="2" charset="-122"/>
              </a:rPr>
              <a:t>上</a:t>
            </a:r>
            <a:r>
              <a:rPr lang="en-US" altLang="zh-CN" sz="2400" dirty="0" err="1">
                <a:solidFill>
                  <a:schemeClr val="bg1"/>
                </a:solidFill>
                <a:latin typeface="华文新魏" panose="02010800040101010101" pitchFamily="2" charset="-122"/>
                <a:ea typeface="华文新魏" panose="02010800040101010101" pitchFamily="2" charset="-122"/>
              </a:rPr>
              <a:t>的性能最佳，而ListNet和RankNet都</a:t>
            </a:r>
            <a:r>
              <a:rPr lang="zh-CN" altLang="en-US" sz="2400" dirty="0">
                <a:solidFill>
                  <a:schemeClr val="bg1"/>
                </a:solidFill>
                <a:latin typeface="华文新魏" panose="02010800040101010101" pitchFamily="2" charset="-122"/>
                <a:ea typeface="华文新魏" panose="02010800040101010101" pitchFamily="2" charset="-122"/>
              </a:rPr>
              <a:t>是</a:t>
            </a:r>
            <a:r>
              <a:rPr lang="en-US" altLang="zh-CN" sz="2400" dirty="0" err="1">
                <a:solidFill>
                  <a:schemeClr val="bg1"/>
                </a:solidFill>
                <a:latin typeface="华文新魏" panose="02010800040101010101" pitchFamily="2" charset="-122"/>
                <a:ea typeface="华文新魏" panose="02010800040101010101" pitchFamily="2" charset="-122"/>
              </a:rPr>
              <a:t>基于人工神经网络</a:t>
            </a:r>
            <a:r>
              <a:rPr lang="en-US" altLang="zh-CN" sz="2400" dirty="0">
                <a:solidFill>
                  <a:schemeClr val="bg1"/>
                </a:solidFill>
                <a:latin typeface="华文新魏" panose="02010800040101010101" pitchFamily="2" charset="-122"/>
                <a:ea typeface="华文新魏" panose="02010800040101010101" pitchFamily="2" charset="-122"/>
              </a:rPr>
              <a:t>。</a:t>
            </a:r>
            <a:r>
              <a:rPr lang="zh-CN" altLang="en-US" sz="2400" dirty="0">
                <a:solidFill>
                  <a:schemeClr val="bg1"/>
                </a:solidFill>
                <a:latin typeface="华文新魏" panose="02010800040101010101" pitchFamily="2" charset="-122"/>
                <a:ea typeface="华文新魏" panose="02010800040101010101" pitchFamily="2" charset="-122"/>
              </a:rPr>
              <a:t>下一张表中，</a:t>
            </a:r>
            <a:r>
              <a:rPr lang="en-US" altLang="zh-CN" sz="2400" dirty="0" err="1">
                <a:solidFill>
                  <a:schemeClr val="bg1"/>
                </a:solidFill>
                <a:latin typeface="华文新魏" panose="02010800040101010101" pitchFamily="2" charset="-122"/>
                <a:ea typeface="华文新魏" panose="02010800040101010101" pitchFamily="2" charset="-122"/>
              </a:rPr>
              <a:t>RankNet对UT-ML和UT-SVM表现更好，而ListNet对其他型号表现更好</a:t>
            </a:r>
            <a:r>
              <a:rPr lang="en-US" altLang="zh-CN" sz="2400" dirty="0">
                <a:solidFill>
                  <a:schemeClr val="bg1"/>
                </a:solidFill>
                <a:latin typeface="华文新魏" panose="02010800040101010101" pitchFamily="2" charset="-122"/>
                <a:ea typeface="华文新魏" panose="02010800040101010101" pitchFamily="2" charset="-122"/>
              </a:rPr>
              <a:t>。</a:t>
            </a:r>
            <a:endParaRPr lang="zh-CN" altLang="en-US" sz="24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5497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248657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微软雅黑" panose="020B0503020204020204" pitchFamily="34" charset="-122"/>
                <a:ea typeface="微软雅黑" panose="020B0503020204020204" pitchFamily="34" charset="-122"/>
              </a:rPr>
              <a:t>6.1</a:t>
            </a:r>
            <a:r>
              <a:rPr lang="zh-CN" altLang="en-US" sz="2800" dirty="0">
                <a:solidFill>
                  <a:schemeClr val="bg1"/>
                </a:solidFill>
                <a:latin typeface="微软雅黑" panose="020B0503020204020204" pitchFamily="34" charset="-122"/>
                <a:ea typeface="微软雅黑" panose="020B0503020204020204" pitchFamily="34" charset="-122"/>
              </a:rPr>
              <a:t>推荐有效性</a:t>
            </a:r>
          </a:p>
          <a:p>
            <a:pPr eaLnBrk="1" hangingPunct="1"/>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413C877-6743-4F81-BCA9-876866A333D7}"/>
              </a:ext>
            </a:extLst>
          </p:cNvPr>
          <p:cNvSpPr txBox="1"/>
          <p:nvPr/>
        </p:nvSpPr>
        <p:spPr>
          <a:xfrm>
            <a:off x="420709" y="992190"/>
            <a:ext cx="3416320" cy="523220"/>
          </a:xfrm>
          <a:prstGeom prst="rect">
            <a:avLst/>
          </a:prstGeom>
          <a:noFill/>
        </p:spPr>
        <p:txBody>
          <a:bodyPr wrap="none" rtlCol="0">
            <a:spAutoFit/>
          </a:bodyPr>
          <a:lstStyle/>
          <a:p>
            <a:r>
              <a:rPr lang="zh-CN" altLang="en-US" sz="2800" dirty="0">
                <a:solidFill>
                  <a:schemeClr val="bg1"/>
                </a:solidFill>
                <a:latin typeface="华文行楷" panose="02010800040101010101" pitchFamily="2" charset="-122"/>
                <a:ea typeface="华文行楷" panose="02010800040101010101" pitchFamily="2" charset="-122"/>
              </a:rPr>
              <a:t>使用不同得分的影响</a:t>
            </a:r>
          </a:p>
        </p:txBody>
      </p:sp>
      <p:pic>
        <p:nvPicPr>
          <p:cNvPr id="11" name="图片 10">
            <a:extLst>
              <a:ext uri="{FF2B5EF4-FFF2-40B4-BE49-F238E27FC236}">
                <a16:creationId xmlns:a16="http://schemas.microsoft.com/office/drawing/2014/main" id="{75A34EC0-AE1D-44C7-BB8D-6465D3747505}"/>
              </a:ext>
            </a:extLst>
          </p:cNvPr>
          <p:cNvPicPr>
            <a:picLocks noChangeAspect="1"/>
          </p:cNvPicPr>
          <p:nvPr/>
        </p:nvPicPr>
        <p:blipFill>
          <a:blip r:embed="rId3"/>
          <a:stretch>
            <a:fillRect/>
          </a:stretch>
        </p:blipFill>
        <p:spPr>
          <a:xfrm>
            <a:off x="420709" y="1946297"/>
            <a:ext cx="7591425" cy="2676525"/>
          </a:xfrm>
          <a:prstGeom prst="rect">
            <a:avLst/>
          </a:prstGeom>
        </p:spPr>
      </p:pic>
      <p:sp>
        <p:nvSpPr>
          <p:cNvPr id="12" name="文本框 11">
            <a:extLst>
              <a:ext uri="{FF2B5EF4-FFF2-40B4-BE49-F238E27FC236}">
                <a16:creationId xmlns:a16="http://schemas.microsoft.com/office/drawing/2014/main" id="{9EF40D4D-F9A8-4C2B-9F98-8EDAB349EBD1}"/>
              </a:ext>
            </a:extLst>
          </p:cNvPr>
          <p:cNvSpPr txBox="1"/>
          <p:nvPr/>
        </p:nvSpPr>
        <p:spPr>
          <a:xfrm>
            <a:off x="8508569" y="2684394"/>
            <a:ext cx="3386708" cy="1200329"/>
          </a:xfrm>
          <a:prstGeom prst="rect">
            <a:avLst/>
          </a:prstGeom>
          <a:noFill/>
        </p:spPr>
        <p:txBody>
          <a:bodyPr wrap="square" rtlCol="0">
            <a:spAutoFit/>
          </a:bodyPr>
          <a:lstStyle/>
          <a:p>
            <a:r>
              <a:rPr lang="zh-CN" altLang="zh-CN" sz="2400" dirty="0">
                <a:solidFill>
                  <a:schemeClr val="bg1"/>
                </a:solidFill>
                <a:latin typeface="华文新魏" panose="02010800040101010101" pitchFamily="2" charset="-122"/>
                <a:ea typeface="华文新魏" panose="02010800040101010101" pitchFamily="2" charset="-122"/>
              </a:rPr>
              <a:t>结果显示，在去除每个得分时，模型的性能平均相对下降</a:t>
            </a:r>
            <a:r>
              <a:rPr lang="en-US" altLang="zh-CN" sz="2400" dirty="0">
                <a:solidFill>
                  <a:schemeClr val="bg1"/>
                </a:solidFill>
                <a:latin typeface="华文新魏" panose="02010800040101010101" pitchFamily="2" charset="-122"/>
                <a:ea typeface="华文新魏" panose="02010800040101010101" pitchFamily="2" charset="-122"/>
              </a:rPr>
              <a:t>4.31</a:t>
            </a:r>
            <a:r>
              <a:rPr lang="zh-CN" altLang="zh-CN" sz="2400" dirty="0">
                <a:solidFill>
                  <a:schemeClr val="bg1"/>
                </a:solidFill>
                <a:latin typeface="华文新魏" panose="02010800040101010101" pitchFamily="2" charset="-122"/>
                <a:ea typeface="华文新魏" panose="02010800040101010101" pitchFamily="2" charset="-122"/>
              </a:rPr>
              <a:t>％。</a:t>
            </a:r>
            <a:endParaRPr lang="zh-CN" altLang="en-US" sz="24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1637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212750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微软雅黑" panose="020B0503020204020204" pitchFamily="34" charset="-122"/>
                <a:ea typeface="微软雅黑" panose="020B0503020204020204" pitchFamily="34" charset="-122"/>
              </a:rPr>
              <a:t>6.2</a:t>
            </a:r>
            <a:r>
              <a:rPr lang="zh-CN" altLang="en-US" sz="2800" dirty="0">
                <a:solidFill>
                  <a:schemeClr val="bg1"/>
                </a:solidFill>
                <a:latin typeface="微软雅黑" panose="020B0503020204020204" pitchFamily="34" charset="-122"/>
                <a:ea typeface="微软雅黑" panose="020B0503020204020204" pitchFamily="34" charset="-122"/>
              </a:rPr>
              <a:t>降低维度</a:t>
            </a:r>
          </a:p>
          <a:p>
            <a:pPr eaLnBrk="1" hangingPunct="1"/>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BAD2662D-4B0E-483F-BF16-C6C14E0BF2BD}"/>
              </a:ext>
            </a:extLst>
          </p:cNvPr>
          <p:cNvPicPr>
            <a:picLocks noChangeAspect="1"/>
          </p:cNvPicPr>
          <p:nvPr/>
        </p:nvPicPr>
        <p:blipFill>
          <a:blip r:embed="rId3"/>
          <a:stretch>
            <a:fillRect/>
          </a:stretch>
        </p:blipFill>
        <p:spPr>
          <a:xfrm>
            <a:off x="590549" y="2512775"/>
            <a:ext cx="9229725" cy="1685925"/>
          </a:xfrm>
          <a:prstGeom prst="rect">
            <a:avLst/>
          </a:prstGeom>
        </p:spPr>
      </p:pic>
      <p:pic>
        <p:nvPicPr>
          <p:cNvPr id="7" name="图片 6">
            <a:extLst>
              <a:ext uri="{FF2B5EF4-FFF2-40B4-BE49-F238E27FC236}">
                <a16:creationId xmlns:a16="http://schemas.microsoft.com/office/drawing/2014/main" id="{BCB9AF10-F1A4-4C5D-89BF-D058173BF3C0}"/>
              </a:ext>
            </a:extLst>
          </p:cNvPr>
          <p:cNvPicPr>
            <a:picLocks noChangeAspect="1"/>
          </p:cNvPicPr>
          <p:nvPr/>
        </p:nvPicPr>
        <p:blipFill>
          <a:blip r:embed="rId4"/>
          <a:stretch>
            <a:fillRect/>
          </a:stretch>
        </p:blipFill>
        <p:spPr>
          <a:xfrm>
            <a:off x="590549" y="4529551"/>
            <a:ext cx="9001125" cy="1657350"/>
          </a:xfrm>
          <a:prstGeom prst="rect">
            <a:avLst/>
          </a:prstGeom>
        </p:spPr>
      </p:pic>
      <p:sp>
        <p:nvSpPr>
          <p:cNvPr id="8" name="文本框 7">
            <a:extLst>
              <a:ext uri="{FF2B5EF4-FFF2-40B4-BE49-F238E27FC236}">
                <a16:creationId xmlns:a16="http://schemas.microsoft.com/office/drawing/2014/main" id="{DC02207F-2AA1-4CA9-AAC7-9AB2E79426F2}"/>
              </a:ext>
            </a:extLst>
          </p:cNvPr>
          <p:cNvSpPr txBox="1"/>
          <p:nvPr/>
        </p:nvSpPr>
        <p:spPr>
          <a:xfrm>
            <a:off x="482061" y="1489694"/>
            <a:ext cx="8432187" cy="461665"/>
          </a:xfrm>
          <a:prstGeom prst="rect">
            <a:avLst/>
          </a:prstGeom>
          <a:noFill/>
        </p:spPr>
        <p:txBody>
          <a:bodyPr wrap="square" rtlCol="0">
            <a:spAutoFit/>
          </a:bodyPr>
          <a:lstStyle/>
          <a:p>
            <a:r>
              <a:rPr lang="zh-CN" altLang="en-US" sz="2400" dirty="0">
                <a:solidFill>
                  <a:schemeClr val="bg1"/>
                </a:solidFill>
                <a:latin typeface="华文新魏" panose="02010800040101010101" pitchFamily="2" charset="-122"/>
                <a:ea typeface="华文新魏" panose="02010800040101010101" pitchFamily="2" charset="-122"/>
              </a:rPr>
              <a:t>我们将我们的个性化关键字提升方法与众所周知的</a:t>
            </a:r>
            <a:r>
              <a:rPr lang="en-US" altLang="zh-CN" sz="2400" dirty="0">
                <a:solidFill>
                  <a:schemeClr val="bg1"/>
                </a:solidFill>
                <a:latin typeface="华文新魏" panose="02010800040101010101" pitchFamily="2" charset="-122"/>
                <a:ea typeface="华文新魏" panose="02010800040101010101" pitchFamily="2" charset="-122"/>
              </a:rPr>
              <a:t>PCA</a:t>
            </a:r>
            <a:r>
              <a:rPr lang="zh-CN" altLang="en-US" sz="2400" dirty="0">
                <a:solidFill>
                  <a:schemeClr val="bg1"/>
                </a:solidFill>
                <a:latin typeface="华文新魏" panose="02010800040101010101" pitchFamily="2" charset="-122"/>
                <a:ea typeface="华文新魏" panose="02010800040101010101" pitchFamily="2" charset="-122"/>
              </a:rPr>
              <a:t>比较。</a:t>
            </a:r>
            <a:endParaRPr lang="en-US" altLang="zh-CN" sz="24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6367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0" presetClass="entr" presetSubtype="0" decel="10000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3"/>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par>
                          <p:cTn id="17" fill="hold">
                            <p:stCondLst>
                              <p:cond delay="2000"/>
                            </p:stCondLst>
                            <p:childTnLst>
                              <p:par>
                                <p:cTn id="18" presetID="50" presetClass="entr" presetSubtype="0" decel="10000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ppt_w</p:attrName>
                                        </p:attrNameLst>
                                      </p:cBhvr>
                                      <p:tavLst>
                                        <p:tav tm="0">
                                          <p:val>
                                            <p:strVal val="#ppt_w+.3"/>
                                          </p:val>
                                        </p:tav>
                                        <p:tav tm="100000">
                                          <p:val>
                                            <p:strVal val="#ppt_w"/>
                                          </p:val>
                                        </p:tav>
                                      </p:tavLst>
                                    </p:anim>
                                    <p:anim calcmode="lin" valueType="num">
                                      <p:cBhvr>
                                        <p:cTn id="21" dur="1000" fill="hold"/>
                                        <p:tgtEl>
                                          <p:spTgt spid="7"/>
                                        </p:tgtEl>
                                        <p:attrNameLst>
                                          <p:attrName>ppt_h</p:attrName>
                                        </p:attrNameLst>
                                      </p:cBhvr>
                                      <p:tavLst>
                                        <p:tav tm="0">
                                          <p:val>
                                            <p:strVal val="#ppt_h"/>
                                          </p:val>
                                        </p:tav>
                                        <p:tav tm="100000">
                                          <p:val>
                                            <p:strVal val="#ppt_h"/>
                                          </p:val>
                                        </p:tav>
                                      </p:tavLst>
                                    </p:anim>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284565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微软雅黑" panose="020B0503020204020204" pitchFamily="34" charset="-122"/>
                <a:ea typeface="微软雅黑" panose="020B0503020204020204" pitchFamily="34" charset="-122"/>
              </a:rPr>
              <a:t>6.3</a:t>
            </a:r>
            <a:r>
              <a:rPr lang="zh-CN" altLang="en-US" sz="2800" dirty="0">
                <a:solidFill>
                  <a:schemeClr val="bg1"/>
                </a:solidFill>
                <a:latin typeface="微软雅黑" panose="020B0503020204020204" pitchFamily="34" charset="-122"/>
                <a:ea typeface="微软雅黑" panose="020B0503020204020204" pitchFamily="34" charset="-122"/>
              </a:rPr>
              <a:t>用户标签预测</a:t>
            </a:r>
          </a:p>
          <a:p>
            <a:pPr eaLnBrk="1" hangingPunct="1"/>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96C5EF6-7D12-44AA-BE22-89BD59ECF129}"/>
              </a:ext>
            </a:extLst>
          </p:cNvPr>
          <p:cNvPicPr>
            <a:picLocks noChangeAspect="1"/>
          </p:cNvPicPr>
          <p:nvPr/>
        </p:nvPicPr>
        <p:blipFill>
          <a:blip r:embed="rId3"/>
          <a:stretch>
            <a:fillRect/>
          </a:stretch>
        </p:blipFill>
        <p:spPr>
          <a:xfrm>
            <a:off x="448645" y="2491298"/>
            <a:ext cx="6686550" cy="2371725"/>
          </a:xfrm>
          <a:prstGeom prst="rect">
            <a:avLst/>
          </a:prstGeom>
        </p:spPr>
      </p:pic>
      <p:sp>
        <p:nvSpPr>
          <p:cNvPr id="10" name="文本框 9">
            <a:extLst>
              <a:ext uri="{FF2B5EF4-FFF2-40B4-BE49-F238E27FC236}">
                <a16:creationId xmlns:a16="http://schemas.microsoft.com/office/drawing/2014/main" id="{FD25F839-88C7-471B-B134-E1DA24B4D573}"/>
              </a:ext>
            </a:extLst>
          </p:cNvPr>
          <p:cNvSpPr txBox="1"/>
          <p:nvPr/>
        </p:nvSpPr>
        <p:spPr>
          <a:xfrm>
            <a:off x="7718154" y="2491298"/>
            <a:ext cx="3792725" cy="2308324"/>
          </a:xfrm>
          <a:prstGeom prst="rect">
            <a:avLst/>
          </a:prstGeom>
          <a:noFill/>
        </p:spPr>
        <p:txBody>
          <a:bodyPr wrap="square" rtlCol="0">
            <a:spAutoFit/>
          </a:bodyPr>
          <a:lstStyle/>
          <a:p>
            <a:pPr marL="285750" indent="-285750">
              <a:buFont typeface="Wingdings" panose="05000000000000000000" pitchFamily="2" charset="2"/>
              <a:buChar char="l"/>
            </a:pPr>
            <a:r>
              <a:rPr lang="zh-CN" altLang="zh-CN" sz="2400" dirty="0">
                <a:solidFill>
                  <a:schemeClr val="bg1"/>
                </a:solidFill>
                <a:latin typeface="华文新魏" panose="02010800040101010101" pitchFamily="2" charset="-122"/>
                <a:ea typeface="华文新魏" panose="02010800040101010101" pitchFamily="2" charset="-122"/>
              </a:rPr>
              <a:t>基于</a:t>
            </a:r>
            <a:r>
              <a:rPr lang="en-US" altLang="zh-CN" sz="2400" dirty="0">
                <a:solidFill>
                  <a:schemeClr val="bg1"/>
                </a:solidFill>
                <a:latin typeface="华文新魏" panose="02010800040101010101" pitchFamily="2" charset="-122"/>
                <a:ea typeface="华文新魏" panose="02010800040101010101" pitchFamily="2" charset="-122"/>
              </a:rPr>
              <a:t>SVM</a:t>
            </a:r>
            <a:r>
              <a:rPr lang="zh-CN" altLang="zh-CN" sz="2400" dirty="0">
                <a:solidFill>
                  <a:schemeClr val="bg1"/>
                </a:solidFill>
                <a:latin typeface="华文新魏" panose="02010800040101010101" pitchFamily="2" charset="-122"/>
                <a:ea typeface="华文新魏" panose="02010800040101010101" pitchFamily="2" charset="-122"/>
              </a:rPr>
              <a:t>的模型</a:t>
            </a:r>
            <a:r>
              <a:rPr lang="zh-CN" altLang="en-US" sz="2400" dirty="0">
                <a:solidFill>
                  <a:schemeClr val="bg1"/>
                </a:solidFill>
                <a:latin typeface="华文新魏" panose="02010800040101010101" pitchFamily="2" charset="-122"/>
                <a:ea typeface="华文新魏" panose="02010800040101010101" pitchFamily="2" charset="-122"/>
              </a:rPr>
              <a:t>优于其他模型</a:t>
            </a:r>
            <a:r>
              <a:rPr lang="zh-CN" altLang="zh-CN" sz="2400" dirty="0">
                <a:solidFill>
                  <a:schemeClr val="bg1"/>
                </a:solidFill>
                <a:latin typeface="华文新魏" panose="02010800040101010101" pitchFamily="2" charset="-122"/>
                <a:ea typeface="华文新魏" panose="02010800040101010101" pitchFamily="2" charset="-122"/>
              </a:rPr>
              <a:t>。 </a:t>
            </a:r>
            <a:endParaRPr lang="en-US" altLang="zh-CN" sz="2400" dirty="0">
              <a:solidFill>
                <a:schemeClr val="bg1"/>
              </a:solidFill>
              <a:latin typeface="华文新魏" panose="02010800040101010101" pitchFamily="2" charset="-122"/>
              <a:ea typeface="华文新魏" panose="02010800040101010101" pitchFamily="2" charset="-122"/>
            </a:endParaRPr>
          </a:p>
          <a:p>
            <a:pPr marL="285750" indent="-285750">
              <a:buFont typeface="Wingdings" panose="05000000000000000000" pitchFamily="2" charset="2"/>
              <a:buChar char="l"/>
            </a:pPr>
            <a:r>
              <a:rPr lang="zh-CN" altLang="en-US" sz="2400" dirty="0">
                <a:solidFill>
                  <a:schemeClr val="bg1"/>
                </a:solidFill>
                <a:latin typeface="华文新魏" panose="02010800040101010101" pitchFamily="2" charset="-122"/>
                <a:ea typeface="华文新魏" panose="02010800040101010101" pitchFamily="2" charset="-122"/>
              </a:rPr>
              <a:t>这是因为</a:t>
            </a:r>
            <a:r>
              <a:rPr lang="zh-CN" altLang="zh-CN" sz="2400" dirty="0">
                <a:solidFill>
                  <a:schemeClr val="bg1"/>
                </a:solidFill>
                <a:latin typeface="华文新魏" panose="02010800040101010101" pitchFamily="2" charset="-122"/>
                <a:ea typeface="华文新魏" panose="02010800040101010101" pitchFamily="2" charset="-122"/>
              </a:rPr>
              <a:t>，基于</a:t>
            </a:r>
            <a:r>
              <a:rPr lang="en-US" altLang="zh-CN" sz="2400" dirty="0">
                <a:solidFill>
                  <a:schemeClr val="bg1"/>
                </a:solidFill>
                <a:latin typeface="华文新魏" panose="02010800040101010101" pitchFamily="2" charset="-122"/>
                <a:ea typeface="华文新魏" panose="02010800040101010101" pitchFamily="2" charset="-122"/>
              </a:rPr>
              <a:t>SVM</a:t>
            </a:r>
            <a:r>
              <a:rPr lang="zh-CN" altLang="zh-CN" sz="2400" dirty="0">
                <a:solidFill>
                  <a:schemeClr val="bg1"/>
                </a:solidFill>
                <a:latin typeface="华文新魏" panose="02010800040101010101" pitchFamily="2" charset="-122"/>
                <a:ea typeface="华文新魏" panose="02010800040101010101" pitchFamily="2" charset="-122"/>
              </a:rPr>
              <a:t>的模型从映射提取的特征中</a:t>
            </a:r>
            <a:r>
              <a:rPr lang="zh-CN" altLang="en-US" sz="2400" dirty="0">
                <a:solidFill>
                  <a:schemeClr val="bg1"/>
                </a:solidFill>
                <a:latin typeface="华文新魏" panose="02010800040101010101" pitchFamily="2" charset="-122"/>
                <a:ea typeface="华文新魏" panose="02010800040101010101" pitchFamily="2" charset="-122"/>
              </a:rPr>
              <a:t>获得最有利的地位</a:t>
            </a:r>
            <a:r>
              <a:rPr lang="zh-CN" altLang="zh-CN" sz="2400" dirty="0">
                <a:solidFill>
                  <a:schemeClr val="bg1"/>
                </a:solidFill>
                <a:latin typeface="华文新魏" panose="02010800040101010101" pitchFamily="2" charset="-122"/>
                <a:ea typeface="华文新魏" panose="02010800040101010101" pitchFamily="2" charset="-122"/>
              </a:rPr>
              <a:t>，因此它</a:t>
            </a:r>
            <a:r>
              <a:rPr lang="zh-CN" altLang="en-US" sz="2400" dirty="0">
                <a:solidFill>
                  <a:schemeClr val="bg1"/>
                </a:solidFill>
                <a:latin typeface="华文新魏" panose="02010800040101010101" pitchFamily="2" charset="-122"/>
                <a:ea typeface="华文新魏" panose="02010800040101010101" pitchFamily="2" charset="-122"/>
              </a:rPr>
              <a:t>优于</a:t>
            </a:r>
            <a:r>
              <a:rPr lang="en-US" altLang="zh-CN" sz="2400" dirty="0">
                <a:solidFill>
                  <a:schemeClr val="bg1"/>
                </a:solidFill>
                <a:latin typeface="华文新魏" panose="02010800040101010101" pitchFamily="2" charset="-122"/>
                <a:ea typeface="华文新魏" panose="02010800040101010101" pitchFamily="2" charset="-122"/>
              </a:rPr>
              <a:t>ML</a:t>
            </a:r>
            <a:r>
              <a:rPr lang="zh-CN" altLang="en-US" sz="2400" dirty="0">
                <a:solidFill>
                  <a:schemeClr val="bg1"/>
                </a:solidFill>
                <a:latin typeface="华文新魏" panose="02010800040101010101" pitchFamily="2" charset="-122"/>
                <a:ea typeface="华文新魏" panose="02010800040101010101" pitchFamily="2" charset="-122"/>
              </a:rPr>
              <a:t>模型</a:t>
            </a:r>
            <a:r>
              <a:rPr lang="zh-CN" altLang="zh-CN" sz="2400" dirty="0">
                <a:solidFill>
                  <a:schemeClr val="bg1"/>
                </a:solidFill>
                <a:latin typeface="华文新魏" panose="02010800040101010101" pitchFamily="2" charset="-122"/>
                <a:ea typeface="华文新魏" panose="02010800040101010101" pitchFamily="2" charset="-122"/>
              </a:rPr>
              <a:t>。</a:t>
            </a:r>
            <a:endParaRPr lang="zh-CN" altLang="en-US" sz="24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8850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6"/>
          <p:cNvGrpSpPr>
            <a:grpSpLocks/>
          </p:cNvGrpSpPr>
          <p:nvPr/>
        </p:nvGrpSpPr>
        <p:grpSpPr bwMode="auto">
          <a:xfrm>
            <a:off x="3257844" y="975908"/>
            <a:ext cx="5900224" cy="4906183"/>
            <a:chOff x="3581400" y="1295964"/>
            <a:chExt cx="5391150" cy="4443339"/>
          </a:xfrm>
        </p:grpSpPr>
        <p:sp>
          <p:nvSpPr>
            <p:cNvPr id="16" name="任意多边形 15"/>
            <p:cNvSpPr/>
            <p:nvPr/>
          </p:nvSpPr>
          <p:spPr>
            <a:xfrm flipV="1">
              <a:off x="3581400" y="1505511"/>
              <a:ext cx="5029200" cy="4233792"/>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 name="直接连接符 8"/>
            <p:cNvCxnSpPr/>
            <p:nvPr/>
          </p:nvCxnSpPr>
          <p:spPr>
            <a:xfrm>
              <a:off x="4724400" y="3943870"/>
              <a:ext cx="962025" cy="160176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5867400" y="1295964"/>
              <a:ext cx="3105150" cy="914385"/>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 fmla="*/ 0 w 3105150"/>
                <a:gd name="connsiteY0" fmla="*/ 0 h 1790700"/>
                <a:gd name="connsiteX1" fmla="*/ 3105150 w 3105150"/>
                <a:gd name="connsiteY1" fmla="*/ 0 h 1790700"/>
                <a:gd name="connsiteX2" fmla="*/ 1885950 w 3105150"/>
                <a:gd name="connsiteY2" fmla="*/ 1790700 h 1790700"/>
                <a:gd name="connsiteX0" fmla="*/ 0 w 3105150"/>
                <a:gd name="connsiteY0" fmla="*/ 0 h 914400"/>
                <a:gd name="connsiteX1" fmla="*/ 3105150 w 3105150"/>
                <a:gd name="connsiteY1" fmla="*/ 0 h 914400"/>
                <a:gd name="connsiteX2" fmla="*/ 2495550 w 3105150"/>
                <a:gd name="connsiteY2" fmla="*/ 914400 h 914400"/>
              </a:gdLst>
              <a:ahLst/>
              <a:cxnLst>
                <a:cxn ang="0">
                  <a:pos x="connsiteX0" y="connsiteY0"/>
                </a:cxn>
                <a:cxn ang="0">
                  <a:pos x="connsiteX1" y="connsiteY1"/>
                </a:cxn>
                <a:cxn ang="0">
                  <a:pos x="connsiteX2" y="connsiteY2"/>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3" name="等腰三角形 12"/>
            <p:cNvSpPr/>
            <p:nvPr/>
          </p:nvSpPr>
          <p:spPr>
            <a:xfrm flipV="1">
              <a:off x="6038850" y="4504249"/>
              <a:ext cx="1466850" cy="1235054"/>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等腰三角形 13"/>
            <p:cNvSpPr/>
            <p:nvPr/>
          </p:nvSpPr>
          <p:spPr>
            <a:xfrm rot="21448465" flipV="1">
              <a:off x="3595688" y="1972228"/>
              <a:ext cx="790575" cy="665152"/>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5" name="矩形 17"/>
          <p:cNvSpPr>
            <a:spLocks noChangeArrowheads="1"/>
          </p:cNvSpPr>
          <p:nvPr/>
        </p:nvSpPr>
        <p:spPr bwMode="auto">
          <a:xfrm>
            <a:off x="3357563" y="2796451"/>
            <a:ext cx="530465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000" b="1" dirty="0">
                <a:solidFill>
                  <a:schemeClr val="bg1"/>
                </a:solidFill>
                <a:latin typeface="微软雅黑" pitchFamily="34" charset="-122"/>
                <a:ea typeface="微软雅黑" pitchFamily="34" charset="-122"/>
              </a:rPr>
              <a:t>王昊  </a:t>
            </a:r>
            <a:r>
              <a:rPr lang="en-US" altLang="zh-CN" sz="4000" b="1" dirty="0">
                <a:solidFill>
                  <a:schemeClr val="bg1"/>
                </a:solidFill>
                <a:latin typeface="微软雅黑" pitchFamily="34" charset="-122"/>
                <a:ea typeface="微软雅黑" pitchFamily="34" charset="-122"/>
              </a:rPr>
              <a:t>201821061107</a:t>
            </a:r>
          </a:p>
          <a:p>
            <a:pPr algn="ctr" eaLnBrk="1" hangingPunct="1"/>
            <a:r>
              <a:rPr lang="zh-CN" altLang="en-US" sz="4000" b="1" dirty="0">
                <a:solidFill>
                  <a:schemeClr val="bg1"/>
                </a:solidFill>
                <a:latin typeface="微软雅黑" pitchFamily="34" charset="-122"/>
                <a:ea typeface="微软雅黑" pitchFamily="34" charset="-122"/>
              </a:rPr>
              <a:t>相关工作</a:t>
            </a:r>
            <a:r>
              <a:rPr lang="en-US" altLang="zh-CN" sz="4000" b="1" dirty="0">
                <a:solidFill>
                  <a:schemeClr val="bg1"/>
                </a:solidFill>
                <a:latin typeface="微软雅黑" pitchFamily="34" charset="-122"/>
                <a:ea typeface="微软雅黑" pitchFamily="34" charset="-122"/>
              </a:rPr>
              <a:t>&amp;</a:t>
            </a:r>
            <a:r>
              <a:rPr lang="zh-CN" altLang="en-US" sz="4000" b="1" dirty="0">
                <a:solidFill>
                  <a:schemeClr val="bg1"/>
                </a:solidFill>
                <a:latin typeface="微软雅黑" pitchFamily="34" charset="-122"/>
                <a:ea typeface="微软雅黑" pitchFamily="34" charset="-122"/>
              </a:rPr>
              <a:t>结论</a:t>
            </a:r>
          </a:p>
        </p:txBody>
      </p:sp>
    </p:spTree>
    <p:extLst>
      <p:ext uri="{BB962C8B-B14F-4D97-AF65-F5344CB8AC3E}">
        <p14:creationId xmlns:p14="http://schemas.microsoft.com/office/powerpoint/2010/main" val="319681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论文背景</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endParaRPr>
          </a:p>
        </p:txBody>
      </p:sp>
      <p:sp>
        <p:nvSpPr>
          <p:cNvPr id="10249" name="矩形 11"/>
          <p:cNvSpPr>
            <a:spLocks noChangeArrowheads="1"/>
          </p:cNvSpPr>
          <p:nvPr/>
        </p:nvSpPr>
        <p:spPr bwMode="auto">
          <a:xfrm>
            <a:off x="8290999" y="1725034"/>
            <a:ext cx="2927351" cy="84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20000"/>
              </a:spcBef>
            </a:pP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个性化的上下文感知兴趣点推荐</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250" name="TextBox 13"/>
          <p:cNvSpPr txBox="1">
            <a:spLocks noChangeArrowheads="1"/>
          </p:cNvSpPr>
          <p:nvPr/>
        </p:nvSpPr>
        <p:spPr bwMode="auto">
          <a:xfrm>
            <a:off x="709685" y="1780113"/>
            <a:ext cx="758131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Personalized Context-Aware Point of Interest Recommendation</a:t>
            </a:r>
          </a:p>
        </p:txBody>
      </p:sp>
      <p:sp>
        <p:nvSpPr>
          <p:cNvPr id="26" name="矩形 10"/>
          <p:cNvSpPr>
            <a:spLocks noChangeArrowheads="1"/>
          </p:cNvSpPr>
          <p:nvPr/>
        </p:nvSpPr>
        <p:spPr bwMode="auto">
          <a:xfrm>
            <a:off x="1628482" y="3009780"/>
            <a:ext cx="932258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chemeClr val="bg1"/>
                </a:solidFill>
                <a:latin typeface="微软雅黑" panose="020B0503020204020204" pitchFamily="34" charset="-122"/>
                <a:ea typeface="微软雅黑" panose="020B0503020204020204" pitchFamily="34" charset="-122"/>
              </a:rPr>
              <a:t>该论文由瑞士提契诺大学</a:t>
            </a:r>
            <a:r>
              <a:rPr lang="it-IT" altLang="zh-CN" sz="3200" dirty="0">
                <a:solidFill>
                  <a:schemeClr val="bg1"/>
                </a:solidFill>
                <a:latin typeface="微软雅黑" panose="020B0503020204020204" pitchFamily="34" charset="-122"/>
                <a:ea typeface="微软雅黑" panose="020B0503020204020204" pitchFamily="34" charset="-122"/>
              </a:rPr>
              <a:t>Mohammad Aliannejadi </a:t>
            </a:r>
            <a:r>
              <a:rPr lang="zh-CN" altLang="it-IT" sz="3200" dirty="0">
                <a:solidFill>
                  <a:schemeClr val="bg1"/>
                </a:solidFill>
                <a:latin typeface="微软雅黑" panose="020B0503020204020204" pitchFamily="34" charset="-122"/>
                <a:ea typeface="微软雅黑" panose="020B0503020204020204" pitchFamily="34" charset="-122"/>
              </a:rPr>
              <a:t>和</a:t>
            </a:r>
            <a:r>
              <a:rPr lang="zh-CN" altLang="en-US" sz="3200" dirty="0">
                <a:solidFill>
                  <a:schemeClr val="bg1"/>
                </a:solidFill>
                <a:latin typeface="微软雅黑" panose="020B0503020204020204" pitchFamily="34" charset="-122"/>
                <a:ea typeface="微软雅黑" panose="020B0503020204020204" pitchFamily="34" charset="-122"/>
              </a:rPr>
              <a:t> </a:t>
            </a:r>
            <a:r>
              <a:rPr lang="it-IT" altLang="zh-CN" sz="3200" dirty="0">
                <a:solidFill>
                  <a:schemeClr val="bg1"/>
                </a:solidFill>
                <a:latin typeface="微软雅黑" panose="020B0503020204020204" pitchFamily="34" charset="-122"/>
                <a:ea typeface="微软雅黑" panose="020B0503020204020204" pitchFamily="34" charset="-122"/>
              </a:rPr>
              <a:t>Fabio Crestani</a:t>
            </a:r>
            <a:r>
              <a:rPr lang="zh-CN" altLang="en-US" sz="3200" dirty="0">
                <a:solidFill>
                  <a:schemeClr val="bg1"/>
                </a:solidFill>
                <a:latin typeface="微软雅黑" panose="020B0503020204020204" pitchFamily="34" charset="-122"/>
                <a:ea typeface="微软雅黑" panose="020B0503020204020204" pitchFamily="34" charset="-122"/>
              </a:rPr>
              <a:t>撰写，于</a:t>
            </a:r>
            <a:r>
              <a:rPr lang="en-US" altLang="zh-CN" sz="3200" dirty="0">
                <a:solidFill>
                  <a:schemeClr val="bg1"/>
                </a:solidFill>
                <a:latin typeface="微软雅黑" panose="020B0503020204020204" pitchFamily="34" charset="-122"/>
                <a:ea typeface="微软雅黑" panose="020B0503020204020204" pitchFamily="34" charset="-122"/>
              </a:rPr>
              <a:t>2018</a:t>
            </a:r>
            <a:r>
              <a:rPr lang="zh-CN" altLang="en-US" sz="3200" dirty="0">
                <a:solidFill>
                  <a:schemeClr val="bg1"/>
                </a:solidFill>
                <a:latin typeface="微软雅黑" panose="020B0503020204020204" pitchFamily="34" charset="-122"/>
                <a:ea typeface="微软雅黑" panose="020B0503020204020204" pitchFamily="34" charset="-122"/>
              </a:rPr>
              <a:t>年发表。该论文的</a:t>
            </a:r>
            <a:r>
              <a:rPr lang="en-US" altLang="zh-CN" sz="3200" dirty="0">
                <a:solidFill>
                  <a:schemeClr val="bg1"/>
                </a:solidFill>
                <a:latin typeface="微软雅黑" panose="020B0503020204020204" pitchFamily="34" charset="-122"/>
                <a:ea typeface="微软雅黑" panose="020B0503020204020204" pitchFamily="34" charset="-122"/>
              </a:rPr>
              <a:t>CCS</a:t>
            </a:r>
            <a:r>
              <a:rPr lang="zh-CN" altLang="en-US" sz="3200" dirty="0">
                <a:solidFill>
                  <a:schemeClr val="bg1"/>
                </a:solidFill>
                <a:latin typeface="微软雅黑" panose="020B0503020204020204" pitchFamily="34" charset="-122"/>
                <a:ea typeface="微软雅黑" panose="020B0503020204020204" pitchFamily="34" charset="-122"/>
              </a:rPr>
              <a:t>分类属于信息系统，具体来说是推荐系统，附加关键词和短语有用户建模、上下文建议、兴趣点推荐、基于内容的推荐、基于位置的社交网络。</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1116013" y="1219200"/>
            <a:ext cx="4760912" cy="3924300"/>
            <a:chOff x="3581400" y="1295964"/>
            <a:chExt cx="5391150" cy="4443339"/>
          </a:xfrm>
        </p:grpSpPr>
        <p:sp>
          <p:nvSpPr>
            <p:cNvPr id="4" name="任意多边形 3"/>
            <p:cNvSpPr/>
            <p:nvPr/>
          </p:nvSpPr>
          <p:spPr>
            <a:xfrm flipV="1">
              <a:off x="3581400" y="1504470"/>
              <a:ext cx="5029823" cy="4234833"/>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p:nvCxnSpPr>
          <p:spPr>
            <a:xfrm>
              <a:off x="4724705" y="3943634"/>
              <a:ext cx="961742" cy="160334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5868010" y="1295964"/>
              <a:ext cx="3104540" cy="914911"/>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 fmla="*/ 0 w 3105150"/>
                <a:gd name="connsiteY0" fmla="*/ 0 h 1790700"/>
                <a:gd name="connsiteX1" fmla="*/ 3105150 w 3105150"/>
                <a:gd name="connsiteY1" fmla="*/ 0 h 1790700"/>
                <a:gd name="connsiteX2" fmla="*/ 1885950 w 3105150"/>
                <a:gd name="connsiteY2" fmla="*/ 1790700 h 1790700"/>
                <a:gd name="connsiteX0" fmla="*/ 0 w 3105150"/>
                <a:gd name="connsiteY0" fmla="*/ 0 h 914400"/>
                <a:gd name="connsiteX1" fmla="*/ 3105150 w 3105150"/>
                <a:gd name="connsiteY1" fmla="*/ 0 h 914400"/>
                <a:gd name="connsiteX2" fmla="*/ 2495550 w 3105150"/>
                <a:gd name="connsiteY2" fmla="*/ 914400 h 914400"/>
              </a:gdLst>
              <a:ahLst/>
              <a:cxnLst>
                <a:cxn ang="0">
                  <a:pos x="connsiteX0" y="connsiteY0"/>
                </a:cxn>
                <a:cxn ang="0">
                  <a:pos x="connsiteX1" y="connsiteY1"/>
                </a:cxn>
                <a:cxn ang="0">
                  <a:pos x="connsiteX2" y="connsiteY2"/>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7" name="等腰三角形 6"/>
            <p:cNvSpPr/>
            <p:nvPr/>
          </p:nvSpPr>
          <p:spPr>
            <a:xfrm flipV="1">
              <a:off x="6038786" y="4504444"/>
              <a:ext cx="1466882" cy="1234859"/>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21448465" flipV="1">
              <a:off x="3595781" y="1971812"/>
              <a:ext cx="790966" cy="666861"/>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3" name="矩形 8"/>
          <p:cNvSpPr>
            <a:spLocks noChangeArrowheads="1"/>
          </p:cNvSpPr>
          <p:nvPr/>
        </p:nvSpPr>
        <p:spPr bwMode="auto">
          <a:xfrm>
            <a:off x="2578239" y="2653269"/>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dirty="0">
                <a:solidFill>
                  <a:schemeClr val="bg1"/>
                </a:solidFill>
                <a:latin typeface="微软雅黑" pitchFamily="34" charset="-122"/>
                <a:ea typeface="微软雅黑" pitchFamily="34" charset="-122"/>
              </a:rPr>
              <a:t>第七章</a:t>
            </a:r>
          </a:p>
        </p:txBody>
      </p:sp>
      <p:sp>
        <p:nvSpPr>
          <p:cNvPr id="5124" name="文本框 36"/>
          <p:cNvSpPr txBox="1">
            <a:spLocks noChangeArrowheads="1"/>
          </p:cNvSpPr>
          <p:nvPr/>
        </p:nvSpPr>
        <p:spPr bwMode="auto">
          <a:xfrm>
            <a:off x="2391288" y="3279776"/>
            <a:ext cx="18912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dist" eaLnBrk="1" hangingPunct="1">
              <a:lnSpc>
                <a:spcPct val="100000"/>
              </a:lnSpc>
              <a:spcBef>
                <a:spcPct val="0"/>
              </a:spcBef>
              <a:buFontTx/>
              <a:buNone/>
            </a:pPr>
            <a:r>
              <a:rPr lang="en-US" altLang="zh-CN" sz="1800" b="1" dirty="0">
                <a:solidFill>
                  <a:schemeClr val="bg1"/>
                </a:solidFill>
                <a:latin typeface="Arial" pitchFamily="34" charset="0"/>
                <a:ea typeface="微软雅黑" pitchFamily="34" charset="-122"/>
                <a:cs typeface="Arial" pitchFamily="34" charset="0"/>
              </a:rPr>
              <a:t>PART  SEVEN</a:t>
            </a:r>
            <a:endParaRPr lang="zh-CN" altLang="en-US" sz="1800" b="1" dirty="0">
              <a:solidFill>
                <a:schemeClr val="bg1"/>
              </a:solidFill>
              <a:latin typeface="Arial" pitchFamily="34" charset="0"/>
              <a:ea typeface="微软雅黑" pitchFamily="34" charset="-122"/>
              <a:cs typeface="Arial" pitchFamily="34" charset="0"/>
            </a:endParaRPr>
          </a:p>
        </p:txBody>
      </p:sp>
      <p:sp>
        <p:nvSpPr>
          <p:cNvPr id="5125" name="矩形 10"/>
          <p:cNvSpPr>
            <a:spLocks noChangeArrowheads="1"/>
          </p:cNvSpPr>
          <p:nvPr/>
        </p:nvSpPr>
        <p:spPr bwMode="auto">
          <a:xfrm>
            <a:off x="5557836" y="2726591"/>
            <a:ext cx="61931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相关工作</a:t>
            </a:r>
          </a:p>
        </p:txBody>
      </p:sp>
    </p:spTree>
    <p:extLst>
      <p:ext uri="{BB962C8B-B14F-4D97-AF65-F5344CB8AC3E}">
        <p14:creationId xmlns:p14="http://schemas.microsoft.com/office/powerpoint/2010/main" val="8030944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a:grpSpLocks/>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5215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dirty="0">
                <a:solidFill>
                  <a:schemeClr val="bg1"/>
                </a:solidFill>
                <a:latin typeface="微软雅黑" pitchFamily="34" charset="-122"/>
                <a:ea typeface="微软雅黑" pitchFamily="34" charset="-122"/>
              </a:rPr>
              <a:t>POI</a:t>
            </a:r>
            <a:r>
              <a:rPr lang="zh-CN" altLang="en-US" sz="2800" dirty="0">
                <a:solidFill>
                  <a:schemeClr val="bg1"/>
                </a:solidFill>
                <a:latin typeface="微软雅黑" pitchFamily="34" charset="-122"/>
                <a:ea typeface="微软雅黑" pitchFamily="34" charset="-122"/>
              </a:rPr>
              <a:t>建议</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       </a:t>
            </a:r>
          </a:p>
        </p:txBody>
      </p:sp>
      <p:sp>
        <p:nvSpPr>
          <p:cNvPr id="2" name="文本框 1"/>
          <p:cNvSpPr txBox="1"/>
          <p:nvPr/>
        </p:nvSpPr>
        <p:spPr>
          <a:xfrm>
            <a:off x="962025" y="1402672"/>
            <a:ext cx="10516802" cy="3785652"/>
          </a:xfrm>
          <a:prstGeom prst="rect">
            <a:avLst/>
          </a:prstGeom>
          <a:noFill/>
        </p:spPr>
        <p:txBody>
          <a:bodyPr wrap="square" rtlCol="0">
            <a:spAutoFit/>
          </a:bodyPr>
          <a:lstStyle/>
          <a:p>
            <a:pPr indent="457200"/>
            <a:endParaRPr lang="en-US" altLang="zh-CN" dirty="0">
              <a:solidFill>
                <a:srgbClr val="FFFF00"/>
              </a:solidFill>
            </a:endParaRPr>
          </a:p>
          <a:p>
            <a:pPr indent="457200"/>
            <a:endParaRPr lang="en-US" altLang="zh-CN" dirty="0">
              <a:solidFill>
                <a:srgbClr val="FFFF00"/>
              </a:solidFill>
            </a:endParaRPr>
          </a:p>
          <a:p>
            <a:pPr indent="457200"/>
            <a:endParaRPr lang="en-US" altLang="zh-CN" dirty="0">
              <a:solidFill>
                <a:srgbClr val="FFFF00"/>
              </a:solidFill>
            </a:endParaRPr>
          </a:p>
          <a:p>
            <a:pPr indent="457200"/>
            <a:endParaRPr lang="en-US" altLang="zh-CN" dirty="0">
              <a:solidFill>
                <a:srgbClr val="FFFF00"/>
              </a:solidFill>
            </a:endParaRPr>
          </a:p>
          <a:p>
            <a:pPr indent="457200"/>
            <a:r>
              <a:rPr lang="zh-CN" altLang="en-US" sz="2400" dirty="0">
                <a:solidFill>
                  <a:srgbClr val="FFFF00"/>
                </a:solidFill>
              </a:rPr>
              <a:t>协同过滤</a:t>
            </a:r>
            <a:r>
              <a:rPr 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(Collaborative Filtering, CF)</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方法的核心思想</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具有相似行为历史的用户将来往往会采取类似行为</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a:p>
            <a:pPr indent="457200"/>
            <a:endPar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a:r>
              <a:rPr lang="zh-CN" altLang="en-US" sz="2400" dirty="0">
                <a:solidFill>
                  <a:srgbClr val="FFFF00"/>
                </a:solidFill>
              </a:rPr>
              <a:t>稀疏性问题</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的用户</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项矩阵变得非常稀疏，导致在用户和项之间没有显着关联的情况下推荐系统的性能差</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a:p>
            <a:pPr indent="457200"/>
            <a:endPar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-&gt;</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在模型中</a:t>
            </a:r>
            <a:r>
              <a:rPr lang="zh-CN" altLang="en-US" sz="2400" dirty="0">
                <a:solidFill>
                  <a:srgbClr val="FFFF00"/>
                </a:solidFill>
              </a:rPr>
              <a:t>加入额外的信息</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来解决。</a:t>
            </a:r>
            <a:endParaRPr lang="en-US" sz="2400" dirty="0"/>
          </a:p>
        </p:txBody>
      </p:sp>
    </p:spTree>
    <p:extLst>
      <p:ext uri="{BB962C8B-B14F-4D97-AF65-F5344CB8AC3E}">
        <p14:creationId xmlns:p14="http://schemas.microsoft.com/office/powerpoint/2010/main" val="2305069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a:grpSpLocks/>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5215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dirty="0">
                <a:solidFill>
                  <a:schemeClr val="bg1"/>
                </a:solidFill>
                <a:latin typeface="微软雅黑" pitchFamily="34" charset="-122"/>
                <a:ea typeface="微软雅黑" pitchFamily="34" charset="-122"/>
              </a:rPr>
              <a:t>POI</a:t>
            </a:r>
            <a:r>
              <a:rPr lang="zh-CN" altLang="en-US" sz="2800" dirty="0">
                <a:solidFill>
                  <a:schemeClr val="bg1"/>
                </a:solidFill>
                <a:latin typeface="微软雅黑" pitchFamily="34" charset="-122"/>
                <a:ea typeface="微软雅黑" pitchFamily="34" charset="-122"/>
              </a:rPr>
              <a:t>建议</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2400" dirty="0">
                <a:latin typeface="Arial" panose="020B0604020202020204" pitchFamily="34" charset="0"/>
                <a:ea typeface="微软雅黑" panose="020B0503020204020204" pitchFamily="34" charset="-122"/>
              </a:rPr>
              <a:t>       </a:t>
            </a:r>
          </a:p>
        </p:txBody>
      </p:sp>
      <p:sp>
        <p:nvSpPr>
          <p:cNvPr id="2" name="文本框 1"/>
          <p:cNvSpPr txBox="1"/>
          <p:nvPr/>
        </p:nvSpPr>
        <p:spPr>
          <a:xfrm>
            <a:off x="962025" y="1402672"/>
            <a:ext cx="10516802" cy="4938403"/>
          </a:xfrm>
          <a:prstGeom prst="rect">
            <a:avLst/>
          </a:prstGeom>
          <a:noFill/>
        </p:spPr>
        <p:txBody>
          <a:bodyPr wrap="square" rtlCol="0">
            <a:spAutoFit/>
          </a:bodyPr>
          <a:lstStyle/>
          <a:p>
            <a:pPr indent="279400">
              <a:lnSpc>
                <a:spcPct val="107000"/>
              </a:lnSpc>
              <a:spcAft>
                <a:spcPts val="800"/>
              </a:spcAft>
            </a:pPr>
            <a:r>
              <a:rPr lang="en-US" sz="1600" dirty="0">
                <a:solidFill>
                  <a:schemeClr val="bg1"/>
                </a:solidFill>
                <a:latin typeface="微软雅黑" pitchFamily="34" charset="-122"/>
                <a:ea typeface="微软雅黑" pitchFamily="34" charset="-122"/>
              </a:rPr>
              <a:t>Ye</a:t>
            </a:r>
            <a:r>
              <a:rPr lang="zh-CN" altLang="en-US" sz="1600" dirty="0">
                <a:solidFill>
                  <a:schemeClr val="bg1"/>
                </a:solidFill>
                <a:latin typeface="微软雅黑" pitchFamily="34" charset="-122"/>
                <a:ea typeface="微软雅黑" pitchFamily="34" charset="-122"/>
              </a:rPr>
              <a:t>某等</a:t>
            </a:r>
            <a:r>
              <a:rPr lang="en-US" altLang="zh-CN" sz="1600" dirty="0">
                <a:solidFill>
                  <a:schemeClr val="bg1"/>
                </a:solidFill>
                <a:latin typeface="微软雅黑" pitchFamily="34" charset="-122"/>
                <a:ea typeface="微软雅黑" pitchFamily="34" charset="-122"/>
              </a:rPr>
              <a:t>: </a:t>
            </a:r>
            <a:r>
              <a:rPr lang="zh-CN" altLang="en-US" sz="1600" dirty="0">
                <a:solidFill>
                  <a:schemeClr val="bg1"/>
                </a:solidFill>
                <a:latin typeface="微软雅黑" pitchFamily="34" charset="-122"/>
                <a:ea typeface="微软雅黑" pitchFamily="34" charset="-122"/>
              </a:rPr>
              <a:t>用户的登记行为受到空间的影响，并提出了一个统一的位置推荐系统，它</a:t>
            </a:r>
            <a:r>
              <a:rPr lang="zh-CN" altLang="en-US" sz="1600" dirty="0">
                <a:solidFill>
                  <a:srgbClr val="FFFF00"/>
                </a:solidFill>
              </a:rPr>
              <a:t>结合了空间和社会影响</a:t>
            </a:r>
            <a:r>
              <a:rPr lang="zh-CN" altLang="en-US" sz="1600" dirty="0">
                <a:solidFill>
                  <a:schemeClr val="bg1"/>
                </a:solidFill>
                <a:latin typeface="微软雅黑" pitchFamily="34" charset="-122"/>
                <a:ea typeface="微软雅黑" pitchFamily="34" charset="-122"/>
              </a:rPr>
              <a:t>来解决数据稀疏性问题。</a:t>
            </a:r>
            <a:endParaRPr lang="en-US" sz="1600" dirty="0">
              <a:solidFill>
                <a:schemeClr val="bg1"/>
              </a:solidFill>
              <a:latin typeface="微软雅黑" pitchFamily="34" charset="-122"/>
              <a:ea typeface="微软雅黑" pitchFamily="34" charset="-122"/>
            </a:endParaRPr>
          </a:p>
          <a:p>
            <a:pPr indent="279400">
              <a:lnSpc>
                <a:spcPct val="107000"/>
              </a:lnSpc>
              <a:spcAft>
                <a:spcPts val="800"/>
              </a:spcAft>
            </a:pP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袁某等</a:t>
            </a:r>
            <a:r>
              <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时间感知的协作过滤方法</a:t>
            </a:r>
            <a:r>
              <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挖掘</a:t>
            </a:r>
            <a:r>
              <a:rPr 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LBSN</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中</a:t>
            </a:r>
            <a:r>
              <a:rPr lang="zh-CN" altLang="en-US" sz="1600" dirty="0">
                <a:solidFill>
                  <a:srgbClr val="FFFF00"/>
                </a:solidFill>
              </a:rPr>
              <a:t>用户的历史签到，在一天中的特定时间向用户推荐位置</a:t>
            </a:r>
            <a:endParaRPr lang="en-US" altLang="zh-CN" sz="1600" dirty="0">
              <a:solidFill>
                <a:srgbClr val="FFFF00"/>
              </a:solidFill>
            </a:endParaRPr>
          </a:p>
          <a:p>
            <a:pPr indent="279400">
              <a:lnSpc>
                <a:spcPct val="107000"/>
              </a:lnSpc>
              <a:spcAft>
                <a:spcPts val="800"/>
              </a:spcAft>
            </a:pP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尹某等</a:t>
            </a:r>
            <a:r>
              <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捕获用户，以便在用户</a:t>
            </a:r>
            <a:r>
              <a:rPr lang="zh-CN" altLang="en-US" sz="1600" dirty="0">
                <a:solidFill>
                  <a:srgbClr val="FFFF00"/>
                </a:solidFill>
              </a:rPr>
              <a:t>访问新城市时向他们推荐位置或事件</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en-US" sz="16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Ference</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考虑用户偏好，</a:t>
            </a:r>
            <a:r>
              <a:rPr lang="zh-CN" altLang="en-US" sz="1600"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地理兴趣</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以及当地偏好邻近度和</a:t>
            </a:r>
            <a:r>
              <a:rPr 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POI</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推荐的社交影响。</a:t>
            </a:r>
            <a:endPar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格里斯纳等</a:t>
            </a:r>
            <a:r>
              <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将</a:t>
            </a:r>
            <a:r>
              <a:rPr lang="zh-CN" altLang="en-US" sz="1600" dirty="0">
                <a:solidFill>
                  <a:srgbClr val="FFFF00"/>
                </a:solidFill>
              </a:rPr>
              <a:t>时间和地理因素</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整合到矩阵分解中的方法。</a:t>
            </a:r>
            <a:endPar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endParaRPr 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其他研究遵循</a:t>
            </a:r>
            <a:r>
              <a:rPr lang="zh-CN" altLang="en-US" sz="1600" dirty="0">
                <a:solidFill>
                  <a:srgbClr val="FFFF00"/>
                </a:solidFill>
              </a:rPr>
              <a:t>基于评论</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的策略</a:t>
            </a:r>
            <a:r>
              <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根据他们的评论</a:t>
            </a:r>
            <a:r>
              <a:rPr lang="zh-CN" altLang="en-US" sz="1600" dirty="0">
                <a:solidFill>
                  <a:srgbClr val="FFFF00"/>
                </a:solidFill>
              </a:rPr>
              <a:t>构建</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丰富的</a:t>
            </a:r>
            <a:r>
              <a:rPr lang="zh-CN" altLang="en-US" sz="1600" dirty="0">
                <a:solidFill>
                  <a:srgbClr val="FFFF00"/>
                </a:solidFill>
              </a:rPr>
              <a:t>用户个人资料</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。评论揭示了用户评级与特定位置</a:t>
            </a:r>
            <a:r>
              <a:rPr lang="zh-CN" altLang="en-US" sz="1600" dirty="0">
                <a:solidFill>
                  <a:srgbClr val="FFFF00"/>
                </a:solidFill>
              </a:rPr>
              <a:t>相关</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的潜在原因。</a:t>
            </a:r>
            <a:endParaRPr 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陈某等</a:t>
            </a:r>
            <a:r>
              <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在线评论</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显着帮助系统处理数据稀疏性问题。</a:t>
            </a:r>
            <a:endPar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张某等</a:t>
            </a:r>
            <a:r>
              <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融合</a:t>
            </a:r>
            <a:r>
              <a:rPr lang="zh-CN" altLang="en-US" sz="1600" dirty="0">
                <a:solidFill>
                  <a:srgbClr val="FFFF00"/>
                </a:solidFill>
              </a:rPr>
              <a:t>虚拟评级</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来自在线评论</a:t>
            </a:r>
            <a:r>
              <a:rPr 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p>
          <a:p>
            <a:pPr indent="279400">
              <a:lnSpc>
                <a:spcPct val="107000"/>
              </a:lnSpc>
              <a:spcAft>
                <a:spcPts val="800"/>
              </a:spcAft>
            </a:pP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杨某等</a:t>
            </a:r>
            <a:r>
              <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创建了丰富的用户概率，汇总了来自其他用户的在线评论，并</a:t>
            </a:r>
            <a:r>
              <a:rPr lang="zh-CN" altLang="en-US" sz="1600" dirty="0">
                <a:solidFill>
                  <a:srgbClr val="FFFF00"/>
                </a:solidFill>
              </a:rPr>
              <a:t>测量了新位置和用户概况之间的相似性</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。我们同样利用在线评论，但是，我们采用更复杂的机器学习模型来学习用户的偏好和意见。</a:t>
            </a:r>
            <a:endParaRPr 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6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Aliannejadi</a:t>
            </a:r>
            <a:r>
              <a:rPr lang="en-US"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研究了各种策略，以</a:t>
            </a:r>
            <a:r>
              <a:rPr lang="zh-CN" altLang="en-US" sz="1600" dirty="0">
                <a:solidFill>
                  <a:srgbClr val="FFFF00"/>
                </a:solidFill>
              </a:rPr>
              <a:t>减少用户权限评论的数量</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，同时保持模型的效率。</a:t>
            </a:r>
            <a:endParaRPr 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367050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a:grpSpLocks/>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33169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dirty="0">
                <a:solidFill>
                  <a:schemeClr val="bg1"/>
                </a:solidFill>
                <a:latin typeface="微软雅黑" pitchFamily="34" charset="-122"/>
                <a:ea typeface="微软雅黑" pitchFamily="34" charset="-122"/>
              </a:rPr>
              <a:t>上下文感知</a:t>
            </a:r>
            <a:r>
              <a:rPr lang="en-US" altLang="zh-CN" sz="2800" dirty="0">
                <a:solidFill>
                  <a:schemeClr val="bg1"/>
                </a:solidFill>
                <a:latin typeface="微软雅黑" pitchFamily="34" charset="-122"/>
                <a:ea typeface="微软雅黑" pitchFamily="34" charset="-122"/>
              </a:rPr>
              <a:t>POI</a:t>
            </a:r>
            <a:r>
              <a:rPr lang="zh-CN" altLang="en-US" sz="2800" dirty="0">
                <a:solidFill>
                  <a:schemeClr val="bg1"/>
                </a:solidFill>
                <a:latin typeface="微软雅黑" pitchFamily="34" charset="-122"/>
                <a:ea typeface="微软雅黑" pitchFamily="34" charset="-122"/>
              </a:rPr>
              <a:t>建议</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p:txBody>
      </p:sp>
      <p:sp>
        <p:nvSpPr>
          <p:cNvPr id="6" name="文本框 5"/>
          <p:cNvSpPr txBox="1"/>
          <p:nvPr/>
        </p:nvSpPr>
        <p:spPr>
          <a:xfrm>
            <a:off x="962024" y="1824107"/>
            <a:ext cx="10489406" cy="3976473"/>
          </a:xfrm>
          <a:prstGeom prst="rect">
            <a:avLst/>
          </a:prstGeom>
          <a:noFill/>
        </p:spPr>
        <p:txBody>
          <a:bodyPr wrap="square" rtlCol="0">
            <a:spAutoFit/>
          </a:bodyPr>
          <a:lstStyle/>
          <a:p>
            <a:pPr indent="279400">
              <a:lnSpc>
                <a:spcPct val="107000"/>
              </a:lnSpc>
              <a:spcAft>
                <a:spcPts val="800"/>
              </a:spcAft>
            </a:pP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另一项研究</a:t>
            </a:r>
            <a:r>
              <a:rPr lang="zh-CN" altLang="zh-CN" sz="2000" dirty="0">
                <a:solidFill>
                  <a:srgbClr val="FFFF00"/>
                </a:solidFill>
              </a:rPr>
              <a:t>利用上下文</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来增强推荐系统的性能。上下文感知推荐被分为</a:t>
            </a:r>
            <a:r>
              <a:rPr lang="zh-CN" altLang="zh-CN" sz="2000" dirty="0">
                <a:solidFill>
                  <a:srgbClr val="FFFF00"/>
                </a:solidFill>
              </a:rPr>
              <a:t>三种</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类型：</a:t>
            </a:r>
            <a:endPar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solidFill>
                  <a:srgbClr val="FFFF00"/>
                </a:solidFill>
              </a:rPr>
              <a:t>预先过滤</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：数据选择基于上下文完成</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a:p>
            <a:pPr indent="279400">
              <a:lnSpc>
                <a:spcPct val="107000"/>
              </a:lnSpc>
              <a:spcAft>
                <a:spcPts val="800"/>
              </a:spcAft>
            </a:pP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solidFill>
                  <a:srgbClr val="FFFF00"/>
                </a:solidFill>
              </a:rPr>
              <a:t>后期处理</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：使用传统方法进行推荐，并使用上下文来填充它们</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a:p>
            <a:pPr indent="279400">
              <a:lnSpc>
                <a:spcPct val="107000"/>
              </a:lnSpc>
              <a:spcAft>
                <a:spcPts val="800"/>
              </a:spcAft>
            </a:pP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solidFill>
                  <a:srgbClr val="FFFF00"/>
                </a:solidFill>
              </a:rPr>
              <a:t>上下文建模</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：将上下文信息合并到模型中。</a:t>
            </a:r>
            <a:endPar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endPar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Park</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计算餐馆</a:t>
            </a:r>
            <a:r>
              <a:rPr lang="zh-CN" altLang="zh-CN" sz="2000" dirty="0">
                <a:solidFill>
                  <a:srgbClr val="FFFF00"/>
                </a:solidFill>
              </a:rPr>
              <a:t>属性值的条件概率的加权和</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。他们</a:t>
            </a:r>
            <a:r>
              <a:rPr lang="zh-CN" altLang="zh-CN" sz="2000" dirty="0">
                <a:solidFill>
                  <a:srgbClr val="FFFF00"/>
                </a:solidFill>
              </a:rPr>
              <a:t>自动检测用户的物理环境</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，例如一天中的时间，位置和天气，并使用</a:t>
            </a:r>
            <a:r>
              <a:rPr lang="zh-CN" altLang="zh-CN" sz="2000" dirty="0">
                <a:solidFill>
                  <a:srgbClr val="FFFF00"/>
                </a:solidFill>
              </a:rPr>
              <a:t>贝叶斯网络</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来表达他们的概率。</a:t>
            </a:r>
            <a:endPar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Levi</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开发了加权上下文感知推荐算法，以解决酒店推荐的冷启动问题。更具体地，他们基于酒店评论来确定上下文组，并遵循用户在</a:t>
            </a:r>
            <a:r>
              <a:rPr lang="zh-CN" altLang="zh-CN" sz="2000" dirty="0">
                <a:solidFill>
                  <a:srgbClr val="FFFF00"/>
                </a:solidFill>
              </a:rPr>
              <a:t>旅行意图和旅馆方面的偏好以及用户与其他用户的相似性</a:t>
            </a:r>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（例如，国籍）。</a:t>
            </a:r>
          </a:p>
        </p:txBody>
      </p:sp>
    </p:spTree>
    <p:extLst>
      <p:ext uri="{BB962C8B-B14F-4D97-AF65-F5344CB8AC3E}">
        <p14:creationId xmlns:p14="http://schemas.microsoft.com/office/powerpoint/2010/main" val="491798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a:grpSpLocks/>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33169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dirty="0">
                <a:solidFill>
                  <a:schemeClr val="bg1"/>
                </a:solidFill>
                <a:latin typeface="微软雅黑" pitchFamily="34" charset="-122"/>
                <a:ea typeface="微软雅黑" pitchFamily="34" charset="-122"/>
              </a:rPr>
              <a:t>上下文感知</a:t>
            </a:r>
            <a:r>
              <a:rPr lang="en-US" altLang="zh-CN" sz="2800" dirty="0">
                <a:solidFill>
                  <a:schemeClr val="bg1"/>
                </a:solidFill>
                <a:latin typeface="微软雅黑" pitchFamily="34" charset="-122"/>
                <a:ea typeface="微软雅黑" pitchFamily="34" charset="-122"/>
              </a:rPr>
              <a:t>POI</a:t>
            </a:r>
            <a:r>
              <a:rPr lang="zh-CN" altLang="en-US" sz="2800" dirty="0">
                <a:solidFill>
                  <a:schemeClr val="bg1"/>
                </a:solidFill>
                <a:latin typeface="微软雅黑" pitchFamily="34" charset="-122"/>
                <a:ea typeface="微软雅黑" pitchFamily="34" charset="-122"/>
              </a:rPr>
              <a:t>建议</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p:txBody>
      </p:sp>
      <p:sp>
        <p:nvSpPr>
          <p:cNvPr id="6" name="文本框 5"/>
          <p:cNvSpPr txBox="1"/>
          <p:nvPr/>
        </p:nvSpPr>
        <p:spPr>
          <a:xfrm>
            <a:off x="971477" y="2124766"/>
            <a:ext cx="10510838" cy="3375155"/>
          </a:xfrm>
          <a:prstGeom prst="rect">
            <a:avLst/>
          </a:prstGeom>
          <a:noFill/>
        </p:spPr>
        <p:txBody>
          <a:bodyPr wrap="square" rtlCol="0">
            <a:spAutoFit/>
          </a:bodyPr>
          <a:lstStyle/>
          <a:p>
            <a:pPr indent="279400">
              <a:lnSpc>
                <a:spcPct val="107000"/>
              </a:lnSpc>
              <a:spcAft>
                <a:spcPts val="800"/>
              </a:spcAft>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以</a:t>
            </a:r>
            <a:r>
              <a:rPr lang="zh-CN" altLang="zh-CN" dirty="0">
                <a:solidFill>
                  <a:srgbClr val="FFFF00"/>
                </a:solidFill>
              </a:rPr>
              <a:t>时间</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为背景</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高</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某等</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开发了一种</a:t>
            </a:r>
            <a:r>
              <a:rPr lang="zh-CN" altLang="zh-CN" dirty="0">
                <a:solidFill>
                  <a:srgbClr val="FFFF00"/>
                </a:solidFill>
              </a:rPr>
              <a:t>时间感知</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推荐模型。</a:t>
            </a:r>
          </a:p>
          <a:p>
            <a:pPr indent="279400">
              <a:lnSpc>
                <a:spcPct val="107000"/>
              </a:lnSpc>
              <a:spcAft>
                <a:spcPts val="800"/>
              </a:spcAft>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方</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某等</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提出了一个考虑</a:t>
            </a:r>
            <a:r>
              <a:rPr lang="zh-CN" altLang="zh-CN" dirty="0">
                <a:solidFill>
                  <a:srgbClr val="FFFF00"/>
                </a:solidFill>
              </a:rPr>
              <a:t>空间和时间</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背景的模型来解决数据稀疏性问题。</a:t>
            </a:r>
          </a:p>
          <a:p>
            <a:pPr indent="279400">
              <a:lnSpc>
                <a:spcPct val="107000"/>
              </a:lnSpc>
              <a:spcAft>
                <a:spcPts val="800"/>
              </a:spcAft>
            </a:pP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Deveaud</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利用</a:t>
            </a:r>
            <a:r>
              <a:rPr lang="zh-CN" altLang="zh-CN" dirty="0">
                <a:solidFill>
                  <a:srgbClr val="FFFF00"/>
                </a:solidFill>
              </a:rPr>
              <a:t>时间序列模拟在不久的将来流行的地点</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。他们利用该模型来制定时间感知的</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POI</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建议。 </a:t>
            </a:r>
          </a:p>
          <a:p>
            <a:pPr indent="279400">
              <a:lnSpc>
                <a:spcPct val="107000"/>
              </a:lnSpc>
              <a:spcAft>
                <a:spcPts val="800"/>
              </a:spcAft>
            </a:pP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Aliannejadi</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推荐</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POI</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，同时考虑</a:t>
            </a:r>
            <a:r>
              <a:rPr lang="zh-CN" altLang="zh-CN" dirty="0">
                <a:solidFill>
                  <a:srgbClr val="FFFF00"/>
                </a:solidFill>
              </a:rPr>
              <a:t>用户</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的情况，旅行</a:t>
            </a:r>
            <a:r>
              <a:rPr lang="zh-CN" altLang="zh-CN" dirty="0">
                <a:solidFill>
                  <a:srgbClr val="FFFF00"/>
                </a:solidFill>
              </a:rPr>
              <a:t>团</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以及旅行发生的</a:t>
            </a:r>
            <a:r>
              <a:rPr lang="zh-CN" altLang="zh-CN" dirty="0">
                <a:solidFill>
                  <a:srgbClr val="FFFF00"/>
                </a:solidFill>
              </a:rPr>
              <a:t>季节</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a:p>
            <a:pPr indent="279400">
              <a:lnSpc>
                <a:spcPct val="107000"/>
              </a:lnSpc>
              <a:spcAft>
                <a:spcPts val="800"/>
              </a:spcAft>
            </a:pP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Braunhofer</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使用各种复杂的背景因素，如</a:t>
            </a:r>
            <a:r>
              <a:rPr lang="zh-CN" altLang="zh-CN" dirty="0">
                <a:solidFill>
                  <a:srgbClr val="FFFF00"/>
                </a:solidFill>
              </a:rPr>
              <a:t>预算，伴侣和拥挤</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来克服冷启动问题。他们使用</a:t>
            </a:r>
            <a:r>
              <a:rPr lang="zh-CN" altLang="zh-CN" dirty="0">
                <a:solidFill>
                  <a:srgbClr val="FFFF00"/>
                </a:solidFill>
              </a:rPr>
              <a:t>扩展矩阵分解</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模型开发了</a:t>
            </a:r>
            <a:r>
              <a:rPr lang="zh-CN" altLang="zh-CN" dirty="0">
                <a:solidFill>
                  <a:srgbClr val="FFFF00"/>
                </a:solidFill>
              </a:rPr>
              <a:t>主动学习策略</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和上下文感知推荐算法。</a:t>
            </a:r>
          </a:p>
        </p:txBody>
      </p:sp>
    </p:spTree>
    <p:extLst>
      <p:ext uri="{BB962C8B-B14F-4D97-AF65-F5344CB8AC3E}">
        <p14:creationId xmlns:p14="http://schemas.microsoft.com/office/powerpoint/2010/main" val="520429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a:grpSpLocks/>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8854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dirty="0">
                <a:solidFill>
                  <a:schemeClr val="bg1"/>
                </a:solidFill>
                <a:latin typeface="微软雅黑" pitchFamily="34" charset="-122"/>
                <a:ea typeface="微软雅黑" pitchFamily="34" charset="-122"/>
              </a:rPr>
              <a:t>TREC </a:t>
            </a:r>
            <a:r>
              <a:rPr lang="zh-CN" altLang="en-US" sz="2800" dirty="0">
                <a:solidFill>
                  <a:schemeClr val="bg1"/>
                </a:solidFill>
                <a:latin typeface="微软雅黑" pitchFamily="34" charset="-122"/>
                <a:ea typeface="微软雅黑" pitchFamily="34" charset="-122"/>
              </a:rPr>
              <a:t>建议</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p:txBody>
      </p:sp>
      <p:sp>
        <p:nvSpPr>
          <p:cNvPr id="2" name="文本框 1"/>
          <p:cNvSpPr txBox="1"/>
          <p:nvPr/>
        </p:nvSpPr>
        <p:spPr>
          <a:xfrm>
            <a:off x="962025" y="1400175"/>
            <a:ext cx="10575131" cy="3261149"/>
          </a:xfrm>
          <a:prstGeom prst="rect">
            <a:avLst/>
          </a:prstGeom>
          <a:noFill/>
        </p:spPr>
        <p:txBody>
          <a:bodyPr wrap="square" rtlCol="0">
            <a:spAutoFit/>
          </a:bodyPr>
          <a:lstStyle/>
          <a:p>
            <a:pPr indent="279400">
              <a:lnSpc>
                <a:spcPct val="107000"/>
              </a:lnSpc>
              <a:spcAft>
                <a:spcPts val="800"/>
              </a:spcAft>
            </a:pP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TREC-CS (Text </a:t>
            </a:r>
            <a:r>
              <a:rPr lang="en-US" altLang="zh-CN"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REtrieval</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Conference Contextual Suggestion) </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旨在鼓励研究上下文</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POI</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建议。实际上，任务是根据用户的上下文和</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个其他城市的偏好历史，为新城市中的每个用户生成排名的位置列表。上下文维度是旅行持续时间</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季节</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旅行类型以及用户旅行的群组类型。这些背景维度在</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TREC-CS 2015</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中引入。</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Arampatzis</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Kalamatianos</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研究了各种基于内容的</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协作的</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混合的融合方法，他们发现</a:t>
            </a:r>
            <a:r>
              <a:rPr lang="zh-CN" altLang="zh-CN" dirty="0">
                <a:solidFill>
                  <a:srgbClr val="FFFF00"/>
                </a:solidFill>
              </a:rPr>
              <a:t>基于内容的方法</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在这些方法中</a:t>
            </a:r>
            <a:r>
              <a:rPr lang="zh-CN" altLang="zh-CN" dirty="0">
                <a:solidFill>
                  <a:srgbClr val="FFFF00"/>
                </a:solidFill>
              </a:rPr>
              <a:t>表现最佳</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a:p>
            <a:pPr indent="279400">
              <a:lnSpc>
                <a:spcPct val="107000"/>
              </a:lnSpc>
              <a:spcAft>
                <a:spcPts val="800"/>
              </a:spcAft>
            </a:pPr>
            <a:r>
              <a:rPr lang="en-US" altLang="zh-CN"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Manotumruksa</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引入了一组时间，基于</a:t>
            </a:r>
            <a:r>
              <a:rPr lang="zh-CN" altLang="zh-CN" dirty="0">
                <a:solidFill>
                  <a:srgbClr val="FFFF00"/>
                </a:solidFill>
              </a:rPr>
              <a:t>术语和分类的特征</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来训练一组分类器来预测上下文适当的位置。 在我们看来，这些特征</a:t>
            </a:r>
            <a:r>
              <a:rPr lang="zh-CN" altLang="zh-CN" dirty="0">
                <a:solidFill>
                  <a:srgbClr val="FFFF00"/>
                </a:solidFill>
              </a:rPr>
              <a:t>不够通用</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，不适用于类似的问题。 此外，与</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作者</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的工作类似，他们使用</a:t>
            </a:r>
            <a:r>
              <a:rPr lang="zh-CN" altLang="zh-CN" dirty="0">
                <a:solidFill>
                  <a:srgbClr val="FFFF00"/>
                </a:solidFill>
              </a:rPr>
              <a:t>众包</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收集了上下文相关性数据集，但是，由于他们要求工作人员</a:t>
            </a:r>
            <a:r>
              <a:rPr lang="zh-CN" altLang="zh-CN" dirty="0">
                <a:solidFill>
                  <a:srgbClr val="FFFF00"/>
                </a:solidFill>
              </a:rPr>
              <a:t>评估特定位置对特定用户的背景的适当性</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，这可能导致</a:t>
            </a:r>
            <a:r>
              <a:rPr lang="zh-CN" altLang="zh-CN" dirty="0">
                <a:solidFill>
                  <a:srgbClr val="FFFF00"/>
                </a:solidFill>
              </a:rPr>
              <a:t>有偏差的评估</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相反，</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作者</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尝试构建一个没有偏见的上下文相关数据集。</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954475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1116013" y="1219200"/>
            <a:ext cx="4760912" cy="3924300"/>
            <a:chOff x="3581400" y="1295964"/>
            <a:chExt cx="5391150" cy="4443339"/>
          </a:xfrm>
        </p:grpSpPr>
        <p:sp>
          <p:nvSpPr>
            <p:cNvPr id="4" name="任意多边形 3"/>
            <p:cNvSpPr/>
            <p:nvPr/>
          </p:nvSpPr>
          <p:spPr>
            <a:xfrm flipV="1">
              <a:off x="3581400" y="1504470"/>
              <a:ext cx="5029823" cy="4234833"/>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p:nvCxnSpPr>
          <p:spPr>
            <a:xfrm>
              <a:off x="4724705" y="3943634"/>
              <a:ext cx="961742" cy="160334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5868010" y="1295964"/>
              <a:ext cx="3104540" cy="914911"/>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 fmla="*/ 0 w 3105150"/>
                <a:gd name="connsiteY0" fmla="*/ 0 h 1790700"/>
                <a:gd name="connsiteX1" fmla="*/ 3105150 w 3105150"/>
                <a:gd name="connsiteY1" fmla="*/ 0 h 1790700"/>
                <a:gd name="connsiteX2" fmla="*/ 1885950 w 3105150"/>
                <a:gd name="connsiteY2" fmla="*/ 1790700 h 1790700"/>
                <a:gd name="connsiteX0" fmla="*/ 0 w 3105150"/>
                <a:gd name="connsiteY0" fmla="*/ 0 h 914400"/>
                <a:gd name="connsiteX1" fmla="*/ 3105150 w 3105150"/>
                <a:gd name="connsiteY1" fmla="*/ 0 h 914400"/>
                <a:gd name="connsiteX2" fmla="*/ 2495550 w 3105150"/>
                <a:gd name="connsiteY2" fmla="*/ 914400 h 914400"/>
              </a:gdLst>
              <a:ahLst/>
              <a:cxnLst>
                <a:cxn ang="0">
                  <a:pos x="connsiteX0" y="connsiteY0"/>
                </a:cxn>
                <a:cxn ang="0">
                  <a:pos x="connsiteX1" y="connsiteY1"/>
                </a:cxn>
                <a:cxn ang="0">
                  <a:pos x="connsiteX2" y="connsiteY2"/>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7" name="等腰三角形 6"/>
            <p:cNvSpPr/>
            <p:nvPr/>
          </p:nvSpPr>
          <p:spPr>
            <a:xfrm flipV="1">
              <a:off x="6038786" y="4504444"/>
              <a:ext cx="1466882" cy="1234859"/>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21448465" flipV="1">
              <a:off x="3595781" y="1971812"/>
              <a:ext cx="790966" cy="666861"/>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3" name="矩形 8"/>
          <p:cNvSpPr>
            <a:spLocks noChangeArrowheads="1"/>
          </p:cNvSpPr>
          <p:nvPr/>
        </p:nvSpPr>
        <p:spPr bwMode="auto">
          <a:xfrm>
            <a:off x="2578239" y="2653269"/>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dirty="0">
                <a:solidFill>
                  <a:schemeClr val="bg1"/>
                </a:solidFill>
                <a:latin typeface="微软雅黑" pitchFamily="34" charset="-122"/>
                <a:ea typeface="微软雅黑" pitchFamily="34" charset="-122"/>
              </a:rPr>
              <a:t>第八章</a:t>
            </a:r>
          </a:p>
        </p:txBody>
      </p:sp>
      <p:sp>
        <p:nvSpPr>
          <p:cNvPr id="5124" name="文本框 36"/>
          <p:cNvSpPr txBox="1">
            <a:spLocks noChangeArrowheads="1"/>
          </p:cNvSpPr>
          <p:nvPr/>
        </p:nvSpPr>
        <p:spPr bwMode="auto">
          <a:xfrm>
            <a:off x="2391288" y="3279776"/>
            <a:ext cx="18912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dist" eaLnBrk="1" hangingPunct="1">
              <a:lnSpc>
                <a:spcPct val="100000"/>
              </a:lnSpc>
              <a:spcBef>
                <a:spcPct val="0"/>
              </a:spcBef>
              <a:buFontTx/>
              <a:buNone/>
            </a:pPr>
            <a:r>
              <a:rPr lang="en-US" altLang="zh-CN" sz="1800" b="1" dirty="0">
                <a:solidFill>
                  <a:schemeClr val="bg1"/>
                </a:solidFill>
                <a:latin typeface="Arial" pitchFamily="34" charset="0"/>
                <a:ea typeface="微软雅黑" pitchFamily="34" charset="-122"/>
                <a:cs typeface="Arial" pitchFamily="34" charset="0"/>
              </a:rPr>
              <a:t>PART  EIGHT</a:t>
            </a:r>
            <a:endParaRPr lang="zh-CN" altLang="en-US" sz="1800" b="1" dirty="0">
              <a:solidFill>
                <a:schemeClr val="bg1"/>
              </a:solidFill>
              <a:latin typeface="Arial" pitchFamily="34" charset="0"/>
              <a:ea typeface="微软雅黑" pitchFamily="34" charset="-122"/>
              <a:cs typeface="Arial" pitchFamily="34" charset="0"/>
            </a:endParaRPr>
          </a:p>
        </p:txBody>
      </p:sp>
      <p:sp>
        <p:nvSpPr>
          <p:cNvPr id="5125" name="矩形 10"/>
          <p:cNvSpPr>
            <a:spLocks noChangeArrowheads="1"/>
          </p:cNvSpPr>
          <p:nvPr/>
        </p:nvSpPr>
        <p:spPr bwMode="auto">
          <a:xfrm>
            <a:off x="5557836" y="2864277"/>
            <a:ext cx="61931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结论</a:t>
            </a:r>
          </a:p>
        </p:txBody>
      </p:sp>
    </p:spTree>
    <p:extLst>
      <p:ext uri="{BB962C8B-B14F-4D97-AF65-F5344CB8AC3E}">
        <p14:creationId xmlns:p14="http://schemas.microsoft.com/office/powerpoint/2010/main" val="37451301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a:grpSpLocks/>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26516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dirty="0">
                <a:solidFill>
                  <a:schemeClr val="bg1"/>
                </a:solidFill>
                <a:latin typeface="微软雅黑" pitchFamily="34" charset="-122"/>
                <a:ea typeface="微软雅黑" pitchFamily="34" charset="-122"/>
              </a:rPr>
              <a:t>结论</a:t>
            </a:r>
            <a:r>
              <a:rPr lang="en-US" altLang="zh-CN" sz="2800" dirty="0">
                <a:solidFill>
                  <a:schemeClr val="bg1"/>
                </a:solidFill>
                <a:latin typeface="微软雅黑" pitchFamily="34" charset="-122"/>
                <a:ea typeface="微软雅黑" pitchFamily="34" charset="-122"/>
              </a:rPr>
              <a:t>&amp;</a:t>
            </a:r>
            <a:r>
              <a:rPr lang="zh-CN" altLang="en-US" sz="2800" dirty="0">
                <a:solidFill>
                  <a:schemeClr val="bg1"/>
                </a:solidFill>
                <a:latin typeface="微软雅黑" pitchFamily="34" charset="-122"/>
                <a:ea typeface="微软雅黑" pitchFamily="34" charset="-122"/>
              </a:rPr>
              <a:t>未来工作</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sz="2400" dirty="0">
              <a:latin typeface="Arial" panose="020B0604020202020204" pitchFamily="34" charset="0"/>
              <a:ea typeface="微软雅黑" panose="020B0503020204020204" pitchFamily="34" charset="-122"/>
            </a:endParaRPr>
          </a:p>
        </p:txBody>
      </p:sp>
      <p:sp>
        <p:nvSpPr>
          <p:cNvPr id="2" name="文本框 1"/>
          <p:cNvSpPr txBox="1"/>
          <p:nvPr/>
        </p:nvSpPr>
        <p:spPr>
          <a:xfrm>
            <a:off x="962025" y="1414463"/>
            <a:ext cx="10575131" cy="4572021"/>
          </a:xfrm>
          <a:prstGeom prst="rect">
            <a:avLst/>
          </a:prstGeom>
          <a:noFill/>
        </p:spPr>
        <p:txBody>
          <a:bodyPr wrap="square" rtlCol="0">
            <a:spAutoFit/>
          </a:bodyPr>
          <a:lstStyle/>
          <a:p>
            <a:pPr indent="279400">
              <a:lnSpc>
                <a:spcPct val="107000"/>
              </a:lnSpc>
              <a:spcAft>
                <a:spcPts val="800"/>
              </a:spcAft>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在本文中，</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作者</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提出了一个概率模型来定义用户标签和位置品味关键字之间的映射。这种映射使</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作者</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能够利用各种方向来解决</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POI</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推荐的数据</a:t>
            </a:r>
            <a:r>
              <a:rPr lang="zh-CN" altLang="zh-CN"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稀疏性问题</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主要是</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两个方向：</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1</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PK-Boosting</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模型</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减少</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位置品味关键词的</a:t>
            </a:r>
            <a:r>
              <a:rPr lang="zh-CN" altLang="zh-CN"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维度</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a:p>
            <a:pPr indent="279400">
              <a:lnSpc>
                <a:spcPct val="107000"/>
              </a:lnSpc>
              <a:spcAft>
                <a:spcPts val="800"/>
              </a:spcAft>
            </a:pP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2</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）三个模型来</a:t>
            </a:r>
            <a:r>
              <a:rPr lang="zh-CN" altLang="zh-CN"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预测新位置的用户标签</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，作为</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PK-Boosting</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的替代品。</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描述了如何将新信息纳入</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POI</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建议，</a:t>
            </a:r>
            <a:r>
              <a:rPr lang="zh-CN" altLang="zh-CN"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从多个</a:t>
            </a:r>
            <a:r>
              <a:rPr lang="en-US" altLang="zh-CN"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LBSN</a:t>
            </a:r>
            <a:r>
              <a:rPr lang="zh-CN" altLang="zh-CN"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的信息计算不同的分数</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创建了一个数据集来衡量位置的上下文</a:t>
            </a:r>
            <a:r>
              <a:rPr lang="zh-CN" altLang="zh-CN"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适用性</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，并解释了我们如何使用数据集来</a:t>
            </a:r>
            <a:r>
              <a:rPr lang="zh-CN" altLang="zh-CN"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改进</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我们的模型。在学习排名技术之后，基于计算的分数获得最终</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POI</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推荐排名。</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79400">
              <a:lnSpc>
                <a:spcPct val="107000"/>
              </a:lnSpc>
              <a:spcAft>
                <a:spcPts val="800"/>
              </a:spcAft>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未来工作</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扩展上下文模型</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捕获</a:t>
            </a:r>
            <a:r>
              <a:rPr lang="zh-CN" altLang="zh-CN"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时间</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维度</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执行时间感知的</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POI</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建议。</a:t>
            </a:r>
          </a:p>
        </p:txBody>
      </p:sp>
    </p:spTree>
    <p:extLst>
      <p:ext uri="{BB962C8B-B14F-4D97-AF65-F5344CB8AC3E}">
        <p14:creationId xmlns:p14="http://schemas.microsoft.com/office/powerpoint/2010/main" val="267354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6"/>
          <p:cNvGrpSpPr>
            <a:grpSpLocks/>
          </p:cNvGrpSpPr>
          <p:nvPr/>
        </p:nvGrpSpPr>
        <p:grpSpPr bwMode="auto">
          <a:xfrm>
            <a:off x="3257844" y="975908"/>
            <a:ext cx="5900224" cy="4906183"/>
            <a:chOff x="3581400" y="1295964"/>
            <a:chExt cx="5391150" cy="4443339"/>
          </a:xfrm>
        </p:grpSpPr>
        <p:sp>
          <p:nvSpPr>
            <p:cNvPr id="16" name="任意多边形 15"/>
            <p:cNvSpPr/>
            <p:nvPr/>
          </p:nvSpPr>
          <p:spPr>
            <a:xfrm flipV="1">
              <a:off x="3581400" y="1505511"/>
              <a:ext cx="5029200" cy="4233792"/>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 name="直接连接符 8"/>
            <p:cNvCxnSpPr/>
            <p:nvPr/>
          </p:nvCxnSpPr>
          <p:spPr>
            <a:xfrm>
              <a:off x="4724400" y="3943870"/>
              <a:ext cx="962025" cy="160176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5867400" y="1295964"/>
              <a:ext cx="3105150" cy="914385"/>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 fmla="*/ 0 w 3105150"/>
                <a:gd name="connsiteY0" fmla="*/ 0 h 1790700"/>
                <a:gd name="connsiteX1" fmla="*/ 3105150 w 3105150"/>
                <a:gd name="connsiteY1" fmla="*/ 0 h 1790700"/>
                <a:gd name="connsiteX2" fmla="*/ 1885950 w 3105150"/>
                <a:gd name="connsiteY2" fmla="*/ 1790700 h 1790700"/>
                <a:gd name="connsiteX0" fmla="*/ 0 w 3105150"/>
                <a:gd name="connsiteY0" fmla="*/ 0 h 914400"/>
                <a:gd name="connsiteX1" fmla="*/ 3105150 w 3105150"/>
                <a:gd name="connsiteY1" fmla="*/ 0 h 914400"/>
                <a:gd name="connsiteX2" fmla="*/ 2495550 w 3105150"/>
                <a:gd name="connsiteY2" fmla="*/ 914400 h 914400"/>
              </a:gdLst>
              <a:ahLst/>
              <a:cxnLst>
                <a:cxn ang="0">
                  <a:pos x="connsiteX0" y="connsiteY0"/>
                </a:cxn>
                <a:cxn ang="0">
                  <a:pos x="connsiteX1" y="connsiteY1"/>
                </a:cxn>
                <a:cxn ang="0">
                  <a:pos x="connsiteX2" y="connsiteY2"/>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3" name="等腰三角形 12"/>
            <p:cNvSpPr/>
            <p:nvPr/>
          </p:nvSpPr>
          <p:spPr>
            <a:xfrm flipV="1">
              <a:off x="6038850" y="4504249"/>
              <a:ext cx="1466850" cy="1235054"/>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等腰三角形 13"/>
            <p:cNvSpPr/>
            <p:nvPr/>
          </p:nvSpPr>
          <p:spPr>
            <a:xfrm rot="21448465" flipV="1">
              <a:off x="3595688" y="1972228"/>
              <a:ext cx="790575" cy="665152"/>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75" name="矩形 17"/>
          <p:cNvSpPr>
            <a:spLocks noChangeArrowheads="1"/>
          </p:cNvSpPr>
          <p:nvPr/>
        </p:nvSpPr>
        <p:spPr bwMode="auto">
          <a:xfrm>
            <a:off x="4718967" y="3013501"/>
            <a:ext cx="32624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800" b="1" dirty="0">
                <a:solidFill>
                  <a:schemeClr val="bg1"/>
                </a:solidFill>
                <a:latin typeface="微软雅黑" pitchFamily="34" charset="-122"/>
                <a:ea typeface="微软雅黑" pitchFamily="34" charset="-122"/>
              </a:rPr>
              <a:t>谢谢观赏！</a:t>
            </a:r>
          </a:p>
        </p:txBody>
      </p:sp>
    </p:spTree>
    <p:extLst>
      <p:ext uri="{BB962C8B-B14F-4D97-AF65-F5344CB8AC3E}">
        <p14:creationId xmlns:p14="http://schemas.microsoft.com/office/powerpoint/2010/main" val="421808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par>
                          <p:cTn id="8" fill="hold">
                            <p:stCondLst>
                              <p:cond delay="500"/>
                            </p:stCondLst>
                            <p:childTnLst>
                              <p:par>
                                <p:cTn id="9" presetID="6" presetClass="emph" presetSubtype="0" fill="hold" grpId="0" nodeType="afterEffect">
                                  <p:stCondLst>
                                    <p:cond delay="0"/>
                                  </p:stCondLst>
                                  <p:childTnLst>
                                    <p:animScale>
                                      <p:cBhvr>
                                        <p:cTn id="10" dur="1750" fill="hold"/>
                                        <p:tgtEl>
                                          <p:spTgt spid="3075">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论文背景</a:t>
            </a:r>
          </a:p>
        </p:txBody>
      </p:sp>
      <p:pic>
        <p:nvPicPr>
          <p:cNvPr id="2" name="图片 1"/>
          <p:cNvPicPr>
            <a:picLocks noChangeAspect="1"/>
          </p:cNvPicPr>
          <p:nvPr/>
        </p:nvPicPr>
        <p:blipFill>
          <a:blip r:embed="rId2"/>
          <a:stretch>
            <a:fillRect/>
          </a:stretch>
        </p:blipFill>
        <p:spPr>
          <a:xfrm>
            <a:off x="2264899" y="1238176"/>
            <a:ext cx="7423760" cy="4944224"/>
          </a:xfrm>
          <a:prstGeom prst="rect">
            <a:avLst/>
          </a:prstGeom>
        </p:spPr>
      </p:pic>
      <p:pic>
        <p:nvPicPr>
          <p:cNvPr id="6" name="图片 5"/>
          <p:cNvPicPr>
            <a:picLocks noChangeAspect="1"/>
          </p:cNvPicPr>
          <p:nvPr/>
        </p:nvPicPr>
        <p:blipFill>
          <a:blip r:embed="rId3"/>
          <a:stretch>
            <a:fillRect/>
          </a:stretch>
        </p:blipFill>
        <p:spPr>
          <a:xfrm>
            <a:off x="761999" y="1238175"/>
            <a:ext cx="11153336" cy="51403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p:nvPr/>
        </p:nvGrpSpPr>
        <p:grpSpPr bwMode="auto">
          <a:xfrm>
            <a:off x="590549" y="415927"/>
            <a:ext cx="704851" cy="512763"/>
            <a:chOff x="590550" y="415895"/>
            <a:chExt cx="704851" cy="513256"/>
          </a:xfrm>
        </p:grpSpPr>
        <p:sp>
          <p:nvSpPr>
            <p:cNvPr id="3" name="任意多边形 2"/>
            <p:cNvSpPr/>
            <p:nvPr/>
          </p:nvSpPr>
          <p:spPr>
            <a:xfrm flipV="1">
              <a:off x="762000" y="479456"/>
              <a:ext cx="400051" cy="336874"/>
            </a:xfrm>
            <a:custGeom>
              <a:avLst/>
              <a:gdLst>
                <a:gd name="connsiteX0" fmla="*/ 0 w 400049"/>
                <a:gd name="connsiteY0" fmla="*/ 336823 h 336823"/>
                <a:gd name="connsiteX1" fmla="*/ 400049 w 400049"/>
                <a:gd name="connsiteY1" fmla="*/ 336823 h 336823"/>
                <a:gd name="connsiteX2" fmla="*/ 200025 w 400049"/>
                <a:gd name="connsiteY2" fmla="*/ 0 h 336823"/>
                <a:gd name="connsiteX3" fmla="*/ 0 w 400049"/>
                <a:gd name="connsiteY3" fmla="*/ 336823 h 336823"/>
              </a:gdLst>
              <a:ahLst/>
              <a:cxnLst>
                <a:cxn ang="0">
                  <a:pos x="connsiteX0" y="connsiteY0"/>
                </a:cxn>
                <a:cxn ang="0">
                  <a:pos x="connsiteX1" y="connsiteY1"/>
                </a:cxn>
                <a:cxn ang="0">
                  <a:pos x="connsiteX2" y="connsiteY2"/>
                </a:cxn>
                <a:cxn ang="0">
                  <a:pos x="connsiteX3" y="connsiteY3"/>
                </a:cxn>
              </a:cxnLst>
              <a:rect l="l" t="t" r="r" b="b"/>
              <a:pathLst>
                <a:path w="400049" h="336823">
                  <a:moveTo>
                    <a:pt x="0" y="336823"/>
                  </a:moveTo>
                  <a:lnTo>
                    <a:pt x="400049" y="336823"/>
                  </a:lnTo>
                  <a:lnTo>
                    <a:pt x="200025" y="0"/>
                  </a:lnTo>
                  <a:lnTo>
                    <a:pt x="0" y="336823"/>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任意多边形 3"/>
            <p:cNvSpPr/>
            <p:nvPr/>
          </p:nvSpPr>
          <p:spPr>
            <a:xfrm flipV="1">
              <a:off x="590550" y="415895"/>
              <a:ext cx="609601" cy="513256"/>
            </a:xfrm>
            <a:custGeom>
              <a:avLst/>
              <a:gdLst>
                <a:gd name="connsiteX0" fmla="*/ 0 w 609600"/>
                <a:gd name="connsiteY0" fmla="*/ 513255 h 513255"/>
                <a:gd name="connsiteX1" fmla="*/ 609600 w 609600"/>
                <a:gd name="connsiteY1" fmla="*/ 513255 h 513255"/>
                <a:gd name="connsiteX2" fmla="*/ 571499 w 609600"/>
                <a:gd name="connsiteY2" fmla="*/ 449097 h 513255"/>
                <a:gd name="connsiteX3" fmla="*/ 171450 w 609600"/>
                <a:gd name="connsiteY3" fmla="*/ 449097 h 513255"/>
                <a:gd name="connsiteX4" fmla="*/ 371475 w 609600"/>
                <a:gd name="connsiteY4" fmla="*/ 112274 h 513255"/>
                <a:gd name="connsiteX5" fmla="*/ 304800 w 609600"/>
                <a:gd name="connsiteY5" fmla="*/ 0 h 513255"/>
                <a:gd name="connsiteX6" fmla="*/ 0 w 609600"/>
                <a:gd name="connsiteY6" fmla="*/ 513255 h 51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513255">
                  <a:moveTo>
                    <a:pt x="0" y="513255"/>
                  </a:moveTo>
                  <a:lnTo>
                    <a:pt x="609600" y="513255"/>
                  </a:lnTo>
                  <a:lnTo>
                    <a:pt x="571499" y="449097"/>
                  </a:lnTo>
                  <a:lnTo>
                    <a:pt x="171450" y="449097"/>
                  </a:lnTo>
                  <a:lnTo>
                    <a:pt x="371475" y="112274"/>
                  </a:lnTo>
                  <a:lnTo>
                    <a:pt x="304800" y="0"/>
                  </a:lnTo>
                  <a:lnTo>
                    <a:pt x="0" y="513255"/>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任意多边形 4"/>
            <p:cNvSpPr/>
            <p:nvPr/>
          </p:nvSpPr>
          <p:spPr>
            <a:xfrm flipV="1">
              <a:off x="962026" y="479456"/>
              <a:ext cx="333375" cy="449695"/>
            </a:xfrm>
            <a:custGeom>
              <a:avLst/>
              <a:gdLst>
                <a:gd name="connsiteX0" fmla="*/ 200024 w 333375"/>
                <a:gd name="connsiteY0" fmla="*/ 449098 h 449098"/>
                <a:gd name="connsiteX1" fmla="*/ 333375 w 333375"/>
                <a:gd name="connsiteY1" fmla="*/ 449098 h 449098"/>
                <a:gd name="connsiteX2" fmla="*/ 66675 w 333375"/>
                <a:gd name="connsiteY2" fmla="*/ 0 h 449098"/>
                <a:gd name="connsiteX3" fmla="*/ 0 w 333375"/>
                <a:gd name="connsiteY3" fmla="*/ 112275 h 449098"/>
                <a:gd name="connsiteX4" fmla="*/ 200024 w 333375"/>
                <a:gd name="connsiteY4" fmla="*/ 449098 h 4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449098">
                  <a:moveTo>
                    <a:pt x="200024" y="449098"/>
                  </a:moveTo>
                  <a:lnTo>
                    <a:pt x="333375" y="449098"/>
                  </a:lnTo>
                  <a:lnTo>
                    <a:pt x="66675" y="0"/>
                  </a:lnTo>
                  <a:lnTo>
                    <a:pt x="0" y="112275"/>
                  </a:lnTo>
                  <a:lnTo>
                    <a:pt x="200024" y="449098"/>
                  </a:lnTo>
                  <a:close/>
                </a:path>
              </a:pathLst>
            </a:custGeom>
            <a:solidFill>
              <a:schemeClr val="bg1">
                <a:alpha val="4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43" name="矩形 5"/>
          <p:cNvSpPr>
            <a:spLocks noChangeArrowheads="1"/>
          </p:cNvSpPr>
          <p:nvPr/>
        </p:nvSpPr>
        <p:spPr bwMode="auto">
          <a:xfrm>
            <a:off x="1371601" y="41116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dirty="0">
                <a:solidFill>
                  <a:schemeClr val="bg1"/>
                </a:solidFill>
                <a:latin typeface="微软雅黑" panose="020B0503020204020204" pitchFamily="34" charset="-122"/>
                <a:ea typeface="微软雅黑" panose="020B0503020204020204" pitchFamily="34" charset="-122"/>
              </a:rPr>
              <a:t>论文背景</a:t>
            </a:r>
          </a:p>
        </p:txBody>
      </p:sp>
      <p:sp>
        <p:nvSpPr>
          <p:cNvPr id="8" name="矩形 7"/>
          <p:cNvSpPr/>
          <p:nvPr/>
        </p:nvSpPr>
        <p:spPr>
          <a:xfrm>
            <a:off x="962025" y="1364566"/>
            <a:ext cx="10520290" cy="4895557"/>
          </a:xfrm>
          <a:prstGeom prst="rect">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endParaRPr>
          </a:p>
        </p:txBody>
      </p:sp>
      <p:sp>
        <p:nvSpPr>
          <p:cNvPr id="26" name="矩形 10"/>
          <p:cNvSpPr>
            <a:spLocks noChangeArrowheads="1"/>
          </p:cNvSpPr>
          <p:nvPr/>
        </p:nvSpPr>
        <p:spPr bwMode="auto">
          <a:xfrm>
            <a:off x="1741023" y="2104184"/>
            <a:ext cx="932258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个性化的兴趣点（</a:t>
            </a:r>
            <a:r>
              <a:rPr lang="en-US" altLang="zh-CN" sz="2400" dirty="0">
                <a:solidFill>
                  <a:srgbClr val="FFFF00"/>
                </a:solidFill>
                <a:latin typeface="微软雅黑" panose="020B0503020204020204" pitchFamily="34" charset="-122"/>
                <a:ea typeface="微软雅黑" panose="020B0503020204020204" pitchFamily="34" charset="-122"/>
              </a:rPr>
              <a:t>POI</a:t>
            </a:r>
            <a:r>
              <a:rPr lang="zh-CN" altLang="en-US" sz="2400" dirty="0">
                <a:solidFill>
                  <a:schemeClr val="bg1"/>
                </a:solidFill>
                <a:latin typeface="微软雅黑" panose="020B0503020204020204" pitchFamily="34" charset="-122"/>
                <a:ea typeface="微软雅黑" panose="020B0503020204020204" pitchFamily="34" charset="-122"/>
              </a:rPr>
              <a:t>）推荐在满足基于位置的社交网络（</a:t>
            </a:r>
            <a:r>
              <a:rPr lang="en-US" altLang="zh-CN" sz="2400" dirty="0">
                <a:solidFill>
                  <a:srgbClr val="FFFF00"/>
                </a:solidFill>
                <a:latin typeface="微软雅黑" panose="020B0503020204020204" pitchFamily="34" charset="-122"/>
                <a:ea typeface="微软雅黑" panose="020B0503020204020204" pitchFamily="34" charset="-122"/>
              </a:rPr>
              <a:t>LBSN</a:t>
            </a:r>
            <a:r>
              <a:rPr lang="zh-CN" altLang="en-US" sz="2400" dirty="0">
                <a:solidFill>
                  <a:schemeClr val="bg1"/>
                </a:solidFill>
                <a:latin typeface="微软雅黑" panose="020B0503020204020204" pitchFamily="34" charset="-122"/>
                <a:ea typeface="微软雅黑" panose="020B0503020204020204" pitchFamily="34" charset="-122"/>
              </a:rPr>
              <a:t>）的用户方面起着关键作用。 该论文提出了一个</a:t>
            </a:r>
            <a:r>
              <a:rPr lang="zh-CN" altLang="en-US" sz="2400" dirty="0">
                <a:solidFill>
                  <a:srgbClr val="FFFF00"/>
                </a:solidFill>
                <a:latin typeface="微软雅黑" panose="020B0503020204020204" pitchFamily="34" charset="-122"/>
                <a:ea typeface="微软雅黑" panose="020B0503020204020204" pitchFamily="34" charset="-122"/>
              </a:rPr>
              <a:t>概率模型</a:t>
            </a:r>
            <a:r>
              <a:rPr lang="zh-CN" altLang="en-US" sz="2400" dirty="0">
                <a:solidFill>
                  <a:schemeClr val="bg1"/>
                </a:solidFill>
                <a:latin typeface="微软雅黑" panose="020B0503020204020204" pitchFamily="34" charset="-122"/>
                <a:ea typeface="微软雅黑" panose="020B0503020204020204" pitchFamily="34" charset="-122"/>
              </a:rPr>
              <a:t>来查找</a:t>
            </a:r>
            <a:r>
              <a:rPr lang="zh-CN" altLang="en-US" sz="2400" dirty="0">
                <a:solidFill>
                  <a:srgbClr val="FFFF00"/>
                </a:solidFill>
                <a:latin typeface="微软雅黑" panose="020B0503020204020204" pitchFamily="34" charset="-122"/>
                <a:ea typeface="微软雅黑" panose="020B0503020204020204" pitchFamily="34" charset="-122"/>
              </a:rPr>
              <a:t>用户注释标签</a:t>
            </a:r>
            <a:r>
              <a:rPr lang="zh-CN" altLang="en-US" sz="2400" dirty="0">
                <a:solidFill>
                  <a:schemeClr val="bg1"/>
                </a:solidFill>
                <a:latin typeface="微软雅黑" panose="020B0503020204020204" pitchFamily="34" charset="-122"/>
                <a:ea typeface="微软雅黑" panose="020B0503020204020204" pitchFamily="34" charset="-122"/>
              </a:rPr>
              <a:t>和</a:t>
            </a:r>
            <a:r>
              <a:rPr lang="zh-CN" altLang="en-US" sz="2400" dirty="0">
                <a:solidFill>
                  <a:srgbClr val="FFFF00"/>
                </a:solidFill>
                <a:latin typeface="微软雅黑" panose="020B0503020204020204" pitchFamily="34" charset="-122"/>
                <a:ea typeface="微软雅黑" panose="020B0503020204020204" pitchFamily="34" charset="-122"/>
              </a:rPr>
              <a:t>位置体验关键字</a:t>
            </a:r>
            <a:r>
              <a:rPr lang="zh-CN" altLang="en-US" sz="2400" dirty="0">
                <a:solidFill>
                  <a:schemeClr val="bg1"/>
                </a:solidFill>
                <a:latin typeface="微软雅黑" panose="020B0503020204020204" pitchFamily="34" charset="-122"/>
                <a:ea typeface="微软雅黑" panose="020B0503020204020204" pitchFamily="34" charset="-122"/>
              </a:rPr>
              <a:t>之间的映射。 此外还引入了一个</a:t>
            </a:r>
            <a:r>
              <a:rPr lang="zh-CN" altLang="en-US" sz="2400" dirty="0">
                <a:solidFill>
                  <a:srgbClr val="FFFF00"/>
                </a:solidFill>
                <a:latin typeface="微软雅黑" panose="020B0503020204020204" pitchFamily="34" charset="-122"/>
                <a:ea typeface="微软雅黑" panose="020B0503020204020204" pitchFamily="34" charset="-122"/>
              </a:rPr>
              <a:t>关于位置</a:t>
            </a:r>
            <a:r>
              <a:rPr lang="zh-CN" altLang="en-US" sz="2400" dirty="0">
                <a:solidFill>
                  <a:schemeClr val="bg1"/>
                </a:solidFill>
                <a:latin typeface="微软雅黑" panose="020B0503020204020204" pitchFamily="34" charset="-122"/>
                <a:ea typeface="微软雅黑" panose="020B0503020204020204" pitchFamily="34" charset="-122"/>
              </a:rPr>
              <a:t>的</a:t>
            </a:r>
            <a:r>
              <a:rPr lang="zh-CN" altLang="en-US" sz="2400" dirty="0">
                <a:solidFill>
                  <a:srgbClr val="FFFF00"/>
                </a:solidFill>
                <a:latin typeface="微软雅黑" panose="020B0503020204020204" pitchFamily="34" charset="-122"/>
                <a:ea typeface="微软雅黑" panose="020B0503020204020204" pitchFamily="34" charset="-122"/>
              </a:rPr>
              <a:t>上下文适当性的数据集</a:t>
            </a:r>
            <a:r>
              <a:rPr lang="zh-CN" altLang="en-US" sz="2400" dirty="0">
                <a:solidFill>
                  <a:schemeClr val="bg1"/>
                </a:solidFill>
                <a:latin typeface="微软雅黑" panose="020B0503020204020204" pitchFamily="34" charset="-122"/>
                <a:ea typeface="微软雅黑" panose="020B0503020204020204" pitchFamily="34" charset="-122"/>
              </a:rPr>
              <a:t>，并证明了它在预测位置的上下文相关性方面的有用性。 提出了</a:t>
            </a:r>
            <a:r>
              <a:rPr lang="zh-CN" altLang="en-US" sz="2400" dirty="0">
                <a:solidFill>
                  <a:srgbClr val="FFFF00"/>
                </a:solidFill>
                <a:latin typeface="微软雅黑" panose="020B0503020204020204" pitchFamily="34" charset="-122"/>
                <a:ea typeface="微软雅黑" panose="020B0503020204020204" pitchFamily="34" charset="-122"/>
              </a:rPr>
              <a:t>解决数据稀疏性问题</a:t>
            </a:r>
            <a:r>
              <a:rPr lang="zh-CN" altLang="en-US" sz="2400" dirty="0">
                <a:solidFill>
                  <a:schemeClr val="bg1"/>
                </a:solidFill>
                <a:latin typeface="微软雅黑" panose="020B0503020204020204" pitchFamily="34" charset="-122"/>
                <a:ea typeface="微软雅黑" panose="020B0503020204020204" pitchFamily="34" charset="-122"/>
              </a:rPr>
              <a:t>的四种方法：一种用于</a:t>
            </a:r>
            <a:r>
              <a:rPr lang="zh-CN" altLang="en-US" sz="2400" dirty="0">
                <a:solidFill>
                  <a:srgbClr val="FFFF00"/>
                </a:solidFill>
                <a:latin typeface="微软雅黑" panose="020B0503020204020204" pitchFamily="34" charset="-122"/>
                <a:ea typeface="微软雅黑" panose="020B0503020204020204" pitchFamily="34" charset="-122"/>
              </a:rPr>
              <a:t>降低位置体验关键字维度模型</a:t>
            </a:r>
            <a:r>
              <a:rPr lang="zh-CN" altLang="en-US" sz="2400" dirty="0">
                <a:solidFill>
                  <a:schemeClr val="bg1"/>
                </a:solidFill>
                <a:latin typeface="微软雅黑" panose="020B0503020204020204" pitchFamily="34" charset="-122"/>
                <a:ea typeface="微软雅黑" panose="020B0503020204020204" pitchFamily="34" charset="-122"/>
              </a:rPr>
              <a:t>和三种用于</a:t>
            </a:r>
            <a:r>
              <a:rPr lang="zh-CN" altLang="en-US" sz="2400" dirty="0">
                <a:solidFill>
                  <a:srgbClr val="FFFF00"/>
                </a:solidFill>
                <a:latin typeface="微软雅黑" panose="020B0503020204020204" pitchFamily="34" charset="-122"/>
                <a:ea typeface="微软雅黑" panose="020B0503020204020204" pitchFamily="34" charset="-122"/>
              </a:rPr>
              <a:t>预测新位置的用户标签模型</a:t>
            </a:r>
            <a:r>
              <a:rPr lang="zh-CN" altLang="en-US" sz="2400" dirty="0">
                <a:solidFill>
                  <a:schemeClr val="bg1"/>
                </a:solidFill>
                <a:latin typeface="微软雅黑" panose="020B0503020204020204" pitchFamily="34" charset="-122"/>
                <a:ea typeface="微软雅黑" panose="020B0503020204020204" pitchFamily="34" charset="-122"/>
              </a:rPr>
              <a:t>。 此外提供了从多个</a:t>
            </a:r>
            <a:r>
              <a:rPr lang="en-US" altLang="zh-CN" sz="2400" dirty="0">
                <a:solidFill>
                  <a:schemeClr val="bg1"/>
                </a:solidFill>
                <a:latin typeface="微软雅黑" panose="020B0503020204020204" pitchFamily="34" charset="-122"/>
                <a:ea typeface="微软雅黑" panose="020B0503020204020204" pitchFamily="34" charset="-122"/>
              </a:rPr>
              <a:t>LBSN</a:t>
            </a:r>
            <a:r>
              <a:rPr lang="zh-CN" altLang="en-US" sz="2400" dirty="0">
                <a:solidFill>
                  <a:schemeClr val="bg1"/>
                </a:solidFill>
                <a:latin typeface="微软雅黑" panose="020B0503020204020204" pitchFamily="34" charset="-122"/>
                <a:ea typeface="微软雅黑" panose="020B0503020204020204" pitchFamily="34" charset="-122"/>
              </a:rPr>
              <a:t>计算的不同分数，并说明如何将映射中的新信息</a:t>
            </a:r>
            <a:r>
              <a:rPr lang="zh-CN" altLang="en-US" sz="2400" dirty="0">
                <a:solidFill>
                  <a:srgbClr val="FFFF00"/>
                </a:solidFill>
                <a:latin typeface="微软雅黑" panose="020B0503020204020204" pitchFamily="34" charset="-122"/>
                <a:ea typeface="微软雅黑" panose="020B0503020204020204" pitchFamily="34" charset="-122"/>
              </a:rPr>
              <a:t>合并到</a:t>
            </a:r>
            <a:r>
              <a:rPr lang="en-US" altLang="zh-CN" sz="2400" dirty="0">
                <a:solidFill>
                  <a:srgbClr val="FFFF00"/>
                </a:solidFill>
                <a:latin typeface="微软雅黑" panose="020B0503020204020204" pitchFamily="34" charset="-122"/>
                <a:ea typeface="微软雅黑" panose="020B0503020204020204" pitchFamily="34" charset="-122"/>
              </a:rPr>
              <a:t>POI</a:t>
            </a:r>
            <a:r>
              <a:rPr lang="zh-CN" altLang="en-US" sz="2400" dirty="0">
                <a:solidFill>
                  <a:srgbClr val="FFFF00"/>
                </a:solidFill>
                <a:latin typeface="微软雅黑" panose="020B0503020204020204" pitchFamily="34" charset="-122"/>
                <a:ea typeface="微软雅黑" panose="020B0503020204020204" pitchFamily="34" charset="-122"/>
              </a:rPr>
              <a:t>推荐方法</a:t>
            </a:r>
            <a:r>
              <a:rPr lang="zh-CN" altLang="en-US" sz="2400" dirty="0">
                <a:solidFill>
                  <a:schemeClr val="bg1"/>
                </a:solidFill>
                <a:latin typeface="微软雅黑" panose="020B0503020204020204" pitchFamily="34" charset="-122"/>
                <a:ea typeface="微软雅黑" panose="020B0503020204020204" pitchFamily="34" charset="-122"/>
              </a:rPr>
              <a:t>中。 最后使用</a:t>
            </a:r>
            <a:r>
              <a:rPr lang="zh-CN" altLang="en-US" sz="2400" dirty="0">
                <a:solidFill>
                  <a:srgbClr val="FFFF00"/>
                </a:solidFill>
                <a:latin typeface="微软雅黑" panose="020B0503020204020204" pitchFamily="34" charset="-122"/>
                <a:ea typeface="微软雅黑" panose="020B0503020204020204" pitchFamily="34" charset="-122"/>
              </a:rPr>
              <a:t>学习排名技术</a:t>
            </a:r>
            <a:r>
              <a:rPr lang="zh-CN" altLang="en-US" sz="2400" dirty="0">
                <a:solidFill>
                  <a:schemeClr val="bg1"/>
                </a:solidFill>
                <a:latin typeface="微软雅黑" panose="020B0503020204020204" pitchFamily="34" charset="-122"/>
                <a:ea typeface="微软雅黑" panose="020B0503020204020204" pitchFamily="34" charset="-122"/>
              </a:rPr>
              <a:t>来综合计算得分。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p:nvPr/>
        </p:nvGrpSpPr>
        <p:grpSpPr bwMode="auto">
          <a:xfrm>
            <a:off x="1116013" y="1219200"/>
            <a:ext cx="4760912" cy="3924300"/>
            <a:chOff x="3581400" y="1295964"/>
            <a:chExt cx="5391150" cy="4443339"/>
          </a:xfrm>
        </p:grpSpPr>
        <p:sp>
          <p:nvSpPr>
            <p:cNvPr id="4" name="任意多边形 3"/>
            <p:cNvSpPr/>
            <p:nvPr/>
          </p:nvSpPr>
          <p:spPr>
            <a:xfrm flipV="1">
              <a:off x="3581400" y="1504470"/>
              <a:ext cx="5029823" cy="4234833"/>
            </a:xfrm>
            <a:custGeom>
              <a:avLst/>
              <a:gdLst>
                <a:gd name="connsiteX0" fmla="*/ 1534579 w 5029200"/>
                <a:gd name="connsiteY0" fmla="*/ 1650266 h 4234354"/>
                <a:gd name="connsiteX1" fmla="*/ 3494622 w 5029200"/>
                <a:gd name="connsiteY1" fmla="*/ 1650266 h 4234354"/>
                <a:gd name="connsiteX2" fmla="*/ 2514600 w 5029200"/>
                <a:gd name="connsiteY2" fmla="*/ 0 h 4234354"/>
                <a:gd name="connsiteX3" fmla="*/ 0 w 5029200"/>
                <a:gd name="connsiteY3" fmla="*/ 4234354 h 4234354"/>
                <a:gd name="connsiteX4" fmla="*/ 5029200 w 5029200"/>
                <a:gd name="connsiteY4" fmla="*/ 4234354 h 4234354"/>
                <a:gd name="connsiteX5" fmla="*/ 4196026 w 5029200"/>
                <a:gd name="connsiteY5" fmla="*/ 2831366 h 4234354"/>
                <a:gd name="connsiteX6" fmla="*/ 833174 w 5029200"/>
                <a:gd name="connsiteY6" fmla="*/ 2831366 h 423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9200" h="4234354">
                  <a:moveTo>
                    <a:pt x="1534579" y="1650266"/>
                  </a:moveTo>
                  <a:lnTo>
                    <a:pt x="3494622" y="1650266"/>
                  </a:lnTo>
                  <a:lnTo>
                    <a:pt x="2514600" y="0"/>
                  </a:lnTo>
                  <a:close/>
                  <a:moveTo>
                    <a:pt x="0" y="4234354"/>
                  </a:moveTo>
                  <a:lnTo>
                    <a:pt x="5029200" y="4234354"/>
                  </a:lnTo>
                  <a:lnTo>
                    <a:pt x="4196026" y="2831366"/>
                  </a:lnTo>
                  <a:lnTo>
                    <a:pt x="833174" y="2831366"/>
                  </a:lnTo>
                  <a:close/>
                </a:path>
              </a:pathLst>
            </a:custGeom>
            <a:solidFill>
              <a:schemeClr val="bg1">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p:nvCxnSpPr>
          <p:spPr>
            <a:xfrm>
              <a:off x="4724705" y="3943634"/>
              <a:ext cx="961742" cy="1603341"/>
            </a:xfrm>
            <a:prstGeom prst="line">
              <a:avLst/>
            </a:pr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5868010" y="1295964"/>
              <a:ext cx="3104540" cy="914911"/>
            </a:xfrm>
            <a:custGeom>
              <a:avLst/>
              <a:gdLst>
                <a:gd name="connsiteX0" fmla="*/ 0 w 3105150"/>
                <a:gd name="connsiteY0" fmla="*/ 0 h 1485900"/>
                <a:gd name="connsiteX1" fmla="*/ 3105150 w 3105150"/>
                <a:gd name="connsiteY1" fmla="*/ 0 h 1485900"/>
                <a:gd name="connsiteX2" fmla="*/ 1619250 w 3105150"/>
                <a:gd name="connsiteY2" fmla="*/ 1485900 h 1485900"/>
                <a:gd name="connsiteX0-1" fmla="*/ 0 w 3105150"/>
                <a:gd name="connsiteY0-2" fmla="*/ 0 h 1790700"/>
                <a:gd name="connsiteX1-3" fmla="*/ 3105150 w 3105150"/>
                <a:gd name="connsiteY1-4" fmla="*/ 0 h 1790700"/>
                <a:gd name="connsiteX2-5" fmla="*/ 1885950 w 3105150"/>
                <a:gd name="connsiteY2-6" fmla="*/ 1790700 h 1790700"/>
                <a:gd name="connsiteX0-7" fmla="*/ 0 w 3105150"/>
                <a:gd name="connsiteY0-8" fmla="*/ 0 h 914400"/>
                <a:gd name="connsiteX1-9" fmla="*/ 3105150 w 3105150"/>
                <a:gd name="connsiteY1-10" fmla="*/ 0 h 914400"/>
                <a:gd name="connsiteX2-11" fmla="*/ 2495550 w 3105150"/>
                <a:gd name="connsiteY2-12" fmla="*/ 914400 h 914400"/>
              </a:gdLst>
              <a:ahLst/>
              <a:cxnLst>
                <a:cxn ang="0">
                  <a:pos x="connsiteX0-1" y="connsiteY0-2"/>
                </a:cxn>
                <a:cxn ang="0">
                  <a:pos x="connsiteX1-3" y="connsiteY1-4"/>
                </a:cxn>
                <a:cxn ang="0">
                  <a:pos x="connsiteX2-5" y="connsiteY2-6"/>
                </a:cxn>
              </a:cxnLst>
              <a:rect l="l" t="t" r="r" b="b"/>
              <a:pathLst>
                <a:path w="3105150" h="914400">
                  <a:moveTo>
                    <a:pt x="0" y="0"/>
                  </a:moveTo>
                  <a:lnTo>
                    <a:pt x="3105150" y="0"/>
                  </a:lnTo>
                  <a:lnTo>
                    <a:pt x="2495550" y="914400"/>
                  </a:lnTo>
                </a:path>
              </a:pathLst>
            </a:custGeom>
            <a:ln w="57150">
              <a:solidFill>
                <a:schemeClr val="bg1">
                  <a:alpha val="60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7" name="等腰三角形 6"/>
            <p:cNvSpPr/>
            <p:nvPr/>
          </p:nvSpPr>
          <p:spPr>
            <a:xfrm flipV="1">
              <a:off x="6038786" y="4504444"/>
              <a:ext cx="1466882" cy="1234859"/>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21448465" flipV="1">
              <a:off x="3595781" y="1971812"/>
              <a:ext cx="790966" cy="666861"/>
            </a:xfrm>
            <a:prstGeom prst="triangle">
              <a:avLst/>
            </a:pr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3" name="矩形 8"/>
          <p:cNvSpPr>
            <a:spLocks noChangeArrowheads="1"/>
          </p:cNvSpPr>
          <p:nvPr/>
        </p:nvSpPr>
        <p:spPr bwMode="auto">
          <a:xfrm>
            <a:off x="2578239" y="2653269"/>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bg1"/>
                </a:solidFill>
                <a:latin typeface="微软雅黑" panose="020B0503020204020204" pitchFamily="34" charset="-122"/>
                <a:ea typeface="微软雅黑" panose="020B0503020204020204" pitchFamily="34" charset="-122"/>
              </a:rPr>
              <a:t>第一章</a:t>
            </a:r>
          </a:p>
        </p:txBody>
      </p:sp>
      <p:sp>
        <p:nvSpPr>
          <p:cNvPr id="5124" name="文本框 36"/>
          <p:cNvSpPr txBox="1">
            <a:spLocks noChangeArrowheads="1"/>
          </p:cNvSpPr>
          <p:nvPr/>
        </p:nvSpPr>
        <p:spPr bwMode="auto">
          <a:xfrm>
            <a:off x="2441576" y="3279776"/>
            <a:ext cx="171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eaLnBrk="1" hangingPunct="1">
              <a:lnSpc>
                <a:spcPct val="100000"/>
              </a:lnSpc>
              <a:spcBef>
                <a:spcPct val="0"/>
              </a:spcBef>
              <a:buFontTx/>
              <a:buNone/>
            </a:pPr>
            <a:r>
              <a:rPr lang="en-US" altLang="zh-CN" sz="1800" b="1" dirty="0">
                <a:solidFill>
                  <a:schemeClr val="bg1"/>
                </a:solidFill>
                <a:latin typeface="Arial" panose="020B0604020202020204" pitchFamily="34" charset="0"/>
                <a:ea typeface="微软雅黑" panose="020B0503020204020204" pitchFamily="34" charset="-122"/>
                <a:cs typeface="Arial" panose="020B0604020202020204" pitchFamily="34" charset="0"/>
              </a:rPr>
              <a:t>PART ONE</a:t>
            </a:r>
            <a:endParaRPr lang="zh-CN" altLang="en-US" sz="18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125" name="矩形 10"/>
          <p:cNvSpPr>
            <a:spLocks noChangeArrowheads="1"/>
          </p:cNvSpPr>
          <p:nvPr/>
        </p:nvSpPr>
        <p:spPr bwMode="auto">
          <a:xfrm>
            <a:off x="6041242" y="2923029"/>
            <a:ext cx="52223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800" b="1" dirty="0">
                <a:solidFill>
                  <a:schemeClr val="bg1"/>
                </a:solidFill>
                <a:latin typeface="微软雅黑" panose="020B0503020204020204" pitchFamily="34" charset="-122"/>
                <a:ea typeface="微软雅黑" panose="020B0503020204020204" pitchFamily="34" charset="-122"/>
              </a:rPr>
              <a:t>INTRODUCTION</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4846</Words>
  <Application>Microsoft Office PowerPoint</Application>
  <PresentationFormat>宽屏</PresentationFormat>
  <Paragraphs>353</Paragraphs>
  <Slides>68</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68</vt:i4>
      </vt:variant>
    </vt:vector>
  </HeadingPairs>
  <TitlesOfParts>
    <vt:vector size="77" baseType="lpstr">
      <vt:lpstr>华文行楷</vt:lpstr>
      <vt:lpstr>华文新魏</vt:lpstr>
      <vt:lpstr>微软雅黑</vt:lpstr>
      <vt:lpstr>Arial</vt:lpstr>
      <vt:lpstr>Calibri</vt:lpstr>
      <vt:lpstr>Calibri Light</vt:lpstr>
      <vt:lpstr>Cambria Math</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数据集</vt:lpstr>
      <vt:lpstr>数据集操作</vt:lpstr>
      <vt:lpstr>比较方法</vt:lpstr>
      <vt:lpstr>UT-ML模型比较</vt:lpstr>
      <vt:lpstr>UT-CRF模型比较</vt:lpstr>
      <vt:lpstr> UT-SVM模型比较 </vt:lpstr>
      <vt:lpstr>实验评估指标</vt:lpstr>
      <vt:lpstr>维度降低</vt:lpstr>
      <vt:lpstr>用户标签预测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星空</dc:title>
  <dc:creator>第一PPT</dc:creator>
  <cp:keywords>www.1ppt.com</cp:keywords>
  <cp:lastModifiedBy>xilin zhang</cp:lastModifiedBy>
  <cp:revision>224</cp:revision>
  <dcterms:created xsi:type="dcterms:W3CDTF">2015-06-18T22:55:00Z</dcterms:created>
  <dcterms:modified xsi:type="dcterms:W3CDTF">2018-12-05T06:38:02Z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2052-11.1.0.7987</vt:lpwstr>
  </property>
</Properties>
</file>