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783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48" y="291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标题和描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带描述的引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言名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或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6/9/2023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2" r:id="rId12"/>
    <p:sldLayoutId id="2147483663" r:id="rId13"/>
    <p:sldLayoutId id="2147483664" r:id="rId14"/>
    <p:sldLayoutId id="2147483658" r:id="rId15"/>
    <p:sldLayoutId id="2147483659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96B6033-50B3-7E32-49B8-C0F630A7A6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93975" y="671512"/>
            <a:ext cx="8915399" cy="2262781"/>
          </a:xfrm>
        </p:spPr>
        <p:txBody>
          <a:bodyPr/>
          <a:lstStyle/>
          <a:p>
            <a:r>
              <a:rPr lang="zh-CN" altLang="en-US" dirty="0"/>
              <a:t>数据库应用实践课程报告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200ACB70-83B5-E07A-01C7-DE30E56D2D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055813" y="3772491"/>
            <a:ext cx="8915399" cy="1126283"/>
          </a:xfrm>
        </p:spPr>
        <p:txBody>
          <a:bodyPr/>
          <a:lstStyle/>
          <a:p>
            <a:pPr algn="ctr"/>
            <a:r>
              <a:rPr lang="zh-CN" altLang="en-US" dirty="0"/>
              <a:t>高宇</a:t>
            </a:r>
            <a:endParaRPr lang="en-US" altLang="zh-CN" dirty="0"/>
          </a:p>
          <a:p>
            <a:pPr algn="ctr"/>
            <a:r>
              <a:rPr lang="zh-CN" altLang="en-US" dirty="0"/>
              <a:t>计算机</a:t>
            </a:r>
            <a:r>
              <a:rPr lang="en-US" altLang="zh-CN" dirty="0"/>
              <a:t>21-2</a:t>
            </a:r>
            <a:r>
              <a:rPr lang="zh-CN" altLang="en-US" dirty="0"/>
              <a:t>班</a:t>
            </a:r>
          </a:p>
        </p:txBody>
      </p:sp>
    </p:spTree>
    <p:extLst>
      <p:ext uri="{BB962C8B-B14F-4D97-AF65-F5344CB8AC3E}">
        <p14:creationId xmlns:p14="http://schemas.microsoft.com/office/powerpoint/2010/main" val="3048702869"/>
      </p:ext>
    </p:extLst>
  </p:cSld>
  <p:clrMapOvr>
    <a:masterClrMapping/>
  </p:clrMapOvr>
  <p:transition spd="slow">
    <p:randomBar dir="vert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18E74E4-0D46-2864-2B12-F15302A5FD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四、逻辑结构设计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66E2F5-6C4E-B2BF-0352-DAA88BFC80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订购表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75B210-0CD7-4FFC-E559-02B97F5545C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6869050"/>
              </p:ext>
            </p:extLst>
          </p:nvPr>
        </p:nvGraphicFramePr>
        <p:xfrm>
          <a:off x="3338511" y="2695575"/>
          <a:ext cx="7281864" cy="257175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0466">
                  <a:extLst>
                    <a:ext uri="{9D8B030D-6E8A-4147-A177-3AD203B41FA5}">
                      <a16:colId xmlns:a16="http://schemas.microsoft.com/office/drawing/2014/main" val="2883078287"/>
                    </a:ext>
                  </a:extLst>
                </a:gridCol>
                <a:gridCol w="1820466">
                  <a:extLst>
                    <a:ext uri="{9D8B030D-6E8A-4147-A177-3AD203B41FA5}">
                      <a16:colId xmlns:a16="http://schemas.microsoft.com/office/drawing/2014/main" val="1243061653"/>
                    </a:ext>
                  </a:extLst>
                </a:gridCol>
                <a:gridCol w="1820466">
                  <a:extLst>
                    <a:ext uri="{9D8B030D-6E8A-4147-A177-3AD203B41FA5}">
                      <a16:colId xmlns:a16="http://schemas.microsoft.com/office/drawing/2014/main" val="3762038022"/>
                    </a:ext>
                  </a:extLst>
                </a:gridCol>
                <a:gridCol w="1820466">
                  <a:extLst>
                    <a:ext uri="{9D8B030D-6E8A-4147-A177-3AD203B41FA5}">
                      <a16:colId xmlns:a16="http://schemas.microsoft.com/office/drawing/2014/main" val="4672050"/>
                    </a:ext>
                  </a:extLst>
                </a:gridCol>
              </a:tblGrid>
              <a:tr h="31944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是否为主键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86399280"/>
                  </a:ext>
                </a:extLst>
              </a:tr>
              <a:tr h="3217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客户编码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030892989"/>
                  </a:ext>
                </a:extLst>
              </a:tr>
              <a:tr h="3217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产品编号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071533"/>
                  </a:ext>
                </a:extLst>
              </a:tr>
              <a:tr h="3217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amount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订购数量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26219706"/>
                  </a:ext>
                </a:extLst>
              </a:tr>
              <a:tr h="3217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datas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datatime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订购日期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0243496"/>
                  </a:ext>
                </a:extLst>
              </a:tr>
              <a:tr h="321758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(cno, pno, dates)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31898656"/>
                  </a:ext>
                </a:extLst>
              </a:tr>
              <a:tr h="321758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FOREIGN KEY(cno)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REFERENCES clients(cno)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71258427"/>
                  </a:ext>
                </a:extLst>
              </a:tr>
              <a:tr h="321758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FOREIGN  KEY(pno)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REFERENCES product(</a:t>
                      </a:r>
                      <a:r>
                        <a:rPr lang="en-US" sz="1200" kern="100" dirty="0" err="1">
                          <a:effectLst/>
                        </a:rPr>
                        <a:t>pno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690812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74481557"/>
      </p:ext>
    </p:extLst>
  </p:cSld>
  <p:clrMapOvr>
    <a:masterClrMapping/>
  </p:clrMapOvr>
  <p:transition spd="slow">
    <p:randomBar dir="vert"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C3F324E-1A3C-0BA9-7F3E-104808E4DD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四、逻辑结构设计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7C16F0A-DCAB-78D6-DB6F-CAA64BD434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供应表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6E37E59-F7BE-2196-B143-CFC2215969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03942334"/>
              </p:ext>
            </p:extLst>
          </p:nvPr>
        </p:nvGraphicFramePr>
        <p:xfrm>
          <a:off x="3228974" y="2600326"/>
          <a:ext cx="7248524" cy="265747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12131">
                  <a:extLst>
                    <a:ext uri="{9D8B030D-6E8A-4147-A177-3AD203B41FA5}">
                      <a16:colId xmlns:a16="http://schemas.microsoft.com/office/drawing/2014/main" val="1432154614"/>
                    </a:ext>
                  </a:extLst>
                </a:gridCol>
                <a:gridCol w="1812131">
                  <a:extLst>
                    <a:ext uri="{9D8B030D-6E8A-4147-A177-3AD203B41FA5}">
                      <a16:colId xmlns:a16="http://schemas.microsoft.com/office/drawing/2014/main" val="3134747480"/>
                    </a:ext>
                  </a:extLst>
                </a:gridCol>
                <a:gridCol w="1812131">
                  <a:extLst>
                    <a:ext uri="{9D8B030D-6E8A-4147-A177-3AD203B41FA5}">
                      <a16:colId xmlns:a16="http://schemas.microsoft.com/office/drawing/2014/main" val="1822225919"/>
                    </a:ext>
                  </a:extLst>
                </a:gridCol>
                <a:gridCol w="1812131">
                  <a:extLst>
                    <a:ext uri="{9D8B030D-6E8A-4147-A177-3AD203B41FA5}">
                      <a16:colId xmlns:a16="http://schemas.microsoft.com/office/drawing/2014/main" val="1357351823"/>
                    </a:ext>
                  </a:extLst>
                </a:gridCol>
              </a:tblGrid>
              <a:tr h="33009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是否为主键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1037456"/>
                  </a:ext>
                </a:extLst>
              </a:tr>
              <a:tr h="33248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int(20)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产品编号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20118522"/>
                  </a:ext>
                </a:extLst>
              </a:tr>
              <a:tr h="33248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int(20)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厂家编码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2473913"/>
                  </a:ext>
                </a:extLst>
              </a:tr>
              <a:tr h="33248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sdate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供应日期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72263628"/>
                  </a:ext>
                </a:extLst>
              </a:tr>
              <a:tr h="33248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samount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供应数量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84156865"/>
                  </a:ext>
                </a:extLst>
              </a:tr>
              <a:tr h="332483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(fno, pno, sdate)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5792657"/>
                  </a:ext>
                </a:extLst>
              </a:tr>
              <a:tr h="332483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FOREIGN KEY(pno)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REFERENCES product(pno)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71277341"/>
                  </a:ext>
                </a:extLst>
              </a:tr>
              <a:tr h="332483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FOREIGN KEY(fno)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REFERENCES factory(</a:t>
                      </a:r>
                      <a:r>
                        <a:rPr lang="en-US" sz="1200" kern="100" dirty="0" err="1">
                          <a:effectLst/>
                        </a:rPr>
                        <a:t>fno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633878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578452596"/>
      </p:ext>
    </p:extLst>
  </p:cSld>
  <p:clrMapOvr>
    <a:masterClrMapping/>
  </p:clrMapOvr>
  <p:transition spd="slow">
    <p:randomBar dir="vert"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9251FD-E7D0-0500-129E-8B788235F1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四、逻辑结构设计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5E6E166-6007-63D8-DBAB-320040713A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回收表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947FC3D5-9CAE-017A-6545-26D5A7F9A4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02079795"/>
              </p:ext>
            </p:extLst>
          </p:nvPr>
        </p:nvGraphicFramePr>
        <p:xfrm>
          <a:off x="3128963" y="2695575"/>
          <a:ext cx="7281864" cy="25050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0466">
                  <a:extLst>
                    <a:ext uri="{9D8B030D-6E8A-4147-A177-3AD203B41FA5}">
                      <a16:colId xmlns:a16="http://schemas.microsoft.com/office/drawing/2014/main" val="1907571692"/>
                    </a:ext>
                  </a:extLst>
                </a:gridCol>
                <a:gridCol w="1820466">
                  <a:extLst>
                    <a:ext uri="{9D8B030D-6E8A-4147-A177-3AD203B41FA5}">
                      <a16:colId xmlns:a16="http://schemas.microsoft.com/office/drawing/2014/main" val="2085880494"/>
                    </a:ext>
                  </a:extLst>
                </a:gridCol>
                <a:gridCol w="1820466">
                  <a:extLst>
                    <a:ext uri="{9D8B030D-6E8A-4147-A177-3AD203B41FA5}">
                      <a16:colId xmlns:a16="http://schemas.microsoft.com/office/drawing/2014/main" val="4213992381"/>
                    </a:ext>
                  </a:extLst>
                </a:gridCol>
                <a:gridCol w="1820466">
                  <a:extLst>
                    <a:ext uri="{9D8B030D-6E8A-4147-A177-3AD203B41FA5}">
                      <a16:colId xmlns:a16="http://schemas.microsoft.com/office/drawing/2014/main" val="486756189"/>
                    </a:ext>
                  </a:extLst>
                </a:gridCol>
              </a:tblGrid>
              <a:tr h="31116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是否为主键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693890908"/>
                  </a:ext>
                </a:extLst>
              </a:tr>
              <a:tr h="31341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rno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回收厂编码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28346763"/>
                  </a:ext>
                </a:extLst>
              </a:tr>
              <a:tr h="31341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产品编号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34992136"/>
                  </a:ext>
                </a:extLst>
              </a:tr>
              <a:tr h="31341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amount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Int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回收数量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7668507"/>
                  </a:ext>
                </a:extLst>
              </a:tr>
              <a:tr h="313416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datas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datatime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回收日期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6890901"/>
                  </a:ext>
                </a:extLst>
              </a:tr>
              <a:tr h="313416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(cno, pno, dates)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45132566"/>
                  </a:ext>
                </a:extLst>
              </a:tr>
              <a:tr h="313416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FOREIGN KEY(rno)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REFERENCES reclaimFactory(rno)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89343830"/>
                  </a:ext>
                </a:extLst>
              </a:tr>
              <a:tr h="313416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FOREIGN KEY(fno)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REFERENCES factory(</a:t>
                      </a:r>
                      <a:r>
                        <a:rPr lang="en-US" sz="1200" kern="100" dirty="0" err="1">
                          <a:effectLst/>
                        </a:rPr>
                        <a:t>fno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4799264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82366253"/>
      </p:ext>
    </p:extLst>
  </p:cSld>
  <p:clrMapOvr>
    <a:masterClrMapping/>
  </p:clrMapOvr>
  <p:transition spd="slow">
    <p:randomBar dir="vert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987586-D65A-3679-B20B-B940BD0208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四、逻辑结构设计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B2C4141-A641-967C-E917-2F58509CCF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类型表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7BA7025-9EC9-34E5-7E67-C1FD79CE1B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04919539"/>
              </p:ext>
            </p:extLst>
          </p:nvPr>
        </p:nvGraphicFramePr>
        <p:xfrm>
          <a:off x="3228975" y="2609851"/>
          <a:ext cx="7005640" cy="244316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51410">
                  <a:extLst>
                    <a:ext uri="{9D8B030D-6E8A-4147-A177-3AD203B41FA5}">
                      <a16:colId xmlns:a16="http://schemas.microsoft.com/office/drawing/2014/main" val="3231523716"/>
                    </a:ext>
                  </a:extLst>
                </a:gridCol>
                <a:gridCol w="1751410">
                  <a:extLst>
                    <a:ext uri="{9D8B030D-6E8A-4147-A177-3AD203B41FA5}">
                      <a16:colId xmlns:a16="http://schemas.microsoft.com/office/drawing/2014/main" val="2983879156"/>
                    </a:ext>
                  </a:extLst>
                </a:gridCol>
                <a:gridCol w="1751410">
                  <a:extLst>
                    <a:ext uri="{9D8B030D-6E8A-4147-A177-3AD203B41FA5}">
                      <a16:colId xmlns:a16="http://schemas.microsoft.com/office/drawing/2014/main" val="4123123806"/>
                    </a:ext>
                  </a:extLst>
                </a:gridCol>
                <a:gridCol w="1751410">
                  <a:extLst>
                    <a:ext uri="{9D8B030D-6E8A-4147-A177-3AD203B41FA5}">
                      <a16:colId xmlns:a16="http://schemas.microsoft.com/office/drawing/2014/main" val="1564510993"/>
                    </a:ext>
                  </a:extLst>
                </a:gridCol>
              </a:tblGrid>
              <a:tr h="397641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是否为主键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44231691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tno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类型编码 </a:t>
                      </a:r>
                      <a:r>
                        <a:rPr lang="en-US" sz="1200" kern="100">
                          <a:effectLst/>
                        </a:rPr>
                        <a:t>unique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105159414"/>
                  </a:ext>
                </a:extLst>
              </a:tr>
              <a:tr h="40052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tname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13946962"/>
                  </a:ext>
                </a:extLst>
              </a:tr>
              <a:tr h="84394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tid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r>
                        <a:rPr lang="en-US" sz="1200" kern="100">
                          <a:effectLst/>
                        </a:rPr>
                        <a:t>id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91073055"/>
                  </a:ext>
                </a:extLst>
              </a:tr>
              <a:tr h="400524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FOREIGN KEY(tno)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REFERENCES product(</a:t>
                      </a:r>
                      <a:r>
                        <a:rPr lang="en-US" sz="1200" kern="100" dirty="0" err="1">
                          <a:effectLst/>
                        </a:rPr>
                        <a:t>tno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7159703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32627089"/>
      </p:ext>
    </p:extLst>
  </p:cSld>
  <p:clrMapOvr>
    <a:masterClrMapping/>
  </p:clrMapOvr>
  <p:transition spd="slow">
    <p:randomBar dir="vert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BDC23D-CF85-7C54-AE9D-FDB10846E3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四、逻辑结构设计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E17695C-A0EB-5160-DEEE-43990579B1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信用表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FD08D623-54BB-CD72-0D7D-7F6ADF3E52E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0209982"/>
              </p:ext>
            </p:extLst>
          </p:nvPr>
        </p:nvGraphicFramePr>
        <p:xfrm>
          <a:off x="3133725" y="2690813"/>
          <a:ext cx="7296152" cy="2543173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4038">
                  <a:extLst>
                    <a:ext uri="{9D8B030D-6E8A-4147-A177-3AD203B41FA5}">
                      <a16:colId xmlns:a16="http://schemas.microsoft.com/office/drawing/2014/main" val="3348366714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128447975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4179778526"/>
                    </a:ext>
                  </a:extLst>
                </a:gridCol>
                <a:gridCol w="1824038">
                  <a:extLst>
                    <a:ext uri="{9D8B030D-6E8A-4147-A177-3AD203B41FA5}">
                      <a16:colId xmlns:a16="http://schemas.microsoft.com/office/drawing/2014/main" val="3795397161"/>
                    </a:ext>
                  </a:extLst>
                </a:gridCol>
              </a:tblGrid>
              <a:tr h="41391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是否为主键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891261799"/>
                  </a:ext>
                </a:extLst>
              </a:tr>
              <a:tr h="41692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客户编码 </a:t>
                      </a:r>
                      <a:r>
                        <a:rPr lang="en-US" sz="1200" kern="100">
                          <a:effectLst/>
                        </a:rPr>
                        <a:t>unique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592741434"/>
                  </a:ext>
                </a:extLst>
              </a:tr>
              <a:tr h="41692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ctlevel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信用等级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811984820"/>
                  </a:ext>
                </a:extLst>
              </a:tr>
              <a:tr h="87849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cid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客户</a:t>
                      </a:r>
                      <a:r>
                        <a:rPr lang="en-US" sz="1200" kern="100">
                          <a:effectLst/>
                        </a:rPr>
                        <a:t>id </a:t>
                      </a:r>
                      <a:endParaRPr lang="zh-CN" sz="1050" kern="100">
                        <a:effectLst/>
                      </a:endParaRPr>
                    </a:p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PRIMARY KEY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558570282"/>
                  </a:ext>
                </a:extLst>
              </a:tr>
              <a:tr h="416920"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FOREIGN KEY(</a:t>
                      </a:r>
                      <a:r>
                        <a:rPr lang="en-US" sz="1200" kern="100" dirty="0" err="1">
                          <a:effectLst/>
                        </a:rPr>
                        <a:t>cno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 dirty="0">
                          <a:effectLst/>
                        </a:rPr>
                        <a:t>REFERENCES clients(</a:t>
                      </a:r>
                      <a:r>
                        <a:rPr lang="en-US" sz="1200" kern="100" dirty="0" err="1">
                          <a:effectLst/>
                        </a:rPr>
                        <a:t>cno</a:t>
                      </a:r>
                      <a:r>
                        <a:rPr lang="en-US" sz="1200" kern="100" dirty="0">
                          <a:effectLst/>
                        </a:rPr>
                        <a:t>)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 hMerge="1"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857333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9320350"/>
      </p:ext>
    </p:extLst>
  </p:cSld>
  <p:clrMapOvr>
    <a:masterClrMapping/>
  </p:clrMapOvr>
  <p:transition spd="slow">
    <p:randomBar dir="vert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5CF99E-D703-0C23-CF87-075F616FC8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五、数据库中的具体实现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DD47658-D840-1A01-BEF1-0644BC2B30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1.</a:t>
            </a:r>
            <a:r>
              <a:rPr lang="zh-CN" altLang="en-US" dirty="0"/>
              <a:t>创建名为</a:t>
            </a:r>
            <a:r>
              <a:rPr lang="en-US" altLang="zh-CN" dirty="0" err="1"/>
              <a:t>gaoyu</a:t>
            </a:r>
            <a:r>
              <a:rPr lang="zh-CN" altLang="en-US" dirty="0"/>
              <a:t>的数据库；</a:t>
            </a:r>
            <a:endParaRPr lang="en-US" altLang="zh-CN" dirty="0"/>
          </a:p>
          <a:p>
            <a:pPr lvl="1"/>
            <a:r>
              <a:rPr lang="en-US" altLang="zh-CN" dirty="0" err="1"/>
              <a:t>mysql</a:t>
            </a:r>
            <a:r>
              <a:rPr lang="en-US" altLang="zh-CN" dirty="0"/>
              <a:t>&gt;CREATE DATABASE </a:t>
            </a:r>
            <a:r>
              <a:rPr lang="en-US" altLang="zh-CN" dirty="0" err="1"/>
              <a:t>gaoyu</a:t>
            </a:r>
            <a:r>
              <a:rPr lang="en-US" altLang="zh-CN" dirty="0"/>
              <a:t>;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88774989"/>
      </p:ext>
    </p:extLst>
  </p:cSld>
  <p:clrMapOvr>
    <a:masterClrMapping/>
  </p:clrMapOvr>
  <p:transition spd="slow">
    <p:randomBar dir="vert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C764BEF-E5E0-15CE-2B9A-25D063BC0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五、数据库中的具体实现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93569FC-9694-1308-195E-892B4FF3F4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2. </a:t>
            </a:r>
            <a:r>
              <a:rPr lang="zh-CN" altLang="en-US" dirty="0"/>
              <a:t>创建数据库的所有数据表</a:t>
            </a:r>
            <a:endParaRPr lang="en-US" altLang="zh-CN" dirty="0"/>
          </a:p>
          <a:p>
            <a:r>
              <a:rPr lang="zh-CN" altLang="en-US" dirty="0"/>
              <a:t>详见</a:t>
            </a:r>
            <a:r>
              <a:rPr lang="en-US" altLang="zh-CN" dirty="0"/>
              <a:t>word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20271322"/>
      </p:ext>
    </p:extLst>
  </p:cSld>
  <p:clrMapOvr>
    <a:masterClrMapping/>
  </p:clrMapOvr>
  <p:transition spd="slow">
    <p:randomBar dir="vert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2AB061-4E82-DF54-F12B-D030998AF1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六、总结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AA4F132-7E87-9084-A757-868C8578B9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     通过本次数据库应用实践的学习，对数据库的基础理论有了更进一步的理解，并且不在只局限于课本。提高了综合编程水平，为未来解决问题提供了帮助，打下了基础</a:t>
            </a:r>
          </a:p>
        </p:txBody>
      </p:sp>
    </p:spTree>
    <p:extLst>
      <p:ext uri="{BB962C8B-B14F-4D97-AF65-F5344CB8AC3E}">
        <p14:creationId xmlns:p14="http://schemas.microsoft.com/office/powerpoint/2010/main" val="450583516"/>
      </p:ext>
    </p:extLst>
  </p:cSld>
  <p:clrMapOvr>
    <a:masterClrMapping/>
  </p:clrMapOvr>
  <p:transition spd="slow">
    <p:randomBar dir="vert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29EF121-7FED-8A29-83A1-FE57352A12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产品供应与订购系统的设计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5887D2F-0428-4ED6-CBCD-B8A73A8FE56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共有六个部分</a:t>
            </a:r>
            <a:endParaRPr lang="en-US" altLang="zh-CN" dirty="0"/>
          </a:p>
          <a:p>
            <a:pPr lvl="1"/>
            <a:r>
              <a:rPr lang="zh-CN" altLang="en-US" dirty="0"/>
              <a:t>一、系统概述</a:t>
            </a:r>
            <a:endParaRPr lang="en-US" altLang="zh-CN" dirty="0"/>
          </a:p>
          <a:p>
            <a:pPr lvl="1"/>
            <a:r>
              <a:rPr lang="zh-CN" altLang="en-US" dirty="0"/>
              <a:t>二、需求分析</a:t>
            </a:r>
            <a:endParaRPr lang="en-US" altLang="zh-CN" dirty="0"/>
          </a:p>
          <a:p>
            <a:pPr lvl="1"/>
            <a:r>
              <a:rPr lang="zh-CN" altLang="en-US" dirty="0"/>
              <a:t>三、概念设计</a:t>
            </a:r>
            <a:endParaRPr lang="en-US" altLang="zh-CN" dirty="0"/>
          </a:p>
          <a:p>
            <a:pPr lvl="1"/>
            <a:r>
              <a:rPr lang="zh-CN" altLang="en-US" dirty="0"/>
              <a:t>四、逻辑结构设计</a:t>
            </a:r>
            <a:endParaRPr lang="en-US" altLang="zh-CN" dirty="0"/>
          </a:p>
          <a:p>
            <a:pPr lvl="1"/>
            <a:r>
              <a:rPr lang="zh-CN" altLang="en-US" dirty="0"/>
              <a:t>五、数据库中的具体实现</a:t>
            </a:r>
            <a:endParaRPr lang="en-US" altLang="zh-CN" dirty="0"/>
          </a:p>
          <a:p>
            <a:pPr lvl="1"/>
            <a:r>
              <a:rPr lang="zh-CN" altLang="zh-CN" sz="1800" kern="100" dirty="0">
                <a:effectLst/>
                <a:latin typeface="Calibri" panose="020F0502020204030204" pitchFamily="34" charset="0"/>
                <a:ea typeface="宋体" panose="02010600030101010101" pitchFamily="2" charset="-122"/>
                <a:cs typeface="Times New Roman" panose="02020603050405020304" pitchFamily="18" charset="0"/>
              </a:rPr>
              <a:t>六、总结</a:t>
            </a:r>
            <a:endParaRPr lang="en-US" altLang="zh-CN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43132032"/>
      </p:ext>
    </p:extLst>
  </p:cSld>
  <p:clrMapOvr>
    <a:masterClrMapping/>
  </p:clrMapOvr>
  <p:transition spd="slow">
    <p:randomBar dir="vert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B362C49-FAE4-ED4D-6400-54607AAD1C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一、系统概述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FDBDD31E-1839-F3CD-C210-697BF0F282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这是为产品供应与订购所设计的数据库系统，该系统实现了订购和销售两种功能，客户可以订购产品，厂家也可供应产品，产品也可被回收</a:t>
            </a:r>
          </a:p>
        </p:txBody>
      </p:sp>
    </p:spTree>
    <p:extLst>
      <p:ext uri="{BB962C8B-B14F-4D97-AF65-F5344CB8AC3E}">
        <p14:creationId xmlns:p14="http://schemas.microsoft.com/office/powerpoint/2010/main" val="3858822069"/>
      </p:ext>
    </p:extLst>
  </p:cSld>
  <p:clrMapOvr>
    <a:masterClrMapping/>
  </p:clrMapOvr>
  <p:transition spd="slow">
    <p:randomBar dir="vert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AC37C76-5FA1-3536-2297-016CA2AEBF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二、需求分析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9F09575-6490-CA68-F42A-E3044E216F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客户订购产品，一个客户可以订购多种产品，一种产品也可以被多个客户订购，客户订购产品时须标明订购的订购数量和订购日期；在厂家供应产品中，一种产品可以由多个厂家供应，一个厂家也可供应多种产品，厂家供应产品时须标明供应日期和供应数量，厂家与回收厂为多得多关系。</a:t>
            </a:r>
          </a:p>
        </p:txBody>
      </p:sp>
    </p:spTree>
    <p:extLst>
      <p:ext uri="{BB962C8B-B14F-4D97-AF65-F5344CB8AC3E}">
        <p14:creationId xmlns:p14="http://schemas.microsoft.com/office/powerpoint/2010/main" val="4038974245"/>
      </p:ext>
    </p:extLst>
  </p:cSld>
  <p:clrMapOvr>
    <a:masterClrMapping/>
  </p:clrMapOvr>
  <p:transition spd="slow">
    <p:randomBar dir="vert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440C7EA-63BA-5231-AD7A-7EDD612FB8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454812" y="305705"/>
            <a:ext cx="8911687" cy="1280890"/>
          </a:xfrm>
        </p:spPr>
        <p:txBody>
          <a:bodyPr/>
          <a:lstStyle/>
          <a:p>
            <a:r>
              <a:rPr lang="zh-CN" altLang="en-US" dirty="0"/>
              <a:t>三、概念设计</a:t>
            </a:r>
          </a:p>
        </p:txBody>
      </p:sp>
      <p:pic>
        <p:nvPicPr>
          <p:cNvPr id="5" name="内容占位符 4">
            <a:extLst>
              <a:ext uri="{FF2B5EF4-FFF2-40B4-BE49-F238E27FC236}">
                <a16:creationId xmlns:a16="http://schemas.microsoft.com/office/drawing/2014/main" id="{20E6CB80-B2E7-31D8-E201-AF913EFF2D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757488" y="1382413"/>
            <a:ext cx="7881937" cy="4851646"/>
          </a:xfrm>
        </p:spPr>
      </p:pic>
    </p:spTree>
    <p:extLst>
      <p:ext uri="{BB962C8B-B14F-4D97-AF65-F5344CB8AC3E}">
        <p14:creationId xmlns:p14="http://schemas.microsoft.com/office/powerpoint/2010/main" val="933951272"/>
      </p:ext>
    </p:extLst>
  </p:cSld>
  <p:clrMapOvr>
    <a:masterClrMapping/>
  </p:clrMapOvr>
  <p:transition spd="slow">
    <p:randomBar dir="vert"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AC8646-CBFB-CF81-BACD-57B0E0BCF1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四、逻辑结构设计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1DE5B8B2-F29D-EC5D-B59D-FC841BF80E2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客户表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EF09507F-743D-0C7A-9B8A-8F8792BD81C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70853136"/>
              </p:ext>
            </p:extLst>
          </p:nvPr>
        </p:nvGraphicFramePr>
        <p:xfrm>
          <a:off x="3186112" y="2695575"/>
          <a:ext cx="7234236" cy="26860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08559">
                  <a:extLst>
                    <a:ext uri="{9D8B030D-6E8A-4147-A177-3AD203B41FA5}">
                      <a16:colId xmlns:a16="http://schemas.microsoft.com/office/drawing/2014/main" val="3584127054"/>
                    </a:ext>
                  </a:extLst>
                </a:gridCol>
                <a:gridCol w="1808559">
                  <a:extLst>
                    <a:ext uri="{9D8B030D-6E8A-4147-A177-3AD203B41FA5}">
                      <a16:colId xmlns:a16="http://schemas.microsoft.com/office/drawing/2014/main" val="2283529533"/>
                    </a:ext>
                  </a:extLst>
                </a:gridCol>
                <a:gridCol w="1808559">
                  <a:extLst>
                    <a:ext uri="{9D8B030D-6E8A-4147-A177-3AD203B41FA5}">
                      <a16:colId xmlns:a16="http://schemas.microsoft.com/office/drawing/2014/main" val="2876486455"/>
                    </a:ext>
                  </a:extLst>
                </a:gridCol>
                <a:gridCol w="1808559">
                  <a:extLst>
                    <a:ext uri="{9D8B030D-6E8A-4147-A177-3AD203B41FA5}">
                      <a16:colId xmlns:a16="http://schemas.microsoft.com/office/drawing/2014/main" val="2197893691"/>
                    </a:ext>
                  </a:extLst>
                </a:gridCol>
              </a:tblGrid>
              <a:tr h="32922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属性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是否为主键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39464329"/>
                  </a:ext>
                </a:extLst>
              </a:tr>
              <a:tr h="69874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客户编码</a:t>
                      </a:r>
                      <a:r>
                        <a:rPr lang="en-US" sz="1200" kern="100">
                          <a:effectLst/>
                        </a:rPr>
                        <a:t> PRIMARY KEY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96250181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客户名称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11282888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trades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所属行业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798013052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caddress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客户地址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64926732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clinkman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客户联系人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961908430"/>
                  </a:ext>
                </a:extLst>
              </a:tr>
              <a:tr h="331615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ctelephone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Char(15)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客户电话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39768311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15360004"/>
      </p:ext>
    </p:extLst>
  </p:cSld>
  <p:clrMapOvr>
    <a:masterClrMapping/>
  </p:clrMapOvr>
  <p:transition spd="slow">
    <p:randomBar dir="vert"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30A5434-FBBE-904B-0168-A9B7D5B5A6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四、逻辑结构设计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187DFEA-6C13-0E3D-3391-4330C73BB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产品表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DC10D00-BEC8-464F-7FF5-E7CAA9019F6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0036639"/>
              </p:ext>
            </p:extLst>
          </p:nvPr>
        </p:nvGraphicFramePr>
        <p:xfrm>
          <a:off x="3205162" y="2624139"/>
          <a:ext cx="7177088" cy="2852738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794272">
                  <a:extLst>
                    <a:ext uri="{9D8B030D-6E8A-4147-A177-3AD203B41FA5}">
                      <a16:colId xmlns:a16="http://schemas.microsoft.com/office/drawing/2014/main" val="2370483110"/>
                    </a:ext>
                  </a:extLst>
                </a:gridCol>
                <a:gridCol w="1794272">
                  <a:extLst>
                    <a:ext uri="{9D8B030D-6E8A-4147-A177-3AD203B41FA5}">
                      <a16:colId xmlns:a16="http://schemas.microsoft.com/office/drawing/2014/main" val="2102122888"/>
                    </a:ext>
                  </a:extLst>
                </a:gridCol>
                <a:gridCol w="1794272">
                  <a:extLst>
                    <a:ext uri="{9D8B030D-6E8A-4147-A177-3AD203B41FA5}">
                      <a16:colId xmlns:a16="http://schemas.microsoft.com/office/drawing/2014/main" val="643915144"/>
                    </a:ext>
                  </a:extLst>
                </a:gridCol>
                <a:gridCol w="1794272">
                  <a:extLst>
                    <a:ext uri="{9D8B030D-6E8A-4147-A177-3AD203B41FA5}">
                      <a16:colId xmlns:a16="http://schemas.microsoft.com/office/drawing/2014/main" val="1734243816"/>
                    </a:ext>
                  </a:extLst>
                </a:gridCol>
              </a:tblGrid>
              <a:tr h="349658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是否为主键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402016024"/>
                  </a:ext>
                </a:extLst>
              </a:tr>
              <a:tr h="74211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产品编号</a:t>
                      </a:r>
                      <a:r>
                        <a:rPr lang="en-US" sz="1200" kern="100">
                          <a:effectLst/>
                        </a:rPr>
                        <a:t> PRIMARY KEY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50474880"/>
                  </a:ext>
                </a:extLst>
              </a:tr>
              <a:tr h="352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pname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产品名称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67800780"/>
                  </a:ext>
                </a:extLst>
              </a:tr>
              <a:tr h="352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spec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规格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749908590"/>
                  </a:ext>
                </a:extLst>
              </a:tr>
              <a:tr h="352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unit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单位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729236363"/>
                  </a:ext>
                </a:extLst>
              </a:tr>
              <a:tr h="352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unitprice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int(10)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单价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878013625"/>
                  </a:ext>
                </a:extLst>
              </a:tr>
              <a:tr h="35219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Tno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类型编码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2429489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48728220"/>
      </p:ext>
    </p:extLst>
  </p:cSld>
  <p:clrMapOvr>
    <a:masterClrMapping/>
  </p:clrMapOvr>
  <p:transition spd="slow">
    <p:randomBar dir="vert"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957E98-086B-5FA0-D25B-C9FF62B31C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四、逻辑结构设计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A59605-BF15-39E2-ACBA-E1556106C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厂家表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494A3A24-1DCA-D5F1-894E-F54EDCD1165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959236"/>
              </p:ext>
            </p:extLst>
          </p:nvPr>
        </p:nvGraphicFramePr>
        <p:xfrm>
          <a:off x="3443287" y="2738439"/>
          <a:ext cx="7310436" cy="300513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27609">
                  <a:extLst>
                    <a:ext uri="{9D8B030D-6E8A-4147-A177-3AD203B41FA5}">
                      <a16:colId xmlns:a16="http://schemas.microsoft.com/office/drawing/2014/main" val="644846903"/>
                    </a:ext>
                  </a:extLst>
                </a:gridCol>
                <a:gridCol w="1827609">
                  <a:extLst>
                    <a:ext uri="{9D8B030D-6E8A-4147-A177-3AD203B41FA5}">
                      <a16:colId xmlns:a16="http://schemas.microsoft.com/office/drawing/2014/main" val="2489499039"/>
                    </a:ext>
                  </a:extLst>
                </a:gridCol>
                <a:gridCol w="1827609">
                  <a:extLst>
                    <a:ext uri="{9D8B030D-6E8A-4147-A177-3AD203B41FA5}">
                      <a16:colId xmlns:a16="http://schemas.microsoft.com/office/drawing/2014/main" val="3810073628"/>
                    </a:ext>
                  </a:extLst>
                </a:gridCol>
                <a:gridCol w="1827609">
                  <a:extLst>
                    <a:ext uri="{9D8B030D-6E8A-4147-A177-3AD203B41FA5}">
                      <a16:colId xmlns:a16="http://schemas.microsoft.com/office/drawing/2014/main" val="1365328750"/>
                    </a:ext>
                  </a:extLst>
                </a:gridCol>
              </a:tblGrid>
              <a:tr h="42021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是否为主键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053504558"/>
                  </a:ext>
                </a:extLst>
              </a:tr>
              <a:tr h="891863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altLang="zh-CN" sz="1200" kern="100" dirty="0" err="1">
                          <a:effectLst/>
                        </a:rPr>
                        <a:t>f</a:t>
                      </a:r>
                      <a:r>
                        <a:rPr lang="en-US" sz="1200" kern="100" dirty="0" err="1">
                          <a:effectLst/>
                        </a:rPr>
                        <a:t>no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厂家编码</a:t>
                      </a:r>
                      <a:r>
                        <a:rPr lang="en-US" sz="1200" kern="100">
                          <a:effectLst/>
                        </a:rPr>
                        <a:t> PRIMARY KEY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462741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厂家名称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922557188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faddress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否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厂家地址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894582915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salesmanager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销售经理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27162813"/>
                  </a:ext>
                </a:extLst>
              </a:tr>
              <a:tr h="423264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ftelephone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厂家电话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92651829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58343445"/>
      </p:ext>
    </p:extLst>
  </p:cSld>
  <p:clrMapOvr>
    <a:masterClrMapping/>
  </p:clrMapOvr>
  <p:transition spd="slow">
    <p:randomBar dir="vert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58B7E90-35E2-B702-82F2-F148E60B32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四、逻辑结构设计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023E88A-0EA2-AC31-5E2C-D94B702ACE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回收厂家表</a:t>
            </a:r>
            <a:endParaRPr lang="en-US" altLang="zh-CN" dirty="0"/>
          </a:p>
          <a:p>
            <a:endParaRPr lang="zh-CN" altLang="en-US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CFBA6694-FAFE-BA75-359B-3ADE49EC792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0095779"/>
              </p:ext>
            </p:extLst>
          </p:nvPr>
        </p:nvGraphicFramePr>
        <p:xfrm>
          <a:off x="3171825" y="2714624"/>
          <a:ext cx="7577140" cy="298132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894285">
                  <a:extLst>
                    <a:ext uri="{9D8B030D-6E8A-4147-A177-3AD203B41FA5}">
                      <a16:colId xmlns:a16="http://schemas.microsoft.com/office/drawing/2014/main" val="2257784052"/>
                    </a:ext>
                  </a:extLst>
                </a:gridCol>
                <a:gridCol w="1894285">
                  <a:extLst>
                    <a:ext uri="{9D8B030D-6E8A-4147-A177-3AD203B41FA5}">
                      <a16:colId xmlns:a16="http://schemas.microsoft.com/office/drawing/2014/main" val="1269819369"/>
                    </a:ext>
                  </a:extLst>
                </a:gridCol>
                <a:gridCol w="1894285">
                  <a:extLst>
                    <a:ext uri="{9D8B030D-6E8A-4147-A177-3AD203B41FA5}">
                      <a16:colId xmlns:a16="http://schemas.microsoft.com/office/drawing/2014/main" val="4237317745"/>
                    </a:ext>
                  </a:extLst>
                </a:gridCol>
                <a:gridCol w="1894285">
                  <a:extLst>
                    <a:ext uri="{9D8B030D-6E8A-4147-A177-3AD203B41FA5}">
                      <a16:colId xmlns:a16="http://schemas.microsoft.com/office/drawing/2014/main" val="718846795"/>
                    </a:ext>
                  </a:extLst>
                </a:gridCol>
              </a:tblGrid>
              <a:tr h="416889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属性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类型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是否为主键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备注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128961898"/>
                  </a:ext>
                </a:extLst>
              </a:tr>
              <a:tr h="884797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rno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Char(10)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是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回收厂编码</a:t>
                      </a:r>
                      <a:r>
                        <a:rPr lang="en-US" sz="1200" kern="100">
                          <a:effectLst/>
                        </a:rPr>
                        <a:t> PRIMARY KEY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457954992"/>
                  </a:ext>
                </a:extLst>
              </a:tr>
              <a:tr h="41991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rname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回收厂名称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3182364727"/>
                  </a:ext>
                </a:extLst>
              </a:tr>
              <a:tr h="41991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raddress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回收厂地址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1629799902"/>
                  </a:ext>
                </a:extLst>
              </a:tr>
              <a:tr h="41991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rmanager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管理人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10617009"/>
                  </a:ext>
                </a:extLst>
              </a:tr>
              <a:tr h="419910"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rtelephone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en-US" sz="1200" kern="100">
                          <a:effectLst/>
                        </a:rPr>
                        <a:t>char(20)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>
                          <a:effectLst/>
                        </a:rPr>
                        <a:t>否</a:t>
                      </a:r>
                      <a:endParaRPr lang="zh-CN" sz="1050" kern="10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ts val="2000"/>
                        </a:lnSpc>
                      </a:pPr>
                      <a:r>
                        <a:rPr lang="zh-CN" sz="1200" kern="100" dirty="0">
                          <a:effectLst/>
                        </a:rPr>
                        <a:t>回收厂电话</a:t>
                      </a:r>
                      <a:endParaRPr lang="zh-CN" sz="1050" kern="100" dirty="0">
                        <a:effectLst/>
                        <a:latin typeface="Calibri" panose="020F0502020204030204" pitchFamily="34" charset="0"/>
                        <a:ea typeface="宋体" panose="02010600030101010101" pitchFamily="2" charset="-122"/>
                        <a:cs typeface="Times New Roman" panose="02020603050405020304" pitchFamily="18" charset="0"/>
                      </a:endParaRPr>
                    </a:p>
                  </a:txBody>
                  <a:tcPr marL="68580" marR="68580" marT="0" marB="0" anchor="ctr"/>
                </a:tc>
                <a:extLst>
                  <a:ext uri="{0D108BD9-81ED-4DB2-BD59-A6C34878D82A}">
                    <a16:rowId xmlns:a16="http://schemas.microsoft.com/office/drawing/2014/main" val="255848433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593261208"/>
      </p:ext>
    </p:extLst>
  </p:cSld>
  <p:clrMapOvr>
    <a:masterClrMapping/>
  </p:clrMapOvr>
  <p:transition spd="slow">
    <p:randomBar dir="vert"/>
  </p:transition>
</p:sld>
</file>

<file path=ppt/theme/theme1.xml><?xml version="1.0" encoding="utf-8"?>
<a:theme xmlns:a="http://schemas.openxmlformats.org/drawingml/2006/main" name="丝状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84</TotalTime>
  <Words>796</Words>
  <Application>Microsoft Office PowerPoint</Application>
  <PresentationFormat>宽屏</PresentationFormat>
  <Paragraphs>262</Paragraphs>
  <Slides>17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17</vt:i4>
      </vt:variant>
    </vt:vector>
  </HeadingPairs>
  <TitlesOfParts>
    <vt:vector size="22" baseType="lpstr">
      <vt:lpstr>Arial</vt:lpstr>
      <vt:lpstr>Calibri</vt:lpstr>
      <vt:lpstr>Century Gothic</vt:lpstr>
      <vt:lpstr>Wingdings 3</vt:lpstr>
      <vt:lpstr>丝状</vt:lpstr>
      <vt:lpstr>数据库应用实践课程报告</vt:lpstr>
      <vt:lpstr>产品供应与订购系统的设计</vt:lpstr>
      <vt:lpstr>一、系统概述</vt:lpstr>
      <vt:lpstr>二、需求分析</vt:lpstr>
      <vt:lpstr>三、概念设计</vt:lpstr>
      <vt:lpstr>四、逻辑结构设计</vt:lpstr>
      <vt:lpstr>四、逻辑结构设计</vt:lpstr>
      <vt:lpstr>四、逻辑结构设计</vt:lpstr>
      <vt:lpstr>四、逻辑结构设计</vt:lpstr>
      <vt:lpstr>四、逻辑结构设计</vt:lpstr>
      <vt:lpstr>四、逻辑结构设计</vt:lpstr>
      <vt:lpstr>四、逻辑结构设计</vt:lpstr>
      <vt:lpstr>四、逻辑结构设计</vt:lpstr>
      <vt:lpstr>四、逻辑结构设计</vt:lpstr>
      <vt:lpstr>五、数据库中的具体实现</vt:lpstr>
      <vt:lpstr>五、数据库中的具体实现</vt:lpstr>
      <vt:lpstr>六、总结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数据库应用实践课程报告</dc:title>
  <dc:creator>宇 董</dc:creator>
  <cp:lastModifiedBy>宇 董</cp:lastModifiedBy>
  <cp:revision>7</cp:revision>
  <dcterms:created xsi:type="dcterms:W3CDTF">2023-06-09T05:52:23Z</dcterms:created>
  <dcterms:modified xsi:type="dcterms:W3CDTF">2023-06-09T07:17:07Z</dcterms:modified>
</cp:coreProperties>
</file>