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4" r:id="rId2"/>
    <p:sldId id="263" r:id="rId3"/>
    <p:sldId id="279" r:id="rId4"/>
    <p:sldId id="260" r:id="rId5"/>
    <p:sldId id="261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9135" autoAdjust="0"/>
  </p:normalViewPr>
  <p:slideViewPr>
    <p:cSldViewPr snapToGrid="0">
      <p:cViewPr varScale="1">
        <p:scale>
          <a:sx n="70" d="100"/>
          <a:sy n="70" d="100"/>
        </p:scale>
        <p:origin x="229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D9FF8-A2F1-4ED3-908C-6032B18E8E0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70E75-2197-471C-8EED-A1F62B9148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0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제품 목록 한 페이지 당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개씩 보여지고 싶습니다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정렬 기준을 왼쪽에 작성하셨던데 원래대로 오른쪽 상단에 넣는 것이 좋을 것 같아요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왼쪽에는 도서 카테고리를 </a:t>
            </a:r>
            <a:r>
              <a:rPr lang="ko-KR" altLang="en-US" dirty="0" err="1" smtClean="0"/>
              <a:t>고정틀로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넣을거면</a:t>
            </a:r>
            <a:r>
              <a:rPr lang="ko-KR" altLang="en-US" baseline="0" dirty="0" smtClean="0"/>
              <a:t> 정렬은 오른쪽에 배치해서 균형을 맞추고 싶습니다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0E75-2197-471C-8EED-A1F62B9148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0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 수집된 제품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에는 제품 상세 내용이 없기 때문에 옆에 따로 빼는 것은 빈 공간을 너무 많이 만들어요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제품 소개 글이 있는 것들만 제품 </a:t>
            </a:r>
            <a:r>
              <a:rPr lang="ko-KR" altLang="en-US" dirty="0" err="1" smtClean="0"/>
              <a:t>소개글</a:t>
            </a:r>
            <a:r>
              <a:rPr lang="ko-KR" altLang="en-US" dirty="0" smtClean="0"/>
              <a:t> 섹션을 표현하고 있는 경우 </a:t>
            </a:r>
            <a:r>
              <a:rPr lang="ko-KR" altLang="en-US" dirty="0" err="1" smtClean="0"/>
              <a:t>더보기를</a:t>
            </a:r>
            <a:r>
              <a:rPr lang="ko-KR" altLang="en-US" dirty="0" smtClean="0"/>
              <a:t> 눌렀을 때 보이는 형태로 구현하고자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교환 정책도 동일한 내용으로 </a:t>
            </a:r>
            <a:r>
              <a:rPr lang="ko-KR" altLang="en-US" dirty="0" err="1" smtClean="0"/>
              <a:t>더보기를</a:t>
            </a:r>
            <a:r>
              <a:rPr lang="ko-KR" altLang="en-US" dirty="0" smtClean="0"/>
              <a:t> 눌렀을 때만 보이게 하고 싶습니다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통합하신 스토리보드에는 도서 추천 섹션이 생략되어 있던데 추가해주세요</a:t>
            </a:r>
            <a:r>
              <a:rPr lang="en-US" altLang="ko-KR" dirty="0" smtClean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0E75-2197-471C-8EED-A1F62B9148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9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통합하신 </a:t>
            </a:r>
            <a:r>
              <a:rPr lang="en-US" altLang="ko-KR" dirty="0" smtClean="0"/>
              <a:t>1.3</a:t>
            </a:r>
            <a:r>
              <a:rPr lang="ko-KR" altLang="en-US" dirty="0" smtClean="0"/>
              <a:t>버전에는 조회 버튼이 없습니다</a:t>
            </a:r>
            <a:r>
              <a:rPr lang="en-US" altLang="ko-KR" dirty="0" smtClean="0"/>
              <a:t>….</a:t>
            </a:r>
          </a:p>
          <a:p>
            <a:r>
              <a:rPr lang="ko-KR" altLang="en-US" dirty="0" smtClean="0"/>
              <a:t>조회 박스 안에는 조회 버튼을 위치시키고 신규등록은 아예 따로 빼야 할 것 같습니다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0E75-2197-471C-8EED-A1F62B9148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9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9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3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7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1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8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7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8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2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2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5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6DB2-6A6D-41FC-A382-3ED1124B446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4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50181"/>
              </p:ext>
            </p:extLst>
          </p:nvPr>
        </p:nvGraphicFramePr>
        <p:xfrm>
          <a:off x="251520" y="548681"/>
          <a:ext cx="8640960" cy="6030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</a:t>
                      </a:r>
                      <a:r>
                        <a:rPr lang="ko-KR" altLang="en-US" sz="1200" baseline="0" dirty="0" smtClean="0"/>
                        <a:t> 목록 페이지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 </a:t>
                      </a:r>
                      <a:r>
                        <a:rPr lang="ko-KR" altLang="en-US" sz="1200" dirty="0" err="1" smtClean="0"/>
                        <a:t>목록페이지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제품들만 보이는 목록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상세페이지 경로 표시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클릭 시 해당 경로로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정렬기준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err="1" smtClean="0"/>
                        <a:t>최신순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별점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높은순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리뷰 많은 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도서 이미지 클릭 시 해당 제품 상세페이지로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페이지 이동 </a:t>
                      </a: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8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18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46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6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404371" y="1910782"/>
            <a:ext cx="1458648" cy="1929699"/>
            <a:chOff x="1335003" y="2295460"/>
            <a:chExt cx="1458648" cy="2076997"/>
          </a:xfrm>
        </p:grpSpPr>
        <p:sp>
          <p:nvSpPr>
            <p:cNvPr id="2" name="직사각형 1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095486" y="1910782"/>
            <a:ext cx="1458648" cy="1929699"/>
            <a:chOff x="1335003" y="2295460"/>
            <a:chExt cx="1458648" cy="2076997"/>
          </a:xfrm>
        </p:grpSpPr>
        <p:sp>
          <p:nvSpPr>
            <p:cNvPr id="45" name="직사각형 44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86601" y="1910782"/>
            <a:ext cx="1458648" cy="1929699"/>
            <a:chOff x="1335003" y="2295460"/>
            <a:chExt cx="1458648" cy="2076997"/>
          </a:xfrm>
        </p:grpSpPr>
        <p:sp>
          <p:nvSpPr>
            <p:cNvPr id="48" name="직사각형 47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04371" y="3991830"/>
            <a:ext cx="1458648" cy="1929699"/>
            <a:chOff x="1335003" y="2295460"/>
            <a:chExt cx="1458648" cy="2076997"/>
          </a:xfrm>
        </p:grpSpPr>
        <p:sp>
          <p:nvSpPr>
            <p:cNvPr id="51" name="직사각형 50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95486" y="3991830"/>
            <a:ext cx="1458648" cy="1929699"/>
            <a:chOff x="1335003" y="2295460"/>
            <a:chExt cx="1458648" cy="2076997"/>
          </a:xfrm>
        </p:grpSpPr>
        <p:sp>
          <p:nvSpPr>
            <p:cNvPr id="54" name="직사각형 53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786601" y="3991830"/>
            <a:ext cx="1458648" cy="1929699"/>
            <a:chOff x="1335003" y="2295460"/>
            <a:chExt cx="1458648" cy="2076997"/>
          </a:xfrm>
        </p:grpSpPr>
        <p:sp>
          <p:nvSpPr>
            <p:cNvPr id="57" name="직사각형 56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404371" y="1494218"/>
            <a:ext cx="2130447" cy="2340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Home / Books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245664" y="1336484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93447" y="6236839"/>
            <a:ext cx="2501968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445251" y="6072955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86601" y="1532754"/>
            <a:ext cx="1458648" cy="1669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정렬 기준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772680" y="135919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468840" y="194955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3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05881"/>
              </p:ext>
            </p:extLst>
          </p:nvPr>
        </p:nvGraphicFramePr>
        <p:xfrm>
          <a:off x="251520" y="548681"/>
          <a:ext cx="8640960" cy="6204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7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제품상세화면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제품상세화면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 클릭 시 보이는 </a:t>
                      </a:r>
                      <a:r>
                        <a:rPr lang="ko-KR" altLang="en-US" sz="1200" dirty="0" err="1" smtClean="0"/>
                        <a:t>상세화면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9798"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상세페이지 경로 표시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클릭 시 해당 경로로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상품 목록의 앞뒤로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도서 이미지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도서명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가격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제품소개글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정책은 저장된 데이터 표시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수량버튼으로 수량 입력 가능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장바구니에 담기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err="1" smtClean="0"/>
                        <a:t>로그인이</a:t>
                      </a:r>
                      <a:r>
                        <a:rPr lang="ko-KR" altLang="en-US" sz="1000" baseline="0" dirty="0" smtClean="0"/>
                        <a:t> 안되어 있다면 로그인 </a:t>
                      </a:r>
                      <a:r>
                        <a:rPr lang="ko-KR" altLang="en-US" sz="1000" baseline="0" dirty="0" err="1" smtClean="0"/>
                        <a:t>유도창으로</a:t>
                      </a:r>
                      <a:r>
                        <a:rPr lang="ko-KR" altLang="en-US" sz="1000" baseline="0" dirty="0" smtClean="0"/>
                        <a:t>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바로구매</a:t>
                      </a:r>
                      <a:r>
                        <a:rPr lang="ko-KR" altLang="en-US" sz="1000" baseline="0" dirty="0" smtClean="0"/>
                        <a:t> 버튼으로 이동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비로그인</a:t>
                      </a:r>
                      <a:r>
                        <a:rPr lang="ko-KR" altLang="en-US" sz="1000" baseline="0" dirty="0" smtClean="0"/>
                        <a:t> 시 로그인 </a:t>
                      </a:r>
                      <a:r>
                        <a:rPr lang="ko-KR" altLang="en-US" sz="1000" baseline="0" dirty="0" err="1" smtClean="0"/>
                        <a:t>유도창으로</a:t>
                      </a:r>
                      <a:r>
                        <a:rPr lang="ko-KR" altLang="en-US" sz="1000" baseline="0" dirty="0" smtClean="0"/>
                        <a:t>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제품소개글이 있을 시에 추가되며 </a:t>
                      </a:r>
                      <a:r>
                        <a:rPr lang="ko-KR" altLang="en-US" sz="1000" baseline="0" dirty="0" err="1" smtClean="0"/>
                        <a:t>더보기를</a:t>
                      </a:r>
                      <a:r>
                        <a:rPr lang="ko-KR" altLang="en-US" sz="1000" baseline="0" dirty="0" smtClean="0"/>
                        <a:t> 누르면 해당 칸이 확장되어 더 읽을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환불교환정책은 모든 페이지 동일하며 </a:t>
                      </a:r>
                      <a:r>
                        <a:rPr lang="ko-KR" altLang="en-US" sz="1000" baseline="0" dirty="0" err="1" smtClean="0"/>
                        <a:t>더보기를</a:t>
                      </a:r>
                      <a:r>
                        <a:rPr lang="ko-KR" altLang="en-US" sz="1000" baseline="0" dirty="0" smtClean="0"/>
                        <a:t> 눌렀을 때만 보인다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후기 게시판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최신 후기 </a:t>
                      </a:r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건으로 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해당 책과 동일 분야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고객의 선호 분야를 </a:t>
                      </a:r>
                      <a:r>
                        <a:rPr lang="ko-KR" altLang="en-US" sz="1000" baseline="0" dirty="0" err="1" smtClean="0"/>
                        <a:t>기준으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가지 </a:t>
                      </a:r>
                      <a:r>
                        <a:rPr lang="ko-KR" altLang="en-US" sz="1000" baseline="0" dirty="0" err="1" smtClean="0"/>
                        <a:t>추천책을</a:t>
                      </a:r>
                      <a:r>
                        <a:rPr lang="ko-KR" altLang="en-US" sz="1000" baseline="0" dirty="0" smtClean="0"/>
                        <a:t> 보여준다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84193" y="1949668"/>
            <a:ext cx="2314378" cy="31846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2111" y="1949668"/>
            <a:ext cx="2314378" cy="31846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도서 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8465" y="2083149"/>
            <a:ext cx="1985835" cy="2501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도서명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48465" y="2396756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8465" y="3072704"/>
            <a:ext cx="927133" cy="3011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장바구니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담기 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48465" y="3472561"/>
            <a:ext cx="1985835" cy="4940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소개 글     </a:t>
            </a:r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더보기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8465" y="4054315"/>
            <a:ext cx="1985835" cy="2673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환불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교환 정책   </a:t>
            </a:r>
            <a:r>
              <a:rPr lang="en-US" altLang="ko-KR" sz="1000" dirty="0" smtClean="0">
                <a:solidFill>
                  <a:schemeClr val="tx1"/>
                </a:solidFill>
              </a:rPr>
              <a:t>+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더보기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8465" y="4397829"/>
            <a:ext cx="1985835" cy="6858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후기 게시판 가기 </a:t>
            </a:r>
            <a:r>
              <a:rPr lang="en-US" altLang="ko-KR" sz="1000" dirty="0" smtClean="0">
                <a:solidFill>
                  <a:schemeClr val="tx1"/>
                </a:solidFill>
              </a:rPr>
              <a:t>   +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더보기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최신 후기</a:t>
            </a:r>
            <a:r>
              <a:rPr lang="en-US" altLang="ko-KR" sz="1000" dirty="0" smtClean="0">
                <a:solidFill>
                  <a:schemeClr val="tx1"/>
                </a:solidFill>
              </a:rPr>
              <a:t>1	+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더보기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최신후기</a:t>
            </a:r>
            <a:r>
              <a:rPr lang="en-US" altLang="ko-KR" sz="1000" dirty="0" smtClean="0">
                <a:solidFill>
                  <a:schemeClr val="tx1"/>
                </a:solidFill>
              </a:rPr>
              <a:t>2	+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더보기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51273" y="3083734"/>
            <a:ext cx="983028" cy="3011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바로 구매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21888" y="1552502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Prev</a:t>
            </a:r>
            <a:r>
              <a:rPr lang="en-US" altLang="ko-KR" sz="900" dirty="0" smtClean="0">
                <a:solidFill>
                  <a:schemeClr val="tx1"/>
                </a:solidFill>
              </a:rPr>
              <a:t> | Next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82111" y="1564018"/>
            <a:ext cx="2130447" cy="2340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Home / Books / </a:t>
            </a:r>
            <a:r>
              <a:rPr lang="ko-KR" altLang="en-US" sz="900" dirty="0" smtClean="0">
                <a:solidFill>
                  <a:schemeClr val="tx1"/>
                </a:solidFill>
              </a:rPr>
              <a:t>도서명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82111" y="5285924"/>
            <a:ext cx="4816460" cy="112815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도서 추천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같은 분류 책이나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선호장르의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작품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223404" y="1406284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73692" y="1393750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58096" y="2043797"/>
            <a:ext cx="296392" cy="2721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00269" y="302364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967501" y="302945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884193" y="4363103"/>
            <a:ext cx="296392" cy="267397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9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893731" y="5323537"/>
            <a:ext cx="472615" cy="46619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rgbClr val="0070C0"/>
                </a:solidFill>
              </a:rPr>
              <a:t>10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46753" y="2723817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수량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>
            <a:off x="4972688" y="2712378"/>
            <a:ext cx="102746" cy="924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flipH="1" flipV="1">
            <a:off x="4960701" y="2864776"/>
            <a:ext cx="114732" cy="94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856726" y="2620869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891544" y="343129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84193" y="3934009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50181"/>
              </p:ext>
            </p:extLst>
          </p:nvPr>
        </p:nvGraphicFramePr>
        <p:xfrm>
          <a:off x="251520" y="548681"/>
          <a:ext cx="8640960" cy="6030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유도</a:t>
                      </a:r>
                      <a:r>
                        <a:rPr lang="ko-KR" altLang="en-US" sz="1200" baseline="0" dirty="0" smtClean="0"/>
                        <a:t> 페이지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로그인유도페이지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 상세페이지에서 </a:t>
                      </a:r>
                      <a:r>
                        <a:rPr lang="ko-KR" altLang="en-US" sz="1200" dirty="0" err="1" smtClean="0"/>
                        <a:t>장바구니담기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바로구매</a:t>
                      </a:r>
                      <a:r>
                        <a:rPr lang="ko-KR" altLang="en-US" sz="1200" dirty="0" smtClean="0"/>
                        <a:t> 클릭 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로그인과 회원가입을 유도하는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로그인 버튼을 누르면 로그인 창으로 이어지며 로그인 시 바로 장바구니</a:t>
                      </a:r>
                      <a:r>
                        <a:rPr lang="en-US" altLang="ko-KR" sz="1000" baseline="0" dirty="0" smtClean="0"/>
                        <a:t>or </a:t>
                      </a:r>
                      <a:r>
                        <a:rPr lang="ko-KR" altLang="en-US" sz="1000" baseline="0" dirty="0" smtClean="0"/>
                        <a:t>바로 구매로 이어진다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회원가입버튼을 누르면 회원가입 창으로 이어진다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비회원으로 계속 장바구니</a:t>
                      </a:r>
                      <a:r>
                        <a:rPr lang="en-US" altLang="ko-KR" sz="1000" baseline="0" dirty="0" smtClean="0"/>
                        <a:t>or</a:t>
                      </a:r>
                      <a:r>
                        <a:rPr lang="ko-KR" altLang="en-US" sz="1000" baseline="0" dirty="0" smtClean="0"/>
                        <a:t>바로 구매 기능을 이용할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8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18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46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6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654629" y="3320121"/>
            <a:ext cx="1208314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58886" y="3320122"/>
            <a:ext cx="1208314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회원가입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52257" y="3320122"/>
            <a:ext cx="1741714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비회원으로 계속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8457" y="2492806"/>
            <a:ext cx="582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회원이 되시면 다양한 </a:t>
            </a:r>
            <a:r>
              <a:rPr lang="en-US" altLang="ko-KR" dirty="0" smtClean="0">
                <a:latin typeface="+mj-ea"/>
                <a:ea typeface="+mj-ea"/>
              </a:rPr>
              <a:t>“</a:t>
            </a:r>
            <a:r>
              <a:rPr lang="ko-KR" altLang="en-US" dirty="0" smtClean="0">
                <a:latin typeface="+mj-ea"/>
                <a:ea typeface="+mj-ea"/>
              </a:rPr>
              <a:t>혜택</a:t>
            </a:r>
            <a:r>
              <a:rPr lang="en-US" altLang="ko-KR" dirty="0" smtClean="0">
                <a:latin typeface="+mj-ea"/>
                <a:ea typeface="+mj-ea"/>
              </a:rPr>
              <a:t>”</a:t>
            </a:r>
            <a:r>
              <a:rPr lang="ko-KR" altLang="en-US" dirty="0" smtClean="0">
                <a:latin typeface="+mj-ea"/>
                <a:ea typeface="+mj-ea"/>
              </a:rPr>
              <a:t>이 기다리고 있습니다</a:t>
            </a:r>
            <a:r>
              <a:rPr lang="en-US" altLang="ko-KR" dirty="0" smtClean="0">
                <a:latin typeface="+mj-ea"/>
                <a:ea typeface="+mj-ea"/>
              </a:rPr>
              <a:t>!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39089" y="3158862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29206" y="321164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429896" y="3197661"/>
            <a:ext cx="296392" cy="2721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3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‘</a:t>
            </a:r>
            <a:r>
              <a:rPr lang="ko-KR" altLang="en-US" sz="1200" dirty="0" smtClean="0">
                <a:solidFill>
                  <a:srgbClr val="FF0000"/>
                </a:solidFill>
              </a:rPr>
              <a:t>관리자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/>
              <a:t>로 로그</a:t>
            </a:r>
            <a:r>
              <a:rPr lang="ko-KR" altLang="en-US" sz="1200" dirty="0"/>
              <a:t>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9632" y="1412776"/>
            <a:ext cx="1944216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170080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메인페이</a:t>
            </a:r>
            <a:r>
              <a:rPr lang="ko-KR" altLang="en-US" sz="1100" dirty="0" err="1"/>
              <a:t>지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780928"/>
            <a:ext cx="792088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제품이미지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2267744" y="2780928"/>
            <a:ext cx="792088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제품이미지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3284984"/>
            <a:ext cx="792088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제품이미지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267744" y="3284984"/>
            <a:ext cx="792088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제품이미지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1403648" y="2132856"/>
            <a:ext cx="165618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인기도서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작가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독서 </a:t>
            </a:r>
            <a:r>
              <a:rPr lang="ko-KR" altLang="en-US" sz="900" dirty="0" err="1" smtClean="0"/>
              <a:t>트렌드</a:t>
            </a:r>
            <a:r>
              <a:rPr lang="ko-KR" altLang="en-US" sz="900" dirty="0" smtClean="0"/>
              <a:t> 정보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빅데이터</a:t>
            </a:r>
            <a:r>
              <a:rPr lang="ko-KR" altLang="en-US" sz="900" dirty="0" smtClean="0"/>
              <a:t> 시각화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31840" y="177281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67944" y="1412776"/>
            <a:ext cx="1944216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11960" y="155679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 전용 페이지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5736" y="1556792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관리자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 버튼 추가</a:t>
            </a:r>
            <a:endParaRPr lang="ko-KR" altLang="en-US" sz="105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11960" y="2204864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</a:t>
            </a:r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76056" y="2204864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</a:t>
            </a:r>
            <a:r>
              <a:rPr lang="ko-KR" altLang="en-US" sz="1200" dirty="0" smtClean="0"/>
              <a:t>제품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11960" y="2780928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</a:t>
            </a:r>
            <a:r>
              <a:rPr lang="ko-KR" altLang="en-US" sz="1200" dirty="0" smtClean="0"/>
              <a:t>구매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76056" y="2780928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4. </a:t>
            </a:r>
            <a:r>
              <a:rPr lang="ko-KR" altLang="en-US" sz="1200" dirty="0" smtClean="0"/>
              <a:t>후기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44008" y="3284984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5. </a:t>
            </a:r>
            <a:r>
              <a:rPr lang="ko-KR" altLang="en-US" sz="1200" dirty="0" smtClean="0"/>
              <a:t>답변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868144" y="2420888"/>
            <a:ext cx="64807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868144" y="2996952"/>
            <a:ext cx="64807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516216" y="908720"/>
            <a:ext cx="144016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16216" y="2852936"/>
            <a:ext cx="144016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076056" y="3717032"/>
            <a:ext cx="0" cy="57606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32040" y="4293096"/>
            <a:ext cx="144016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19" idx="1"/>
          </p:cNvCxnSpPr>
          <p:nvPr/>
        </p:nvCxnSpPr>
        <p:spPr>
          <a:xfrm rot="10800000" flipV="1">
            <a:off x="3851920" y="2996952"/>
            <a:ext cx="360040" cy="1728192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347864" y="4725144"/>
            <a:ext cx="144016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꺾인 연결선 46"/>
          <p:cNvCxnSpPr>
            <a:stCxn id="16" idx="1"/>
          </p:cNvCxnSpPr>
          <p:nvPr/>
        </p:nvCxnSpPr>
        <p:spPr>
          <a:xfrm rot="10800000" flipV="1">
            <a:off x="1907704" y="2420888"/>
            <a:ext cx="2304256" cy="2016224"/>
          </a:xfrm>
          <a:prstGeom prst="bentConnector3">
            <a:avLst>
              <a:gd name="adj1" fmla="val 27324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149080"/>
            <a:ext cx="144016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1560" y="42930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accent6"/>
                </a:solidFill>
              </a:rPr>
              <a:t>1.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회원관리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91880" y="494116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3.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구매관리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6056" y="450912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5.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답변관리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232" y="105273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2.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제품관리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60232" y="299695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4.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후기관리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1560" y="587113"/>
            <a:ext cx="3121714" cy="3100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777" y="27933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2.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제품관리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4764" y="662162"/>
            <a:ext cx="3001755" cy="4603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헤더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4763" y="1197564"/>
            <a:ext cx="636928" cy="16150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사이드바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상품관리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주문관리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회원관리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리뷰관리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QnA</a:t>
            </a:r>
            <a:r>
              <a:rPr lang="ko-KR" altLang="en-US" sz="800" dirty="0" smtClean="0">
                <a:solidFill>
                  <a:schemeClr val="tx1"/>
                </a:solidFill>
              </a:rPr>
              <a:t>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91061"/>
              </p:ext>
            </p:extLst>
          </p:nvPr>
        </p:nvGraphicFramePr>
        <p:xfrm>
          <a:off x="1418893" y="1787193"/>
          <a:ext cx="2257626" cy="15144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6271">
                  <a:extLst>
                    <a:ext uri="{9D8B030D-6E8A-4147-A177-3AD203B41FA5}">
                      <a16:colId xmlns:a16="http://schemas.microsoft.com/office/drawing/2014/main" val="1419445832"/>
                    </a:ext>
                  </a:extLst>
                </a:gridCol>
                <a:gridCol w="376271">
                  <a:extLst>
                    <a:ext uri="{9D8B030D-6E8A-4147-A177-3AD203B41FA5}">
                      <a16:colId xmlns:a16="http://schemas.microsoft.com/office/drawing/2014/main" val="1727369705"/>
                    </a:ext>
                  </a:extLst>
                </a:gridCol>
                <a:gridCol w="376271">
                  <a:extLst>
                    <a:ext uri="{9D8B030D-6E8A-4147-A177-3AD203B41FA5}">
                      <a16:colId xmlns:a16="http://schemas.microsoft.com/office/drawing/2014/main" val="3283395901"/>
                    </a:ext>
                  </a:extLst>
                </a:gridCol>
                <a:gridCol w="376271">
                  <a:extLst>
                    <a:ext uri="{9D8B030D-6E8A-4147-A177-3AD203B41FA5}">
                      <a16:colId xmlns:a16="http://schemas.microsoft.com/office/drawing/2014/main" val="3527340190"/>
                    </a:ext>
                  </a:extLst>
                </a:gridCol>
                <a:gridCol w="376271">
                  <a:extLst>
                    <a:ext uri="{9D8B030D-6E8A-4147-A177-3AD203B41FA5}">
                      <a16:colId xmlns:a16="http://schemas.microsoft.com/office/drawing/2014/main" val="3080755692"/>
                    </a:ext>
                  </a:extLst>
                </a:gridCol>
                <a:gridCol w="376271">
                  <a:extLst>
                    <a:ext uri="{9D8B030D-6E8A-4147-A177-3AD203B41FA5}">
                      <a16:colId xmlns:a16="http://schemas.microsoft.com/office/drawing/2014/main" val="3091255994"/>
                    </a:ext>
                  </a:extLst>
                </a:gridCol>
              </a:tblGrid>
              <a:tr h="20579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3654"/>
                  </a:ext>
                </a:extLst>
              </a:tr>
              <a:tr h="31765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8064368"/>
                  </a:ext>
                </a:extLst>
              </a:tr>
              <a:tr h="31765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3759861"/>
                  </a:ext>
                </a:extLst>
              </a:tr>
              <a:tr h="31765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7598695"/>
                  </a:ext>
                </a:extLst>
              </a:tr>
              <a:tr h="31765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7082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27901" y="1486351"/>
            <a:ext cx="788276" cy="23598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73699" y="1469812"/>
            <a:ext cx="429876" cy="227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상품명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61684" y="3358474"/>
            <a:ext cx="1772044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69372" y="1180425"/>
            <a:ext cx="1244958" cy="227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상품리스트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60320" y="1479416"/>
            <a:ext cx="334229" cy="23598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조회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47215" y="1486386"/>
            <a:ext cx="610332" cy="24417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신규 등록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98097" y="2089115"/>
            <a:ext cx="54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도서명</a:t>
            </a:r>
            <a:endParaRPr lang="ko-KR" altLang="en-US" sz="800"/>
          </a:p>
        </p:txBody>
      </p:sp>
      <p:sp>
        <p:nvSpPr>
          <p:cNvPr id="21" name="TextBox 20"/>
          <p:cNvSpPr txBox="1"/>
          <p:nvPr/>
        </p:nvSpPr>
        <p:spPr>
          <a:xfrm>
            <a:off x="1504836" y="2089115"/>
            <a:ext cx="54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523439" y="2089115"/>
            <a:ext cx="548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~~~~~~~</a:t>
            </a:r>
            <a:endParaRPr lang="ko-KR" altLang="en-US" sz="800" dirty="0"/>
          </a:p>
        </p:txBody>
      </p:sp>
      <p:cxnSp>
        <p:nvCxnSpPr>
          <p:cNvPr id="24" name="직선 화살표 연결선 23"/>
          <p:cNvCxnSpPr>
            <a:stCxn id="19" idx="3"/>
          </p:cNvCxnSpPr>
          <p:nvPr/>
        </p:nvCxnSpPr>
        <p:spPr>
          <a:xfrm flipV="1">
            <a:off x="3657547" y="1608093"/>
            <a:ext cx="1185620" cy="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99676" y="1404325"/>
            <a:ext cx="8085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상품등록페이지</a:t>
            </a:r>
            <a:endParaRPr lang="ko-KR" altLang="en-US" sz="700" dirty="0"/>
          </a:p>
        </p:txBody>
      </p:sp>
      <p:grpSp>
        <p:nvGrpSpPr>
          <p:cNvPr id="132" name="그룹 131"/>
          <p:cNvGrpSpPr/>
          <p:nvPr/>
        </p:nvGrpSpPr>
        <p:grpSpPr>
          <a:xfrm>
            <a:off x="4874644" y="89828"/>
            <a:ext cx="3127879" cy="2721479"/>
            <a:chOff x="4937760" y="1122514"/>
            <a:chExt cx="3127879" cy="2721479"/>
          </a:xfrm>
        </p:grpSpPr>
        <p:sp>
          <p:nvSpPr>
            <p:cNvPr id="26" name="직사각형 25"/>
            <p:cNvSpPr/>
            <p:nvPr/>
          </p:nvSpPr>
          <p:spPr>
            <a:xfrm>
              <a:off x="4937760" y="1122514"/>
              <a:ext cx="3127879" cy="27214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00821" y="1197564"/>
              <a:ext cx="3001755" cy="26531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헤더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13433" y="1537926"/>
              <a:ext cx="398610" cy="161501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고정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사이드바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52533" y="1537926"/>
              <a:ext cx="25041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smtClean="0"/>
                <a:t>상품등록</a:t>
              </a:r>
              <a:endParaRPr lang="ko-KR" altLang="en-US" sz="7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52533" y="1737982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장르</a:t>
              </a:r>
              <a:r>
                <a:rPr lang="en-US" altLang="ko-KR" sz="500" dirty="0" smtClean="0"/>
                <a:t>(</a:t>
              </a:r>
              <a:r>
                <a:rPr lang="ko-KR" altLang="en-US" sz="500" dirty="0" smtClean="0"/>
                <a:t>분야</a:t>
              </a:r>
              <a:r>
                <a:rPr lang="en-US" altLang="ko-KR" sz="500" dirty="0" smtClean="0"/>
                <a:t>)</a:t>
              </a:r>
              <a:endParaRPr lang="ko-KR" altLang="en-US" sz="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533" y="1873449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상품명</a:t>
              </a:r>
              <a:endParaRPr lang="ko-KR" altLang="en-US" sz="5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52533" y="2027296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smtClean="0"/>
                <a:t>정가</a:t>
              </a:r>
              <a:endParaRPr lang="ko-KR" altLang="en-US" sz="5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75229" y="2029817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smtClean="0"/>
                <a:t>할인율</a:t>
              </a:r>
              <a:endParaRPr lang="ko-KR" altLang="en-US" sz="5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52533" y="2428193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제품 설명</a:t>
              </a:r>
              <a:endParaRPr lang="ko-KR" altLang="en-US" sz="5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98558" y="3094345"/>
              <a:ext cx="55033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smtClean="0"/>
                <a:t>상품이미지</a:t>
              </a:r>
              <a:endParaRPr lang="ko-KR" altLang="en-US" sz="5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88567" y="1770260"/>
              <a:ext cx="727962" cy="99344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장르</a:t>
              </a:r>
              <a:r>
                <a:rPr lang="en-US" altLang="ko-KR" sz="5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</a:rPr>
                <a:t>분야</a:t>
              </a:r>
              <a:r>
                <a:rPr lang="en-US" altLang="ko-KR" sz="5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500" dirty="0" smtClean="0">
                  <a:solidFill>
                    <a:schemeClr val="tx1"/>
                  </a:solidFill>
                </a:rPr>
                <a:t>선택 ▼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888567" y="1925320"/>
              <a:ext cx="727962" cy="99344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smtClean="0">
                  <a:solidFill>
                    <a:schemeClr val="tx1"/>
                  </a:solidFill>
                </a:rPr>
                <a:t>상품명입력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90239" y="2060550"/>
              <a:ext cx="523090" cy="9665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정가 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75638" y="2064783"/>
              <a:ext cx="727962" cy="99344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할인율 선택 ▼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88566" y="2482793"/>
              <a:ext cx="1972733" cy="572185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제품 상세 설명 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935133" y="3120035"/>
              <a:ext cx="618067" cy="15540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smtClean="0">
                  <a:solidFill>
                    <a:schemeClr val="tx1"/>
                  </a:solidFill>
                </a:rPr>
                <a:t>파일선택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52533" y="2153273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작가</a:t>
              </a:r>
              <a:endParaRPr lang="ko-KR" altLang="en-US" sz="5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75229" y="2155794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출판사</a:t>
              </a:r>
              <a:endParaRPr lang="ko-KR" altLang="en-US" sz="5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890239" y="2186527"/>
              <a:ext cx="523090" cy="9665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작가 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775638" y="2190760"/>
              <a:ext cx="727962" cy="99344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출판사 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52533" y="2283650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출판일</a:t>
              </a:r>
              <a:endParaRPr lang="ko-KR" altLang="en-US" sz="5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90239" y="2316904"/>
              <a:ext cx="523090" cy="9665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출판일 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883631" y="3500724"/>
              <a:ext cx="618067" cy="15540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smtClean="0">
                  <a:solidFill>
                    <a:schemeClr val="tx1"/>
                  </a:solidFill>
                </a:rPr>
                <a:t>등록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616529" y="3498859"/>
              <a:ext cx="618067" cy="15540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취소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248093" y="3045436"/>
            <a:ext cx="1788181" cy="1558660"/>
            <a:chOff x="6589773" y="4159854"/>
            <a:chExt cx="1703263" cy="1558660"/>
          </a:xfrm>
        </p:grpSpPr>
        <p:sp>
          <p:nvSpPr>
            <p:cNvPr id="56" name="직사각형 55"/>
            <p:cNvSpPr/>
            <p:nvPr/>
          </p:nvSpPr>
          <p:spPr>
            <a:xfrm>
              <a:off x="6589773" y="4159854"/>
              <a:ext cx="1655220" cy="1558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43328" y="4215017"/>
              <a:ext cx="1544485" cy="21740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헤더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3328" y="4493862"/>
              <a:ext cx="331512" cy="106209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고정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사이드바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8838" y="4634050"/>
              <a:ext cx="13141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등록 완료 메시지</a:t>
              </a:r>
              <a:endParaRPr lang="ko-KR" altLang="en-US" sz="1050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7311663" y="5126123"/>
              <a:ext cx="618067" cy="15540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smtClean="0">
                  <a:solidFill>
                    <a:schemeClr val="tx1"/>
                  </a:solidFill>
                </a:rPr>
                <a:t>확인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직선 화살표 연결선 68"/>
          <p:cNvCxnSpPr>
            <a:stCxn id="21" idx="2"/>
          </p:cNvCxnSpPr>
          <p:nvPr/>
        </p:nvCxnSpPr>
        <p:spPr>
          <a:xfrm>
            <a:off x="1779156" y="2304559"/>
            <a:ext cx="9058" cy="16055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0" idx="2"/>
            <a:endCxn id="78" idx="0"/>
          </p:cNvCxnSpPr>
          <p:nvPr/>
        </p:nvCxnSpPr>
        <p:spPr>
          <a:xfrm>
            <a:off x="2172417" y="2304559"/>
            <a:ext cx="9529" cy="15972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18006" y="3901796"/>
            <a:ext cx="3127879" cy="272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81067" y="3976846"/>
            <a:ext cx="3001755" cy="26531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헤더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93679" y="4317208"/>
            <a:ext cx="398610" cy="16150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사이드바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32779" y="4317208"/>
            <a:ext cx="250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상품 상세 보기</a:t>
            </a:r>
            <a:endParaRPr lang="ko-KR" altLang="en-US" sz="700" dirty="0"/>
          </a:p>
        </p:txBody>
      </p:sp>
      <p:sp>
        <p:nvSpPr>
          <p:cNvPr id="82" name="TextBox 81"/>
          <p:cNvSpPr txBox="1"/>
          <p:nvPr/>
        </p:nvSpPr>
        <p:spPr>
          <a:xfrm>
            <a:off x="1132779" y="4517264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장르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분야</a:t>
            </a:r>
            <a:r>
              <a:rPr lang="en-US" altLang="ko-KR" sz="500" dirty="0" smtClean="0"/>
              <a:t>)</a:t>
            </a:r>
            <a:endParaRPr lang="ko-KR" altLang="en-US" sz="500" dirty="0"/>
          </a:p>
        </p:txBody>
      </p:sp>
      <p:sp>
        <p:nvSpPr>
          <p:cNvPr id="83" name="TextBox 82"/>
          <p:cNvSpPr txBox="1"/>
          <p:nvPr/>
        </p:nvSpPr>
        <p:spPr>
          <a:xfrm>
            <a:off x="1132779" y="4652731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상품명</a:t>
            </a:r>
            <a:endParaRPr lang="ko-KR" altLang="en-US" sz="500" dirty="0"/>
          </a:p>
        </p:txBody>
      </p:sp>
      <p:sp>
        <p:nvSpPr>
          <p:cNvPr id="84" name="TextBox 83"/>
          <p:cNvSpPr txBox="1"/>
          <p:nvPr/>
        </p:nvSpPr>
        <p:spPr>
          <a:xfrm>
            <a:off x="1132779" y="4806578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smtClean="0"/>
              <a:t>정가</a:t>
            </a:r>
            <a:endParaRPr lang="ko-KR" altLang="en-US" sz="500" dirty="0"/>
          </a:p>
        </p:txBody>
      </p:sp>
      <p:sp>
        <p:nvSpPr>
          <p:cNvPr id="85" name="TextBox 84"/>
          <p:cNvSpPr txBox="1"/>
          <p:nvPr/>
        </p:nvSpPr>
        <p:spPr>
          <a:xfrm>
            <a:off x="2055475" y="4809099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smtClean="0"/>
              <a:t>할인율</a:t>
            </a:r>
            <a:endParaRPr lang="ko-KR" altLang="en-US" sz="500" dirty="0"/>
          </a:p>
        </p:txBody>
      </p:sp>
      <p:sp>
        <p:nvSpPr>
          <p:cNvPr id="86" name="TextBox 85"/>
          <p:cNvSpPr txBox="1"/>
          <p:nvPr/>
        </p:nvSpPr>
        <p:spPr>
          <a:xfrm>
            <a:off x="1132779" y="5207475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제품 설명</a:t>
            </a:r>
            <a:endParaRPr lang="ko-KR" altLang="en-US" sz="500" dirty="0"/>
          </a:p>
        </p:txBody>
      </p:sp>
      <p:sp>
        <p:nvSpPr>
          <p:cNvPr id="87" name="TextBox 86"/>
          <p:cNvSpPr txBox="1"/>
          <p:nvPr/>
        </p:nvSpPr>
        <p:spPr>
          <a:xfrm>
            <a:off x="1078804" y="5595553"/>
            <a:ext cx="550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smtClean="0"/>
              <a:t>상품이미지</a:t>
            </a:r>
            <a:endParaRPr lang="ko-KR" altLang="en-US" sz="500" dirty="0"/>
          </a:p>
        </p:txBody>
      </p:sp>
      <p:sp>
        <p:nvSpPr>
          <p:cNvPr id="88" name="직사각형 87"/>
          <p:cNvSpPr/>
          <p:nvPr/>
        </p:nvSpPr>
        <p:spPr>
          <a:xfrm>
            <a:off x="1568813" y="4549542"/>
            <a:ext cx="727962" cy="9934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사회</a:t>
            </a:r>
            <a:r>
              <a:rPr lang="en-US" altLang="ko-KR" sz="500" dirty="0" smtClean="0">
                <a:solidFill>
                  <a:schemeClr val="tx1"/>
                </a:solidFill>
              </a:rPr>
              <a:t>/</a:t>
            </a:r>
            <a:r>
              <a:rPr lang="ko-KR" altLang="en-US" sz="500" dirty="0" smtClean="0">
                <a:solidFill>
                  <a:schemeClr val="tx1"/>
                </a:solidFill>
              </a:rPr>
              <a:t>과학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568813" y="4704602"/>
            <a:ext cx="727962" cy="9934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지리의 힘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570485" y="4839832"/>
            <a:ext cx="523090" cy="96657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15500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884" y="4844065"/>
            <a:ext cx="727962" cy="9934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10%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568812" y="5262075"/>
            <a:ext cx="1972733" cy="29387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블라블라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32779" y="4932555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작가</a:t>
            </a:r>
            <a:endParaRPr lang="ko-KR" altLang="en-US" sz="500" dirty="0"/>
          </a:p>
        </p:txBody>
      </p:sp>
      <p:sp>
        <p:nvSpPr>
          <p:cNvPr id="95" name="TextBox 94"/>
          <p:cNvSpPr txBox="1"/>
          <p:nvPr/>
        </p:nvSpPr>
        <p:spPr>
          <a:xfrm>
            <a:off x="2055475" y="4935076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출판사</a:t>
            </a:r>
            <a:endParaRPr lang="ko-KR" altLang="en-US" sz="500" dirty="0"/>
          </a:p>
        </p:txBody>
      </p:sp>
      <p:sp>
        <p:nvSpPr>
          <p:cNvPr id="96" name="직사각형 95"/>
          <p:cNvSpPr/>
          <p:nvPr/>
        </p:nvSpPr>
        <p:spPr>
          <a:xfrm>
            <a:off x="1570485" y="4965809"/>
            <a:ext cx="523090" cy="96657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길도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455884" y="4970042"/>
            <a:ext cx="727962" cy="9934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출판사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32779" y="5062932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출판일</a:t>
            </a:r>
            <a:endParaRPr lang="ko-KR" altLang="en-US" sz="500" dirty="0"/>
          </a:p>
        </p:txBody>
      </p:sp>
      <p:sp>
        <p:nvSpPr>
          <p:cNvPr id="99" name="직사각형 98"/>
          <p:cNvSpPr/>
          <p:nvPr/>
        </p:nvSpPr>
        <p:spPr>
          <a:xfrm>
            <a:off x="1570485" y="5096186"/>
            <a:ext cx="523090" cy="96657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2020-04-26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563878" y="6280005"/>
            <a:ext cx="521674" cy="16331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828202" y="6286048"/>
            <a:ext cx="831040" cy="15727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목록으로 돌아가기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561340" y="5630331"/>
            <a:ext cx="885398" cy="510425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상품 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116" name="꺾인 연결선 115"/>
          <p:cNvCxnSpPr>
            <a:stCxn id="100" idx="2"/>
            <a:endCxn id="110" idx="2"/>
          </p:cNvCxnSpPr>
          <p:nvPr/>
        </p:nvCxnSpPr>
        <p:spPr>
          <a:xfrm rot="16200000" flipH="1">
            <a:off x="4832513" y="3435522"/>
            <a:ext cx="53244" cy="6068840"/>
          </a:xfrm>
          <a:prstGeom prst="bentConnector3">
            <a:avLst>
              <a:gd name="adj1" fmla="val 529344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322150" y="3614273"/>
            <a:ext cx="8085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정상 처리 </a:t>
            </a:r>
            <a:r>
              <a:rPr lang="ko-KR" altLang="en-US" sz="700" dirty="0"/>
              <a:t>시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077210" y="6649556"/>
            <a:ext cx="8085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정상 처리 </a:t>
            </a:r>
            <a:r>
              <a:rPr lang="ko-KR" altLang="en-US" sz="700" dirty="0"/>
              <a:t>시</a:t>
            </a:r>
          </a:p>
        </p:txBody>
      </p:sp>
      <p:grpSp>
        <p:nvGrpSpPr>
          <p:cNvPr id="135" name="그룹 134"/>
          <p:cNvGrpSpPr/>
          <p:nvPr/>
        </p:nvGrpSpPr>
        <p:grpSpPr>
          <a:xfrm>
            <a:off x="6733281" y="4937904"/>
            <a:ext cx="2320548" cy="1558660"/>
            <a:chOff x="3899676" y="5064615"/>
            <a:chExt cx="2320548" cy="1558660"/>
          </a:xfrm>
        </p:grpSpPr>
        <p:sp>
          <p:nvSpPr>
            <p:cNvPr id="110" name="직사각형 109"/>
            <p:cNvSpPr/>
            <p:nvPr/>
          </p:nvSpPr>
          <p:spPr>
            <a:xfrm>
              <a:off x="3899676" y="5064615"/>
              <a:ext cx="2320548" cy="1558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953232" y="5119778"/>
              <a:ext cx="2180632" cy="23013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헤더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53232" y="5398623"/>
              <a:ext cx="331512" cy="106209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고정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사이드바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173" y="5410141"/>
              <a:ext cx="1318282" cy="1170591"/>
            </a:xfrm>
            <a:prstGeom prst="rect">
              <a:avLst/>
            </a:prstGeom>
          </p:spPr>
        </p:pic>
        <p:sp>
          <p:nvSpPr>
            <p:cNvPr id="128" name="직사각형 127"/>
            <p:cNvSpPr/>
            <p:nvPr/>
          </p:nvSpPr>
          <p:spPr>
            <a:xfrm>
              <a:off x="5308820" y="5827965"/>
              <a:ext cx="883844" cy="694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수정하겠습니까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5387145" y="6285577"/>
              <a:ext cx="363349" cy="15727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확인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5788435" y="6286580"/>
              <a:ext cx="363349" cy="15727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취소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6" name="모서리가 둥근 직사각형 135"/>
          <p:cNvSpPr/>
          <p:nvPr/>
        </p:nvSpPr>
        <p:spPr>
          <a:xfrm>
            <a:off x="2219886" y="6280005"/>
            <a:ext cx="521674" cy="16331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141865" y="4937904"/>
            <a:ext cx="2320548" cy="1558660"/>
            <a:chOff x="3899676" y="5064615"/>
            <a:chExt cx="2320548" cy="1558660"/>
          </a:xfrm>
        </p:grpSpPr>
        <p:sp>
          <p:nvSpPr>
            <p:cNvPr id="139" name="직사각형 138"/>
            <p:cNvSpPr/>
            <p:nvPr/>
          </p:nvSpPr>
          <p:spPr>
            <a:xfrm>
              <a:off x="3899676" y="5064615"/>
              <a:ext cx="2320548" cy="1558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953232" y="5119778"/>
              <a:ext cx="2180632" cy="23013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헤더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953232" y="5398623"/>
              <a:ext cx="331512" cy="106209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고정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사이드바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173" y="5410141"/>
              <a:ext cx="1318282" cy="1170591"/>
            </a:xfrm>
            <a:prstGeom prst="rect">
              <a:avLst/>
            </a:prstGeom>
          </p:spPr>
        </p:pic>
        <p:sp>
          <p:nvSpPr>
            <p:cNvPr id="143" name="직사각형 142"/>
            <p:cNvSpPr/>
            <p:nvPr/>
          </p:nvSpPr>
          <p:spPr>
            <a:xfrm>
              <a:off x="5308820" y="5827965"/>
              <a:ext cx="883844" cy="694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해당 상품을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삭제하겠습니까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5387145" y="6285577"/>
              <a:ext cx="363349" cy="15727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확인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5788435" y="6286580"/>
              <a:ext cx="363349" cy="15727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취소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7" name="꺾인 연결선 146"/>
          <p:cNvCxnSpPr>
            <a:stCxn id="136" idx="0"/>
            <a:endCxn id="139" idx="1"/>
          </p:cNvCxnSpPr>
          <p:nvPr/>
        </p:nvCxnSpPr>
        <p:spPr>
          <a:xfrm rot="5400000" flipH="1" flipV="1">
            <a:off x="3029909" y="5168049"/>
            <a:ext cx="562771" cy="166114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꺾인 연결선 148"/>
          <p:cNvCxnSpPr/>
          <p:nvPr/>
        </p:nvCxnSpPr>
        <p:spPr>
          <a:xfrm rot="16200000" flipH="1">
            <a:off x="6106936" y="2652531"/>
            <a:ext cx="1201320" cy="11185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52" idx="0"/>
          </p:cNvCxnSpPr>
          <p:nvPr/>
        </p:nvCxnSpPr>
        <p:spPr>
          <a:xfrm rot="16200000" flipH="1" flipV="1">
            <a:off x="5270403" y="986826"/>
            <a:ext cx="112697" cy="3071390"/>
          </a:xfrm>
          <a:prstGeom prst="bentConnector4">
            <a:avLst>
              <a:gd name="adj1" fmla="val -202845"/>
              <a:gd name="adj2" fmla="val 55031"/>
            </a:avLst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62" idx="1"/>
          </p:cNvCxnSpPr>
          <p:nvPr/>
        </p:nvCxnSpPr>
        <p:spPr>
          <a:xfrm rot="10800000">
            <a:off x="3733274" y="2956277"/>
            <a:ext cx="4272700" cy="113313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01" idx="0"/>
          </p:cNvCxnSpPr>
          <p:nvPr/>
        </p:nvCxnSpPr>
        <p:spPr>
          <a:xfrm flipV="1">
            <a:off x="3243722" y="3714300"/>
            <a:ext cx="0" cy="25717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44" idx="0"/>
          </p:cNvCxnSpPr>
          <p:nvPr/>
        </p:nvCxnSpPr>
        <p:spPr>
          <a:xfrm rot="16200000" flipV="1">
            <a:off x="3464550" y="3812407"/>
            <a:ext cx="2460905" cy="2232014"/>
          </a:xfrm>
          <a:prstGeom prst="bentConnector3">
            <a:avLst>
              <a:gd name="adj1" fmla="val 54386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꺾인 연결선 178"/>
          <p:cNvCxnSpPr/>
          <p:nvPr/>
        </p:nvCxnSpPr>
        <p:spPr>
          <a:xfrm rot="10800000">
            <a:off x="3760896" y="3308182"/>
            <a:ext cx="4459854" cy="2930324"/>
          </a:xfrm>
          <a:prstGeom prst="bentConnector3">
            <a:avLst>
              <a:gd name="adj1" fmla="val 36331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984336" y="2793434"/>
            <a:ext cx="1644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제품 삽입 완료 후  목록으로</a:t>
            </a:r>
            <a:r>
              <a:rPr lang="en-US" altLang="ko-KR" sz="700" dirty="0" smtClean="0"/>
              <a:t>(insert)</a:t>
            </a:r>
            <a:endParaRPr lang="ko-KR" altLang="en-US" sz="700" dirty="0"/>
          </a:p>
        </p:txBody>
      </p:sp>
      <p:sp>
        <p:nvSpPr>
          <p:cNvPr id="185" name="TextBox 184"/>
          <p:cNvSpPr txBox="1"/>
          <p:nvPr/>
        </p:nvSpPr>
        <p:spPr>
          <a:xfrm>
            <a:off x="3960398" y="3125790"/>
            <a:ext cx="14971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상품 수정 후 목록으로</a:t>
            </a:r>
            <a:r>
              <a:rPr lang="en-US" altLang="ko-KR" sz="700" dirty="0" smtClean="0"/>
              <a:t>(update)</a:t>
            </a:r>
            <a:endParaRPr lang="ko-KR" altLang="en-US" sz="7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993639" y="4622179"/>
            <a:ext cx="1644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상품 삭제 후 목록으로</a:t>
            </a:r>
            <a:r>
              <a:rPr lang="en-US" altLang="ko-KR" sz="700" dirty="0" smtClean="0"/>
              <a:t>(delete)</a:t>
            </a:r>
            <a:endParaRPr lang="ko-KR" altLang="en-US" sz="700" dirty="0"/>
          </a:p>
        </p:txBody>
      </p:sp>
      <p:cxnSp>
        <p:nvCxnSpPr>
          <p:cNvPr id="195" name="꺾인 연결선 194"/>
          <p:cNvCxnSpPr/>
          <p:nvPr/>
        </p:nvCxnSpPr>
        <p:spPr>
          <a:xfrm rot="10800000" flipV="1">
            <a:off x="3791056" y="6334004"/>
            <a:ext cx="2421242" cy="219196"/>
          </a:xfrm>
          <a:prstGeom prst="bentConnector3">
            <a:avLst>
              <a:gd name="adj1" fmla="val -92"/>
            </a:avLst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꺾인 연결선 197"/>
          <p:cNvCxnSpPr/>
          <p:nvPr/>
        </p:nvCxnSpPr>
        <p:spPr>
          <a:xfrm rot="10800000" flipV="1">
            <a:off x="6212299" y="6286923"/>
            <a:ext cx="2598419" cy="272691"/>
          </a:xfrm>
          <a:prstGeom prst="bentConnector3">
            <a:avLst>
              <a:gd name="adj1" fmla="val 147"/>
            </a:avLst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3" name="모서리가 둥근 직사각형 202"/>
          <p:cNvSpPr/>
          <p:nvPr/>
        </p:nvSpPr>
        <p:spPr>
          <a:xfrm>
            <a:off x="3195421" y="2077085"/>
            <a:ext cx="334229" cy="23598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3378340" y="2304559"/>
            <a:ext cx="9529" cy="15972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2058409" y="1334379"/>
            <a:ext cx="8085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accent2"/>
                </a:solidFill>
              </a:rPr>
              <a:t>상품명을 통한 상품 조회</a:t>
            </a:r>
            <a:endParaRPr lang="en-US" altLang="ko-KR" sz="700" b="1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700" b="1" dirty="0" smtClean="0">
                <a:solidFill>
                  <a:schemeClr val="accent2"/>
                </a:solidFill>
              </a:rPr>
              <a:t>(select)</a:t>
            </a:r>
            <a:endParaRPr lang="ko-KR" altLang="en-US" sz="7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00761"/>
              </p:ext>
            </p:extLst>
          </p:nvPr>
        </p:nvGraphicFramePr>
        <p:xfrm>
          <a:off x="251520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상품목록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상품관리 메뉴를 클릭하면 이동하는 상품 전체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목록조회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관리자의 </a:t>
                      </a:r>
                      <a:r>
                        <a:rPr lang="ko-KR" altLang="en-US" sz="1000" dirty="0" err="1" smtClean="0"/>
                        <a:t>상품목록</a:t>
                      </a:r>
                      <a:r>
                        <a:rPr lang="ko-KR" altLang="en-US" sz="1000" dirty="0" smtClean="0"/>
                        <a:t> 페이지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err="1" smtClean="0"/>
                        <a:t>조회조건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분야 체크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조회조건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상품명 입력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조회 버튼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신규등록 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상품등록페이지로 이동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상품 목록 조회 결과 표시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상품명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상품번호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 클릭 시 수정페이지로 이동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수정 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클릭 시 수정페이지로 이동 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조회 페이지 이동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3242986" y="6236839"/>
            <a:ext cx="2501968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94790" y="6072955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5" y="1526113"/>
            <a:ext cx="6626937" cy="42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헤더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1515"/>
            <a:ext cx="1146363" cy="226454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사이드바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주문관리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QnA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40848"/>
              </p:ext>
            </p:extLst>
          </p:nvPr>
        </p:nvGraphicFramePr>
        <p:xfrm>
          <a:off x="1702676" y="2981360"/>
          <a:ext cx="5366728" cy="30288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2516">
                  <a:extLst>
                    <a:ext uri="{9D8B030D-6E8A-4147-A177-3AD203B41FA5}">
                      <a16:colId xmlns:a16="http://schemas.microsoft.com/office/drawing/2014/main" val="1419445832"/>
                    </a:ext>
                  </a:extLst>
                </a:gridCol>
                <a:gridCol w="599089">
                  <a:extLst>
                    <a:ext uri="{9D8B030D-6E8A-4147-A177-3AD203B41FA5}">
                      <a16:colId xmlns:a16="http://schemas.microsoft.com/office/drawing/2014/main" val="1727369705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3283395901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527340190"/>
                    </a:ext>
                  </a:extLst>
                </a:gridCol>
                <a:gridCol w="554947">
                  <a:extLst>
                    <a:ext uri="{9D8B030D-6E8A-4147-A177-3AD203B41FA5}">
                      <a16:colId xmlns:a16="http://schemas.microsoft.com/office/drawing/2014/main" val="3080755692"/>
                    </a:ext>
                  </a:extLst>
                </a:gridCol>
                <a:gridCol w="599089">
                  <a:extLst>
                    <a:ext uri="{9D8B030D-6E8A-4147-A177-3AD203B41FA5}">
                      <a16:colId xmlns:a16="http://schemas.microsoft.com/office/drawing/2014/main" val="3091255994"/>
                    </a:ext>
                  </a:extLst>
                </a:gridCol>
                <a:gridCol w="649540">
                  <a:extLst>
                    <a:ext uri="{9D8B030D-6E8A-4147-A177-3AD203B41FA5}">
                      <a16:colId xmlns:a16="http://schemas.microsoft.com/office/drawing/2014/main" val="456759696"/>
                    </a:ext>
                  </a:extLst>
                </a:gridCol>
                <a:gridCol w="529867">
                  <a:extLst>
                    <a:ext uri="{9D8B030D-6E8A-4147-A177-3AD203B41FA5}">
                      <a16:colId xmlns:a16="http://schemas.microsoft.com/office/drawing/2014/main" val="301669046"/>
                    </a:ext>
                  </a:extLst>
                </a:gridCol>
              </a:tblGrid>
              <a:tr h="26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 번호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분야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가격 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할인율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등록일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53654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0001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사회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과학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 smtClean="0">
                          <a:solidFill>
                            <a:srgbClr val="0070C0"/>
                          </a:solidFill>
                        </a:rPr>
                        <a:t>팩트풀니스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한스로슬링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19800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2020-04-26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064368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759861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98695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7082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406562" y="2063272"/>
            <a:ext cx="1730774" cy="403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상품리스트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88347" y="2527629"/>
            <a:ext cx="498334" cy="29928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86681" y="2143555"/>
            <a:ext cx="882721" cy="2615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신규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8258" y="3515886"/>
            <a:ext cx="446856" cy="28045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4432" y="2564857"/>
            <a:ext cx="570870" cy="2196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55830" y="2568536"/>
            <a:ext cx="1155795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46081" y="2517663"/>
            <a:ext cx="746670" cy="3092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상품분야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34436" y="2568536"/>
            <a:ext cx="1171074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선택하세요   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2676" y="2466870"/>
            <a:ext cx="5391806" cy="40676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613907" y="2392779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259921" y="236337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564781" y="236080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038485" y="201320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13907" y="286479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40944" y="337056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430062" y="336309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3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251" y="1470632"/>
            <a:ext cx="1098693" cy="99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89681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상품등록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</a:t>
                      </a:r>
                      <a:r>
                        <a:rPr lang="ko-KR" altLang="en-US" sz="1000" baseline="0" dirty="0" smtClean="0"/>
                        <a:t> 상품 등록 페이지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smtClean="0"/>
                        <a:t>상품 등록 영역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장르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상품명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정가</a:t>
                      </a:r>
                      <a:r>
                        <a:rPr lang="en-US" altLang="ko-KR" sz="1000" dirty="0" smtClean="0"/>
                        <a:t>: number</a:t>
                      </a:r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할인율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        (5%, 10%, 15%, 20%)</a:t>
                      </a:r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작가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출판사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출판일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날짜형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제품 설명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r>
                        <a:rPr lang="en-US" altLang="ko-KR" sz="1000" dirty="0" smtClean="0"/>
                        <a:t>(null</a:t>
                      </a:r>
                      <a:r>
                        <a:rPr lang="ko-KR" altLang="en-US" sz="1000" dirty="0" smtClean="0"/>
                        <a:t>허용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상품이미지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파일첨부</a:t>
                      </a:r>
                      <a:endParaRPr lang="en-US" altLang="ko-KR" sz="1000" baseline="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등록버튼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입력 데이터 저장 후</a:t>
                      </a:r>
                      <a:r>
                        <a:rPr lang="ko-KR" altLang="en-US" sz="1000" baseline="0" dirty="0" smtClean="0"/>
                        <a:t> 확인페이지로</a:t>
                      </a: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취소버튼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상품목록</a:t>
                      </a:r>
                      <a:r>
                        <a:rPr lang="ko-KR" altLang="en-US" sz="1000" baseline="0" dirty="0" smtClean="0"/>
                        <a:t> 페이지로 이동</a:t>
                      </a:r>
                      <a:r>
                        <a:rPr lang="ko-KR" altLang="en-US" sz="1000" dirty="0" smtClean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89117" y="1366491"/>
            <a:ext cx="100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상품등록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6010" y="1911960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010" y="2305489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6010" y="2699018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정가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8180" y="2698954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할인율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6010" y="3879603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13167" y="5556414"/>
            <a:ext cx="108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상품이미지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1644486" y="1960759"/>
            <a:ext cx="2018236" cy="25842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장르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분야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</a:rPr>
              <a:t>선택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4486" y="2329813"/>
            <a:ext cx="2018236" cy="268106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상품명입력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4486" y="2708550"/>
            <a:ext cx="2002778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2217" y="2708550"/>
            <a:ext cx="1909931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할인율 선택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4486" y="3879603"/>
            <a:ext cx="5128380" cy="155791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상세 설명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44486" y="5588974"/>
            <a:ext cx="821241" cy="27521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010" y="3092547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8180" y="3083615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659944" y="3107862"/>
            <a:ext cx="2002778" cy="2774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2217" y="3107862"/>
            <a:ext cx="1909931" cy="292463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출판사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010" y="3486076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출판일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659944" y="3495991"/>
            <a:ext cx="2002778" cy="2851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출판일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07049" y="6085933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59168" y="6085932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7814" y="16697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758853" y="590924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108032" y="590924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5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09774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상품등록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확인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baseline="0" dirty="0" smtClean="0"/>
                        <a:t>상품 등록 확인 페이지</a:t>
                      </a:r>
                      <a:endParaRPr lang="en-US" altLang="ko-KR" sz="900" baseline="0" dirty="0" smtClean="0"/>
                    </a:p>
                    <a:p>
                      <a:pPr lvl="0">
                        <a:defRPr lang="ko-KR" altLang="en-US"/>
                      </a:pPr>
                      <a:endParaRPr lang="ko-KR" altLang="en-US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등록 제품 번호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제품명 출력하여 정상 처리 확인</a:t>
                      </a: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확인버튼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상품 목록 페이지로 이동</a:t>
                      </a:r>
                      <a:r>
                        <a:rPr lang="ko-KR" altLang="en-US" sz="1000" dirty="0" smtClean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639614" y="1942312"/>
            <a:ext cx="4515244" cy="227023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＇</a:t>
            </a:r>
            <a:r>
              <a:rPr lang="ko-KR" altLang="en-US" dirty="0">
                <a:solidFill>
                  <a:srgbClr val="0070C0"/>
                </a:solidFill>
              </a:rPr>
              <a:t>등록 제품 번호 </a:t>
            </a:r>
            <a:r>
              <a:rPr lang="en-US" altLang="ko-KR" dirty="0">
                <a:solidFill>
                  <a:srgbClr val="0070C0"/>
                </a:solidFill>
              </a:rPr>
              <a:t>/ </a:t>
            </a:r>
            <a:r>
              <a:rPr lang="ko-KR" altLang="en-US" dirty="0">
                <a:solidFill>
                  <a:srgbClr val="0070C0"/>
                </a:solidFill>
              </a:rPr>
              <a:t>등록 제품명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정상적으로 </a:t>
            </a:r>
            <a:r>
              <a:rPr lang="ko-KR" altLang="en-US" dirty="0">
                <a:solidFill>
                  <a:schemeClr val="tx1"/>
                </a:solidFill>
              </a:rPr>
              <a:t>등록되었습니다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90219" y="4704874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743017" y="203552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93827" y="45138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7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251" y="1470632"/>
            <a:ext cx="1098693" cy="99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17760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상품수정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</a:t>
                      </a:r>
                      <a:r>
                        <a:rPr lang="ko-KR" altLang="en-US" sz="1000" baseline="0" dirty="0" smtClean="0"/>
                        <a:t> 상품 수정 페이지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smtClean="0"/>
                        <a:t>상품 조회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수정 영역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등록 화면과 동일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ko-KR" altLang="en-US" sz="1000" dirty="0" smtClean="0"/>
                        <a:t>조회 화면에서 수정 내용하고 싶은 내용 수정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수정버튼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팝업 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2-1. </a:t>
                      </a:r>
                      <a:r>
                        <a:rPr lang="ko-KR" altLang="en-US" sz="1000" dirty="0" smtClean="0"/>
                        <a:t>수정 확인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확인을 누르면 수정 사항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빨간 색으로 써진 </a:t>
                      </a:r>
                      <a:r>
                        <a:rPr lang="ko-KR" altLang="en-US" sz="1000" dirty="0" err="1" smtClean="0"/>
                        <a:t>수정부분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적용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3-1. </a:t>
                      </a:r>
                      <a:r>
                        <a:rPr lang="ko-KR" altLang="en-US" sz="1000" dirty="0" smtClean="0"/>
                        <a:t>수정</a:t>
                      </a:r>
                      <a:r>
                        <a:rPr lang="ko-KR" altLang="en-US" sz="1000" baseline="0" dirty="0" smtClean="0"/>
                        <a:t> 취소</a:t>
                      </a:r>
                      <a:r>
                        <a:rPr lang="ko-KR" altLang="en-US" sz="1000" dirty="0" smtClean="0"/>
                        <a:t>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확인창만</a:t>
                      </a:r>
                      <a:r>
                        <a:rPr lang="ko-KR" altLang="en-US" sz="1000" dirty="0" smtClean="0"/>
                        <a:t> 종료 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err="1" smtClean="0"/>
                        <a:t>삭제버튼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상품 삭제 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팝업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3-1. </a:t>
                      </a:r>
                      <a:r>
                        <a:rPr lang="ko-KR" altLang="en-US" sz="1000" dirty="0" smtClean="0"/>
                        <a:t>삭제 확인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목록에서 해당 상품 삭제 적용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3-2. </a:t>
                      </a:r>
                      <a:r>
                        <a:rPr lang="ko-KR" altLang="en-US" sz="1000" dirty="0" err="1" smtClean="0"/>
                        <a:t>삭제취소</a:t>
                      </a:r>
                      <a:r>
                        <a:rPr lang="ko-KR" altLang="en-US" sz="1000" dirty="0" smtClean="0"/>
                        <a:t>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삭제 </a:t>
                      </a:r>
                      <a:r>
                        <a:rPr lang="ko-KR" altLang="en-US" sz="1000" dirty="0" err="1" smtClean="0"/>
                        <a:t>확인창만</a:t>
                      </a:r>
                      <a:r>
                        <a:rPr lang="ko-KR" altLang="en-US" sz="1000" dirty="0" smtClean="0"/>
                        <a:t> 종료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4.  </a:t>
                      </a:r>
                      <a:r>
                        <a:rPr lang="ko-KR" altLang="en-US" sz="1000" dirty="0" err="1" smtClean="0"/>
                        <a:t>취소버튼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상품목록</a:t>
                      </a:r>
                      <a:r>
                        <a:rPr lang="ko-KR" altLang="en-US" sz="1000" baseline="0" dirty="0" smtClean="0"/>
                        <a:t> 페이지로 이동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89117" y="1366491"/>
            <a:ext cx="100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상품수정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6010" y="1911960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010" y="2305489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6010" y="2699018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정가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8180" y="2698954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할인율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6010" y="3879603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13167" y="5556414"/>
            <a:ext cx="108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상품이미지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1644486" y="1960759"/>
            <a:ext cx="2018236" cy="25842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사회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정치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4486" y="2329813"/>
            <a:ext cx="2018236" cy="268106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팩트풀니스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4486" y="2708550"/>
            <a:ext cx="2002778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19800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2217" y="2708550"/>
            <a:ext cx="1909931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5% -&gt;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10%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4486" y="3879603"/>
            <a:ext cx="5128380" cy="155791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빌 게이츠가 미국 모든 대학 졸업생에게 직접 선물한 화제의 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강력한 사실을 바탕으로 세상을 정확하게 바라보는 방법을 담은 혁명적 저작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전세계적으로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확증편향이</a:t>
            </a:r>
            <a:r>
              <a:rPr lang="ko-KR" altLang="en-US" sz="1000" dirty="0" smtClean="0">
                <a:solidFill>
                  <a:srgbClr val="FF0000"/>
                </a:solidFill>
              </a:rPr>
              <a:t> 기승을 부리는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탈진실의</a:t>
            </a:r>
            <a:r>
              <a:rPr lang="ko-KR" altLang="en-US" sz="1000" dirty="0" smtClean="0">
                <a:solidFill>
                  <a:srgbClr val="FF0000"/>
                </a:solidFill>
              </a:rPr>
              <a:t> 시대에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막연한 두려움과 편견을 이기는 팩트의 중요성을 일깨우는 세계적인 역작</a:t>
            </a:r>
            <a:r>
              <a:rPr lang="en-US" altLang="ko-KR" sz="1000" dirty="0" smtClean="0">
                <a:solidFill>
                  <a:srgbClr val="FF0000"/>
                </a:solidFill>
              </a:rPr>
              <a:t>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76234" y="5569327"/>
            <a:ext cx="821241" cy="27521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010" y="3092547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8180" y="3083615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659944" y="3107862"/>
            <a:ext cx="2002778" cy="2774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한스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로스링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2217" y="3107862"/>
            <a:ext cx="1909931" cy="292463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김영사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010" y="3486076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출판일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659944" y="3495991"/>
            <a:ext cx="2002778" cy="2851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2020-04-26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44486" y="6085933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59168" y="6085932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7814" y="16697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496290" y="590924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108032" y="590924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4486" y="5567545"/>
            <a:ext cx="176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Factfulness.jpg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523217" y="5157100"/>
            <a:ext cx="1599664" cy="1267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수정하겠습니까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76353" y="6033261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56572" y="6033261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732126" y="5696488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2-1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27279" y="5690253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2-2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918883" y="6089075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770687" y="5912390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27447" y="3737098"/>
            <a:ext cx="1599664" cy="1267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삭제하겠습니까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80583" y="4613259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60802" y="4613259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736356" y="4276486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3-1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331509" y="4270251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3-2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2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1234</Words>
  <Application>Microsoft Office PowerPoint</Application>
  <PresentationFormat>화면 슬라이드 쇼(4:3)</PresentationFormat>
  <Paragraphs>455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kkmin1027@gmail.com</dc:creator>
  <cp:lastModifiedBy>kkmin1027@gmail.com</cp:lastModifiedBy>
  <cp:revision>41</cp:revision>
  <dcterms:created xsi:type="dcterms:W3CDTF">2020-04-26T03:04:43Z</dcterms:created>
  <dcterms:modified xsi:type="dcterms:W3CDTF">2020-04-30T03:33:10Z</dcterms:modified>
</cp:coreProperties>
</file>