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95" r:id="rId2"/>
  </p:sldMasterIdLst>
  <p:notesMasterIdLst>
    <p:notesMasterId r:id="rId17"/>
  </p:notesMasterIdLst>
  <p:sldIdLst>
    <p:sldId id="256" r:id="rId3"/>
    <p:sldId id="257" r:id="rId4"/>
    <p:sldId id="267" r:id="rId5"/>
    <p:sldId id="266" r:id="rId6"/>
    <p:sldId id="258" r:id="rId7"/>
    <p:sldId id="259" r:id="rId8"/>
    <p:sldId id="260" r:id="rId9"/>
    <p:sldId id="268" r:id="rId10"/>
    <p:sldId id="269" r:id="rId11"/>
    <p:sldId id="263" r:id="rId12"/>
    <p:sldId id="264" r:id="rId13"/>
    <p:sldId id="261" r:id="rId14"/>
    <p:sldId id="265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52" autoAdjust="0"/>
  </p:normalViewPr>
  <p:slideViewPr>
    <p:cSldViewPr snapToGrid="0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 smtClean="0"/>
              <a:t>Mean</a:t>
            </a:r>
            <a:r>
              <a:rPr lang="en-US" altLang="zh-CN" sz="1800" baseline="0" dirty="0" smtClean="0"/>
              <a:t> tempo of songs with different artist tags</a:t>
            </a:r>
            <a:endParaRPr lang="zh-CN" alt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3744531933508314E-2"/>
          <c:y val="0.15953132652676788"/>
          <c:w val="0.94509144690247049"/>
          <c:h val="0.629724145725803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Mean Tempo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134.947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Blues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Mean Tempo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117.1773</c:v>
                </c:pt>
              </c:numCache>
            </c:numRef>
          </c:val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Jazz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Mean Tempo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115.7336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Soul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Sheet1!$F$2</c:f>
              <c:numCache>
                <c:formatCode>General</c:formatCode>
                <c:ptCount val="1"/>
                <c:pt idx="0">
                  <c:v>111.45050000000001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Sheet1!$G$2</c:f>
              <c:numCache>
                <c:formatCode>General</c:formatCode>
                <c:ptCount val="1"/>
                <c:pt idx="0">
                  <c:v>104.666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6149232"/>
        <c:axId val="1526138352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Guitar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Sheet1!$D$2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117.1773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152614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138352"/>
        <c:crosses val="autoZero"/>
        <c:auto val="1"/>
        <c:lblAlgn val="ctr"/>
        <c:lblOffset val="100"/>
        <c:noMultiLvlLbl val="0"/>
      </c:catAx>
      <c:valAx>
        <c:axId val="152613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149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58CB7-DEC6-431E-9391-E02AFCB5C931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D91FF-5205-4A2C-B6BB-0706463E6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0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D91FF-5205-4A2C-B6BB-0706463E60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6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032-4A7D-40A7-91DF-B4A232C2CDE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EB9-BEE9-47A7-98D1-173E4801D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2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032-4A7D-40A7-91DF-B4A232C2CDE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EB9-BEE9-47A7-98D1-173E4801D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032-4A7D-40A7-91DF-B4A232C2CDE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EB9-BEE9-47A7-98D1-173E4801D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76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6F09032-4A7D-40A7-91DF-B4A232C2CDE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EE6DEB9-BEE9-47A7-98D1-173E4801D1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159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032-4A7D-40A7-91DF-B4A232C2CDE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EB9-BEE9-47A7-98D1-173E4801D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9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032-4A7D-40A7-91DF-B4A232C2CDE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EB9-BEE9-47A7-98D1-173E4801D1B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206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032-4A7D-40A7-91DF-B4A232C2CDE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EB9-BEE9-47A7-98D1-173E4801D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7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032-4A7D-40A7-91DF-B4A232C2CDE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EB9-BEE9-47A7-98D1-173E4801D1B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556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032-4A7D-40A7-91DF-B4A232C2CDE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EB9-BEE9-47A7-98D1-173E4801D1B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503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032-4A7D-40A7-91DF-B4A232C2CDE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EB9-BEE9-47A7-98D1-173E4801D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57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032-4A7D-40A7-91DF-B4A232C2CDE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EB9-BEE9-47A7-98D1-173E4801D1B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99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032-4A7D-40A7-91DF-B4A232C2CDE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EB9-BEE9-47A7-98D1-173E4801D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6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032-4A7D-40A7-91DF-B4A232C2CDE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EB9-BEE9-47A7-98D1-173E4801D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985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032-4A7D-40A7-91DF-B4A232C2CDE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EB9-BEE9-47A7-98D1-173E4801D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63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032-4A7D-40A7-91DF-B4A232C2CDE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EB9-BEE9-47A7-98D1-173E4801D1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223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032-4A7D-40A7-91DF-B4A232C2CDE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EB9-BEE9-47A7-98D1-173E4801D1B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404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032-4A7D-40A7-91DF-B4A232C2CDE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EB9-BEE9-47A7-98D1-173E4801D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92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032-4A7D-40A7-91DF-B4A232C2CDE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EB9-BEE9-47A7-98D1-173E4801D1B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950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032-4A7D-40A7-91DF-B4A232C2CDE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EB9-BEE9-47A7-98D1-173E4801D1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688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032-4A7D-40A7-91DF-B4A232C2CDE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EB9-BEE9-47A7-98D1-173E4801D1B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3853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032-4A7D-40A7-91DF-B4A232C2CDE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EB9-BEE9-47A7-98D1-173E4801D1B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34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032-4A7D-40A7-91DF-B4A232C2CDE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EB9-BEE9-47A7-98D1-173E4801D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7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032-4A7D-40A7-91DF-B4A232C2CDE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EB9-BEE9-47A7-98D1-173E4801D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1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032-4A7D-40A7-91DF-B4A232C2CDE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EB9-BEE9-47A7-98D1-173E4801D1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8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032-4A7D-40A7-91DF-B4A232C2CDE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EB9-BEE9-47A7-98D1-173E4801D1B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9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032-4A7D-40A7-91DF-B4A232C2CDE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EB9-BEE9-47A7-98D1-173E4801D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2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032-4A7D-40A7-91DF-B4A232C2CDE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EB9-BEE9-47A7-98D1-173E4801D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7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032-4A7D-40A7-91DF-B4A232C2CDE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DEB9-BEE9-47A7-98D1-173E4801D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2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F09032-4A7D-40A7-91DF-B4A232C2CDE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6DEB9-BEE9-47A7-98D1-173E4801D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7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F09032-4A7D-40A7-91DF-B4A232C2CDE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E6DEB9-BEE9-47A7-98D1-173E4801D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9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Music </a:t>
            </a:r>
            <a:r>
              <a:rPr lang="en-US" b="1" dirty="0"/>
              <a:t>and </a:t>
            </a:r>
            <a:r>
              <a:rPr lang="en-US" b="1" dirty="0" smtClean="0"/>
              <a:t>Lyrics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Yinxiang</a:t>
            </a:r>
            <a:r>
              <a:rPr lang="en-US" dirty="0" smtClean="0"/>
              <a:t> </a:t>
            </a:r>
            <a:r>
              <a:rPr lang="en-US" dirty="0" smtClean="0"/>
              <a:t>Gao</a:t>
            </a:r>
          </a:p>
          <a:p>
            <a:r>
              <a:rPr lang="en-US" smtClean="0"/>
              <a:t>yg2424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4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Signature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891662"/>
          </a:xfrm>
        </p:spPr>
        <p:txBody>
          <a:bodyPr/>
          <a:lstStyle/>
          <a:p>
            <a:r>
              <a:rPr lang="en-US" b="1" dirty="0"/>
              <a:t>Time signature: </a:t>
            </a:r>
            <a:r>
              <a:rPr lang="en-US" dirty="0"/>
              <a:t>how many beats </a:t>
            </a:r>
            <a:r>
              <a:rPr lang="en-US" dirty="0" smtClean="0"/>
              <a:t>are </a:t>
            </a:r>
            <a:r>
              <a:rPr lang="en-US" dirty="0"/>
              <a:t>to be contained in each bar and which note value is to be given one </a:t>
            </a:r>
            <a:r>
              <a:rPr lang="en-US" dirty="0" smtClean="0"/>
              <a:t>beat.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155893"/>
              </p:ext>
            </p:extLst>
          </p:nvPr>
        </p:nvGraphicFramePr>
        <p:xfrm>
          <a:off x="1356028" y="3448594"/>
          <a:ext cx="9540569" cy="226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204"/>
                <a:gridCol w="778036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Time signature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Music styles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4/4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Widely used in most forms of Western popular music. Most common time signature in </a:t>
                      </a:r>
                      <a:r>
                        <a:rPr lang="en-US" sz="1600" b="1" dirty="0" smtClean="0"/>
                        <a:t>rock, blues, country, funk, and pop</a:t>
                      </a:r>
                      <a:endParaRPr lang="en-US" sz="1600" b="1" dirty="0"/>
                    </a:p>
                  </a:txBody>
                  <a:tcPr/>
                </a:tc>
              </a:tr>
              <a:tr h="3681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Used for polkas or marches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Used for </a:t>
                      </a:r>
                      <a:r>
                        <a:rPr lang="en-US" sz="1600" b="1" dirty="0" smtClean="0"/>
                        <a:t>waltzes, minuets, </a:t>
                      </a:r>
                      <a:r>
                        <a:rPr lang="en-US" sz="1600" b="1" dirty="0" err="1" smtClean="0"/>
                        <a:t>scherzi</a:t>
                      </a:r>
                      <a:r>
                        <a:rPr lang="en-US" sz="1600" b="1" dirty="0" smtClean="0"/>
                        <a:t>, country &amp; western ballads, R&amp;B, </a:t>
                      </a:r>
                      <a:r>
                        <a:rPr lang="en-US" sz="1600" dirty="0" smtClean="0"/>
                        <a:t>sometimes used in pop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6/8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Double jigs, polkas, </a:t>
                      </a:r>
                      <a:r>
                        <a:rPr lang="en-US" sz="1600" dirty="0" err="1" smtClean="0"/>
                        <a:t>sega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salegy</a:t>
                      </a:r>
                      <a:r>
                        <a:rPr lang="en-US" sz="1600" dirty="0" smtClean="0"/>
                        <a:t>, tarantella, marches, barcarolles, </a:t>
                      </a:r>
                      <a:r>
                        <a:rPr lang="en-US" sz="1600" dirty="0" err="1" smtClean="0"/>
                        <a:t>loures</a:t>
                      </a:r>
                      <a:r>
                        <a:rPr lang="en-US" sz="1600" dirty="0" smtClean="0"/>
                        <a:t>, and some rock music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5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</a:t>
            </a:r>
            <a:endParaRPr 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843352"/>
              </p:ext>
            </p:extLst>
          </p:nvPr>
        </p:nvGraphicFramePr>
        <p:xfrm>
          <a:off x="2875935" y="2557463"/>
          <a:ext cx="6386052" cy="3592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54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2403" r="2210" b="3129"/>
          <a:stretch/>
        </p:blipFill>
        <p:spPr>
          <a:xfrm>
            <a:off x="6912140" y="2438401"/>
            <a:ext cx="4112911" cy="38053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Timbre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0824" y="2556932"/>
            <a:ext cx="5834742" cy="3318936"/>
          </a:xfrm>
        </p:spPr>
        <p:txBody>
          <a:bodyPr/>
          <a:lstStyle/>
          <a:p>
            <a:r>
              <a:rPr lang="en-US" dirty="0" smtClean="0"/>
              <a:t>The timbre feature is a 12 dimension vector for each segment.</a:t>
            </a:r>
          </a:p>
          <a:p>
            <a:r>
              <a:rPr lang="en-US" dirty="0" smtClean="0"/>
              <a:t>Each song has about 200 to 1500 segments</a:t>
            </a:r>
          </a:p>
          <a:p>
            <a:r>
              <a:rPr lang="en-US" dirty="0" smtClean="0"/>
              <a:t>Multidimensional scaling visualization.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69252" y="5149013"/>
            <a:ext cx="1914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Jazz segment timbre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Metal segment timbre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5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2403" r="2210" b="3129"/>
          <a:stretch/>
        </p:blipFill>
        <p:spPr>
          <a:xfrm>
            <a:off x="6912140" y="2438401"/>
            <a:ext cx="4112911" cy="38053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Timbre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0824" y="2556931"/>
            <a:ext cx="5771316" cy="3347479"/>
          </a:xfrm>
        </p:spPr>
        <p:txBody>
          <a:bodyPr/>
          <a:lstStyle/>
          <a:p>
            <a:r>
              <a:rPr lang="en-US" b="1" dirty="0" smtClean="0"/>
              <a:t>Jazz: </a:t>
            </a:r>
            <a:r>
              <a:rPr lang="en-US" dirty="0" smtClean="0"/>
              <a:t>saxophone</a:t>
            </a:r>
            <a:r>
              <a:rPr lang="en-US" dirty="0"/>
              <a:t>, trumpet, trombone, </a:t>
            </a:r>
            <a:r>
              <a:rPr lang="en-US" dirty="0" smtClean="0"/>
              <a:t>piano</a:t>
            </a:r>
          </a:p>
          <a:p>
            <a:r>
              <a:rPr lang="en-US" b="1" dirty="0" smtClean="0"/>
              <a:t>Metal: </a:t>
            </a:r>
            <a:r>
              <a:rPr lang="en-US" dirty="0"/>
              <a:t>bass, drums, </a:t>
            </a:r>
            <a:r>
              <a:rPr lang="en-US" dirty="0" smtClean="0"/>
              <a:t>guitar</a:t>
            </a:r>
            <a:endParaRPr lang="en-US" dirty="0"/>
          </a:p>
          <a:p>
            <a:r>
              <a:rPr lang="en-US" dirty="0" smtClean="0"/>
              <a:t>Good </a:t>
            </a:r>
            <a:r>
              <a:rPr lang="en-US" dirty="0"/>
              <a:t>for separating songs with different style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69252" y="5149013"/>
            <a:ext cx="1914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Jazz segment timbre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Metal segment timbre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2909645" y="2666640"/>
            <a:ext cx="2026149" cy="48236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Sound features</a:t>
            </a:r>
            <a:endParaRPr lang="en-US" dirty="0"/>
          </a:p>
        </p:txBody>
      </p:sp>
      <p:sp>
        <p:nvSpPr>
          <p:cNvPr id="10" name="右箭头 9"/>
          <p:cNvSpPr/>
          <p:nvPr/>
        </p:nvSpPr>
        <p:spPr>
          <a:xfrm rot="5400000">
            <a:off x="3705636" y="3068929"/>
            <a:ext cx="339634" cy="505096"/>
          </a:xfrm>
          <a:prstGeom prst="rightArrow">
            <a:avLst>
              <a:gd name="adj1" fmla="val 50000"/>
              <a:gd name="adj2" fmla="val 50001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内容占位符 8"/>
          <p:cNvSpPr txBox="1">
            <a:spLocks/>
          </p:cNvSpPr>
          <p:nvPr/>
        </p:nvSpPr>
        <p:spPr>
          <a:xfrm>
            <a:off x="2673671" y="3440010"/>
            <a:ext cx="2403566" cy="482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Music Styles</a:t>
            </a:r>
            <a:endParaRPr lang="en-US" dirty="0"/>
          </a:p>
        </p:txBody>
      </p:sp>
      <p:sp>
        <p:nvSpPr>
          <p:cNvPr id="13" name="内容占位符 8"/>
          <p:cNvSpPr txBox="1">
            <a:spLocks/>
          </p:cNvSpPr>
          <p:nvPr/>
        </p:nvSpPr>
        <p:spPr>
          <a:xfrm>
            <a:off x="2673671" y="4262490"/>
            <a:ext cx="2403566" cy="482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Lyrics Topics</a:t>
            </a:r>
            <a:endParaRPr lang="en-US" dirty="0"/>
          </a:p>
        </p:txBody>
      </p:sp>
      <p:sp>
        <p:nvSpPr>
          <p:cNvPr id="16" name="右箭头 15"/>
          <p:cNvSpPr/>
          <p:nvPr/>
        </p:nvSpPr>
        <p:spPr>
          <a:xfrm rot="5400000">
            <a:off x="3705636" y="3844961"/>
            <a:ext cx="339634" cy="505096"/>
          </a:xfrm>
          <a:prstGeom prst="rightArrow">
            <a:avLst>
              <a:gd name="adj1" fmla="val 50000"/>
              <a:gd name="adj2" fmla="val 50001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右箭头 16"/>
          <p:cNvSpPr/>
          <p:nvPr/>
        </p:nvSpPr>
        <p:spPr>
          <a:xfrm rot="5400000">
            <a:off x="3709989" y="4702277"/>
            <a:ext cx="339634" cy="505096"/>
          </a:xfrm>
          <a:prstGeom prst="rightArrow">
            <a:avLst>
              <a:gd name="adj1" fmla="val 50000"/>
              <a:gd name="adj2" fmla="val 50001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内容占位符 8"/>
          <p:cNvSpPr txBox="1">
            <a:spLocks/>
          </p:cNvSpPr>
          <p:nvPr/>
        </p:nvSpPr>
        <p:spPr>
          <a:xfrm>
            <a:off x="2673670" y="5190448"/>
            <a:ext cx="2403566" cy="482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Lyrics</a:t>
            </a:r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5420760" y="2708492"/>
            <a:ext cx="3627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Time signature, tempo, </a:t>
            </a:r>
            <a:r>
              <a:rPr lang="en-US" sz="2000" dirty="0" smtClean="0"/>
              <a:t>timbre, … </a:t>
            </a:r>
            <a:endParaRPr 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5420759" y="3490014"/>
            <a:ext cx="31348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Rock, jazz, blues, country, … </a:t>
            </a:r>
            <a:endParaRPr 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5420759" y="4303615"/>
            <a:ext cx="2410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Love, life, friends, … </a:t>
            </a:r>
            <a:endParaRPr 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3750472" y="3893179"/>
            <a:ext cx="277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011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2364377" y="2835606"/>
            <a:ext cx="2403566" cy="482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Sound features</a:t>
            </a:r>
            <a:endParaRPr lang="en-US" dirty="0"/>
          </a:p>
        </p:txBody>
      </p:sp>
      <p:sp>
        <p:nvSpPr>
          <p:cNvPr id="7" name="右箭头 6"/>
          <p:cNvSpPr/>
          <p:nvPr/>
        </p:nvSpPr>
        <p:spPr>
          <a:xfrm rot="5400000">
            <a:off x="2546765" y="4084812"/>
            <a:ext cx="2038788" cy="505096"/>
          </a:xfrm>
          <a:prstGeom prst="rightArrow">
            <a:avLst>
              <a:gd name="adj1" fmla="val 50000"/>
              <a:gd name="adj2" fmla="val 50001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内容占位符 8"/>
          <p:cNvSpPr txBox="1">
            <a:spLocks/>
          </p:cNvSpPr>
          <p:nvPr/>
        </p:nvSpPr>
        <p:spPr>
          <a:xfrm>
            <a:off x="2364376" y="5356754"/>
            <a:ext cx="2403566" cy="482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Lyrics</a:t>
            </a:r>
            <a:endParaRPr 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17721" y="4076483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793375" y="2964023"/>
            <a:ext cx="51032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Sound features: </a:t>
            </a:r>
            <a:r>
              <a:rPr lang="en-US" sz="2000" dirty="0" smtClean="0"/>
              <a:t>rhythm, pitch,  timbre,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Lyrics:  </a:t>
            </a:r>
            <a:r>
              <a:rPr lang="en-US" sz="2000" dirty="0" smtClean="0"/>
              <a:t>I, the, you, to, and, …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 apparent relationship between sound features and lyrics.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709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2364377" y="2835606"/>
            <a:ext cx="2403566" cy="482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Sound features</a:t>
            </a:r>
            <a:endParaRPr lang="en-US" dirty="0"/>
          </a:p>
        </p:txBody>
      </p:sp>
      <p:sp>
        <p:nvSpPr>
          <p:cNvPr id="7" name="右箭头 6"/>
          <p:cNvSpPr/>
          <p:nvPr/>
        </p:nvSpPr>
        <p:spPr>
          <a:xfrm rot="5400000">
            <a:off x="3230879" y="3400698"/>
            <a:ext cx="670560" cy="505096"/>
          </a:xfrm>
          <a:prstGeom prst="rightArrow">
            <a:avLst>
              <a:gd name="adj1" fmla="val 50000"/>
              <a:gd name="adj2" fmla="val 50001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内容占位符 8"/>
          <p:cNvSpPr txBox="1">
            <a:spLocks/>
          </p:cNvSpPr>
          <p:nvPr/>
        </p:nvSpPr>
        <p:spPr>
          <a:xfrm>
            <a:off x="2364376" y="5356754"/>
            <a:ext cx="2403566" cy="482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Lyrics</a:t>
            </a:r>
            <a:endParaRPr 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17721" y="4076483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793375" y="2964023"/>
            <a:ext cx="51032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Sound features: </a:t>
            </a:r>
            <a:r>
              <a:rPr lang="en-US" sz="2000" dirty="0" smtClean="0"/>
              <a:t>rhythm, pitch,  timbre,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Lyrics:  </a:t>
            </a:r>
            <a:r>
              <a:rPr lang="en-US" sz="2000" dirty="0" smtClean="0"/>
              <a:t>I, the, you, to, and, …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 apparent relationship between sound features and lyrics.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Something in between that connects </a:t>
            </a:r>
            <a:r>
              <a:rPr lang="en-US" sz="2000" dirty="0" smtClean="0"/>
              <a:t>them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Could </a:t>
            </a:r>
            <a:r>
              <a:rPr lang="en-US" sz="2000" dirty="0" smtClean="0"/>
              <a:t>be </a:t>
            </a:r>
            <a:r>
              <a:rPr lang="en-US" sz="2000" b="1" dirty="0" smtClean="0"/>
              <a:t>lyrics topics.</a:t>
            </a:r>
            <a:endParaRPr lang="en-US" sz="2000" b="1" dirty="0"/>
          </a:p>
        </p:txBody>
      </p:sp>
      <p:sp>
        <p:nvSpPr>
          <p:cNvPr id="8" name="右箭头 7"/>
          <p:cNvSpPr/>
          <p:nvPr/>
        </p:nvSpPr>
        <p:spPr>
          <a:xfrm rot="5400000">
            <a:off x="3209108" y="4677971"/>
            <a:ext cx="670560" cy="505096"/>
          </a:xfrm>
          <a:prstGeom prst="rightArrow">
            <a:avLst>
              <a:gd name="adj1" fmla="val 50000"/>
              <a:gd name="adj2" fmla="val 50001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latent </a:t>
            </a:r>
            <a:r>
              <a:rPr lang="en-US" dirty="0" err="1"/>
              <a:t>Dirichlet</a:t>
            </a:r>
            <a:r>
              <a:rPr lang="en-US" dirty="0"/>
              <a:t> allocation (</a:t>
            </a:r>
            <a:r>
              <a:rPr lang="en-US" dirty="0" smtClean="0"/>
              <a:t>LDA)</a:t>
            </a:r>
          </a:p>
          <a:p>
            <a:r>
              <a:rPr lang="en-US" dirty="0" smtClean="0"/>
              <a:t>Topics are a assumed to be uncorrelated.</a:t>
            </a:r>
          </a:p>
          <a:p>
            <a:r>
              <a:rPr lang="en-US" dirty="0" smtClean="0"/>
              <a:t>Words within a topics tend to appear together</a:t>
            </a:r>
            <a:r>
              <a:rPr lang="en-US" dirty="0" smtClean="0"/>
              <a:t>. Words between topics tend not to appear together.</a:t>
            </a:r>
            <a:endParaRPr lang="en-US" dirty="0" smtClean="0"/>
          </a:p>
          <a:p>
            <a:r>
              <a:rPr lang="en-US" dirty="0" smtClean="0"/>
              <a:t>A quick LDA( ) on our lyrics data with number of topics = 20.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8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161080"/>
              </p:ext>
            </p:extLst>
          </p:nvPr>
        </p:nvGraphicFramePr>
        <p:xfrm>
          <a:off x="5564778" y="2673530"/>
          <a:ext cx="4641669" cy="3293745"/>
        </p:xfrm>
        <a:graphic>
          <a:graphicData uri="http://schemas.openxmlformats.org/drawingml/2006/table">
            <a:tbl>
              <a:tblPr firstRow="1" firstCol="1" bandCol="1">
                <a:tableStyleId>{7DF18680-E054-41AD-8BC1-D1AEF772440D}</a:tableStyleId>
              </a:tblPr>
              <a:tblGrid>
                <a:gridCol w="1055055"/>
                <a:gridCol w="1195538"/>
                <a:gridCol w="1195538"/>
                <a:gridCol w="1195538"/>
              </a:tblGrid>
              <a:tr h="249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Top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words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Topic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Topic 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Topic </a:t>
                      </a:r>
                      <a:r>
                        <a:rPr lang="en-US" sz="1600" u="none" strike="noStrike" dirty="0" smtClean="0">
                          <a:effectLst/>
                        </a:rPr>
                        <a:t>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9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ich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que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9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9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9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je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die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9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9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9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das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9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pas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9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nicht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9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que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9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mich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tu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9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qui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auf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61162" y="2586444"/>
            <a:ext cx="39536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Topic 3  : French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Topic 12: </a:t>
            </a:r>
            <a:r>
              <a:rPr lang="en-US" altLang="zh-CN" sz="2000" dirty="0" smtClean="0"/>
              <a:t>German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Topic 13: </a:t>
            </a:r>
            <a:r>
              <a:rPr lang="en-US" sz="2000" dirty="0" smtClean="0"/>
              <a:t>Spanish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Sensitive to languages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870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373202"/>
              </p:ext>
            </p:extLst>
          </p:nvPr>
        </p:nvGraphicFramePr>
        <p:xfrm>
          <a:off x="3971109" y="2612679"/>
          <a:ext cx="6925489" cy="3293745"/>
        </p:xfrm>
        <a:graphic>
          <a:graphicData uri="http://schemas.openxmlformats.org/drawingml/2006/table">
            <a:tbl>
              <a:tblPr firstRow="1" firstCol="1" bandCol="1">
                <a:tableStyleId>{7DF18680-E054-41AD-8BC1-D1AEF772440D}</a:tableStyleId>
              </a:tblPr>
              <a:tblGrid>
                <a:gridCol w="1125577"/>
                <a:gridCol w="966652"/>
                <a:gridCol w="966652"/>
                <a:gridCol w="966652"/>
                <a:gridCol w="966652"/>
                <a:gridCol w="966652"/>
                <a:gridCol w="966652"/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>
                          <a:effectLst/>
                        </a:rPr>
                        <a:t>Top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words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Topic 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Topic 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Topic 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Topic 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Topic 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Topic 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you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you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you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love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your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will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you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you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you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babi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your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yeah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world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never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love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what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danc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would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know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your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how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who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37211" y="2612625"/>
            <a:ext cx="1898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English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Not </a:t>
            </a:r>
            <a:r>
              <a:rPr lang="en-US" sz="2000" dirty="0" smtClean="0"/>
              <a:t>clear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097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</a:t>
            </a:r>
            <a:endParaRPr 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444791"/>
              </p:ext>
            </p:extLst>
          </p:nvPr>
        </p:nvGraphicFramePr>
        <p:xfrm>
          <a:off x="1959432" y="3092769"/>
          <a:ext cx="8273136" cy="2537868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867056"/>
                <a:gridCol w="740608"/>
                <a:gridCol w="740608"/>
                <a:gridCol w="740608"/>
                <a:gridCol w="740608"/>
                <a:gridCol w="740608"/>
                <a:gridCol w="740608"/>
                <a:gridCol w="740608"/>
                <a:gridCol w="740608"/>
                <a:gridCol w="740608"/>
                <a:gridCol w="74060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1-10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11-20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like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got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nigga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21-30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shit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him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what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yo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when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but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out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7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31-40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your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down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fuck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off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41-50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niggaz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back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keep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money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51-60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from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yeah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bitch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you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61-70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caus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street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head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just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71-80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make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who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right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big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know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more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81-90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boy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ima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never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good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about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fuckin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talk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91-100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gangsta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where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bout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hell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wanna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dog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move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>
                          <a:effectLst/>
                        </a:rPr>
                        <a:t>motherf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637212" y="2593831"/>
            <a:ext cx="3058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Topic 15 (Top 100 words)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662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2364377" y="2835606"/>
            <a:ext cx="2403566" cy="482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Sound features</a:t>
            </a:r>
            <a:endParaRPr lang="en-US" dirty="0"/>
          </a:p>
        </p:txBody>
      </p:sp>
      <p:sp>
        <p:nvSpPr>
          <p:cNvPr id="7" name="右箭头 6"/>
          <p:cNvSpPr/>
          <p:nvPr/>
        </p:nvSpPr>
        <p:spPr>
          <a:xfrm rot="5400000">
            <a:off x="3230879" y="3400698"/>
            <a:ext cx="670560" cy="505096"/>
          </a:xfrm>
          <a:prstGeom prst="rightArrow">
            <a:avLst>
              <a:gd name="adj1" fmla="val 50000"/>
              <a:gd name="adj2" fmla="val 50001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内容占位符 8"/>
          <p:cNvSpPr txBox="1">
            <a:spLocks/>
          </p:cNvSpPr>
          <p:nvPr/>
        </p:nvSpPr>
        <p:spPr>
          <a:xfrm>
            <a:off x="2364376" y="5356754"/>
            <a:ext cx="2403566" cy="482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Lyrics</a:t>
            </a:r>
            <a:endParaRPr 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056465" y="4049094"/>
            <a:ext cx="975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Topics</a:t>
            </a:r>
            <a:endParaRPr 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793375" y="2964023"/>
            <a:ext cx="51032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Sound features: </a:t>
            </a:r>
            <a:r>
              <a:rPr lang="en-US" sz="2000" dirty="0" smtClean="0"/>
              <a:t>rhythm, pitch,  timbre,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Topics:  </a:t>
            </a:r>
            <a:r>
              <a:rPr lang="en-US" sz="2000" dirty="0" smtClean="0"/>
              <a:t>I, the, you, to, and, …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 apparent relationship between sound features and topics.</a:t>
            </a:r>
          </a:p>
        </p:txBody>
      </p:sp>
      <p:sp>
        <p:nvSpPr>
          <p:cNvPr id="8" name="右箭头 7"/>
          <p:cNvSpPr/>
          <p:nvPr/>
        </p:nvSpPr>
        <p:spPr>
          <a:xfrm rot="5400000">
            <a:off x="3209108" y="4677971"/>
            <a:ext cx="670560" cy="505096"/>
          </a:xfrm>
          <a:prstGeom prst="rightArrow">
            <a:avLst>
              <a:gd name="adj1" fmla="val 50000"/>
              <a:gd name="adj2" fmla="val 50001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2364377" y="2835606"/>
            <a:ext cx="2403566" cy="482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Sound features</a:t>
            </a:r>
            <a:endParaRPr lang="en-US" dirty="0"/>
          </a:p>
        </p:txBody>
      </p:sp>
      <p:sp>
        <p:nvSpPr>
          <p:cNvPr id="7" name="右箭头 6"/>
          <p:cNvSpPr/>
          <p:nvPr/>
        </p:nvSpPr>
        <p:spPr>
          <a:xfrm rot="5400000">
            <a:off x="3392801" y="4050357"/>
            <a:ext cx="346713" cy="505096"/>
          </a:xfrm>
          <a:prstGeom prst="rightArrow">
            <a:avLst>
              <a:gd name="adj1" fmla="val 50000"/>
              <a:gd name="adj2" fmla="val 50001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内容占位符 8"/>
          <p:cNvSpPr txBox="1">
            <a:spLocks/>
          </p:cNvSpPr>
          <p:nvPr/>
        </p:nvSpPr>
        <p:spPr>
          <a:xfrm>
            <a:off x="2364376" y="5356754"/>
            <a:ext cx="2403566" cy="482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Lyrics</a:t>
            </a:r>
            <a:endParaRPr 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078236" y="4360227"/>
            <a:ext cx="975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Topics</a:t>
            </a:r>
            <a:endParaRPr 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793375" y="2964023"/>
            <a:ext cx="51032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Sound features: </a:t>
            </a:r>
            <a:r>
              <a:rPr lang="en-US" sz="2000" dirty="0" smtClean="0"/>
              <a:t>rhythm, pitch,  timbre,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Topics:  </a:t>
            </a:r>
            <a:r>
              <a:rPr lang="en-US" sz="2000" dirty="0" smtClean="0"/>
              <a:t>I, the, you, to, and, …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 apparent relationship between sound features and topics.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Something in between that connects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Could be </a:t>
            </a:r>
            <a:r>
              <a:rPr lang="en-US" sz="2000" b="1" dirty="0" smtClean="0"/>
              <a:t>music styles</a:t>
            </a:r>
            <a:r>
              <a:rPr lang="en-US" sz="2000" dirty="0" smtClean="0"/>
              <a:t>.</a:t>
            </a:r>
          </a:p>
        </p:txBody>
      </p:sp>
      <p:sp>
        <p:nvSpPr>
          <p:cNvPr id="8" name="右箭头 7"/>
          <p:cNvSpPr/>
          <p:nvPr/>
        </p:nvSpPr>
        <p:spPr>
          <a:xfrm rot="5400000">
            <a:off x="3362996" y="4831859"/>
            <a:ext cx="362784" cy="505096"/>
          </a:xfrm>
          <a:prstGeom prst="rightArrow">
            <a:avLst>
              <a:gd name="adj1" fmla="val 50000"/>
              <a:gd name="adj2" fmla="val 50001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右箭头 8"/>
          <p:cNvSpPr/>
          <p:nvPr/>
        </p:nvSpPr>
        <p:spPr>
          <a:xfrm rot="5400000">
            <a:off x="3392800" y="3220528"/>
            <a:ext cx="346713" cy="505096"/>
          </a:xfrm>
          <a:prstGeom prst="rightArrow">
            <a:avLst>
              <a:gd name="adj1" fmla="val 50000"/>
              <a:gd name="adj2" fmla="val 50001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内容占位符 8"/>
          <p:cNvSpPr txBox="1">
            <a:spLocks/>
          </p:cNvSpPr>
          <p:nvPr/>
        </p:nvSpPr>
        <p:spPr>
          <a:xfrm>
            <a:off x="2342605" y="3647188"/>
            <a:ext cx="2403566" cy="482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9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850</TotalTime>
  <Words>734</Words>
  <Application>Microsoft Office PowerPoint</Application>
  <PresentationFormat>宽屏</PresentationFormat>
  <Paragraphs>345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宋体</vt:lpstr>
      <vt:lpstr>方正舒体</vt:lpstr>
      <vt:lpstr>Arial</vt:lpstr>
      <vt:lpstr>Calibri</vt:lpstr>
      <vt:lpstr>Calibri Light</vt:lpstr>
      <vt:lpstr>Garamond</vt:lpstr>
      <vt:lpstr>Wingdings 2</vt:lpstr>
      <vt:lpstr>HDOfficeLightV0</vt:lpstr>
      <vt:lpstr>环保</vt:lpstr>
      <vt:lpstr>Music and Lyrics</vt:lpstr>
      <vt:lpstr>Idea</vt:lpstr>
      <vt:lpstr>Idea</vt:lpstr>
      <vt:lpstr>Topic Model</vt:lpstr>
      <vt:lpstr>Topic Model</vt:lpstr>
      <vt:lpstr>Topic Model</vt:lpstr>
      <vt:lpstr>Topic Model</vt:lpstr>
      <vt:lpstr>Idea</vt:lpstr>
      <vt:lpstr>Idea</vt:lpstr>
      <vt:lpstr>Time Signature</vt:lpstr>
      <vt:lpstr>Tempo</vt:lpstr>
      <vt:lpstr>Timbre</vt:lpstr>
      <vt:lpstr>Timbre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30</cp:revision>
  <dcterms:created xsi:type="dcterms:W3CDTF">2016-11-16T05:12:42Z</dcterms:created>
  <dcterms:modified xsi:type="dcterms:W3CDTF">2016-11-16T19:43:51Z</dcterms:modified>
</cp:coreProperties>
</file>