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62" r:id="rId2"/>
    <p:sldMasterId id="2147483660" r:id="rId3"/>
    <p:sldMasterId id="2147483688" r:id="rId4"/>
  </p:sldMasterIdLst>
  <p:notesMasterIdLst>
    <p:notesMasterId r:id="rId31"/>
  </p:notesMasterIdLst>
  <p:handoutMasterIdLst>
    <p:handoutMasterId r:id="rId32"/>
  </p:handoutMasterIdLst>
  <p:sldIdLst>
    <p:sldId id="640" r:id="rId5"/>
    <p:sldId id="670" r:id="rId6"/>
    <p:sldId id="671" r:id="rId7"/>
    <p:sldId id="672" r:id="rId8"/>
    <p:sldId id="673" r:id="rId9"/>
    <p:sldId id="674" r:id="rId10"/>
    <p:sldId id="675" r:id="rId11"/>
    <p:sldId id="676" r:id="rId12"/>
    <p:sldId id="677" r:id="rId13"/>
    <p:sldId id="678" r:id="rId14"/>
    <p:sldId id="679" r:id="rId15"/>
    <p:sldId id="680" r:id="rId16"/>
    <p:sldId id="689" r:id="rId17"/>
    <p:sldId id="692" r:id="rId18"/>
    <p:sldId id="693" r:id="rId19"/>
    <p:sldId id="690" r:id="rId20"/>
    <p:sldId id="691" r:id="rId21"/>
    <p:sldId id="681" r:id="rId22"/>
    <p:sldId id="683" r:id="rId23"/>
    <p:sldId id="684" r:id="rId24"/>
    <p:sldId id="685" r:id="rId25"/>
    <p:sldId id="686" r:id="rId26"/>
    <p:sldId id="687" r:id="rId27"/>
    <p:sldId id="682" r:id="rId28"/>
    <p:sldId id="688" r:id="rId29"/>
    <p:sldId id="694" r:id="rId3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DD"/>
    <a:srgbClr val="FFFF00"/>
    <a:srgbClr val="FFFFD2"/>
    <a:srgbClr val="FFFFC8"/>
    <a:srgbClr val="003E6C"/>
    <a:srgbClr val="FF0000"/>
    <a:srgbClr val="FF9933"/>
    <a:srgbClr val="CC0000"/>
    <a:srgbClr val="FFFFFF"/>
    <a:srgbClr val="F7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1384C-A0BB-4213-AA9D-B229B3F42603}" v="53" dt="2020-08-14T03:34:07.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568" autoAdjust="0"/>
    <p:restoredTop sz="57462" autoAdjust="0"/>
  </p:normalViewPr>
  <p:slideViewPr>
    <p:cSldViewPr>
      <p:cViewPr varScale="1">
        <p:scale>
          <a:sx n="65" d="100"/>
          <a:sy n="65" d="100"/>
        </p:scale>
        <p:origin x="2532" y="7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DCB7E7D-D78F-4F73-8947-477779E4DBFC}" type="datetimeFigureOut">
              <a:rPr lang="en-US" smtClean="0"/>
              <a:pPr/>
              <a:t>8/13/2020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4EF0F8-AECD-4970-835E-1DF5D0962B51}" type="slidenum">
              <a:rPr lang="en-US" smtClean="0"/>
              <a:pPr/>
              <a:t>‹#›</a:t>
            </a:fld>
            <a:endParaRPr lang="en-US"/>
          </a:p>
        </p:txBody>
      </p:sp>
    </p:spTree>
    <p:extLst>
      <p:ext uri="{BB962C8B-B14F-4D97-AF65-F5344CB8AC3E}">
        <p14:creationId xmlns:p14="http://schemas.microsoft.com/office/powerpoint/2010/main" val="27634388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F3F6506-BE8B-42C2-980F-F149B4D0456C}" type="datetimeFigureOut">
              <a:rPr lang="en-US" smtClean="0"/>
              <a:pPr/>
              <a:t>8/13/2020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2DF6D63-4052-40E8-8843-6FD5B5469218}" type="slidenum">
              <a:rPr lang="en-US" smtClean="0"/>
              <a:pPr/>
              <a:t>‹#›</a:t>
            </a:fld>
            <a:endParaRPr lang="en-US" dirty="0"/>
          </a:p>
        </p:txBody>
      </p:sp>
    </p:spTree>
    <p:extLst>
      <p:ext uri="{BB962C8B-B14F-4D97-AF65-F5344CB8AC3E}">
        <p14:creationId xmlns:p14="http://schemas.microsoft.com/office/powerpoint/2010/main" val="12700807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Hannselthill Camacho and I’ll be going over my experience over the last 9 weeks of being an intern with the air force.</a:t>
            </a:r>
          </a:p>
        </p:txBody>
      </p:sp>
    </p:spTree>
    <p:extLst>
      <p:ext uri="{BB962C8B-B14F-4D97-AF65-F5344CB8AC3E}">
        <p14:creationId xmlns:p14="http://schemas.microsoft.com/office/powerpoint/2010/main" val="165605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TSPI has a wide range of skills associated with its mission. This gives me the opportunity to find a career field that will benefit both me and the 412</a:t>
            </a:r>
            <a:r>
              <a:rPr lang="en-US" baseline="30000" dirty="0"/>
              <a:t>th</a:t>
            </a:r>
            <a:r>
              <a:rPr lang="en-US" dirty="0"/>
              <a:t>  Test Wing. The list provided shows some of the areas that I may consider specializing in.</a:t>
            </a:r>
          </a:p>
          <a:p>
            <a:endParaRPr lang="en-US" dirty="0"/>
          </a:p>
          <a:p>
            <a:r>
              <a:rPr lang="en-US" dirty="0"/>
              <a:t>I was involved in many meetings with current subject matter experts in most of the fields listed above. This gave me more insight on some of the projects I can be involved in and some of the coworkers I will get to work with.</a:t>
            </a:r>
          </a:p>
          <a:p>
            <a:endParaRPr lang="en-US" dirty="0"/>
          </a:p>
          <a:p>
            <a:endParaRPr lang="en-US" dirty="0"/>
          </a:p>
        </p:txBody>
      </p:sp>
    </p:spTree>
    <p:extLst>
      <p:ext uri="{BB962C8B-B14F-4D97-AF65-F5344CB8AC3E}">
        <p14:creationId xmlns:p14="http://schemas.microsoft.com/office/powerpoint/2010/main" val="123265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educational opportunities offered by the Air Force are great opportunities for individuals such as myself to avoid stagnating professionally</a:t>
            </a:r>
          </a:p>
          <a:p>
            <a:endParaRPr lang="en-US" dirty="0"/>
          </a:p>
          <a:p>
            <a:r>
              <a:rPr lang="en-US" dirty="0"/>
              <a:t>The Individual development plan helped me realize the importance of setting a concrete set of goals and a strategy towards achieving those goals.</a:t>
            </a:r>
          </a:p>
          <a:p>
            <a:endParaRPr lang="en-US" dirty="0"/>
          </a:p>
          <a:p>
            <a:r>
              <a:rPr lang="en-US" dirty="0"/>
              <a:t>The Long-Term Full-Time Training program would allow me to enhance my specialized training to further benefit the mission.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Air War College is a great opportunity to develop my leadership and critical thinking skills outside my field of expertise.</a:t>
            </a:r>
          </a:p>
          <a:p>
            <a:endParaRPr lang="en-US" dirty="0"/>
          </a:p>
          <a:p>
            <a:r>
              <a:rPr lang="en-US" dirty="0"/>
              <a:t>The LTFT and Air War college are opportunities I may consider in the future but currently, I plan on utilizing the Palace Acquire Program. Next year I will be converting from a PCIP to a PAQ. This entails a 3-year program, where the first and third year are focused on work experience. While the second year will be spent pursuing a masters degree full time.</a:t>
            </a:r>
          </a:p>
        </p:txBody>
      </p:sp>
    </p:spTree>
    <p:extLst>
      <p:ext uri="{BB962C8B-B14F-4D97-AF65-F5344CB8AC3E}">
        <p14:creationId xmlns:p14="http://schemas.microsoft.com/office/powerpoint/2010/main" val="132652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Interactive Training Program offers an engaging and software organized way for new hires to become familiar with the office space and go through a series of steps before having the knowledge required to contribute to the mission.</a:t>
            </a:r>
          </a:p>
          <a:p>
            <a:endParaRPr lang="en-US" dirty="0"/>
          </a:p>
          <a:p>
            <a:r>
              <a:rPr lang="en-US" dirty="0"/>
              <a:t>Due to the virtual environment, an offline standalone version of the Interactive Training Program was made accessible to me thanks to Wyatt Emery and Ryan Glazner. It involved most of the functionality provided by the version used in the office, apart from a few differences.</a:t>
            </a:r>
          </a:p>
          <a:p>
            <a:endParaRPr lang="en-US" dirty="0"/>
          </a:p>
          <a:p>
            <a:r>
              <a:rPr lang="en-US" dirty="0"/>
              <a:t>The offline version is purely self verified progress. Meaning I go through the tasks and mark the completion of the task myself. </a:t>
            </a:r>
          </a:p>
          <a:p>
            <a:endParaRPr lang="en-US" dirty="0"/>
          </a:p>
          <a:p>
            <a:r>
              <a:rPr lang="en-US" dirty="0"/>
              <a:t>The online version, offers mentors the convenience of checking the interns progress before clearing them to advance. The online version also notifies the new hire when new tasks have been assigned.</a:t>
            </a:r>
          </a:p>
          <a:p>
            <a:endParaRPr lang="en-US" dirty="0"/>
          </a:p>
          <a:p>
            <a:r>
              <a:rPr lang="en-US" dirty="0"/>
              <a:t>The program offers an RPG view as its main view. This shows the layout of the office from a top down view, with sprites located where the coworkers are stationed in the office. </a:t>
            </a:r>
          </a:p>
          <a:p>
            <a:endParaRPr lang="en-US" dirty="0"/>
          </a:p>
          <a:p>
            <a:r>
              <a:rPr lang="en-US" dirty="0"/>
              <a:t>The task view provides a directed graph of the tasks an intern must complete for their initial on the job training. </a:t>
            </a:r>
          </a:p>
          <a:p>
            <a:endParaRPr lang="en-US" dirty="0"/>
          </a:p>
        </p:txBody>
      </p:sp>
    </p:spTree>
    <p:extLst>
      <p:ext uri="{BB962C8B-B14F-4D97-AF65-F5344CB8AC3E}">
        <p14:creationId xmlns:p14="http://schemas.microsoft.com/office/powerpoint/2010/main" val="2150584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corner of the office I would be working in during normal working conditions. It is important to note that this is not the final release for the program. The background textures and other features are still in the works. In its current state it does provide the functionality required to train a new hire and get familiar with the office layout.  </a:t>
            </a:r>
          </a:p>
          <a:p>
            <a:endParaRPr lang="en-US" dirty="0"/>
          </a:p>
          <a:p>
            <a:r>
              <a:rPr lang="en-US" dirty="0"/>
              <a:t>In red I circled the character sprite the user controls to navigate the office. The controls are intuitive and easy to learn. I can walk up to a coworker and prompt them for a dialog and other options. If I am searching for my supervisor's office, I can quickly walk around the RPG view to find it without leaving my desk. </a:t>
            </a:r>
          </a:p>
        </p:txBody>
      </p:sp>
    </p:spTree>
    <p:extLst>
      <p:ext uri="{BB962C8B-B14F-4D97-AF65-F5344CB8AC3E}">
        <p14:creationId xmlns:p14="http://schemas.microsoft.com/office/powerpoint/2010/main" val="185995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conversation prompt. By initiating conversation with a coworker's character, I can learn more about them and some of the work they are involved in. </a:t>
            </a:r>
          </a:p>
        </p:txBody>
      </p:sp>
    </p:spTree>
    <p:extLst>
      <p:ext uri="{BB962C8B-B14F-4D97-AF65-F5344CB8AC3E}">
        <p14:creationId xmlns:p14="http://schemas.microsoft.com/office/powerpoint/2010/main" val="1413675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option allows me to see the persons earned certificates, areas of expertise, as well as contact information so I can email them if I have a question.</a:t>
            </a:r>
          </a:p>
        </p:txBody>
      </p:sp>
    </p:spTree>
    <p:extLst>
      <p:ext uri="{BB962C8B-B14F-4D97-AF65-F5344CB8AC3E}">
        <p14:creationId xmlns:p14="http://schemas.microsoft.com/office/powerpoint/2010/main" val="3777284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task view provides an easy to follow guideline specified by the mentor for the new hire to follow. I was assigned a PCIP Engineering main task, it contained 3 subtasks which I can complete in any order. But I cannot progress onto the engineering project until the three subtasks that are directed towards it are completed. The same holds true to the modules inside the subtasks as can be seen in the engineering references. </a:t>
            </a:r>
          </a:p>
          <a:p>
            <a:endParaRPr lang="en-US" dirty="0"/>
          </a:p>
          <a:p>
            <a:r>
              <a:rPr lang="en-US" dirty="0"/>
              <a:t>These visually directed graphs are generated by the software. The person assigning the tasks to the trainee is only required to decide the order in which things need to be completed and what to store in each tasks such as a pdf for the trainee to read or a person to setup a meeting with. </a:t>
            </a:r>
          </a:p>
        </p:txBody>
      </p:sp>
    </p:spTree>
    <p:extLst>
      <p:ext uri="{BB962C8B-B14F-4D97-AF65-F5344CB8AC3E}">
        <p14:creationId xmlns:p14="http://schemas.microsoft.com/office/powerpoint/2010/main" val="1864868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am providing a second example to highlight one point.</a:t>
            </a:r>
          </a:p>
          <a:p>
            <a:endParaRPr lang="en-US" dirty="0"/>
          </a:p>
          <a:p>
            <a:r>
              <a:rPr lang="en-US" dirty="0"/>
              <a:t>In the center you can notice that two modules can be prerequisites for starting another module. This means the graphs can become more complex than a simple linear graph. Allowing for more flexibility on the mentor's side when creating a curriculum. </a:t>
            </a:r>
          </a:p>
          <a:p>
            <a:endParaRPr lang="en-US" dirty="0"/>
          </a:p>
          <a:p>
            <a:r>
              <a:rPr lang="en-US" dirty="0"/>
              <a:t>That was a brief talk about the Interactive Training Program. It is easy to use and is very easy to navigate. This tool has been useful in expediting my training process. I waste less time trying to figure out what my next objective is and more time working on it.</a:t>
            </a:r>
          </a:p>
        </p:txBody>
      </p:sp>
    </p:spTree>
    <p:extLst>
      <p:ext uri="{BB962C8B-B14F-4D97-AF65-F5344CB8AC3E}">
        <p14:creationId xmlns:p14="http://schemas.microsoft.com/office/powerpoint/2010/main" val="312572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course of the 3-week extension period, I had the opportunity to work on two projects.</a:t>
            </a:r>
          </a:p>
          <a:p>
            <a:endParaRPr lang="en-US" dirty="0"/>
          </a:p>
          <a:p>
            <a:r>
              <a:rPr lang="en-US" dirty="0"/>
              <a:t>The BestXYZ Processor was an intern project in which I was given a set of requirements. After taking in the requirements, I Was tasked with choosing the tools I deemed fit for the task at hand. During development I Created documentation that falls in line with the TSPI agile development process. And provided a presentation.</a:t>
            </a:r>
          </a:p>
          <a:p>
            <a:endParaRPr lang="en-US" dirty="0"/>
          </a:p>
          <a:p>
            <a:r>
              <a:rPr lang="en-US" dirty="0"/>
              <a:t>T5 Prod version 2 is a project in the early stages of development. It is a Test Evaluation Command and Control System data conversion utility and product generator. I was briefly involved in the design phase which included considerations for how the GUI would be organized. As well as some high-level organization for data structures that will be implemented in 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be going over both projects briefly to give a little more context on what they do.</a:t>
            </a:r>
          </a:p>
        </p:txBody>
      </p:sp>
    </p:spTree>
    <p:extLst>
      <p:ext uri="{BB962C8B-B14F-4D97-AF65-F5344CB8AC3E}">
        <p14:creationId xmlns:p14="http://schemas.microsoft.com/office/powerpoint/2010/main" val="1432354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TSPI relies on GPS receivers for its operations. </a:t>
            </a:r>
          </a:p>
          <a:p>
            <a:endParaRPr lang="en-US" dirty="0"/>
          </a:p>
          <a:p>
            <a:r>
              <a:rPr lang="en-US" dirty="0"/>
              <a:t>An important part of the operations involves validating that the data sources are providing accurate values. </a:t>
            </a:r>
          </a:p>
          <a:p>
            <a:endParaRPr lang="en-US" dirty="0"/>
          </a:p>
          <a:p>
            <a:r>
              <a:rPr lang="en-US" dirty="0"/>
              <a:t>If the Positional accuracies are not within a certain margin of error, then further investigation and possible recalibration is required.</a:t>
            </a:r>
          </a:p>
          <a:p>
            <a:endParaRPr lang="en-US" dirty="0"/>
          </a:p>
          <a:p>
            <a:r>
              <a:rPr lang="en-US" dirty="0"/>
              <a:t>The BestXYZ processor allows the differences between a user entered position and collected messages to be compared for potential issues.</a:t>
            </a:r>
          </a:p>
          <a:p>
            <a:endParaRPr lang="en-US" dirty="0"/>
          </a:p>
        </p:txBody>
      </p:sp>
    </p:spTree>
    <p:extLst>
      <p:ext uri="{BB962C8B-B14F-4D97-AF65-F5344CB8AC3E}">
        <p14:creationId xmlns:p14="http://schemas.microsoft.com/office/powerpoint/2010/main" val="2632462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of those weeks were spent being a part of the virtual premiere college intern program. Which I will be referring to as VPCIP for the rest of the presentation.</a:t>
            </a:r>
          </a:p>
          <a:p>
            <a:r>
              <a:rPr lang="en-US" dirty="0"/>
              <a:t>	</a:t>
            </a:r>
          </a:p>
          <a:p>
            <a:r>
              <a:rPr lang="en-US" dirty="0"/>
              <a:t>The weekly schedule of the VPCIP consisted of a combination of self paced learning, discussions involving a facilitator, time with my TSPI assigned mentor and supervisor, time spent with my VPCIP leadership mentor, expanding our network of contacts, and working on a group project.</a:t>
            </a:r>
          </a:p>
          <a:p>
            <a:endParaRPr lang="en-US" dirty="0"/>
          </a:p>
          <a:p>
            <a:r>
              <a:rPr lang="en-US" dirty="0"/>
              <a:t>After the VPCIP came to an end, TSPI offered a 3-week extension period in which I had daily meetings with my TSPI assigned mentor and supervisor, worked on software development projects, and got to experience the Interactive Training Program created at TSPI.</a:t>
            </a:r>
          </a:p>
          <a:p>
            <a:endParaRPr lang="en-US" dirty="0"/>
          </a:p>
          <a:p>
            <a:r>
              <a:rPr lang="en-US" dirty="0"/>
              <a:t>Before I continue further, I would just like to make one thing clear. There were things I liked and things I that I personally didn’t benefit from. With that said I truly appreciate the effort that the Airforce Personnel Center put into making this internship come to fruition. </a:t>
            </a:r>
          </a:p>
          <a:p>
            <a:endParaRPr lang="en-US" dirty="0"/>
          </a:p>
          <a:p>
            <a:r>
              <a:rPr lang="en-US" dirty="0"/>
              <a:t>Many of my peers from Fresno State had their internships completely cancelled as well as job offers put on hold. The Airforce truly showed adaptability by moving forward with the internship.</a:t>
            </a:r>
          </a:p>
        </p:txBody>
      </p:sp>
    </p:spTree>
    <p:extLst>
      <p:ext uri="{BB962C8B-B14F-4D97-AF65-F5344CB8AC3E}">
        <p14:creationId xmlns:p14="http://schemas.microsoft.com/office/powerpoint/2010/main" val="3746871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BestXYZ Processor accepts two inputs: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Novatel Data File containing Range, Time, and BestXYZ messages.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a user entered, Earth Centered Earth Fixed coordinates in meters. The axis for this coordinate system are labeled E, F, and 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parses messages for useful data that is then formatted into a tabular spreadsheet. A running log file is populated with post runtime statistics such as start time and end time for the current run.</a:t>
            </a:r>
          </a:p>
          <a:p>
            <a:endParaRPr lang="en-US" dirty="0"/>
          </a:p>
        </p:txBody>
      </p:sp>
    </p:spTree>
    <p:extLst>
      <p:ext uri="{BB962C8B-B14F-4D97-AF65-F5344CB8AC3E}">
        <p14:creationId xmlns:p14="http://schemas.microsoft.com/office/powerpoint/2010/main" val="922316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Qt was used to create an interactive GUI interface. Qt was also used to handle the background processing thread without locking the GUI</a:t>
            </a:r>
          </a:p>
          <a:p>
            <a:endParaRPr lang="en-US" dirty="0"/>
          </a:p>
          <a:p>
            <a:r>
              <a:rPr lang="en-US" dirty="0"/>
              <a:t>C++ was the primary language used with QT. </a:t>
            </a:r>
          </a:p>
          <a:p>
            <a:r>
              <a:rPr lang="en-US" dirty="0"/>
              <a:t>	The file parsing, ring buffer implementation, and to store the results into output files</a:t>
            </a:r>
          </a:p>
          <a:p>
            <a:endParaRPr lang="en-US" dirty="0"/>
          </a:p>
          <a:p>
            <a:r>
              <a:rPr lang="en-US" dirty="0"/>
              <a:t>The project did not contain any sensitive information. As such the use of GitHub was purely for the emulation of a version control environment.</a:t>
            </a:r>
          </a:p>
          <a:p>
            <a:endParaRPr lang="en-US" dirty="0"/>
          </a:p>
          <a:p>
            <a:r>
              <a:rPr lang="en-US" dirty="0"/>
              <a:t>A subset of the TSPI Agile methodology was used during the development process. </a:t>
            </a:r>
          </a:p>
          <a:p>
            <a:r>
              <a:rPr lang="en-US" dirty="0"/>
              <a:t>	The User Stories helped to ensure requirements were being met</a:t>
            </a:r>
          </a:p>
          <a:p>
            <a:r>
              <a:rPr lang="en-US" dirty="0"/>
              <a:t>	The Requirements, Design, Implementation, and testing documents were used to extract a more concrete set of requirements from the User Stories.</a:t>
            </a:r>
          </a:p>
          <a:p>
            <a:r>
              <a:rPr lang="en-US" dirty="0"/>
              <a:t>	They were also used to go into more detail on the Design and implementation.</a:t>
            </a:r>
          </a:p>
          <a:p>
            <a:r>
              <a:rPr lang="en-US" dirty="0"/>
              <a:t>	The documentation provided one more benefit.</a:t>
            </a:r>
          </a:p>
          <a:p>
            <a:r>
              <a:rPr lang="en-US" dirty="0"/>
              <a:t>	It gives a set of steps for future users and developers to follow when testing the program for error conditions such as an incorrectly specified file paths</a:t>
            </a:r>
          </a:p>
          <a:p>
            <a:r>
              <a:rPr lang="en-US" dirty="0"/>
              <a:t>	</a:t>
            </a:r>
          </a:p>
        </p:txBody>
      </p:sp>
    </p:spTree>
    <p:extLst>
      <p:ext uri="{BB962C8B-B14F-4D97-AF65-F5344CB8AC3E}">
        <p14:creationId xmlns:p14="http://schemas.microsoft.com/office/powerpoint/2010/main" val="2631691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GUI Interface.</a:t>
            </a:r>
          </a:p>
          <a:p>
            <a:endParaRPr lang="en-US" dirty="0"/>
          </a:p>
          <a:p>
            <a:r>
              <a:rPr lang="en-US" dirty="0"/>
              <a:t>On top you will notice that there are three entry fields for specifying input and output files. To the right of the entry fields are 3 buttons that allow the user to browse for the files instead of typing in the file path.</a:t>
            </a:r>
          </a:p>
          <a:p>
            <a:endParaRPr lang="en-US" dirty="0"/>
          </a:p>
          <a:p>
            <a:r>
              <a:rPr lang="en-US" dirty="0"/>
              <a:t>Under the file selection, the user can enter the Earth Centered Earth Fixed E, F, and G coordinates in meters. The user also has the option of loading these coordinates from a file by clicking on the “Load Position” button.</a:t>
            </a:r>
          </a:p>
          <a:p>
            <a:endParaRPr lang="en-US" dirty="0"/>
          </a:p>
          <a:p>
            <a:r>
              <a:rPr lang="en-US" dirty="0"/>
              <a:t>The bottom of the GUI has a “Processing Information” section that is updated with some of the log data from the most recent run. In this case it is empty since the application was just started.</a:t>
            </a:r>
          </a:p>
        </p:txBody>
      </p:sp>
    </p:spTree>
    <p:extLst>
      <p:ext uri="{BB962C8B-B14F-4D97-AF65-F5344CB8AC3E}">
        <p14:creationId xmlns:p14="http://schemas.microsoft.com/office/powerpoint/2010/main" val="479557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-MOB-E currently uses the data provided by TECCS in real-time and for post-mission diagnostics. </a:t>
            </a:r>
          </a:p>
          <a:p>
            <a:r>
              <a:rPr lang="en-US" dirty="0"/>
              <a:t>-MITLL are potential users of the acquisition data</a:t>
            </a:r>
          </a:p>
        </p:txBody>
      </p:sp>
    </p:spTree>
    <p:extLst>
      <p:ext uri="{BB962C8B-B14F-4D97-AF65-F5344CB8AC3E}">
        <p14:creationId xmlns:p14="http://schemas.microsoft.com/office/powerpoint/2010/main" val="3961749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my time at the TSPI I had the chance to apply and improve my presentation skills.</a:t>
            </a:r>
          </a:p>
          <a:p>
            <a:endParaRPr lang="en-US" dirty="0"/>
          </a:p>
          <a:p>
            <a:r>
              <a:rPr lang="en-US" dirty="0"/>
              <a:t>For the BestXYZ Processor I presented the Operation, Code, and Documentation to the TSPI Flight.</a:t>
            </a:r>
          </a:p>
          <a:p>
            <a:endParaRPr lang="en-US" dirty="0"/>
          </a:p>
          <a:p>
            <a:r>
              <a:rPr lang="en-US" dirty="0"/>
              <a:t>The documentation presented was the user manual. This shows how to install, run, and use the application in a simple step by step guide. Other documentation that was part of the project development life cycle but not presented was the RDITs and the user story master list.</a:t>
            </a:r>
          </a:p>
          <a:p>
            <a:endParaRPr lang="en-US" dirty="0"/>
          </a:p>
          <a:p>
            <a:r>
              <a:rPr lang="en-US" dirty="0"/>
              <a:t>The Operation was shown through a demo run. The demo followed the steps outlined in the user manual.</a:t>
            </a:r>
          </a:p>
          <a:p>
            <a:endParaRPr lang="en-US" dirty="0"/>
          </a:p>
          <a:p>
            <a:r>
              <a:rPr lang="en-US" dirty="0"/>
              <a:t>When presenting the code, we went through different sections with a Q &amp; A type of discussion for some of the design decisions involved.</a:t>
            </a:r>
          </a:p>
          <a:p>
            <a:endParaRPr lang="en-US" dirty="0"/>
          </a:p>
          <a:p>
            <a:r>
              <a:rPr lang="en-US" dirty="0"/>
              <a:t>And as you may have already guessed we are living and breathing the second presentation on this list.</a:t>
            </a:r>
          </a:p>
        </p:txBody>
      </p:sp>
    </p:spTree>
    <p:extLst>
      <p:ext uri="{BB962C8B-B14F-4D97-AF65-F5344CB8AC3E}">
        <p14:creationId xmlns:p14="http://schemas.microsoft.com/office/powerpoint/2010/main" val="3157268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TSPI values the professional growth of their employees. This is obvious by the opportunities available for pursuing higher level education and certificates. This is also evident from the initiatives put in place to acquire individuals of quality.</a:t>
            </a:r>
          </a:p>
          <a:p>
            <a:endParaRPr lang="en-US" dirty="0"/>
          </a:p>
          <a:p>
            <a:r>
              <a:rPr lang="en-US" dirty="0"/>
              <a:t>From the short time I have been with TSPI, the culture resembles that of a small business. As opposed to a corporation that treats individuals like a tool to be used and abused.</a:t>
            </a:r>
          </a:p>
          <a:p>
            <a:endParaRPr lang="en-US" dirty="0"/>
          </a:p>
          <a:p>
            <a:r>
              <a:rPr lang="en-US" dirty="0"/>
              <a:t>A little bit of background on the why the work life balance means so much to me.</a:t>
            </a:r>
          </a:p>
          <a:p>
            <a:r>
              <a:rPr lang="en-US" dirty="0"/>
              <a:t>I’ve worked since the age of 11. Mostly in manual labor type jobs like factories and construction. I have also been exposed to an embedded systems industry position last year. These experiences in industry made me realize, there isn’t enough pay in any salary for me to put up with excessive overtime for 30 plus years. For this reason, the work life balance is in my opinion the most important item on that list.</a:t>
            </a:r>
          </a:p>
          <a:p>
            <a:endParaRPr lang="en-US" dirty="0"/>
          </a:p>
          <a:p>
            <a:r>
              <a:rPr lang="en-US" dirty="0"/>
              <a:t>I didn’t have negative experiences to share that were specific to the TSPI flight. The only con I can think of comes from a computer engineering standpoint. The bread and butter of computer engineering is the design of computer hardware. Unfortunately TSPI did not currently have computer architecture projects in the works but this could very well change in the future.</a:t>
            </a:r>
          </a:p>
          <a:p>
            <a:endParaRPr lang="en-US" dirty="0"/>
          </a:p>
          <a:p>
            <a:r>
              <a:rPr lang="en-US" dirty="0"/>
              <a:t>With that being said, I really look forward to coming back next year as a PAC. </a:t>
            </a:r>
          </a:p>
          <a:p>
            <a:endParaRPr lang="en-US" dirty="0"/>
          </a:p>
          <a:p>
            <a:r>
              <a:rPr lang="en-US" dirty="0"/>
              <a:t>Are there any questions?</a:t>
            </a:r>
          </a:p>
          <a:p>
            <a:endParaRPr lang="en-US" dirty="0"/>
          </a:p>
          <a:p>
            <a:endParaRPr lang="en-US" dirty="0"/>
          </a:p>
        </p:txBody>
      </p:sp>
    </p:spTree>
    <p:extLst>
      <p:ext uri="{BB962C8B-B14F-4D97-AF65-F5344CB8AC3E}">
        <p14:creationId xmlns:p14="http://schemas.microsoft.com/office/powerpoint/2010/main" val="3640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Before the internship I was flooded with emails from many different sources.</a:t>
            </a:r>
          </a:p>
          <a:p>
            <a:r>
              <a:rPr lang="en-US" dirty="0"/>
              <a:t>	When I had a question, I was utterly confused on who to contact. Was it my mentor and supervisor? Was it my career field point of contact? Was it the Human Resources staff? Who should I ask?</a:t>
            </a:r>
          </a:p>
          <a:p>
            <a:r>
              <a:rPr lang="en-US" dirty="0"/>
              <a:t>	  </a:t>
            </a:r>
          </a:p>
          <a:p>
            <a:r>
              <a:rPr lang="en-US" dirty="0"/>
              <a:t>During the internship, the confusion was fading away week by week.</a:t>
            </a:r>
          </a:p>
          <a:p>
            <a:r>
              <a:rPr lang="en-US" dirty="0"/>
              <a:t>	The PCIP schedule was initially sent through email on a daily basis. Later it was being posted on canvas, which provided a familiar interface for university students.</a:t>
            </a:r>
          </a:p>
          <a:p>
            <a:endParaRPr lang="en-US" dirty="0"/>
          </a:p>
          <a:p>
            <a:r>
              <a:rPr lang="en-US" dirty="0"/>
              <a:t>As a student I have personally used canvas for about 5 years. I was glad to hear we were using the platform.</a:t>
            </a:r>
          </a:p>
          <a:p>
            <a:r>
              <a:rPr lang="en-US" dirty="0"/>
              <a:t>	The canvas would have the day listed and a dropdown menu with all the items for that day. This included articles on morality, ethics, the history of the Airforce, links to relevant ted talks, and links to video 	meetings.</a:t>
            </a:r>
          </a:p>
          <a:p>
            <a:endParaRPr lang="en-US" dirty="0"/>
          </a:p>
          <a:p>
            <a:r>
              <a:rPr lang="en-US" dirty="0"/>
              <a:t>Video Conferencing tools provided a healthy medium for communication, but issues were encountered.</a:t>
            </a:r>
          </a:p>
          <a:p>
            <a:r>
              <a:rPr lang="en-US" dirty="0"/>
              <a:t>	When presenting a video through Web-ex, there was no sound from the video. The quick solution was to provide a link to the video and for everyone to come back after watching it.</a:t>
            </a:r>
          </a:p>
          <a:p>
            <a:r>
              <a:rPr lang="en-US" dirty="0"/>
              <a:t>	Another solution was to use Zoom Gov. But during some of the Zoom meetings, the restriction on the number of participants allowed was met a few times. </a:t>
            </a:r>
          </a:p>
          <a:p>
            <a:r>
              <a:rPr lang="en-US" dirty="0"/>
              <a:t>	</a:t>
            </a:r>
          </a:p>
          <a:p>
            <a:r>
              <a:rPr lang="en-US" dirty="0"/>
              <a:t>	Verifying our presence at a meeting meant typing in your name and assigned base. This created 400 distracting sounds from chat notifications while some people were presenting.</a:t>
            </a:r>
          </a:p>
          <a:p>
            <a:endParaRPr lang="en-US" dirty="0"/>
          </a:p>
          <a:p>
            <a:r>
              <a:rPr lang="en-US" dirty="0"/>
              <a:t>All PCIPs were asked to download and install the Air Force Civilian Service Application. </a:t>
            </a:r>
          </a:p>
          <a:p>
            <a:r>
              <a:rPr lang="en-US" dirty="0"/>
              <a:t>	The application was to be used as a social hub for the interns. The application itself has many features which I’m sure are useful but some of the features are lagging when compared to industry standard 	applications.</a:t>
            </a:r>
          </a:p>
          <a:p>
            <a:r>
              <a:rPr lang="en-US" dirty="0"/>
              <a:t>	One feature that completely turned me away from the application was the notifications. When a user post a question or comment, I receive a notification with part of the post. When I see one that interest me, 	I tend to open the notification expecting it to take me to that post. But instead it just opens the group chat and I have to go find out where the message is hidden. After a few times of experiencing this, I 	stopped using the application apart from taking questionnaires provided by the AFPC through the app.</a:t>
            </a:r>
          </a:p>
          <a:p>
            <a:r>
              <a:rPr lang="en-US" dirty="0"/>
              <a:t>	</a:t>
            </a:r>
          </a:p>
          <a:p>
            <a:r>
              <a:rPr lang="en-US" dirty="0"/>
              <a:t>Some suggestions I have with regards to communication</a:t>
            </a:r>
          </a:p>
          <a:p>
            <a:r>
              <a:rPr lang="en-US" dirty="0"/>
              <a:t>	If possible, before the internship begins, centralize all the emails to go through the career field point of contact. Now I say if possible, because I do foresee that shifting the flood of emails and responses to the 	POC might cause a substantial increase in the workload that they now must perform on top of their normal duties.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Some of the Interns created a Discord channel. This was heavily used as a social hub for the interns and a dedicated place to network with our peers. I think that encouraging the interns to create their own 	social hub provides benefits that we cannot experience through the more professional channels provided by the Air Force. This can be used as an alternative to the Airforce Civilian Service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scientist and Engineering career field solved the issue of signing in via chat by instead using the log information after a meeting to verify an individual was present. In the future, the general meetings 	should consider doing the same thing.</a:t>
            </a:r>
          </a:p>
          <a:p>
            <a:endParaRPr lang="en-US" dirty="0"/>
          </a:p>
          <a:p>
            <a:r>
              <a:rPr lang="en-US" dirty="0"/>
              <a:t>	</a:t>
            </a:r>
          </a:p>
        </p:txBody>
      </p:sp>
    </p:spTree>
    <p:extLst>
      <p:ext uri="{BB962C8B-B14F-4D97-AF65-F5344CB8AC3E}">
        <p14:creationId xmlns:p14="http://schemas.microsoft.com/office/powerpoint/2010/main" val="3359119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6-week schedule for the virtual internship included 5-weeks through the AFPC and 1 week that was optionally through the AFPC or through your assigned air force base.</a:t>
            </a:r>
          </a:p>
          <a:p>
            <a:endParaRPr lang="en-US" dirty="0"/>
          </a:p>
          <a:p>
            <a:r>
              <a:rPr lang="en-US" dirty="0"/>
              <a:t>	Week 1 was mostly introductions, getting questions answered, and some discussions with the PCIP staff.</a:t>
            </a:r>
          </a:p>
          <a:p>
            <a:endParaRPr lang="en-US" dirty="0"/>
          </a:p>
          <a:p>
            <a:r>
              <a:rPr lang="en-US" dirty="0"/>
              <a:t>	Week 2 was focused on the Air Force University through canvas. </a:t>
            </a:r>
          </a:p>
          <a:p>
            <a:endParaRPr lang="en-US" dirty="0"/>
          </a:p>
          <a:p>
            <a:r>
              <a:rPr lang="en-US" dirty="0"/>
              <a:t>	The next two weeks was a mix of discussions, group project work, and mentoring sessions.</a:t>
            </a:r>
          </a:p>
          <a:p>
            <a:endParaRPr lang="en-US" dirty="0"/>
          </a:p>
          <a:p>
            <a:r>
              <a:rPr lang="en-US" dirty="0"/>
              <a:t>	Week 5 was a unique week and was my favorite week of the entire experience. We had opportunity to spend the entire week “On-site”. Only if it could be supported virtually or physically by your base. That 	was first week I got to focus on engineering specific training and get further acquainted with TSPI.</a:t>
            </a:r>
          </a:p>
          <a:p>
            <a:endParaRPr lang="en-US" dirty="0"/>
          </a:p>
          <a:p>
            <a:r>
              <a:rPr lang="en-US" dirty="0"/>
              <a:t>	The 6</a:t>
            </a:r>
            <a:r>
              <a:rPr lang="en-US" baseline="30000" dirty="0"/>
              <a:t>th</a:t>
            </a:r>
            <a:r>
              <a:rPr lang="en-US" dirty="0"/>
              <a:t> week consisted of some more discussions and the COVID19 project presentations.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believe that changing the schedule around would provide a greater benefit to future interns.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Spend the first day of week one focused on introductions and answering questions. Then spend the next four days of the first week going through the Air Force University lessons. At this point interns should 	have an idea of  the important role the Air Force plays in keeping the united states a dominant force.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Moving the week I got to spend with TSPI down to week 2, would have allowed me to better understand my role in the Air Force earlier on the internship.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other four weeks can be spent doing the discussions, group work, and mentoring sessions.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had run into an issue with the Maxi-Flex advertised schedule. The schedule was advertised to be flexible and accommodating of summer courses. The actual day to day meeting schedule was not disclosed to the interns until the internship started. I was taking a graduate engineering course during the summer. I had to drop the course because I couldn’t make it to the zoom meetings once the internship had started. The course had cost me $1200 out of pocket and after the first week it was too late to get a refund.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suggestion in regards to maxi-flex, is to avoid advertising it for the internship unless it truly is maxi-flex.</a:t>
            </a:r>
          </a:p>
        </p:txBody>
      </p:sp>
    </p:spTree>
    <p:extLst>
      <p:ext uri="{BB962C8B-B14F-4D97-AF65-F5344CB8AC3E}">
        <p14:creationId xmlns:p14="http://schemas.microsoft.com/office/powerpoint/2010/main" val="3488249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Fortunately, everyone I work with at TSPI has made themselves accessible when I require assistance or clarification. I say fortunately because it has been brought to the AFPC’s attention that some people had issues receiving timely responses from their base assigned supervisor and mentor. </a:t>
            </a:r>
          </a:p>
          <a:p>
            <a:endParaRPr lang="en-US" dirty="0"/>
          </a:p>
          <a:p>
            <a:r>
              <a:rPr lang="en-US" dirty="0"/>
              <a:t>This was not my experience. Larry and Ryan have been easy to get a hold of through Microsoft teams and through email. They have also been very flexible with my hours to ensure they don’t encroach on the schedule the AFPC had planned for the interns. They continue to guide me towards developing as a professional and increasing my value for the Air Force.</a:t>
            </a:r>
          </a:p>
          <a:p>
            <a:endParaRPr lang="en-US" dirty="0"/>
          </a:p>
          <a:p>
            <a:r>
              <a:rPr lang="en-US" dirty="0"/>
              <a:t>Dr. Curry was assigned by the AFPC to instill some of the knowledge and experiences that shaped him. Dr. Curry would have me answer questions such as “What are my goals in life?, “Why do those goals matter to me?”, and “What do I value the most in life?”. He also presented scenarios that encouraged discussion on issues of morality and character. </a:t>
            </a:r>
          </a:p>
          <a:p>
            <a:endParaRPr lang="en-US" dirty="0"/>
          </a:p>
          <a:p>
            <a:r>
              <a:rPr lang="en-US" dirty="0"/>
              <a:t>Dr. Curry also offered his professional contacts for those of us that wanted further mentoring from a professional in our desired field. His goal was to help us shape our goals and find a path we desire.</a:t>
            </a:r>
          </a:p>
          <a:p>
            <a:endParaRPr lang="en-US" dirty="0"/>
          </a:p>
          <a:p>
            <a:r>
              <a:rPr lang="en-US" dirty="0"/>
              <a:t>What do all three of these individuals have in common?</a:t>
            </a:r>
          </a:p>
          <a:p>
            <a:r>
              <a:rPr lang="en-US" dirty="0"/>
              <a:t>	Well, they would all make terrible salesmen. Now why do I say that? It sounds bad because the word terrible is in there. It’s not a lack of charisma. It’s not a lack of presentation skills. It’s instead the 	fact that they all display a great amount of integrity. They have all been honest about their time in the Air Force. Both the benefits and the drawbacks.	</a:t>
            </a:r>
          </a:p>
          <a:p>
            <a:endParaRPr lang="en-US" dirty="0"/>
          </a:p>
          <a:p>
            <a:r>
              <a:rPr lang="en-US" dirty="0"/>
              <a:t>	They all made a conscience decision to invest in my growth. By doing so they invested the scarcest commodity in life. A manmade measurement known as time.</a:t>
            </a:r>
          </a:p>
        </p:txBody>
      </p:sp>
    </p:spTree>
    <p:extLst>
      <p:ext uri="{BB962C8B-B14F-4D97-AF65-F5344CB8AC3E}">
        <p14:creationId xmlns:p14="http://schemas.microsoft.com/office/powerpoint/2010/main" val="2841691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experience has given a healthy amount of chances to network.</a:t>
            </a:r>
          </a:p>
          <a:p>
            <a:endParaRPr lang="en-US" dirty="0"/>
          </a:p>
          <a:p>
            <a:r>
              <a:rPr lang="en-US" dirty="0"/>
              <a:t>Different bases and professions in the Air Force would brief us daily on their contributions and what they are looking for in potential new hires. This was a uniquely positive consequence of the new virtual environment.</a:t>
            </a:r>
          </a:p>
          <a:p>
            <a:endParaRPr lang="en-US" dirty="0"/>
          </a:p>
          <a:p>
            <a:r>
              <a:rPr lang="en-US" dirty="0"/>
              <a:t>But to my surprise I don’t recall anyone presenting from Edwards. Maybe next year, Edwards can have someone go out and give a briefing.</a:t>
            </a:r>
          </a:p>
          <a:p>
            <a:endParaRPr lang="en-US" dirty="0"/>
          </a:p>
          <a:p>
            <a:r>
              <a:rPr lang="en-US" dirty="0"/>
              <a:t>Now, For the Edwards PCIP interns we have a “Group Me” chat that was very active during the internship.</a:t>
            </a:r>
          </a:p>
          <a:p>
            <a:endParaRPr lang="en-US" dirty="0"/>
          </a:p>
          <a:p>
            <a:r>
              <a:rPr lang="en-US" dirty="0"/>
              <a:t>For the PCIPs as a whole, we had the discord channel to trade linked In's and have community discussions.</a:t>
            </a:r>
          </a:p>
          <a:p>
            <a:endParaRPr lang="en-US" dirty="0"/>
          </a:p>
          <a:p>
            <a:r>
              <a:rPr lang="en-US" dirty="0"/>
              <a:t>For the Covid19 project I had the pleasure of working with others that are from completely different career fields. Having access to these types of networking opportunities has allowed me the chance to get my ideas across to a diverse audience.</a:t>
            </a:r>
          </a:p>
          <a:p>
            <a:endParaRPr lang="en-US" dirty="0"/>
          </a:p>
          <a:p>
            <a:endParaRPr lang="en-US" dirty="0"/>
          </a:p>
        </p:txBody>
      </p:sp>
    </p:spTree>
    <p:extLst>
      <p:ext uri="{BB962C8B-B14F-4D97-AF65-F5344CB8AC3E}">
        <p14:creationId xmlns:p14="http://schemas.microsoft.com/office/powerpoint/2010/main" val="3932598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The COVID19 project allowed the interns to think creatively, show initiative, improve presentation skills, and exhaust resources towards a common goal.</a:t>
            </a:r>
          </a:p>
          <a:p>
            <a:endParaRPr lang="en-US" dirty="0"/>
          </a:p>
          <a:p>
            <a:r>
              <a:rPr lang="en-US" dirty="0"/>
              <a:t>I will be the first to tell you that I never enjoyed presenting group projects, in my general education classes of the past. The reason being I typically have experienced teammates that either lack motivation or pride in their work. And when one teammate falls behind, everyone looks bad. But this project was different.</a:t>
            </a:r>
          </a:p>
          <a:p>
            <a:endParaRPr lang="en-US" dirty="0"/>
          </a:p>
          <a:p>
            <a:r>
              <a:rPr lang="en-US" dirty="0"/>
              <a:t>My teammates were all supportive of one another. Everyone contributed to the project and this could very well be due to the fact that the PCIP accepts students with a GPA of 2.95 and above. </a:t>
            </a:r>
          </a:p>
          <a:p>
            <a:endParaRPr lang="en-US" dirty="0"/>
          </a:p>
          <a:p>
            <a:r>
              <a:rPr lang="en-US" dirty="0"/>
              <a:t>One of the goals of the project was to think of creative solutions to some of the problems encountered when transitioning to the new virtual work environment. This type of work fosters innovation.</a:t>
            </a:r>
          </a:p>
          <a:p>
            <a:r>
              <a:rPr lang="en-US" dirty="0"/>
              <a:t>	The best idea our group presented was the use of Hydrogen Peroxide stations. The inspiration for this idea came to one of my group members from his most recent visit to the dentist. The Hydrogen Peroxide 	kills COVID19 very rapidly as such dental hygienist use it to clean their tools.</a:t>
            </a:r>
          </a:p>
          <a:p>
            <a:endParaRPr lang="en-US" dirty="0"/>
          </a:p>
          <a:p>
            <a:r>
              <a:rPr lang="en-US" dirty="0"/>
              <a:t>	My idea was to change the normal working schedule once the pandemic was over. Instead of being in the office all week, half of the week would be mandatory telework. In the face of any future global crisis, 	this would make the transition to a purely virtual environment less painful.</a:t>
            </a:r>
          </a:p>
          <a:p>
            <a:endParaRPr lang="en-US" dirty="0"/>
          </a:p>
          <a:p>
            <a:r>
              <a:rPr lang="en-US" dirty="0"/>
              <a:t>	Another teammate proposed that an issue encountered by many is forgetting your mask at home or running out of masks. Her solution was to add sanitation items such as masks and hand sanitizers into 	currently existing vending machines. This would allow workers a convenient place to purchase required items without having to drive all the way home.</a:t>
            </a:r>
          </a:p>
          <a:p>
            <a:endParaRPr lang="en-US" dirty="0"/>
          </a:p>
          <a:p>
            <a:r>
              <a:rPr lang="en-US" dirty="0"/>
              <a:t>Public speaking is a skill which I personally aspire to improve in. </a:t>
            </a:r>
          </a:p>
          <a:p>
            <a:r>
              <a:rPr lang="en-US" dirty="0"/>
              <a:t>	The feedback I receive from others and watching others present are the two best tools I have utilized to fine tune any future presentations.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COVID19 is unique situation that caught us all by surprise, but I believe having similar scenario-based projects like this one can benefit future interns.</a:t>
            </a:r>
          </a:p>
          <a:p>
            <a:endParaRPr lang="en-US" dirty="0"/>
          </a:p>
        </p:txBody>
      </p:sp>
    </p:spTree>
    <p:extLst>
      <p:ext uri="{BB962C8B-B14F-4D97-AF65-F5344CB8AC3E}">
        <p14:creationId xmlns:p14="http://schemas.microsoft.com/office/powerpoint/2010/main" val="3997224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So just to recap on what worked and didn’t work for me during the 6-week experience.</a:t>
            </a:r>
          </a:p>
          <a:p>
            <a:endParaRPr lang="en-US" dirty="0"/>
          </a:p>
          <a:p>
            <a:r>
              <a:rPr lang="en-US" dirty="0"/>
              <a:t>I benefitted from the use of familiar tools such as Canvas and Zoom.</a:t>
            </a:r>
          </a:p>
          <a:p>
            <a:endParaRPr lang="en-US" dirty="0"/>
          </a:p>
          <a:p>
            <a:r>
              <a:rPr lang="en-US" dirty="0"/>
              <a:t>The unplanned but much needed Discord channels ran by the PCIPs, is in most ways better than the other tools when it comes to collaboration. </a:t>
            </a:r>
          </a:p>
          <a:p>
            <a:endParaRPr lang="en-US" dirty="0"/>
          </a:p>
          <a:p>
            <a:r>
              <a:rPr lang="en-US" dirty="0"/>
              <a:t>The facilitated discussions benefited me by broadening my knowledge. </a:t>
            </a:r>
          </a:p>
          <a:p>
            <a:endParaRPr lang="en-US" dirty="0"/>
          </a:p>
          <a:p>
            <a:r>
              <a:rPr lang="en-US" dirty="0"/>
              <a:t>Had the internship not been fully virtual, I would have missed out on learning about space force, Eglin, hill, and all the others that ended up presenting.</a:t>
            </a:r>
          </a:p>
          <a:p>
            <a:endParaRPr lang="en-US" dirty="0"/>
          </a:p>
          <a:p>
            <a:r>
              <a:rPr lang="en-US" dirty="0"/>
              <a:t>Moving on to the last Pro on the list. This is my first experience having a mentor. I been picking both of my mentors' brains in the hopes of avoiding any pitfalls they may have experienced when working towards their goals. The inclusion of timeslots dedicated to the Supervisor and Mentors, in my opinion were the most beneficial timeslots of the internship. </a:t>
            </a:r>
          </a:p>
          <a:p>
            <a:endParaRPr lang="en-US" dirty="0"/>
          </a:p>
          <a:p>
            <a:r>
              <a:rPr lang="en-US" dirty="0"/>
              <a:t>As stated previously the initial flood of emails made for a confusing new experience. I believe the schedule could be improved to flow more synergistically. The Air Force Civilian Service phone app requires more work on the group chat functionality. Web-Ex worked well for everything except audio when presenting a video. And Zoom did well for audio but was limited to 300 participants. While Maxi-flex is the schedule the professionals in the Air Force currently have, interns should be made aware that they will have a mostly strict schedule during the internship.</a:t>
            </a:r>
          </a:p>
        </p:txBody>
      </p:sp>
    </p:spTree>
    <p:extLst>
      <p:ext uri="{BB962C8B-B14F-4D97-AF65-F5344CB8AC3E}">
        <p14:creationId xmlns:p14="http://schemas.microsoft.com/office/powerpoint/2010/main" val="276264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be going over the 3-week extension period at TSPI.</a:t>
            </a:r>
          </a:p>
          <a:p>
            <a:endParaRPr lang="en-US" dirty="0"/>
          </a:p>
          <a:p>
            <a:r>
              <a:rPr lang="en-US" dirty="0"/>
              <a:t>My mentor has been setting up meetings left and right to get me exposed to the different career paths one can take at TSPI.</a:t>
            </a:r>
          </a:p>
          <a:p>
            <a:endParaRPr lang="en-US" dirty="0"/>
          </a:p>
          <a:p>
            <a:r>
              <a:rPr lang="en-US" dirty="0"/>
              <a:t>I had a talk with the Flight Chief Kevin Montoya about the educational opportunities that are available. He provided me with advice on how to further myself professionally in the short and long term.</a:t>
            </a:r>
          </a:p>
          <a:p>
            <a:endParaRPr lang="en-US" dirty="0"/>
          </a:p>
          <a:p>
            <a:r>
              <a:rPr lang="en-US" dirty="0"/>
              <a:t>Half of the extension involved working on a software development project that I will be going into more detail later in the presentation. So for now I’ll just focus on the top three points.</a:t>
            </a:r>
          </a:p>
        </p:txBody>
      </p:sp>
    </p:spTree>
    <p:extLst>
      <p:ext uri="{BB962C8B-B14F-4D97-AF65-F5344CB8AC3E}">
        <p14:creationId xmlns:p14="http://schemas.microsoft.com/office/powerpoint/2010/main" val="246869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file:///C:\Documents%20and%20Settings\Mohr%20Michael\backhaus%20christian\Farrow%20Jennifer\" TargetMode="External"/><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5.wmf"/><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083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197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66297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02910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46F5E-94A4-4AC5-9BC9-C80F6DA82346}"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407588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46F5E-94A4-4AC5-9BC9-C80F6DA82346}"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10176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46F5E-94A4-4AC5-9BC9-C80F6DA82346}"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2708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C46F5E-94A4-4AC5-9BC9-C80F6DA82346}" type="datetimeFigureOut">
              <a:rPr lang="en-US" smtClean="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359689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44" b="-21831"/>
          <a:stretch>
            <a:fillRect/>
          </a:stretch>
        </p:blipFill>
        <p:spPr bwMode="auto">
          <a:xfrm>
            <a:off x="171450" y="2895600"/>
            <a:ext cx="39639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Go To The HQ AFMC Home Page">
            <a:hlinkClick r:id="rId3" action="ppaction://hlinkfile"/>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20750" y="1981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1750" y="2286000"/>
            <a:ext cx="1155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16" descr="412tw test"/>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689100" y="2667000"/>
            <a:ext cx="10525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61656" y="1194319"/>
            <a:ext cx="4996543" cy="2406132"/>
          </a:xfrm>
        </p:spPr>
        <p:txBody>
          <a:bodyPr/>
          <a:lstStyle/>
          <a:p>
            <a:r>
              <a:rPr lang="en-US"/>
              <a:t>Click to edit Master title style</a:t>
            </a:r>
          </a:p>
        </p:txBody>
      </p:sp>
      <p:sp>
        <p:nvSpPr>
          <p:cNvPr id="3" name="Subtitle 2"/>
          <p:cNvSpPr>
            <a:spLocks noGrp="1"/>
          </p:cNvSpPr>
          <p:nvPr>
            <p:ph type="subTitle" idx="1"/>
          </p:nvPr>
        </p:nvSpPr>
        <p:spPr>
          <a:xfrm>
            <a:off x="4469362" y="3886200"/>
            <a:ext cx="4012165"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8" name="Date Placeholder 10"/>
          <p:cNvSpPr>
            <a:spLocks noGrp="1"/>
          </p:cNvSpPr>
          <p:nvPr>
            <p:ph type="dt" sz="half" idx="10"/>
          </p:nvPr>
        </p:nvSpPr>
        <p:spPr/>
        <p:txBody>
          <a:bodyPr/>
          <a:lstStyle>
            <a:lvl1pPr>
              <a:defRPr/>
            </a:lvl1pPr>
          </a:lstStyle>
          <a:p>
            <a:pPr>
              <a:defRPr/>
            </a:pPr>
            <a:fld id="{0FA1CD24-CAD8-43AC-9B1E-946FF6C1264D}" type="datetime1">
              <a:rPr lang="en-US">
                <a:solidFill>
                  <a:srgbClr val="000000">
                    <a:tint val="75000"/>
                  </a:srgbClr>
                </a:solidFill>
              </a:rPr>
              <a:pPr>
                <a:defRPr/>
              </a:pPr>
              <a:t>8/13/2020</a:t>
            </a:fld>
            <a:endParaRPr lang="en-US" dirty="0">
              <a:solidFill>
                <a:srgbClr val="000000">
                  <a:tint val="75000"/>
                </a:srgbClr>
              </a:solidFill>
            </a:endParaRPr>
          </a:p>
        </p:txBody>
      </p:sp>
      <p:sp>
        <p:nvSpPr>
          <p:cNvPr id="9" name="Footer Placeholder 11"/>
          <p:cNvSpPr>
            <a:spLocks noGrp="1"/>
          </p:cNvSpPr>
          <p:nvPr>
            <p:ph type="ftr" sz="quarter" idx="11"/>
          </p:nvPr>
        </p:nvSpPr>
        <p:spPr/>
        <p:txBody>
          <a:bodyPr/>
          <a:lstStyle>
            <a:lvl1pPr>
              <a:defRPr/>
            </a:lvl1pPr>
          </a:lstStyle>
          <a:p>
            <a:pPr>
              <a:defRPr/>
            </a:pPr>
            <a:endParaRPr lang="en-US" dirty="0">
              <a:solidFill>
                <a:srgbClr val="000000">
                  <a:tint val="75000"/>
                </a:srgbClr>
              </a:solidFill>
            </a:endParaRPr>
          </a:p>
        </p:txBody>
      </p:sp>
      <p:sp>
        <p:nvSpPr>
          <p:cNvPr id="10" name="Slide Number Placeholder 12"/>
          <p:cNvSpPr>
            <a:spLocks noGrp="1"/>
          </p:cNvSpPr>
          <p:nvPr>
            <p:ph type="sldNum" sz="quarter" idx="12"/>
          </p:nvPr>
        </p:nvSpPr>
        <p:spPr/>
        <p:txBody>
          <a:bodyPr/>
          <a:lstStyle>
            <a:lvl1pPr>
              <a:defRPr/>
            </a:lvl1pPr>
          </a:lstStyle>
          <a:p>
            <a:pPr>
              <a:defRPr/>
            </a:pPr>
            <a:fld id="{7BA9096E-54E1-4306-89FC-69F34FD6A619}" type="slidenum">
              <a:rPr lang="en-US">
                <a:solidFill>
                  <a:srgbClr val="000000">
                    <a:tint val="75000"/>
                  </a:srgbClr>
                </a:solidFill>
              </a:rPr>
              <a:pPr>
                <a:defRPr/>
              </a:pPr>
              <a:t>‹#›</a:t>
            </a:fld>
            <a:endParaRPr lang="en-US" dirty="0">
              <a:solidFill>
                <a:srgbClr val="000000">
                  <a:tint val="75000"/>
                </a:srgbClr>
              </a:solidFill>
            </a:endParaRPr>
          </a:p>
        </p:txBody>
      </p:sp>
    </p:spTree>
    <p:extLst>
      <p:ext uri="{BB962C8B-B14F-4D97-AF65-F5344CB8AC3E}">
        <p14:creationId xmlns:p14="http://schemas.microsoft.com/office/powerpoint/2010/main" val="2808036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98"/>
            <a:ext cx="7620000" cy="653143"/>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304800" y="923925"/>
            <a:ext cx="8704975" cy="553243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0"/>
          <p:cNvSpPr>
            <a:spLocks noGrp="1"/>
          </p:cNvSpPr>
          <p:nvPr>
            <p:ph type="dt" sz="half" idx="10"/>
          </p:nvPr>
        </p:nvSpPr>
        <p:spPr/>
        <p:txBody>
          <a:bodyPr/>
          <a:lstStyle>
            <a:lvl1pPr>
              <a:defRPr/>
            </a:lvl1pPr>
          </a:lstStyle>
          <a:p>
            <a:pPr>
              <a:defRPr/>
            </a:pPr>
            <a:fld id="{6D31C7B2-A2D2-47A3-B8FB-1F9F08ECB9D8}" type="datetime1">
              <a:rPr lang="en-US"/>
              <a:pPr>
                <a:defRPr/>
              </a:pPr>
              <a:t>8/13/2020</a:t>
            </a:fld>
            <a:endParaRPr lang="en-US" dirty="0"/>
          </a:p>
        </p:txBody>
      </p:sp>
      <p:sp>
        <p:nvSpPr>
          <p:cNvPr id="5" name="Footer Placeholder 11"/>
          <p:cNvSpPr>
            <a:spLocks noGrp="1"/>
          </p:cNvSpPr>
          <p:nvPr>
            <p:ph type="ftr" sz="quarter" idx="11"/>
          </p:nvPr>
        </p:nvSpPr>
        <p:spPr/>
        <p:txBody>
          <a:bodyPr/>
          <a:lstStyle>
            <a:lvl1pPr>
              <a:defRPr/>
            </a:lvl1pPr>
          </a:lstStyle>
          <a:p>
            <a:pPr>
              <a:defRPr/>
            </a:pPr>
            <a:endParaRPr lang="en-US" dirty="0"/>
          </a:p>
        </p:txBody>
      </p:sp>
      <p:sp>
        <p:nvSpPr>
          <p:cNvPr id="6" name="Slide Number Placeholder 12"/>
          <p:cNvSpPr>
            <a:spLocks noGrp="1"/>
          </p:cNvSpPr>
          <p:nvPr>
            <p:ph type="sldNum" sz="quarter" idx="12"/>
          </p:nvPr>
        </p:nvSpPr>
        <p:spPr/>
        <p:txBody>
          <a:bodyPr/>
          <a:lstStyle>
            <a:lvl1pPr>
              <a:defRPr/>
            </a:lvl1pPr>
          </a:lstStyle>
          <a:p>
            <a:pPr>
              <a:defRPr/>
            </a:pPr>
            <a:fld id="{57CC77E1-4D69-4092-8C3D-CCF882968C30}" type="slidenum">
              <a:rPr lang="en-US"/>
              <a:pPr>
                <a:defRPr/>
              </a:pPr>
              <a:t>‹#›</a:t>
            </a:fld>
            <a:endParaRPr lang="en-US" dirty="0"/>
          </a:p>
        </p:txBody>
      </p:sp>
    </p:spTree>
    <p:extLst>
      <p:ext uri="{BB962C8B-B14F-4D97-AF65-F5344CB8AC3E}">
        <p14:creationId xmlns:p14="http://schemas.microsoft.com/office/powerpoint/2010/main" val="2229441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2628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144870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954907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172994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24983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35433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4104290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518183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79036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23462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469588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36063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6277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9789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58981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87402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7975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25893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1747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3D1CD-4A61-4AF6-9065-40AF0A7B43C2}" type="datetimeFigureOut">
              <a:rPr lang="en-US" smtClean="0"/>
              <a:pPr/>
              <a:t>8/13/2020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082798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46F5E-94A4-4AC5-9BC9-C80F6DA82346}" type="datetimeFigureOut">
              <a:rPr lang="en-US" smtClean="0"/>
              <a:pPr/>
              <a:t>8/13/2020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118837649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auto">
          <a:xfrm flipV="1">
            <a:off x="0" y="803275"/>
            <a:ext cx="4038600" cy="76200"/>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sp>
        <p:nvSpPr>
          <p:cNvPr id="1027" name="Rectangle 13"/>
          <p:cNvSpPr>
            <a:spLocks noGrp="1" noChangeArrowheads="1"/>
          </p:cNvSpPr>
          <p:nvPr>
            <p:ph type="title"/>
          </p:nvPr>
        </p:nvSpPr>
        <p:spPr bwMode="auto">
          <a:xfrm>
            <a:off x="838200" y="112713"/>
            <a:ext cx="7620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4"/>
          <p:cNvSpPr>
            <a:spLocks noGrp="1" noChangeArrowheads="1"/>
          </p:cNvSpPr>
          <p:nvPr>
            <p:ph type="body" idx="1"/>
          </p:nvPr>
        </p:nvSpPr>
        <p:spPr bwMode="auto">
          <a:xfrm>
            <a:off x="304800" y="923925"/>
            <a:ext cx="8583613"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15"/>
          <p:cNvSpPr>
            <a:spLocks noChangeArrowheads="1"/>
          </p:cNvSpPr>
          <p:nvPr/>
        </p:nvSpPr>
        <p:spPr bwMode="auto">
          <a:xfrm flipV="1">
            <a:off x="4038600" y="803275"/>
            <a:ext cx="4914900" cy="74613"/>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0" name="Picture 16" descr="afsym"/>
          <p:cNvPicPr>
            <a:picLocks noChangeAspect="1" noChangeArrowheads="1"/>
          </p:cNvPicPr>
          <p:nvPr/>
        </p:nvPicPr>
        <p:blipFill>
          <a:blip r:embed="rId4" cstate="print">
            <a:extLst>
              <a:ext uri="{28A0092B-C50C-407E-A947-70E740481C1C}">
                <a14:useLocalDpi xmlns:a14="http://schemas.microsoft.com/office/drawing/2010/main" val="0"/>
              </a:ext>
            </a:extLst>
          </a:blip>
          <a:srcRect b="30769"/>
          <a:stretch>
            <a:fillRect/>
          </a:stretch>
        </p:blipFill>
        <p:spPr bwMode="auto">
          <a:xfrm>
            <a:off x="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WordArt 17"/>
          <p:cNvSpPr>
            <a:spLocks noChangeArrowheads="1" noChangeShapeType="1" noTextEdit="1"/>
          </p:cNvSpPr>
          <p:nvPr/>
        </p:nvSpPr>
        <p:spPr bwMode="auto">
          <a:xfrm>
            <a:off x="8305800" y="738188"/>
            <a:ext cx="762000" cy="166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625"/>
              </a:avLst>
            </a:prstTxWarp>
          </a:bodyPr>
          <a:lstStyle/>
          <a:p>
            <a:pPr algn="ctr" fontAlgn="base">
              <a:spcBef>
                <a:spcPct val="0"/>
              </a:spcBef>
              <a:spcAft>
                <a:spcPct val="0"/>
              </a:spcAft>
            </a:pPr>
            <a:r>
              <a:rPr lang="en-US" sz="3600" i="1" kern="10" dirty="0">
                <a:solidFill>
                  <a:srgbClr val="000099"/>
                </a:solidFill>
                <a:effectLst>
                  <a:outerShdw dist="17961" dir="2700000" algn="ctr" rotWithShape="0">
                    <a:srgbClr val="99CC00"/>
                  </a:outerShdw>
                </a:effectLst>
                <a:latin typeface="Arial Black"/>
              </a:rPr>
              <a:t>412 TW</a:t>
            </a:r>
          </a:p>
        </p:txBody>
      </p:sp>
      <p:sp>
        <p:nvSpPr>
          <p:cNvPr id="1032" name="AutoShape 18"/>
          <p:cNvSpPr>
            <a:spLocks noChangeArrowheads="1"/>
          </p:cNvSpPr>
          <p:nvPr/>
        </p:nvSpPr>
        <p:spPr bwMode="auto">
          <a:xfrm>
            <a:off x="8305800" y="801688"/>
            <a:ext cx="762000" cy="46037"/>
          </a:xfrm>
          <a:prstGeom prst="rightArrow">
            <a:avLst>
              <a:gd name="adj1" fmla="val 41667"/>
              <a:gd name="adj2" fmla="val 124139"/>
            </a:avLst>
          </a:prstGeom>
          <a:gradFill rotWithShape="0">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3" name="Picture 19" descr="412tw te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8200" y="152400"/>
            <a:ext cx="601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0"/>
          <p:cNvSpPr>
            <a:spLocks noGrp="1"/>
          </p:cNvSpPr>
          <p:nvPr>
            <p:ph type="dt" sz="half" idx="2"/>
          </p:nvPr>
        </p:nvSpPr>
        <p:spPr>
          <a:xfrm>
            <a:off x="233363" y="6530975"/>
            <a:ext cx="2133600" cy="190500"/>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fontAlgn="base">
              <a:spcBef>
                <a:spcPct val="0"/>
              </a:spcBef>
              <a:spcAft>
                <a:spcPct val="0"/>
              </a:spcAft>
              <a:defRPr/>
            </a:pPr>
            <a:fld id="{A36BF757-F970-4276-AF11-FCE3094CBE97}" type="datetime1">
              <a:rPr lang="en-US">
                <a:solidFill>
                  <a:srgbClr val="000000">
                    <a:tint val="75000"/>
                  </a:srgbClr>
                </a:solidFill>
              </a:rPr>
              <a:pPr fontAlgn="base">
                <a:spcBef>
                  <a:spcPct val="0"/>
                </a:spcBef>
                <a:spcAft>
                  <a:spcPct val="0"/>
                </a:spcAft>
                <a:defRPr/>
              </a:pPr>
              <a:t>8/13/2020</a:t>
            </a:fld>
            <a:endParaRPr lang="en-US" dirty="0">
              <a:solidFill>
                <a:srgbClr val="000000">
                  <a:tint val="75000"/>
                </a:srgbClr>
              </a:solidFill>
            </a:endParaRPr>
          </a:p>
        </p:txBody>
      </p:sp>
      <p:sp>
        <p:nvSpPr>
          <p:cNvPr id="12" name="Footer Placeholder 11"/>
          <p:cNvSpPr>
            <a:spLocks noGrp="1"/>
          </p:cNvSpPr>
          <p:nvPr>
            <p:ph type="ftr" sz="quarter" idx="3"/>
          </p:nvPr>
        </p:nvSpPr>
        <p:spPr>
          <a:xfrm>
            <a:off x="3124200" y="6530975"/>
            <a:ext cx="2895600" cy="190500"/>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fontAlgn="base">
              <a:spcBef>
                <a:spcPct val="0"/>
              </a:spcBef>
              <a:spcAft>
                <a:spcPct val="0"/>
              </a:spcAft>
              <a:defRPr/>
            </a:pPr>
            <a:endParaRPr lang="en-US" dirty="0">
              <a:solidFill>
                <a:srgbClr val="000000">
                  <a:tint val="75000"/>
                </a:srgbClr>
              </a:solidFill>
            </a:endParaRPr>
          </a:p>
        </p:txBody>
      </p:sp>
      <p:sp>
        <p:nvSpPr>
          <p:cNvPr id="13" name="Slide Number Placeholder 12"/>
          <p:cNvSpPr>
            <a:spLocks noGrp="1"/>
          </p:cNvSpPr>
          <p:nvPr>
            <p:ph type="sldNum" sz="quarter" idx="4"/>
          </p:nvPr>
        </p:nvSpPr>
        <p:spPr>
          <a:xfrm>
            <a:off x="6823075" y="6530975"/>
            <a:ext cx="2133600" cy="190500"/>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fontAlgn="base">
              <a:spcBef>
                <a:spcPct val="0"/>
              </a:spcBef>
              <a:spcAft>
                <a:spcPct val="0"/>
              </a:spcAft>
              <a:defRPr/>
            </a:pPr>
            <a:fld id="{FA6CC5F1-5636-48DD-AC0E-540B126BAA04}" type="slidenum">
              <a:rPr lang="en-US">
                <a:solidFill>
                  <a:srgbClr val="000000">
                    <a:tint val="75000"/>
                  </a:srgbClr>
                </a:solidFill>
              </a:rPr>
              <a:pPr fontAlgn="base">
                <a:spcBef>
                  <a:spcPct val="0"/>
                </a:spcBef>
                <a:spcAft>
                  <a:spcPct val="0"/>
                </a:spcAft>
                <a:defRPr/>
              </a:pPr>
              <a:t>‹#›</a:t>
            </a:fld>
            <a:endParaRPr 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4" r:id="rId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7CC50-2357-4E7F-AD0A-B816086AC7D9}" type="datetimeFigureOut">
              <a:rPr lang="en-US" smtClean="0"/>
              <a:pPr/>
              <a:t>8/13/2020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1221688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ctrTitle"/>
          </p:nvPr>
        </p:nvSpPr>
        <p:spPr>
          <a:xfrm>
            <a:off x="3276600" y="1193800"/>
            <a:ext cx="5562600" cy="2406650"/>
          </a:xfrm>
        </p:spPr>
        <p:txBody>
          <a:bodyPr/>
          <a:lstStyle/>
          <a:p>
            <a:r>
              <a:rPr lang="en-US" sz="3600" dirty="0">
                <a:latin typeface="Times New Roman" pitchFamily="18" charset="0"/>
                <a:cs typeface="Times New Roman" pitchFamily="18" charset="0"/>
              </a:rPr>
              <a:t>Internship Out-Brief</a:t>
            </a:r>
            <a:endParaRPr lang="en-US" sz="3600" i="1" dirty="0">
              <a:solidFill>
                <a:schemeClr val="tx1"/>
              </a:solidFill>
              <a:latin typeface="Times New Roman" pitchFamily="18" charset="0"/>
              <a:cs typeface="Times New Roman" pitchFamily="18" charset="0"/>
            </a:endParaRPr>
          </a:p>
        </p:txBody>
      </p:sp>
      <p:sp>
        <p:nvSpPr>
          <p:cNvPr id="31747" name="Subtitle 4"/>
          <p:cNvSpPr>
            <a:spLocks noGrp="1"/>
          </p:cNvSpPr>
          <p:nvPr>
            <p:ph type="subTitle" idx="1"/>
          </p:nvPr>
        </p:nvSpPr>
        <p:spPr>
          <a:xfrm>
            <a:off x="4343400" y="4191000"/>
            <a:ext cx="4572000" cy="2362200"/>
          </a:xfrm>
        </p:spPr>
        <p:txBody>
          <a:bodyPr/>
          <a:lstStyle/>
          <a:p>
            <a:pPr algn="l"/>
            <a:r>
              <a:rPr lang="en-US" dirty="0"/>
              <a:t>Hannselthill Camacho, 412 RANS/ENRT</a:t>
            </a:r>
          </a:p>
          <a:p>
            <a:pPr algn="l"/>
            <a:r>
              <a:rPr lang="en-US" sz="1600" dirty="0"/>
              <a:t>hannsel101@mail.fresnostate.edu</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9A82-7C75-4E7F-B029-DDF1F3D78BF1}"/>
              </a:ext>
            </a:extLst>
          </p:cNvPr>
          <p:cNvSpPr>
            <a:spLocks noGrp="1"/>
          </p:cNvSpPr>
          <p:nvPr>
            <p:ph type="title"/>
          </p:nvPr>
        </p:nvSpPr>
        <p:spPr/>
        <p:txBody>
          <a:bodyPr/>
          <a:lstStyle/>
          <a:p>
            <a:r>
              <a:rPr lang="en-US" dirty="0"/>
              <a:t>Learning About TSPI</a:t>
            </a:r>
          </a:p>
        </p:txBody>
      </p:sp>
      <p:sp>
        <p:nvSpPr>
          <p:cNvPr id="3" name="Content Placeholder 2">
            <a:extLst>
              <a:ext uri="{FF2B5EF4-FFF2-40B4-BE49-F238E27FC236}">
                <a16:creationId xmlns:a16="http://schemas.microsoft.com/office/drawing/2014/main" id="{3A79A7C7-184E-4E5A-8614-3C2073C076BB}"/>
              </a:ext>
            </a:extLst>
          </p:cNvPr>
          <p:cNvSpPr>
            <a:spLocks noGrp="1"/>
          </p:cNvSpPr>
          <p:nvPr>
            <p:ph idx="1"/>
          </p:nvPr>
        </p:nvSpPr>
        <p:spPr/>
        <p:txBody>
          <a:bodyPr/>
          <a:lstStyle/>
          <a:p>
            <a:r>
              <a:rPr lang="en-US" dirty="0"/>
              <a:t>What do I want to specialize in at TSPI?</a:t>
            </a:r>
          </a:p>
          <a:p>
            <a:pPr lvl="1"/>
            <a:r>
              <a:rPr lang="en-US" dirty="0"/>
              <a:t>Embedded Systems Development</a:t>
            </a:r>
          </a:p>
          <a:p>
            <a:pPr lvl="1"/>
            <a:r>
              <a:rPr lang="en-US" dirty="0"/>
              <a:t>Real Time/Situational Awareness Software Development</a:t>
            </a:r>
          </a:p>
          <a:p>
            <a:pPr lvl="1"/>
            <a:r>
              <a:rPr lang="en-US" dirty="0"/>
              <a:t>Application Software Development</a:t>
            </a:r>
          </a:p>
          <a:p>
            <a:pPr lvl="1"/>
            <a:r>
              <a:rPr lang="en-US" dirty="0"/>
              <a:t>Cyber Security</a:t>
            </a:r>
          </a:p>
          <a:p>
            <a:pPr lvl="1"/>
            <a:r>
              <a:rPr lang="en-US" dirty="0"/>
              <a:t>Data Analysis</a:t>
            </a:r>
          </a:p>
          <a:p>
            <a:pPr lvl="1"/>
            <a:r>
              <a:rPr lang="en-US" dirty="0"/>
              <a:t>System Installation</a:t>
            </a:r>
          </a:p>
          <a:p>
            <a:pPr lvl="1"/>
            <a:r>
              <a:rPr lang="en-US" dirty="0"/>
              <a:t>Project Management</a:t>
            </a:r>
          </a:p>
          <a:p>
            <a:endParaRPr lang="en-US" dirty="0"/>
          </a:p>
          <a:p>
            <a:endParaRPr lang="en-US" dirty="0"/>
          </a:p>
        </p:txBody>
      </p:sp>
      <p:sp>
        <p:nvSpPr>
          <p:cNvPr id="4" name="Date Placeholder 3">
            <a:extLst>
              <a:ext uri="{FF2B5EF4-FFF2-40B4-BE49-F238E27FC236}">
                <a16:creationId xmlns:a16="http://schemas.microsoft.com/office/drawing/2014/main" id="{B40D075A-991A-4665-8A22-DC3D2C2C62CD}"/>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DA09B253-4694-49E7-830E-A89F70616F4D}"/>
              </a:ext>
            </a:extLst>
          </p:cNvPr>
          <p:cNvSpPr>
            <a:spLocks noGrp="1"/>
          </p:cNvSpPr>
          <p:nvPr>
            <p:ph type="sldNum" sz="quarter" idx="12"/>
          </p:nvPr>
        </p:nvSpPr>
        <p:spPr/>
        <p:txBody>
          <a:bodyPr/>
          <a:lstStyle/>
          <a:p>
            <a:pPr>
              <a:defRPr/>
            </a:pPr>
            <a:fld id="{57CC77E1-4D69-4092-8C3D-CCF882968C30}" type="slidenum">
              <a:rPr lang="en-US" smtClean="0"/>
              <a:pPr>
                <a:defRPr/>
              </a:pPr>
              <a:t>10</a:t>
            </a:fld>
            <a:endParaRPr lang="en-US" dirty="0"/>
          </a:p>
        </p:txBody>
      </p:sp>
    </p:spTree>
    <p:extLst>
      <p:ext uri="{BB962C8B-B14F-4D97-AF65-F5344CB8AC3E}">
        <p14:creationId xmlns:p14="http://schemas.microsoft.com/office/powerpoint/2010/main" val="193033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1429-4AB5-42E4-A567-7B0103FFDDEC}"/>
              </a:ext>
            </a:extLst>
          </p:cNvPr>
          <p:cNvSpPr>
            <a:spLocks noGrp="1"/>
          </p:cNvSpPr>
          <p:nvPr>
            <p:ph type="title"/>
          </p:nvPr>
        </p:nvSpPr>
        <p:spPr/>
        <p:txBody>
          <a:bodyPr/>
          <a:lstStyle/>
          <a:p>
            <a:r>
              <a:rPr lang="en-US" dirty="0"/>
              <a:t>Extended Education Opportunities</a:t>
            </a:r>
          </a:p>
        </p:txBody>
      </p:sp>
      <p:sp>
        <p:nvSpPr>
          <p:cNvPr id="3" name="Content Placeholder 2">
            <a:extLst>
              <a:ext uri="{FF2B5EF4-FFF2-40B4-BE49-F238E27FC236}">
                <a16:creationId xmlns:a16="http://schemas.microsoft.com/office/drawing/2014/main" id="{A869CAFE-C711-4F36-802F-307B7F5F296C}"/>
              </a:ext>
            </a:extLst>
          </p:cNvPr>
          <p:cNvSpPr>
            <a:spLocks noGrp="1"/>
          </p:cNvSpPr>
          <p:nvPr>
            <p:ph idx="1"/>
          </p:nvPr>
        </p:nvSpPr>
        <p:spPr/>
        <p:txBody>
          <a:bodyPr/>
          <a:lstStyle/>
          <a:p>
            <a:r>
              <a:rPr lang="en-US" dirty="0"/>
              <a:t>Individual Developmental Plan (IDP)</a:t>
            </a:r>
          </a:p>
          <a:p>
            <a:pPr lvl="1"/>
            <a:r>
              <a:rPr lang="en-US" dirty="0"/>
              <a:t>Defining goals and a path to achieve them</a:t>
            </a:r>
          </a:p>
          <a:p>
            <a:pPr lvl="1"/>
            <a:endParaRPr lang="en-US" dirty="0"/>
          </a:p>
          <a:p>
            <a:r>
              <a:rPr lang="en-US" dirty="0"/>
              <a:t>Long Term Full-Time Training (LTFT)</a:t>
            </a:r>
          </a:p>
          <a:p>
            <a:pPr lvl="1"/>
            <a:r>
              <a:rPr lang="en-US" dirty="0"/>
              <a:t>Mission-related technical skills and expertise</a:t>
            </a:r>
          </a:p>
          <a:p>
            <a:pPr marL="457200" lvl="1" indent="0">
              <a:buNone/>
            </a:pPr>
            <a:endParaRPr lang="en-US" dirty="0"/>
          </a:p>
          <a:p>
            <a:r>
              <a:rPr lang="en-US" dirty="0"/>
              <a:t>Air War College</a:t>
            </a:r>
          </a:p>
          <a:p>
            <a:pPr lvl="1"/>
            <a:r>
              <a:rPr lang="en-US" dirty="0"/>
              <a:t>Developing strategic leaders</a:t>
            </a:r>
          </a:p>
          <a:p>
            <a:endParaRPr lang="en-US" dirty="0"/>
          </a:p>
          <a:p>
            <a:r>
              <a:rPr lang="en-US" dirty="0"/>
              <a:t>The Palace Acquire Program (PAQ)</a:t>
            </a:r>
          </a:p>
          <a:p>
            <a:pPr lvl="1"/>
            <a:r>
              <a:rPr lang="en-US" dirty="0"/>
              <a:t>Conversion from PCIP to PAQ</a:t>
            </a:r>
          </a:p>
          <a:p>
            <a:pPr lvl="1"/>
            <a:r>
              <a:rPr lang="en-US" dirty="0"/>
              <a:t>3-year program</a:t>
            </a:r>
          </a:p>
        </p:txBody>
      </p:sp>
      <p:sp>
        <p:nvSpPr>
          <p:cNvPr id="4" name="Date Placeholder 3">
            <a:extLst>
              <a:ext uri="{FF2B5EF4-FFF2-40B4-BE49-F238E27FC236}">
                <a16:creationId xmlns:a16="http://schemas.microsoft.com/office/drawing/2014/main" id="{494920F4-E22C-4A94-A7D1-99D89614F173}"/>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1DDF23EB-6A6D-4C7C-9770-131573454C0A}"/>
              </a:ext>
            </a:extLst>
          </p:cNvPr>
          <p:cNvSpPr>
            <a:spLocks noGrp="1"/>
          </p:cNvSpPr>
          <p:nvPr>
            <p:ph type="sldNum" sz="quarter" idx="12"/>
          </p:nvPr>
        </p:nvSpPr>
        <p:spPr/>
        <p:txBody>
          <a:bodyPr/>
          <a:lstStyle/>
          <a:p>
            <a:pPr>
              <a:defRPr/>
            </a:pPr>
            <a:fld id="{57CC77E1-4D69-4092-8C3D-CCF882968C30}" type="slidenum">
              <a:rPr lang="en-US" smtClean="0"/>
              <a:pPr>
                <a:defRPr/>
              </a:pPr>
              <a:t>11</a:t>
            </a:fld>
            <a:endParaRPr lang="en-US" dirty="0"/>
          </a:p>
        </p:txBody>
      </p:sp>
    </p:spTree>
    <p:extLst>
      <p:ext uri="{BB962C8B-B14F-4D97-AF65-F5344CB8AC3E}">
        <p14:creationId xmlns:p14="http://schemas.microsoft.com/office/powerpoint/2010/main" val="187783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B3AA-08FD-4EB6-A228-C169D7B1B8F2}"/>
              </a:ext>
            </a:extLst>
          </p:cNvPr>
          <p:cNvSpPr>
            <a:spLocks noGrp="1"/>
          </p:cNvSpPr>
          <p:nvPr>
            <p:ph type="title"/>
          </p:nvPr>
        </p:nvSpPr>
        <p:spPr/>
        <p:txBody>
          <a:bodyPr/>
          <a:lstStyle/>
          <a:p>
            <a:r>
              <a:rPr lang="en-US" dirty="0"/>
              <a:t>Interactive Training Program</a:t>
            </a:r>
          </a:p>
        </p:txBody>
      </p:sp>
      <p:sp>
        <p:nvSpPr>
          <p:cNvPr id="3" name="Content Placeholder 2">
            <a:extLst>
              <a:ext uri="{FF2B5EF4-FFF2-40B4-BE49-F238E27FC236}">
                <a16:creationId xmlns:a16="http://schemas.microsoft.com/office/drawing/2014/main" id="{ED3D07FB-C8A4-467E-B5BF-A7CD877CE07A}"/>
              </a:ext>
            </a:extLst>
          </p:cNvPr>
          <p:cNvSpPr>
            <a:spLocks noGrp="1"/>
          </p:cNvSpPr>
          <p:nvPr>
            <p:ph idx="1"/>
          </p:nvPr>
        </p:nvSpPr>
        <p:spPr/>
        <p:txBody>
          <a:bodyPr/>
          <a:lstStyle/>
          <a:p>
            <a:r>
              <a:rPr lang="en-US" dirty="0"/>
              <a:t>Standalone Version</a:t>
            </a:r>
          </a:p>
          <a:p>
            <a:pPr lvl="1"/>
            <a:r>
              <a:rPr lang="en-US" dirty="0"/>
              <a:t>Purely Offline</a:t>
            </a:r>
          </a:p>
          <a:p>
            <a:pPr lvl="1"/>
            <a:r>
              <a:rPr lang="en-US" dirty="0"/>
              <a:t>Self Verified Progress</a:t>
            </a:r>
          </a:p>
          <a:p>
            <a:r>
              <a:rPr lang="en-US" dirty="0"/>
              <a:t>Online Version</a:t>
            </a:r>
          </a:p>
          <a:p>
            <a:pPr lvl="1"/>
            <a:r>
              <a:rPr lang="en-US" dirty="0"/>
              <a:t>Mentor Verified Progress</a:t>
            </a:r>
          </a:p>
          <a:p>
            <a:pPr lvl="1"/>
            <a:r>
              <a:rPr lang="en-US" dirty="0"/>
              <a:t>Notifications</a:t>
            </a:r>
          </a:p>
          <a:p>
            <a:r>
              <a:rPr lang="en-US" dirty="0"/>
              <a:t>Role Playing Game (RPG) View</a:t>
            </a:r>
          </a:p>
          <a:p>
            <a:pPr lvl="1"/>
            <a:r>
              <a:rPr lang="en-US" dirty="0"/>
              <a:t>Area and personnel familiarization</a:t>
            </a:r>
          </a:p>
          <a:p>
            <a:r>
              <a:rPr lang="en-US" dirty="0"/>
              <a:t>Task View</a:t>
            </a:r>
          </a:p>
          <a:p>
            <a:pPr lvl="1"/>
            <a:r>
              <a:rPr lang="en-US" dirty="0"/>
              <a:t>Roadmap of tasks to accomplish</a:t>
            </a:r>
          </a:p>
        </p:txBody>
      </p:sp>
      <p:sp>
        <p:nvSpPr>
          <p:cNvPr id="4" name="Date Placeholder 3">
            <a:extLst>
              <a:ext uri="{FF2B5EF4-FFF2-40B4-BE49-F238E27FC236}">
                <a16:creationId xmlns:a16="http://schemas.microsoft.com/office/drawing/2014/main" id="{B378DA17-584B-4355-A90E-991A32E50D66}"/>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FC9A7235-AEEF-47B3-8A54-64E84F8AB9D0}"/>
              </a:ext>
            </a:extLst>
          </p:cNvPr>
          <p:cNvSpPr>
            <a:spLocks noGrp="1"/>
          </p:cNvSpPr>
          <p:nvPr>
            <p:ph type="sldNum" sz="quarter" idx="12"/>
          </p:nvPr>
        </p:nvSpPr>
        <p:spPr/>
        <p:txBody>
          <a:bodyPr/>
          <a:lstStyle/>
          <a:p>
            <a:pPr>
              <a:defRPr/>
            </a:pPr>
            <a:fld id="{57CC77E1-4D69-4092-8C3D-CCF882968C30}" type="slidenum">
              <a:rPr lang="en-US" smtClean="0"/>
              <a:pPr>
                <a:defRPr/>
              </a:pPr>
              <a:t>12</a:t>
            </a:fld>
            <a:endParaRPr lang="en-US" dirty="0"/>
          </a:p>
        </p:txBody>
      </p:sp>
    </p:spTree>
    <p:extLst>
      <p:ext uri="{BB962C8B-B14F-4D97-AF65-F5344CB8AC3E}">
        <p14:creationId xmlns:p14="http://schemas.microsoft.com/office/powerpoint/2010/main" val="3695198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0C4D-2801-4C29-B1D5-4034F3AABAD3}"/>
              </a:ext>
            </a:extLst>
          </p:cNvPr>
          <p:cNvSpPr>
            <a:spLocks noGrp="1"/>
          </p:cNvSpPr>
          <p:nvPr>
            <p:ph type="title"/>
          </p:nvPr>
        </p:nvSpPr>
        <p:spPr/>
        <p:txBody>
          <a:bodyPr/>
          <a:lstStyle/>
          <a:p>
            <a:r>
              <a:rPr lang="en-US" dirty="0"/>
              <a:t>ITP: RPG View</a:t>
            </a:r>
          </a:p>
        </p:txBody>
      </p:sp>
      <p:sp>
        <p:nvSpPr>
          <p:cNvPr id="3" name="Content Placeholder 2">
            <a:extLst>
              <a:ext uri="{FF2B5EF4-FFF2-40B4-BE49-F238E27FC236}">
                <a16:creationId xmlns:a16="http://schemas.microsoft.com/office/drawing/2014/main" id="{2728D40C-9F2B-4952-97B1-9A9487B7B93E}"/>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DB8DCDA8-F581-407C-930E-561E3E36148E}"/>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1BCB019D-AE25-4693-A52B-5C4E25AA9DB2}"/>
              </a:ext>
            </a:extLst>
          </p:cNvPr>
          <p:cNvSpPr>
            <a:spLocks noGrp="1"/>
          </p:cNvSpPr>
          <p:nvPr>
            <p:ph type="sldNum" sz="quarter" idx="12"/>
          </p:nvPr>
        </p:nvSpPr>
        <p:spPr/>
        <p:txBody>
          <a:bodyPr/>
          <a:lstStyle/>
          <a:p>
            <a:pPr>
              <a:defRPr/>
            </a:pPr>
            <a:fld id="{57CC77E1-4D69-4092-8C3D-CCF882968C30}" type="slidenum">
              <a:rPr lang="en-US" smtClean="0"/>
              <a:pPr>
                <a:defRPr/>
              </a:pPr>
              <a:t>13</a:t>
            </a:fld>
            <a:endParaRPr lang="en-US" dirty="0"/>
          </a:p>
        </p:txBody>
      </p:sp>
      <p:pic>
        <p:nvPicPr>
          <p:cNvPr id="6" name="Picture 5">
            <a:extLst>
              <a:ext uri="{FF2B5EF4-FFF2-40B4-BE49-F238E27FC236}">
                <a16:creationId xmlns:a16="http://schemas.microsoft.com/office/drawing/2014/main" id="{EF1AE6B5-88E4-41D4-87C2-4863E5F229B5}"/>
              </a:ext>
            </a:extLst>
          </p:cNvPr>
          <p:cNvPicPr>
            <a:picLocks noChangeAspect="1"/>
          </p:cNvPicPr>
          <p:nvPr/>
        </p:nvPicPr>
        <p:blipFill>
          <a:blip r:embed="rId3"/>
          <a:stretch>
            <a:fillRect/>
          </a:stretch>
        </p:blipFill>
        <p:spPr>
          <a:xfrm>
            <a:off x="1319212" y="918369"/>
            <a:ext cx="6505575" cy="5543550"/>
          </a:xfrm>
          <a:prstGeom prst="rect">
            <a:avLst/>
          </a:prstGeom>
        </p:spPr>
      </p:pic>
    </p:spTree>
    <p:extLst>
      <p:ext uri="{BB962C8B-B14F-4D97-AF65-F5344CB8AC3E}">
        <p14:creationId xmlns:p14="http://schemas.microsoft.com/office/powerpoint/2010/main" val="165501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2F6ED-59C7-41C5-8F9C-618600DB19C0}"/>
              </a:ext>
            </a:extLst>
          </p:cNvPr>
          <p:cNvSpPr>
            <a:spLocks noGrp="1"/>
          </p:cNvSpPr>
          <p:nvPr>
            <p:ph type="title"/>
          </p:nvPr>
        </p:nvSpPr>
        <p:spPr/>
        <p:txBody>
          <a:bodyPr/>
          <a:lstStyle/>
          <a:p>
            <a:r>
              <a:rPr lang="en-US" dirty="0"/>
              <a:t>ITP: RPG View (cont.)</a:t>
            </a:r>
          </a:p>
        </p:txBody>
      </p:sp>
      <p:sp>
        <p:nvSpPr>
          <p:cNvPr id="3" name="Content Placeholder 2">
            <a:extLst>
              <a:ext uri="{FF2B5EF4-FFF2-40B4-BE49-F238E27FC236}">
                <a16:creationId xmlns:a16="http://schemas.microsoft.com/office/drawing/2014/main" id="{6522EBF3-EADE-4CA6-9643-3766A032B53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9B363CC-9E12-4437-9037-C0B3F3A7FADF}"/>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62472318-331C-4F9C-BA8C-3E67295B5AAB}"/>
              </a:ext>
            </a:extLst>
          </p:cNvPr>
          <p:cNvSpPr>
            <a:spLocks noGrp="1"/>
          </p:cNvSpPr>
          <p:nvPr>
            <p:ph type="sldNum" sz="quarter" idx="12"/>
          </p:nvPr>
        </p:nvSpPr>
        <p:spPr/>
        <p:txBody>
          <a:bodyPr/>
          <a:lstStyle/>
          <a:p>
            <a:pPr>
              <a:defRPr/>
            </a:pPr>
            <a:fld id="{57CC77E1-4D69-4092-8C3D-CCF882968C30}" type="slidenum">
              <a:rPr lang="en-US" smtClean="0"/>
              <a:pPr>
                <a:defRPr/>
              </a:pPr>
              <a:t>14</a:t>
            </a:fld>
            <a:endParaRPr lang="en-US" dirty="0"/>
          </a:p>
        </p:txBody>
      </p:sp>
      <p:pic>
        <p:nvPicPr>
          <p:cNvPr id="6" name="Picture 5">
            <a:extLst>
              <a:ext uri="{FF2B5EF4-FFF2-40B4-BE49-F238E27FC236}">
                <a16:creationId xmlns:a16="http://schemas.microsoft.com/office/drawing/2014/main" id="{CC05F2ED-FF71-477D-A342-EE145A1F4945}"/>
              </a:ext>
            </a:extLst>
          </p:cNvPr>
          <p:cNvPicPr>
            <a:picLocks noChangeAspect="1"/>
          </p:cNvPicPr>
          <p:nvPr/>
        </p:nvPicPr>
        <p:blipFill>
          <a:blip r:embed="rId3"/>
          <a:stretch>
            <a:fillRect/>
          </a:stretch>
        </p:blipFill>
        <p:spPr>
          <a:xfrm>
            <a:off x="578157" y="923925"/>
            <a:ext cx="7987685" cy="5507038"/>
          </a:xfrm>
          <a:prstGeom prst="rect">
            <a:avLst/>
          </a:prstGeom>
        </p:spPr>
      </p:pic>
    </p:spTree>
    <p:extLst>
      <p:ext uri="{BB962C8B-B14F-4D97-AF65-F5344CB8AC3E}">
        <p14:creationId xmlns:p14="http://schemas.microsoft.com/office/powerpoint/2010/main" val="112060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1C962-E9CB-448B-962A-136BE7883A31}"/>
              </a:ext>
            </a:extLst>
          </p:cNvPr>
          <p:cNvSpPr>
            <a:spLocks noGrp="1"/>
          </p:cNvSpPr>
          <p:nvPr>
            <p:ph type="title"/>
          </p:nvPr>
        </p:nvSpPr>
        <p:spPr/>
        <p:txBody>
          <a:bodyPr/>
          <a:lstStyle/>
          <a:p>
            <a:r>
              <a:rPr lang="en-US" dirty="0"/>
              <a:t>ITP: RPG View (cont.)</a:t>
            </a:r>
          </a:p>
        </p:txBody>
      </p:sp>
      <p:sp>
        <p:nvSpPr>
          <p:cNvPr id="3" name="Content Placeholder 2">
            <a:extLst>
              <a:ext uri="{FF2B5EF4-FFF2-40B4-BE49-F238E27FC236}">
                <a16:creationId xmlns:a16="http://schemas.microsoft.com/office/drawing/2014/main" id="{DD0DD34E-F7C0-4FE2-BE85-BFF3FF9DCC0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02F0AD9-5256-4830-8A51-574810DFED36}"/>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3B401760-8F55-46F6-8090-0B5280199666}"/>
              </a:ext>
            </a:extLst>
          </p:cNvPr>
          <p:cNvSpPr>
            <a:spLocks noGrp="1"/>
          </p:cNvSpPr>
          <p:nvPr>
            <p:ph type="sldNum" sz="quarter" idx="12"/>
          </p:nvPr>
        </p:nvSpPr>
        <p:spPr/>
        <p:txBody>
          <a:bodyPr/>
          <a:lstStyle/>
          <a:p>
            <a:pPr>
              <a:defRPr/>
            </a:pPr>
            <a:fld id="{57CC77E1-4D69-4092-8C3D-CCF882968C30}" type="slidenum">
              <a:rPr lang="en-US" smtClean="0"/>
              <a:pPr>
                <a:defRPr/>
              </a:pPr>
              <a:t>15</a:t>
            </a:fld>
            <a:endParaRPr lang="en-US" dirty="0"/>
          </a:p>
        </p:txBody>
      </p:sp>
      <p:pic>
        <p:nvPicPr>
          <p:cNvPr id="6" name="Picture 5">
            <a:extLst>
              <a:ext uri="{FF2B5EF4-FFF2-40B4-BE49-F238E27FC236}">
                <a16:creationId xmlns:a16="http://schemas.microsoft.com/office/drawing/2014/main" id="{DD518B9A-C3DC-4CC0-8278-FACB13655860}"/>
              </a:ext>
            </a:extLst>
          </p:cNvPr>
          <p:cNvPicPr>
            <a:picLocks noChangeAspect="1"/>
          </p:cNvPicPr>
          <p:nvPr/>
        </p:nvPicPr>
        <p:blipFill>
          <a:blip r:embed="rId3"/>
          <a:stretch>
            <a:fillRect/>
          </a:stretch>
        </p:blipFill>
        <p:spPr>
          <a:xfrm>
            <a:off x="1063649" y="909814"/>
            <a:ext cx="7016702" cy="5607050"/>
          </a:xfrm>
          <a:prstGeom prst="rect">
            <a:avLst/>
          </a:prstGeom>
        </p:spPr>
      </p:pic>
    </p:spTree>
    <p:extLst>
      <p:ext uri="{BB962C8B-B14F-4D97-AF65-F5344CB8AC3E}">
        <p14:creationId xmlns:p14="http://schemas.microsoft.com/office/powerpoint/2010/main" val="2820407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E652-BA54-490F-A7D4-1353A09E67A9}"/>
              </a:ext>
            </a:extLst>
          </p:cNvPr>
          <p:cNvSpPr>
            <a:spLocks noGrp="1"/>
          </p:cNvSpPr>
          <p:nvPr>
            <p:ph type="title"/>
          </p:nvPr>
        </p:nvSpPr>
        <p:spPr/>
        <p:txBody>
          <a:bodyPr/>
          <a:lstStyle/>
          <a:p>
            <a:r>
              <a:rPr lang="en-US" dirty="0"/>
              <a:t>ITP: Task View</a:t>
            </a:r>
          </a:p>
        </p:txBody>
      </p:sp>
      <p:sp>
        <p:nvSpPr>
          <p:cNvPr id="3" name="Content Placeholder 2">
            <a:extLst>
              <a:ext uri="{FF2B5EF4-FFF2-40B4-BE49-F238E27FC236}">
                <a16:creationId xmlns:a16="http://schemas.microsoft.com/office/drawing/2014/main" id="{1E3A8394-629C-4F81-A7DC-75647703DBB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CAD822B-A8BF-4B21-A371-88ECABEBA94B}"/>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BE4E9CAD-94E4-4473-AAD4-59ACEF488852}"/>
              </a:ext>
            </a:extLst>
          </p:cNvPr>
          <p:cNvSpPr>
            <a:spLocks noGrp="1"/>
          </p:cNvSpPr>
          <p:nvPr>
            <p:ph type="sldNum" sz="quarter" idx="12"/>
          </p:nvPr>
        </p:nvSpPr>
        <p:spPr/>
        <p:txBody>
          <a:bodyPr/>
          <a:lstStyle/>
          <a:p>
            <a:pPr>
              <a:defRPr/>
            </a:pPr>
            <a:fld id="{57CC77E1-4D69-4092-8C3D-CCF882968C30}" type="slidenum">
              <a:rPr lang="en-US" smtClean="0"/>
              <a:pPr>
                <a:defRPr/>
              </a:pPr>
              <a:t>16</a:t>
            </a:fld>
            <a:endParaRPr lang="en-US" dirty="0"/>
          </a:p>
        </p:txBody>
      </p:sp>
      <p:pic>
        <p:nvPicPr>
          <p:cNvPr id="6" name="Picture 5">
            <a:extLst>
              <a:ext uri="{FF2B5EF4-FFF2-40B4-BE49-F238E27FC236}">
                <a16:creationId xmlns:a16="http://schemas.microsoft.com/office/drawing/2014/main" id="{D8C547E2-9045-4E9B-8DB4-0E1CB3155A32}"/>
              </a:ext>
            </a:extLst>
          </p:cNvPr>
          <p:cNvPicPr>
            <a:picLocks noChangeAspect="1"/>
          </p:cNvPicPr>
          <p:nvPr/>
        </p:nvPicPr>
        <p:blipFill>
          <a:blip r:embed="rId3"/>
          <a:stretch>
            <a:fillRect/>
          </a:stretch>
        </p:blipFill>
        <p:spPr>
          <a:xfrm>
            <a:off x="891551" y="923925"/>
            <a:ext cx="7531471" cy="5542471"/>
          </a:xfrm>
          <a:prstGeom prst="rect">
            <a:avLst/>
          </a:prstGeom>
        </p:spPr>
      </p:pic>
    </p:spTree>
    <p:extLst>
      <p:ext uri="{BB962C8B-B14F-4D97-AF65-F5344CB8AC3E}">
        <p14:creationId xmlns:p14="http://schemas.microsoft.com/office/powerpoint/2010/main" val="2346872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E652-BA54-490F-A7D4-1353A09E67A9}"/>
              </a:ext>
            </a:extLst>
          </p:cNvPr>
          <p:cNvSpPr>
            <a:spLocks noGrp="1"/>
          </p:cNvSpPr>
          <p:nvPr>
            <p:ph type="title"/>
          </p:nvPr>
        </p:nvSpPr>
        <p:spPr/>
        <p:txBody>
          <a:bodyPr/>
          <a:lstStyle/>
          <a:p>
            <a:r>
              <a:rPr lang="en-US" dirty="0"/>
              <a:t>ITP: Task View (cont.)</a:t>
            </a:r>
          </a:p>
        </p:txBody>
      </p:sp>
      <p:sp>
        <p:nvSpPr>
          <p:cNvPr id="3" name="Content Placeholder 2">
            <a:extLst>
              <a:ext uri="{FF2B5EF4-FFF2-40B4-BE49-F238E27FC236}">
                <a16:creationId xmlns:a16="http://schemas.microsoft.com/office/drawing/2014/main" id="{1E3A8394-629C-4F81-A7DC-75647703DBB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CAD822B-A8BF-4B21-A371-88ECABEBA94B}"/>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BE4E9CAD-94E4-4473-AAD4-59ACEF488852}"/>
              </a:ext>
            </a:extLst>
          </p:cNvPr>
          <p:cNvSpPr>
            <a:spLocks noGrp="1"/>
          </p:cNvSpPr>
          <p:nvPr>
            <p:ph type="sldNum" sz="quarter" idx="12"/>
          </p:nvPr>
        </p:nvSpPr>
        <p:spPr/>
        <p:txBody>
          <a:bodyPr/>
          <a:lstStyle/>
          <a:p>
            <a:pPr>
              <a:defRPr/>
            </a:pPr>
            <a:fld id="{57CC77E1-4D69-4092-8C3D-CCF882968C30}" type="slidenum">
              <a:rPr lang="en-US" smtClean="0"/>
              <a:pPr>
                <a:defRPr/>
              </a:pPr>
              <a:t>17</a:t>
            </a:fld>
            <a:endParaRPr lang="en-US" dirty="0"/>
          </a:p>
        </p:txBody>
      </p:sp>
      <p:pic>
        <p:nvPicPr>
          <p:cNvPr id="7" name="Picture 6">
            <a:extLst>
              <a:ext uri="{FF2B5EF4-FFF2-40B4-BE49-F238E27FC236}">
                <a16:creationId xmlns:a16="http://schemas.microsoft.com/office/drawing/2014/main" id="{C04FE746-3D2F-42DA-98CA-C067563BFE18}"/>
              </a:ext>
            </a:extLst>
          </p:cNvPr>
          <p:cNvPicPr>
            <a:picLocks noChangeAspect="1"/>
          </p:cNvPicPr>
          <p:nvPr/>
        </p:nvPicPr>
        <p:blipFill>
          <a:blip r:embed="rId3"/>
          <a:stretch>
            <a:fillRect/>
          </a:stretch>
        </p:blipFill>
        <p:spPr>
          <a:xfrm>
            <a:off x="461573" y="923925"/>
            <a:ext cx="8220854" cy="5584938"/>
          </a:xfrm>
          <a:prstGeom prst="rect">
            <a:avLst/>
          </a:prstGeom>
        </p:spPr>
      </p:pic>
    </p:spTree>
    <p:extLst>
      <p:ext uri="{BB962C8B-B14F-4D97-AF65-F5344CB8AC3E}">
        <p14:creationId xmlns:p14="http://schemas.microsoft.com/office/powerpoint/2010/main" val="282798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11698-8086-489A-A8F4-E080C1AF79CE}"/>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874781BB-7258-47BD-BDBA-461BD08B7497}"/>
              </a:ext>
            </a:extLst>
          </p:cNvPr>
          <p:cNvSpPr>
            <a:spLocks noGrp="1"/>
          </p:cNvSpPr>
          <p:nvPr>
            <p:ph idx="1"/>
          </p:nvPr>
        </p:nvSpPr>
        <p:spPr/>
        <p:txBody>
          <a:bodyPr/>
          <a:lstStyle/>
          <a:p>
            <a:r>
              <a:rPr lang="en-US" dirty="0"/>
              <a:t>BestXYZ Processor</a:t>
            </a:r>
          </a:p>
          <a:p>
            <a:pPr lvl="1"/>
            <a:r>
              <a:rPr lang="en-US" dirty="0"/>
              <a:t>NovAtel GPS data processor</a:t>
            </a:r>
          </a:p>
          <a:p>
            <a:pPr lvl="1"/>
            <a:r>
              <a:rPr lang="en-US" dirty="0"/>
              <a:t>Used for positional accuracy analysis</a:t>
            </a:r>
          </a:p>
          <a:p>
            <a:pPr lvl="1"/>
            <a:endParaRPr lang="en-US" dirty="0"/>
          </a:p>
          <a:p>
            <a:r>
              <a:rPr lang="en-US" dirty="0"/>
              <a:t>T5 Prod v2</a:t>
            </a:r>
          </a:p>
          <a:p>
            <a:pPr lvl="1"/>
            <a:r>
              <a:rPr lang="en-US" dirty="0"/>
              <a:t>Test Evaluation Command and Control System (TECCS) data conversion utility/product generator</a:t>
            </a:r>
          </a:p>
          <a:p>
            <a:pPr lvl="1"/>
            <a:r>
              <a:rPr lang="en-US" dirty="0"/>
              <a:t>Involvement in initial design phase	</a:t>
            </a:r>
          </a:p>
          <a:p>
            <a:endParaRPr lang="en-US" dirty="0"/>
          </a:p>
        </p:txBody>
      </p:sp>
      <p:sp>
        <p:nvSpPr>
          <p:cNvPr id="4" name="Date Placeholder 3">
            <a:extLst>
              <a:ext uri="{FF2B5EF4-FFF2-40B4-BE49-F238E27FC236}">
                <a16:creationId xmlns:a16="http://schemas.microsoft.com/office/drawing/2014/main" id="{46A3EFD1-188B-4F6E-82A5-78E01A5DE370}"/>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269BF680-D0C6-4926-8756-CA6C46263BC7}"/>
              </a:ext>
            </a:extLst>
          </p:cNvPr>
          <p:cNvSpPr>
            <a:spLocks noGrp="1"/>
          </p:cNvSpPr>
          <p:nvPr>
            <p:ph type="sldNum" sz="quarter" idx="12"/>
          </p:nvPr>
        </p:nvSpPr>
        <p:spPr/>
        <p:txBody>
          <a:bodyPr/>
          <a:lstStyle/>
          <a:p>
            <a:pPr>
              <a:defRPr/>
            </a:pPr>
            <a:fld id="{57CC77E1-4D69-4092-8C3D-CCF882968C30}" type="slidenum">
              <a:rPr lang="en-US" smtClean="0"/>
              <a:pPr>
                <a:defRPr/>
              </a:pPr>
              <a:t>18</a:t>
            </a:fld>
            <a:endParaRPr lang="en-US" dirty="0"/>
          </a:p>
        </p:txBody>
      </p:sp>
    </p:spTree>
    <p:extLst>
      <p:ext uri="{BB962C8B-B14F-4D97-AF65-F5344CB8AC3E}">
        <p14:creationId xmlns:p14="http://schemas.microsoft.com/office/powerpoint/2010/main" val="106949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BestXYZ Processor</a:t>
            </a:r>
          </a:p>
        </p:txBody>
      </p:sp>
      <p:sp>
        <p:nvSpPr>
          <p:cNvPr id="3" name="Content Placeholder 2"/>
          <p:cNvSpPr>
            <a:spLocks noGrp="1"/>
          </p:cNvSpPr>
          <p:nvPr>
            <p:ph idx="1"/>
          </p:nvPr>
        </p:nvSpPr>
        <p:spPr/>
        <p:txBody>
          <a:bodyPr/>
          <a:lstStyle/>
          <a:p>
            <a:r>
              <a:rPr lang="en-US" dirty="0"/>
              <a:t>Global Positioning System (GPS) receivers</a:t>
            </a:r>
          </a:p>
          <a:p>
            <a:pPr marL="0" indent="0">
              <a:buNone/>
            </a:pPr>
            <a:endParaRPr lang="en-US" dirty="0"/>
          </a:p>
          <a:p>
            <a:r>
              <a:rPr lang="en-US" dirty="0"/>
              <a:t>Validation of data sources</a:t>
            </a:r>
          </a:p>
          <a:p>
            <a:pPr marL="0" indent="0">
              <a:buNone/>
            </a:pPr>
            <a:endParaRPr lang="en-US" dirty="0"/>
          </a:p>
          <a:p>
            <a:r>
              <a:rPr lang="en-US" dirty="0"/>
              <a:t>Positional Accuracy</a:t>
            </a:r>
          </a:p>
          <a:p>
            <a:pPr marL="0" indent="0">
              <a:buNone/>
            </a:pPr>
            <a:endParaRPr lang="en-US" dirty="0"/>
          </a:p>
          <a:p>
            <a:r>
              <a:rPr lang="en-US" dirty="0"/>
              <a:t>Why use the BestXYZ Processor?</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31C7B2-A2D2-47A3-B8FB-1F9F08ECB9D8}" type="datetime1">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8/13/2020</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CC77E1-4D69-4092-8C3D-CCF882968C30}" type="slidenum">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spTree>
    <p:extLst>
      <p:ext uri="{BB962C8B-B14F-4D97-AF65-F5344CB8AC3E}">
        <p14:creationId xmlns:p14="http://schemas.microsoft.com/office/powerpoint/2010/main" val="124449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Internship Overview</a:t>
            </a:r>
          </a:p>
        </p:txBody>
      </p:sp>
      <p:sp>
        <p:nvSpPr>
          <p:cNvPr id="3" name="Content Placeholder 2"/>
          <p:cNvSpPr>
            <a:spLocks noGrp="1"/>
          </p:cNvSpPr>
          <p:nvPr>
            <p:ph idx="1"/>
          </p:nvPr>
        </p:nvSpPr>
        <p:spPr/>
        <p:txBody>
          <a:bodyPr/>
          <a:lstStyle/>
          <a:p>
            <a:r>
              <a:rPr lang="en-US" dirty="0"/>
              <a:t>6-week Virtual Premiere College Intern Program (VPCIP)</a:t>
            </a:r>
          </a:p>
          <a:p>
            <a:pPr lvl="1"/>
            <a:r>
              <a:rPr lang="en-US" dirty="0"/>
              <a:t>Air Force University</a:t>
            </a:r>
          </a:p>
          <a:p>
            <a:pPr lvl="1"/>
            <a:r>
              <a:rPr lang="en-US" dirty="0"/>
              <a:t>Facilitated Discussions</a:t>
            </a:r>
          </a:p>
          <a:p>
            <a:pPr lvl="1"/>
            <a:r>
              <a:rPr lang="en-US" dirty="0"/>
              <a:t>Time with supervisor and mentors</a:t>
            </a:r>
          </a:p>
          <a:p>
            <a:pPr lvl="1"/>
            <a:r>
              <a:rPr lang="en-US" dirty="0"/>
              <a:t>Networking</a:t>
            </a:r>
          </a:p>
          <a:p>
            <a:pPr lvl="1"/>
            <a:r>
              <a:rPr lang="en-US" dirty="0"/>
              <a:t>Group Project</a:t>
            </a:r>
          </a:p>
          <a:p>
            <a:r>
              <a:rPr lang="en-US" dirty="0"/>
              <a:t>3-week extension with TSPI</a:t>
            </a:r>
          </a:p>
          <a:p>
            <a:pPr lvl="1"/>
            <a:r>
              <a:rPr lang="en-US" dirty="0"/>
              <a:t>Mentor</a:t>
            </a:r>
          </a:p>
          <a:p>
            <a:pPr lvl="1"/>
            <a:r>
              <a:rPr lang="en-US" dirty="0"/>
              <a:t>Supervisor</a:t>
            </a:r>
          </a:p>
          <a:p>
            <a:pPr lvl="1"/>
            <a:r>
              <a:rPr lang="en-US" dirty="0"/>
              <a:t>Intern Project</a:t>
            </a:r>
          </a:p>
          <a:p>
            <a:pPr lvl="1"/>
            <a:r>
              <a:rPr lang="en-US" dirty="0"/>
              <a:t>Interactive Training Program (ITP)</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2</a:t>
            </a:fld>
            <a:endParaRPr lang="en-US" dirty="0"/>
          </a:p>
        </p:txBody>
      </p:sp>
    </p:spTree>
    <p:extLst>
      <p:ext uri="{BB962C8B-B14F-4D97-AF65-F5344CB8AC3E}">
        <p14:creationId xmlns:p14="http://schemas.microsoft.com/office/powerpoint/2010/main" val="2654821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Overview</a:t>
            </a:r>
          </a:p>
        </p:txBody>
      </p:sp>
      <p:sp>
        <p:nvSpPr>
          <p:cNvPr id="3" name="Content Placeholder 2"/>
          <p:cNvSpPr>
            <a:spLocks noGrp="1"/>
          </p:cNvSpPr>
          <p:nvPr>
            <p:ph idx="1"/>
          </p:nvPr>
        </p:nvSpPr>
        <p:spPr/>
        <p:txBody>
          <a:bodyPr/>
          <a:lstStyle/>
          <a:p>
            <a:r>
              <a:rPr lang="en-US" sz="2400" dirty="0"/>
              <a:t>Inputs</a:t>
            </a:r>
          </a:p>
          <a:p>
            <a:pPr lvl="1"/>
            <a:r>
              <a:rPr lang="en-US" sz="2000" dirty="0"/>
              <a:t>NovAtel Data File</a:t>
            </a:r>
          </a:p>
          <a:p>
            <a:pPr lvl="1"/>
            <a:r>
              <a:rPr lang="en-US" sz="2000" dirty="0"/>
              <a:t>GPS Antenna Coordinates</a:t>
            </a:r>
          </a:p>
          <a:p>
            <a:pPr lvl="2"/>
            <a:r>
              <a:rPr lang="en-US" sz="1600" dirty="0"/>
              <a:t>Earth Centered Earth Fixed</a:t>
            </a:r>
          </a:p>
          <a:p>
            <a:pPr marL="914400" lvl="2" indent="0">
              <a:buNone/>
            </a:pPr>
            <a:r>
              <a:rPr lang="en-US" sz="1600" dirty="0"/>
              <a:t>    (ECEF) </a:t>
            </a:r>
          </a:p>
          <a:p>
            <a:r>
              <a:rPr lang="en-US" sz="2400" dirty="0"/>
              <a:t>Processing</a:t>
            </a:r>
          </a:p>
          <a:p>
            <a:pPr lvl="1"/>
            <a:r>
              <a:rPr lang="en-US" sz="2000" dirty="0"/>
              <a:t>Parse the input file</a:t>
            </a:r>
          </a:p>
          <a:p>
            <a:pPr lvl="1"/>
            <a:r>
              <a:rPr lang="en-US" sz="2000" dirty="0"/>
              <a:t>Extract and calculate</a:t>
            </a:r>
          </a:p>
          <a:p>
            <a:pPr lvl="1"/>
            <a:r>
              <a:rPr lang="en-US" sz="2000" dirty="0"/>
              <a:t>Write results to outputs</a:t>
            </a:r>
          </a:p>
          <a:p>
            <a:r>
              <a:rPr lang="en-US" sz="2400" dirty="0"/>
              <a:t>Outputs</a:t>
            </a:r>
          </a:p>
          <a:p>
            <a:pPr lvl="1"/>
            <a:r>
              <a:rPr lang="en-US" sz="2000" dirty="0"/>
              <a:t>Output Data file</a:t>
            </a:r>
          </a:p>
          <a:p>
            <a:pPr lvl="1"/>
            <a:r>
              <a:rPr lang="en-US" sz="2000" dirty="0"/>
              <a:t>Log file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31C7B2-A2D2-47A3-B8FB-1F9F08ECB9D8}" type="datetime1">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8/13/2020</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CC77E1-4D69-4092-8C3D-CCF882968C30}" type="slidenum">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pic>
        <p:nvPicPr>
          <p:cNvPr id="6" name="Picture 5" descr="A screenshot of a cell phone&#10;&#10;Description automatically generated">
            <a:extLst>
              <a:ext uri="{FF2B5EF4-FFF2-40B4-BE49-F238E27FC236}">
                <a16:creationId xmlns:a16="http://schemas.microsoft.com/office/drawing/2014/main" id="{A5A1F294-7E1E-4B28-BDD3-263F6A55D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823" y="2151856"/>
            <a:ext cx="4591377" cy="3076575"/>
          </a:xfrm>
          <a:prstGeom prst="rect">
            <a:avLst/>
          </a:prstGeom>
        </p:spPr>
      </p:pic>
    </p:spTree>
    <p:extLst>
      <p:ext uri="{BB962C8B-B14F-4D97-AF65-F5344CB8AC3E}">
        <p14:creationId xmlns:p14="http://schemas.microsoft.com/office/powerpoint/2010/main" val="169637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a:t>
            </a:r>
          </a:p>
        </p:txBody>
      </p:sp>
      <p:sp>
        <p:nvSpPr>
          <p:cNvPr id="3" name="Content Placeholder 2"/>
          <p:cNvSpPr>
            <a:spLocks noGrp="1"/>
          </p:cNvSpPr>
          <p:nvPr>
            <p:ph idx="1"/>
          </p:nvPr>
        </p:nvSpPr>
        <p:spPr/>
        <p:txBody>
          <a:bodyPr/>
          <a:lstStyle/>
          <a:p>
            <a:r>
              <a:rPr lang="en-US" sz="2400" dirty="0"/>
              <a:t>Qt Creator</a:t>
            </a:r>
          </a:p>
          <a:p>
            <a:pPr lvl="1"/>
            <a:r>
              <a:rPr lang="en-US" sz="2000" dirty="0"/>
              <a:t>GUI</a:t>
            </a:r>
          </a:p>
          <a:p>
            <a:pPr lvl="1"/>
            <a:r>
              <a:rPr lang="en-US" sz="2000" dirty="0"/>
              <a:t>QThreads</a:t>
            </a:r>
          </a:p>
          <a:p>
            <a:r>
              <a:rPr lang="en-US" sz="2400" dirty="0"/>
              <a:t>C++</a:t>
            </a:r>
          </a:p>
          <a:p>
            <a:pPr lvl="1"/>
            <a:r>
              <a:rPr lang="en-US" sz="2000" dirty="0"/>
              <a:t>File parsing</a:t>
            </a:r>
          </a:p>
          <a:p>
            <a:pPr lvl="1"/>
            <a:r>
              <a:rPr lang="en-US" sz="2000" dirty="0"/>
              <a:t>Ring Buffer implementation and management</a:t>
            </a:r>
          </a:p>
          <a:p>
            <a:pPr lvl="1"/>
            <a:r>
              <a:rPr lang="en-US" sz="2000" dirty="0"/>
              <a:t>Populating output files</a:t>
            </a:r>
          </a:p>
          <a:p>
            <a:r>
              <a:rPr lang="en-US" sz="2400" dirty="0"/>
              <a:t>GitHub</a:t>
            </a:r>
          </a:p>
          <a:p>
            <a:pPr lvl="1"/>
            <a:r>
              <a:rPr lang="en-US" sz="2000" dirty="0"/>
              <a:t>Source control</a:t>
            </a:r>
          </a:p>
          <a:p>
            <a:r>
              <a:rPr lang="en-US" sz="2400" dirty="0"/>
              <a:t>Agile</a:t>
            </a:r>
          </a:p>
          <a:p>
            <a:pPr lvl="1"/>
            <a:r>
              <a:rPr lang="en-US" sz="2000" dirty="0"/>
              <a:t>User Stories</a:t>
            </a:r>
          </a:p>
          <a:p>
            <a:pPr lvl="1"/>
            <a:r>
              <a:rPr lang="en-US" sz="2000" dirty="0"/>
              <a:t>Requirements, Design, Implementation, and Testing Document (RDIT)</a:t>
            </a:r>
          </a:p>
          <a:p>
            <a:pPr lvl="1"/>
            <a:endParaRPr lang="en-US" sz="2000" dirty="0"/>
          </a:p>
          <a:p>
            <a:pPr marL="457200" lvl="1" indent="0">
              <a:buNone/>
            </a:pPr>
            <a:endParaRPr lang="en-US" sz="2000" dirty="0"/>
          </a:p>
          <a:p>
            <a:pPr lvl="1"/>
            <a:endParaRPr lang="en-US" sz="2000"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31C7B2-A2D2-47A3-B8FB-1F9F08ECB9D8}" type="datetime1">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8/13/2020</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CC77E1-4D69-4092-8C3D-CCF882968C30}" type="slidenum">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spTree>
    <p:extLst>
      <p:ext uri="{BB962C8B-B14F-4D97-AF65-F5344CB8AC3E}">
        <p14:creationId xmlns:p14="http://schemas.microsoft.com/office/powerpoint/2010/main" val="3201197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181A-1C67-46F9-ABB9-9EC95BC1B878}"/>
              </a:ext>
            </a:extLst>
          </p:cNvPr>
          <p:cNvSpPr>
            <a:spLocks noGrp="1"/>
          </p:cNvSpPr>
          <p:nvPr>
            <p:ph type="title"/>
          </p:nvPr>
        </p:nvSpPr>
        <p:spPr/>
        <p:txBody>
          <a:bodyPr/>
          <a:lstStyle/>
          <a:p>
            <a:r>
              <a:rPr lang="en-US" dirty="0"/>
              <a:t>Using the Application</a:t>
            </a:r>
          </a:p>
        </p:txBody>
      </p:sp>
      <p:sp>
        <p:nvSpPr>
          <p:cNvPr id="4" name="Date Placeholder 3">
            <a:extLst>
              <a:ext uri="{FF2B5EF4-FFF2-40B4-BE49-F238E27FC236}">
                <a16:creationId xmlns:a16="http://schemas.microsoft.com/office/drawing/2014/main" id="{EA1210B0-A93E-4952-85A0-5489DCED521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31C7B2-A2D2-47A3-B8FB-1F9F08ECB9D8}" type="datetime1">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8/13/2020</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sp>
        <p:nvSpPr>
          <p:cNvPr id="5" name="Slide Number Placeholder 4">
            <a:extLst>
              <a:ext uri="{FF2B5EF4-FFF2-40B4-BE49-F238E27FC236}">
                <a16:creationId xmlns:a16="http://schemas.microsoft.com/office/drawing/2014/main" id="{A9EA61CA-3B22-4870-AE59-27B059E30AA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CC77E1-4D69-4092-8C3D-CCF882968C30}" type="slidenum">
              <a:rPr kumimoji="0" lang="en-US" sz="1200" b="0" i="0" u="none" strike="noStrike" kern="1200" cap="none" spc="0" normalizeH="0" baseline="0" noProof="0" smtClean="0">
                <a:ln>
                  <a:noFill/>
                </a:ln>
                <a:solidFill>
                  <a:srgbClr val="000000">
                    <a:tint val="75000"/>
                  </a:srgbClr>
                </a:solidFill>
                <a:effectLst/>
                <a:uLnTx/>
                <a:uFillTx/>
                <a:latin typeface="Arial"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srgbClr val="000000">
                  <a:tint val="75000"/>
                </a:srgbClr>
              </a:solidFill>
              <a:effectLst/>
              <a:uLnTx/>
              <a:uFillTx/>
              <a:latin typeface="Arial" charset="0"/>
              <a:ea typeface="+mn-ea"/>
              <a:cs typeface="+mn-cs"/>
            </a:endParaRPr>
          </a:p>
        </p:txBody>
      </p:sp>
      <p:pic>
        <p:nvPicPr>
          <p:cNvPr id="6" name="Picture 5">
            <a:extLst>
              <a:ext uri="{FF2B5EF4-FFF2-40B4-BE49-F238E27FC236}">
                <a16:creationId xmlns:a16="http://schemas.microsoft.com/office/drawing/2014/main" id="{5AB26397-ADA4-4BC0-BF1F-3666AC2B9AAE}"/>
              </a:ext>
            </a:extLst>
          </p:cNvPr>
          <p:cNvPicPr>
            <a:picLocks noChangeAspect="1"/>
          </p:cNvPicPr>
          <p:nvPr/>
        </p:nvPicPr>
        <p:blipFill>
          <a:blip r:embed="rId3"/>
          <a:stretch>
            <a:fillRect/>
          </a:stretch>
        </p:blipFill>
        <p:spPr>
          <a:xfrm>
            <a:off x="3057525" y="1204119"/>
            <a:ext cx="3028950" cy="4972050"/>
          </a:xfrm>
          <a:prstGeom prst="rect">
            <a:avLst/>
          </a:prstGeom>
        </p:spPr>
      </p:pic>
    </p:spTree>
    <p:extLst>
      <p:ext uri="{BB962C8B-B14F-4D97-AF65-F5344CB8AC3E}">
        <p14:creationId xmlns:p14="http://schemas.microsoft.com/office/powerpoint/2010/main" val="1000137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E4C51-A8F7-43FB-BA56-4ADA74487049}"/>
              </a:ext>
            </a:extLst>
          </p:cNvPr>
          <p:cNvSpPr>
            <a:spLocks noGrp="1"/>
          </p:cNvSpPr>
          <p:nvPr>
            <p:ph type="title"/>
          </p:nvPr>
        </p:nvSpPr>
        <p:spPr/>
        <p:txBody>
          <a:bodyPr/>
          <a:lstStyle/>
          <a:p>
            <a:r>
              <a:rPr lang="en-US" dirty="0"/>
              <a:t>T5 Prod v2</a:t>
            </a:r>
          </a:p>
        </p:txBody>
      </p:sp>
      <p:sp>
        <p:nvSpPr>
          <p:cNvPr id="3" name="Content Placeholder 2">
            <a:extLst>
              <a:ext uri="{FF2B5EF4-FFF2-40B4-BE49-F238E27FC236}">
                <a16:creationId xmlns:a16="http://schemas.microsoft.com/office/drawing/2014/main" id="{7D4807B2-C3C3-43C2-9370-CE6F06C335A1}"/>
              </a:ext>
            </a:extLst>
          </p:cNvPr>
          <p:cNvSpPr>
            <a:spLocks noGrp="1"/>
          </p:cNvSpPr>
          <p:nvPr>
            <p:ph idx="1"/>
          </p:nvPr>
        </p:nvSpPr>
        <p:spPr/>
        <p:txBody>
          <a:bodyPr/>
          <a:lstStyle/>
          <a:p>
            <a:r>
              <a:rPr lang="en-US" dirty="0"/>
              <a:t>T5 Prod creates products from TECCS recording data files</a:t>
            </a:r>
          </a:p>
          <a:p>
            <a:r>
              <a:rPr lang="en-US" dirty="0"/>
              <a:t>Previous versions only supported FAA (Type 1, 2, and 3A) and tracking radar (Type 6) data</a:t>
            </a:r>
          </a:p>
          <a:p>
            <a:r>
              <a:rPr lang="en-US" dirty="0"/>
              <a:t>The new version will also support Acquisition (2061 and 3072) data</a:t>
            </a:r>
          </a:p>
          <a:p>
            <a:r>
              <a:rPr lang="en-US" dirty="0"/>
              <a:t>This need is driven by programs using the new network Acquisition capabilities</a:t>
            </a:r>
          </a:p>
          <a:p>
            <a:pPr lvl="1"/>
            <a:r>
              <a:rPr lang="en-US" dirty="0"/>
              <a:t>Mobile Emitter (MOB-E)</a:t>
            </a:r>
          </a:p>
          <a:p>
            <a:pPr lvl="1"/>
            <a:r>
              <a:rPr lang="en-US" dirty="0"/>
              <a:t>MIT Lincoln Labs (MITLL)</a:t>
            </a:r>
          </a:p>
        </p:txBody>
      </p:sp>
      <p:sp>
        <p:nvSpPr>
          <p:cNvPr id="4" name="Date Placeholder 3">
            <a:extLst>
              <a:ext uri="{FF2B5EF4-FFF2-40B4-BE49-F238E27FC236}">
                <a16:creationId xmlns:a16="http://schemas.microsoft.com/office/drawing/2014/main" id="{55236354-F735-4FB9-BA63-E8C8BE7E871B}"/>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E9F46834-E042-478A-8D8A-F538CCC39D41}"/>
              </a:ext>
            </a:extLst>
          </p:cNvPr>
          <p:cNvSpPr>
            <a:spLocks noGrp="1"/>
          </p:cNvSpPr>
          <p:nvPr>
            <p:ph type="sldNum" sz="quarter" idx="12"/>
          </p:nvPr>
        </p:nvSpPr>
        <p:spPr/>
        <p:txBody>
          <a:bodyPr/>
          <a:lstStyle/>
          <a:p>
            <a:pPr>
              <a:defRPr/>
            </a:pPr>
            <a:fld id="{57CC77E1-4D69-4092-8C3D-CCF882968C30}" type="slidenum">
              <a:rPr lang="en-US" smtClean="0"/>
              <a:pPr>
                <a:defRPr/>
              </a:pPr>
              <a:t>23</a:t>
            </a:fld>
            <a:endParaRPr lang="en-US" dirty="0"/>
          </a:p>
        </p:txBody>
      </p:sp>
    </p:spTree>
    <p:extLst>
      <p:ext uri="{BB962C8B-B14F-4D97-AF65-F5344CB8AC3E}">
        <p14:creationId xmlns:p14="http://schemas.microsoft.com/office/powerpoint/2010/main" val="966734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ECED-8BE9-4396-B814-77D941CAA9A7}"/>
              </a:ext>
            </a:extLst>
          </p:cNvPr>
          <p:cNvSpPr>
            <a:spLocks noGrp="1"/>
          </p:cNvSpPr>
          <p:nvPr>
            <p:ph type="title"/>
          </p:nvPr>
        </p:nvSpPr>
        <p:spPr/>
        <p:txBody>
          <a:bodyPr/>
          <a:lstStyle/>
          <a:p>
            <a:r>
              <a:rPr lang="en-US" dirty="0"/>
              <a:t>Presentations</a:t>
            </a:r>
          </a:p>
        </p:txBody>
      </p:sp>
      <p:sp>
        <p:nvSpPr>
          <p:cNvPr id="3" name="Content Placeholder 2">
            <a:extLst>
              <a:ext uri="{FF2B5EF4-FFF2-40B4-BE49-F238E27FC236}">
                <a16:creationId xmlns:a16="http://schemas.microsoft.com/office/drawing/2014/main" id="{07023CE9-C4E3-4B56-ACA6-CAEC86078435}"/>
              </a:ext>
            </a:extLst>
          </p:cNvPr>
          <p:cNvSpPr>
            <a:spLocks noGrp="1"/>
          </p:cNvSpPr>
          <p:nvPr>
            <p:ph idx="1"/>
          </p:nvPr>
        </p:nvSpPr>
        <p:spPr/>
        <p:txBody>
          <a:bodyPr/>
          <a:lstStyle/>
          <a:p>
            <a:r>
              <a:rPr lang="en-US" dirty="0"/>
              <a:t>BestXYZ Processor</a:t>
            </a:r>
          </a:p>
          <a:p>
            <a:pPr lvl="1"/>
            <a:r>
              <a:rPr lang="en-US" dirty="0"/>
              <a:t>Presented to the TSPI Flight</a:t>
            </a:r>
          </a:p>
          <a:p>
            <a:pPr lvl="1"/>
            <a:r>
              <a:rPr lang="en-US" dirty="0"/>
              <a:t>Operation</a:t>
            </a:r>
          </a:p>
          <a:p>
            <a:pPr lvl="1"/>
            <a:r>
              <a:rPr lang="en-US" dirty="0"/>
              <a:t>Code</a:t>
            </a:r>
          </a:p>
          <a:p>
            <a:pPr lvl="1"/>
            <a:r>
              <a:rPr lang="en-US" dirty="0"/>
              <a:t>Documentation</a:t>
            </a:r>
          </a:p>
          <a:p>
            <a:pPr lvl="1"/>
            <a:endParaRPr lang="en-US" dirty="0"/>
          </a:p>
          <a:p>
            <a:r>
              <a:rPr lang="en-US" dirty="0"/>
              <a:t>Internship Out-Brief</a:t>
            </a:r>
          </a:p>
          <a:p>
            <a:pPr lvl="1"/>
            <a:r>
              <a:rPr lang="en-US" dirty="0"/>
              <a:t>In Progress…</a:t>
            </a:r>
          </a:p>
        </p:txBody>
      </p:sp>
      <p:sp>
        <p:nvSpPr>
          <p:cNvPr id="4" name="Date Placeholder 3">
            <a:extLst>
              <a:ext uri="{FF2B5EF4-FFF2-40B4-BE49-F238E27FC236}">
                <a16:creationId xmlns:a16="http://schemas.microsoft.com/office/drawing/2014/main" id="{395E4BBA-10C0-4031-A42D-1EF50E2784CB}"/>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AC0B8876-47D0-4D87-8012-ABAD1F829044}"/>
              </a:ext>
            </a:extLst>
          </p:cNvPr>
          <p:cNvSpPr>
            <a:spLocks noGrp="1"/>
          </p:cNvSpPr>
          <p:nvPr>
            <p:ph type="sldNum" sz="quarter" idx="12"/>
          </p:nvPr>
        </p:nvSpPr>
        <p:spPr/>
        <p:txBody>
          <a:bodyPr/>
          <a:lstStyle/>
          <a:p>
            <a:pPr>
              <a:defRPr/>
            </a:pPr>
            <a:fld id="{57CC77E1-4D69-4092-8C3D-CCF882968C30}" type="slidenum">
              <a:rPr lang="en-US" smtClean="0"/>
              <a:pPr>
                <a:defRPr/>
              </a:pPr>
              <a:t>24</a:t>
            </a:fld>
            <a:endParaRPr lang="en-US" dirty="0"/>
          </a:p>
        </p:txBody>
      </p:sp>
    </p:spTree>
    <p:extLst>
      <p:ext uri="{BB962C8B-B14F-4D97-AF65-F5344CB8AC3E}">
        <p14:creationId xmlns:p14="http://schemas.microsoft.com/office/powerpoint/2010/main" val="3293009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BF31-C3CB-4B26-9D1A-EF20D92D4C82}"/>
              </a:ext>
            </a:extLst>
          </p:cNvPr>
          <p:cNvSpPr>
            <a:spLocks noGrp="1"/>
          </p:cNvSpPr>
          <p:nvPr>
            <p:ph type="title"/>
          </p:nvPr>
        </p:nvSpPr>
        <p:spPr/>
        <p:txBody>
          <a:bodyPr/>
          <a:lstStyle/>
          <a:p>
            <a:r>
              <a:rPr lang="en-US" dirty="0"/>
              <a:t>3-Week Extension Feedback</a:t>
            </a:r>
          </a:p>
        </p:txBody>
      </p:sp>
      <p:sp>
        <p:nvSpPr>
          <p:cNvPr id="3" name="Content Placeholder 2">
            <a:extLst>
              <a:ext uri="{FF2B5EF4-FFF2-40B4-BE49-F238E27FC236}">
                <a16:creationId xmlns:a16="http://schemas.microsoft.com/office/drawing/2014/main" id="{2D53E00C-2E17-4A4C-AE38-DFC4F57F7A4E}"/>
              </a:ext>
            </a:extLst>
          </p:cNvPr>
          <p:cNvSpPr>
            <a:spLocks noGrp="1"/>
          </p:cNvSpPr>
          <p:nvPr>
            <p:ph idx="1"/>
          </p:nvPr>
        </p:nvSpPr>
        <p:spPr/>
        <p:txBody>
          <a:bodyPr/>
          <a:lstStyle/>
          <a:p>
            <a:r>
              <a:rPr lang="en-US" dirty="0"/>
              <a:t>Due to the pandemic I was only able to experience a shortened offsite internship.</a:t>
            </a:r>
          </a:p>
          <a:p>
            <a:pPr marL="0" indent="0">
              <a:buNone/>
            </a:pPr>
            <a:endParaRPr lang="en-US" dirty="0"/>
          </a:p>
          <a:p>
            <a:r>
              <a:rPr lang="en-US" dirty="0"/>
              <a:t>Pros:</a:t>
            </a:r>
          </a:p>
          <a:p>
            <a:pPr lvl="1"/>
            <a:r>
              <a:rPr lang="en-US" dirty="0"/>
              <a:t>Growth oriented</a:t>
            </a:r>
          </a:p>
          <a:p>
            <a:pPr lvl="1"/>
            <a:r>
              <a:rPr lang="en-US" dirty="0"/>
              <a:t>Family business like work environment</a:t>
            </a:r>
          </a:p>
          <a:p>
            <a:pPr lvl="1"/>
            <a:r>
              <a:rPr lang="en-US" dirty="0"/>
              <a:t>Work life balance</a:t>
            </a:r>
          </a:p>
          <a:p>
            <a:pPr marL="0" indent="0">
              <a:buNone/>
            </a:pPr>
            <a:endParaRPr lang="en-US" dirty="0"/>
          </a:p>
          <a:p>
            <a:r>
              <a:rPr lang="en-US" dirty="0"/>
              <a:t>Cons:</a:t>
            </a:r>
          </a:p>
          <a:p>
            <a:pPr lvl="1"/>
            <a:r>
              <a:rPr lang="en-US" dirty="0"/>
              <a:t>No current computer architecture specific projects</a:t>
            </a:r>
          </a:p>
        </p:txBody>
      </p:sp>
      <p:sp>
        <p:nvSpPr>
          <p:cNvPr id="4" name="Date Placeholder 3">
            <a:extLst>
              <a:ext uri="{FF2B5EF4-FFF2-40B4-BE49-F238E27FC236}">
                <a16:creationId xmlns:a16="http://schemas.microsoft.com/office/drawing/2014/main" id="{32D7B328-0197-4733-A023-C3C6AB27A0E4}"/>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F46EE6CF-FA2E-4CD9-A481-219C8A49CA26}"/>
              </a:ext>
            </a:extLst>
          </p:cNvPr>
          <p:cNvSpPr>
            <a:spLocks noGrp="1"/>
          </p:cNvSpPr>
          <p:nvPr>
            <p:ph type="sldNum" sz="quarter" idx="12"/>
          </p:nvPr>
        </p:nvSpPr>
        <p:spPr/>
        <p:txBody>
          <a:bodyPr/>
          <a:lstStyle/>
          <a:p>
            <a:pPr>
              <a:defRPr/>
            </a:pPr>
            <a:fld id="{57CC77E1-4D69-4092-8C3D-CCF882968C30}" type="slidenum">
              <a:rPr lang="en-US" smtClean="0"/>
              <a:pPr>
                <a:defRPr/>
              </a:pPr>
              <a:t>25</a:t>
            </a:fld>
            <a:endParaRPr lang="en-US" dirty="0"/>
          </a:p>
        </p:txBody>
      </p:sp>
    </p:spTree>
    <p:extLst>
      <p:ext uri="{BB962C8B-B14F-4D97-AF65-F5344CB8AC3E}">
        <p14:creationId xmlns:p14="http://schemas.microsoft.com/office/powerpoint/2010/main" val="249244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6316-2536-4381-B3D7-5AC961F104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E7C490-D26D-447C-8AC6-7193E11CA932}"/>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4800" dirty="0"/>
              <a:t>Questions?</a:t>
            </a:r>
          </a:p>
        </p:txBody>
      </p:sp>
      <p:sp>
        <p:nvSpPr>
          <p:cNvPr id="4" name="Date Placeholder 3">
            <a:extLst>
              <a:ext uri="{FF2B5EF4-FFF2-40B4-BE49-F238E27FC236}">
                <a16:creationId xmlns:a16="http://schemas.microsoft.com/office/drawing/2014/main" id="{5756EBB4-79A2-400C-9422-0966AA4875F2}"/>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647A7438-FAAD-416A-B9A7-BA857581E027}"/>
              </a:ext>
            </a:extLst>
          </p:cNvPr>
          <p:cNvSpPr>
            <a:spLocks noGrp="1"/>
          </p:cNvSpPr>
          <p:nvPr>
            <p:ph type="sldNum" sz="quarter" idx="12"/>
          </p:nvPr>
        </p:nvSpPr>
        <p:spPr/>
        <p:txBody>
          <a:bodyPr/>
          <a:lstStyle/>
          <a:p>
            <a:pPr>
              <a:defRPr/>
            </a:pPr>
            <a:fld id="{57CC77E1-4D69-4092-8C3D-CCF882968C30}" type="slidenum">
              <a:rPr lang="en-US" smtClean="0"/>
              <a:pPr>
                <a:defRPr/>
              </a:pPr>
              <a:t>26</a:t>
            </a:fld>
            <a:endParaRPr lang="en-US" dirty="0"/>
          </a:p>
        </p:txBody>
      </p:sp>
    </p:spTree>
    <p:extLst>
      <p:ext uri="{BB962C8B-B14F-4D97-AF65-F5344CB8AC3E}">
        <p14:creationId xmlns:p14="http://schemas.microsoft.com/office/powerpoint/2010/main" val="749503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4517-9F09-4319-B89B-708ABC16F07A}"/>
              </a:ext>
            </a:extLst>
          </p:cNvPr>
          <p:cNvSpPr>
            <a:spLocks noGrp="1"/>
          </p:cNvSpPr>
          <p:nvPr>
            <p:ph type="title"/>
          </p:nvPr>
        </p:nvSpPr>
        <p:spPr/>
        <p:txBody>
          <a:bodyPr/>
          <a:lstStyle/>
          <a:p>
            <a:r>
              <a:rPr lang="en-US" dirty="0"/>
              <a:t>VPCIP: Software tools</a:t>
            </a:r>
          </a:p>
        </p:txBody>
      </p:sp>
      <p:sp>
        <p:nvSpPr>
          <p:cNvPr id="3" name="Content Placeholder 2">
            <a:extLst>
              <a:ext uri="{FF2B5EF4-FFF2-40B4-BE49-F238E27FC236}">
                <a16:creationId xmlns:a16="http://schemas.microsoft.com/office/drawing/2014/main" id="{C1023A15-8D2F-4396-9799-C549901298DB}"/>
              </a:ext>
            </a:extLst>
          </p:cNvPr>
          <p:cNvSpPr>
            <a:spLocks noGrp="1"/>
          </p:cNvSpPr>
          <p:nvPr>
            <p:ph idx="1"/>
          </p:nvPr>
        </p:nvSpPr>
        <p:spPr/>
        <p:txBody>
          <a:bodyPr/>
          <a:lstStyle/>
          <a:p>
            <a:r>
              <a:rPr lang="en-US" dirty="0"/>
              <a:t>Flooded with Emails</a:t>
            </a:r>
          </a:p>
          <a:p>
            <a:pPr lvl="1"/>
            <a:r>
              <a:rPr lang="en-US" dirty="0"/>
              <a:t>Who do I ask my questions to?</a:t>
            </a:r>
          </a:p>
          <a:p>
            <a:r>
              <a:rPr lang="en-US" dirty="0"/>
              <a:t>Canvas for assignments</a:t>
            </a:r>
          </a:p>
          <a:p>
            <a:pPr lvl="1"/>
            <a:r>
              <a:rPr lang="en-US" dirty="0"/>
              <a:t>A familiar platform for students</a:t>
            </a:r>
          </a:p>
          <a:p>
            <a:r>
              <a:rPr lang="en-US" dirty="0"/>
              <a:t>Video Telecommunication</a:t>
            </a:r>
          </a:p>
          <a:p>
            <a:pPr lvl="1"/>
            <a:r>
              <a:rPr lang="en-US" dirty="0"/>
              <a:t>Webex audio issues</a:t>
            </a:r>
          </a:p>
          <a:p>
            <a:pPr lvl="1"/>
            <a:r>
              <a:rPr lang="en-US" dirty="0"/>
              <a:t>Zoom Gov participant limitations</a:t>
            </a:r>
          </a:p>
          <a:p>
            <a:r>
              <a:rPr lang="en-US" dirty="0"/>
              <a:t>Air Force Civilian Service Application</a:t>
            </a:r>
          </a:p>
          <a:p>
            <a:pPr lvl="1"/>
            <a:r>
              <a:rPr lang="en-US" dirty="0"/>
              <a:t>Loaded with features that I don’t use</a:t>
            </a:r>
          </a:p>
          <a:p>
            <a:pPr lvl="1"/>
            <a:r>
              <a:rPr lang="en-US" dirty="0"/>
              <a:t>Chat notifications did not work as expected</a:t>
            </a:r>
          </a:p>
        </p:txBody>
      </p:sp>
      <p:sp>
        <p:nvSpPr>
          <p:cNvPr id="4" name="Date Placeholder 3">
            <a:extLst>
              <a:ext uri="{FF2B5EF4-FFF2-40B4-BE49-F238E27FC236}">
                <a16:creationId xmlns:a16="http://schemas.microsoft.com/office/drawing/2014/main" id="{A3E7A76A-0991-4987-8084-A9EF66FF26F7}"/>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9870A306-E078-4C6A-B188-44449F56C5CF}"/>
              </a:ext>
            </a:extLst>
          </p:cNvPr>
          <p:cNvSpPr>
            <a:spLocks noGrp="1"/>
          </p:cNvSpPr>
          <p:nvPr>
            <p:ph type="sldNum" sz="quarter" idx="12"/>
          </p:nvPr>
        </p:nvSpPr>
        <p:spPr/>
        <p:txBody>
          <a:bodyPr/>
          <a:lstStyle/>
          <a:p>
            <a:pPr>
              <a:defRPr/>
            </a:pPr>
            <a:fld id="{57CC77E1-4D69-4092-8C3D-CCF882968C30}" type="slidenum">
              <a:rPr lang="en-US" smtClean="0"/>
              <a:pPr>
                <a:defRPr/>
              </a:pPr>
              <a:t>3</a:t>
            </a:fld>
            <a:endParaRPr lang="en-US" dirty="0"/>
          </a:p>
        </p:txBody>
      </p:sp>
    </p:spTree>
    <p:extLst>
      <p:ext uri="{BB962C8B-B14F-4D97-AF65-F5344CB8AC3E}">
        <p14:creationId xmlns:p14="http://schemas.microsoft.com/office/powerpoint/2010/main" val="98744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8D66-A345-4173-84BB-E29222635FF0}"/>
              </a:ext>
            </a:extLst>
          </p:cNvPr>
          <p:cNvSpPr>
            <a:spLocks noGrp="1"/>
          </p:cNvSpPr>
          <p:nvPr>
            <p:ph type="title"/>
          </p:nvPr>
        </p:nvSpPr>
        <p:spPr/>
        <p:txBody>
          <a:bodyPr/>
          <a:lstStyle/>
          <a:p>
            <a:r>
              <a:rPr lang="en-US" dirty="0"/>
              <a:t>Scheduling</a:t>
            </a:r>
          </a:p>
        </p:txBody>
      </p:sp>
      <p:sp>
        <p:nvSpPr>
          <p:cNvPr id="3" name="Content Placeholder 2">
            <a:extLst>
              <a:ext uri="{FF2B5EF4-FFF2-40B4-BE49-F238E27FC236}">
                <a16:creationId xmlns:a16="http://schemas.microsoft.com/office/drawing/2014/main" id="{F7A74D61-7421-4100-BC90-58D84FE077ED}"/>
              </a:ext>
            </a:extLst>
          </p:cNvPr>
          <p:cNvSpPr>
            <a:spLocks noGrp="1"/>
          </p:cNvSpPr>
          <p:nvPr>
            <p:ph idx="1"/>
          </p:nvPr>
        </p:nvSpPr>
        <p:spPr/>
        <p:txBody>
          <a:bodyPr/>
          <a:lstStyle/>
          <a:p>
            <a:r>
              <a:rPr lang="en-US" dirty="0"/>
              <a:t>5-weeks through AFPC</a:t>
            </a:r>
          </a:p>
          <a:p>
            <a:pPr lvl="1"/>
            <a:r>
              <a:rPr lang="en-US" dirty="0"/>
              <a:t>Discussions, mentoring, and group work</a:t>
            </a:r>
          </a:p>
          <a:p>
            <a:r>
              <a:rPr lang="en-US" dirty="0"/>
              <a:t>1-week either AFPC or virtual on-site</a:t>
            </a:r>
          </a:p>
          <a:p>
            <a:pPr lvl="1"/>
            <a:r>
              <a:rPr lang="en-US" dirty="0"/>
              <a:t>TSPI provided virtual on-site</a:t>
            </a:r>
          </a:p>
          <a:p>
            <a:r>
              <a:rPr lang="en-US" dirty="0"/>
              <a:t>Suggesting an improved schedule</a:t>
            </a:r>
          </a:p>
          <a:p>
            <a:pPr lvl="1"/>
            <a:r>
              <a:rPr lang="en-US" dirty="0"/>
              <a:t>Air Force University on week 1</a:t>
            </a:r>
          </a:p>
          <a:p>
            <a:pPr lvl="1"/>
            <a:r>
              <a:rPr lang="en-US" dirty="0"/>
              <a:t>1-week either AFPC or virtual on-site to week 2</a:t>
            </a:r>
          </a:p>
          <a:p>
            <a:pPr lvl="1"/>
            <a:r>
              <a:rPr lang="en-US" dirty="0"/>
              <a:t>Last 4 weeks focused on Discussions, mentoring and groupwork</a:t>
            </a:r>
          </a:p>
          <a:p>
            <a:r>
              <a:rPr lang="en-US" dirty="0"/>
              <a:t>Maxi-flex advertised but only partial-flex was experienced</a:t>
            </a:r>
          </a:p>
        </p:txBody>
      </p:sp>
      <p:sp>
        <p:nvSpPr>
          <p:cNvPr id="4" name="Date Placeholder 3">
            <a:extLst>
              <a:ext uri="{FF2B5EF4-FFF2-40B4-BE49-F238E27FC236}">
                <a16:creationId xmlns:a16="http://schemas.microsoft.com/office/drawing/2014/main" id="{B52D35E8-E4D9-403E-8FE6-7D8EE6920F08}"/>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AA216FAC-728D-4CD6-B64B-B5653451AA84}"/>
              </a:ext>
            </a:extLst>
          </p:cNvPr>
          <p:cNvSpPr>
            <a:spLocks noGrp="1"/>
          </p:cNvSpPr>
          <p:nvPr>
            <p:ph type="sldNum" sz="quarter" idx="12"/>
          </p:nvPr>
        </p:nvSpPr>
        <p:spPr/>
        <p:txBody>
          <a:bodyPr/>
          <a:lstStyle/>
          <a:p>
            <a:pPr>
              <a:defRPr/>
            </a:pPr>
            <a:fld id="{57CC77E1-4D69-4092-8C3D-CCF882968C30}" type="slidenum">
              <a:rPr lang="en-US" smtClean="0"/>
              <a:pPr>
                <a:defRPr/>
              </a:pPr>
              <a:t>4</a:t>
            </a:fld>
            <a:endParaRPr lang="en-US" dirty="0"/>
          </a:p>
        </p:txBody>
      </p:sp>
    </p:spTree>
    <p:extLst>
      <p:ext uri="{BB962C8B-B14F-4D97-AF65-F5344CB8AC3E}">
        <p14:creationId xmlns:p14="http://schemas.microsoft.com/office/powerpoint/2010/main" val="101047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D39EA-1078-45E3-ABA9-3F955BF6EDDC}"/>
              </a:ext>
            </a:extLst>
          </p:cNvPr>
          <p:cNvSpPr>
            <a:spLocks noGrp="1"/>
          </p:cNvSpPr>
          <p:nvPr>
            <p:ph type="title"/>
          </p:nvPr>
        </p:nvSpPr>
        <p:spPr/>
        <p:txBody>
          <a:bodyPr/>
          <a:lstStyle/>
          <a:p>
            <a:r>
              <a:rPr lang="en-US" dirty="0"/>
              <a:t>Supervisor and Mentors</a:t>
            </a:r>
          </a:p>
        </p:txBody>
      </p:sp>
      <p:sp>
        <p:nvSpPr>
          <p:cNvPr id="3" name="Content Placeholder 2">
            <a:extLst>
              <a:ext uri="{FF2B5EF4-FFF2-40B4-BE49-F238E27FC236}">
                <a16:creationId xmlns:a16="http://schemas.microsoft.com/office/drawing/2014/main" id="{7D113B23-506A-43AD-8D80-CE3C3B44174F}"/>
              </a:ext>
            </a:extLst>
          </p:cNvPr>
          <p:cNvSpPr>
            <a:spLocks noGrp="1"/>
          </p:cNvSpPr>
          <p:nvPr>
            <p:ph idx="1"/>
          </p:nvPr>
        </p:nvSpPr>
        <p:spPr/>
        <p:txBody>
          <a:bodyPr/>
          <a:lstStyle/>
          <a:p>
            <a:r>
              <a:rPr lang="en-US" dirty="0"/>
              <a:t>Leadership</a:t>
            </a:r>
          </a:p>
          <a:p>
            <a:pPr lvl="1"/>
            <a:r>
              <a:rPr lang="en-US" dirty="0"/>
              <a:t>Larry Jones (Supervisor)</a:t>
            </a:r>
          </a:p>
          <a:p>
            <a:pPr lvl="1"/>
            <a:r>
              <a:rPr lang="en-US" dirty="0"/>
              <a:t>Ryan Glazner (Mentor)</a:t>
            </a:r>
          </a:p>
          <a:p>
            <a:pPr lvl="1"/>
            <a:r>
              <a:rPr lang="en-US" dirty="0"/>
              <a:t>Dr. Gerald Curry (Leadership Mentor)</a:t>
            </a:r>
          </a:p>
          <a:p>
            <a:endParaRPr lang="en-US" dirty="0"/>
          </a:p>
          <a:p>
            <a:r>
              <a:rPr lang="en-US" dirty="0"/>
              <a:t>What do they all have in common?</a:t>
            </a:r>
          </a:p>
          <a:p>
            <a:pPr lvl="1"/>
            <a:r>
              <a:rPr lang="en-US" dirty="0"/>
              <a:t>They would make terrible salesmen</a:t>
            </a:r>
          </a:p>
          <a:p>
            <a:pPr lvl="1"/>
            <a:r>
              <a:rPr lang="en-US" dirty="0"/>
              <a:t>Invested the most important commodity</a:t>
            </a:r>
          </a:p>
          <a:p>
            <a:pPr lvl="1"/>
            <a:endParaRPr lang="en-US" dirty="0"/>
          </a:p>
        </p:txBody>
      </p:sp>
      <p:sp>
        <p:nvSpPr>
          <p:cNvPr id="4" name="Date Placeholder 3">
            <a:extLst>
              <a:ext uri="{FF2B5EF4-FFF2-40B4-BE49-F238E27FC236}">
                <a16:creationId xmlns:a16="http://schemas.microsoft.com/office/drawing/2014/main" id="{0DABCFA2-E4BF-4135-BB80-730AA7DB4E18}"/>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44F64C4A-775A-455B-A4AF-3D0E0A5E668F}"/>
              </a:ext>
            </a:extLst>
          </p:cNvPr>
          <p:cNvSpPr>
            <a:spLocks noGrp="1"/>
          </p:cNvSpPr>
          <p:nvPr>
            <p:ph type="sldNum" sz="quarter" idx="12"/>
          </p:nvPr>
        </p:nvSpPr>
        <p:spPr/>
        <p:txBody>
          <a:bodyPr/>
          <a:lstStyle/>
          <a:p>
            <a:pPr>
              <a:defRPr/>
            </a:pPr>
            <a:fld id="{57CC77E1-4D69-4092-8C3D-CCF882968C30}" type="slidenum">
              <a:rPr lang="en-US" smtClean="0"/>
              <a:pPr>
                <a:defRPr/>
              </a:pPr>
              <a:t>5</a:t>
            </a:fld>
            <a:endParaRPr lang="en-US" dirty="0"/>
          </a:p>
        </p:txBody>
      </p:sp>
    </p:spTree>
    <p:extLst>
      <p:ext uri="{BB962C8B-B14F-4D97-AF65-F5344CB8AC3E}">
        <p14:creationId xmlns:p14="http://schemas.microsoft.com/office/powerpoint/2010/main" val="55520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1A6D-3333-43C3-81A6-C8926BAF5A95}"/>
              </a:ext>
            </a:extLst>
          </p:cNvPr>
          <p:cNvSpPr>
            <a:spLocks noGrp="1"/>
          </p:cNvSpPr>
          <p:nvPr>
            <p:ph type="title"/>
          </p:nvPr>
        </p:nvSpPr>
        <p:spPr/>
        <p:txBody>
          <a:bodyPr/>
          <a:lstStyle/>
          <a:p>
            <a:r>
              <a:rPr lang="en-US" dirty="0"/>
              <a:t>Opportunities to Network</a:t>
            </a:r>
          </a:p>
        </p:txBody>
      </p:sp>
      <p:sp>
        <p:nvSpPr>
          <p:cNvPr id="3" name="Content Placeholder 2">
            <a:extLst>
              <a:ext uri="{FF2B5EF4-FFF2-40B4-BE49-F238E27FC236}">
                <a16:creationId xmlns:a16="http://schemas.microsoft.com/office/drawing/2014/main" id="{F0B3B829-8F28-4C45-A265-F58C14F8A832}"/>
              </a:ext>
            </a:extLst>
          </p:cNvPr>
          <p:cNvSpPr>
            <a:spLocks noGrp="1"/>
          </p:cNvSpPr>
          <p:nvPr>
            <p:ph idx="1"/>
          </p:nvPr>
        </p:nvSpPr>
        <p:spPr/>
        <p:txBody>
          <a:bodyPr/>
          <a:lstStyle/>
          <a:p>
            <a:r>
              <a:rPr lang="en-US" dirty="0"/>
              <a:t>Discussions from decorated Air Force Personnel</a:t>
            </a:r>
          </a:p>
          <a:p>
            <a:pPr lvl="1"/>
            <a:r>
              <a:rPr lang="en-US" dirty="0"/>
              <a:t>Gaining breadth on the mission of the Air Force</a:t>
            </a:r>
          </a:p>
          <a:p>
            <a:pPr lvl="1"/>
            <a:r>
              <a:rPr lang="en-US" dirty="0"/>
              <a:t>A benefit of the pandemic</a:t>
            </a:r>
          </a:p>
          <a:p>
            <a:endParaRPr lang="en-US" dirty="0"/>
          </a:p>
          <a:p>
            <a:r>
              <a:rPr lang="en-US" dirty="0"/>
              <a:t>No one from Edwards?</a:t>
            </a:r>
          </a:p>
          <a:p>
            <a:pPr lvl="1"/>
            <a:r>
              <a:rPr lang="en-US" dirty="0"/>
              <a:t>Advocate for a timeslot next year</a:t>
            </a:r>
          </a:p>
          <a:p>
            <a:pPr marL="0" indent="0">
              <a:buNone/>
            </a:pPr>
            <a:endParaRPr lang="en-US" dirty="0"/>
          </a:p>
          <a:p>
            <a:r>
              <a:rPr lang="en-US" dirty="0"/>
              <a:t>PCIP Colleagues</a:t>
            </a:r>
          </a:p>
          <a:p>
            <a:pPr lvl="1"/>
            <a:r>
              <a:rPr lang="en-US" dirty="0"/>
              <a:t>Edwards intern Group Me chat</a:t>
            </a:r>
          </a:p>
          <a:p>
            <a:pPr lvl="1"/>
            <a:r>
              <a:rPr lang="en-US" dirty="0"/>
              <a:t>PCIP Discord</a:t>
            </a:r>
          </a:p>
          <a:p>
            <a:pPr lvl="1"/>
            <a:r>
              <a:rPr lang="en-US" dirty="0"/>
              <a:t>COVID19 Group Project</a:t>
            </a:r>
          </a:p>
          <a:p>
            <a:pPr marL="0" indent="0">
              <a:buNone/>
            </a:pPr>
            <a:endParaRPr lang="en-US" dirty="0"/>
          </a:p>
        </p:txBody>
      </p:sp>
      <p:sp>
        <p:nvSpPr>
          <p:cNvPr id="4" name="Date Placeholder 3">
            <a:extLst>
              <a:ext uri="{FF2B5EF4-FFF2-40B4-BE49-F238E27FC236}">
                <a16:creationId xmlns:a16="http://schemas.microsoft.com/office/drawing/2014/main" id="{D6D7E0D8-4C8C-44C4-937D-4A9CBDD284D9}"/>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AF3517EB-7935-43A0-A990-B5DA4D99AAB2}"/>
              </a:ext>
            </a:extLst>
          </p:cNvPr>
          <p:cNvSpPr>
            <a:spLocks noGrp="1"/>
          </p:cNvSpPr>
          <p:nvPr>
            <p:ph type="sldNum" sz="quarter" idx="12"/>
          </p:nvPr>
        </p:nvSpPr>
        <p:spPr/>
        <p:txBody>
          <a:bodyPr/>
          <a:lstStyle/>
          <a:p>
            <a:pPr>
              <a:defRPr/>
            </a:pPr>
            <a:fld id="{57CC77E1-4D69-4092-8C3D-CCF882968C30}" type="slidenum">
              <a:rPr lang="en-US" smtClean="0"/>
              <a:pPr>
                <a:defRPr/>
              </a:pPr>
              <a:t>6</a:t>
            </a:fld>
            <a:endParaRPr lang="en-US" dirty="0"/>
          </a:p>
        </p:txBody>
      </p:sp>
    </p:spTree>
    <p:extLst>
      <p:ext uri="{BB962C8B-B14F-4D97-AF65-F5344CB8AC3E}">
        <p14:creationId xmlns:p14="http://schemas.microsoft.com/office/powerpoint/2010/main" val="911239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7977-4D84-4F95-A051-781C3373CA32}"/>
              </a:ext>
            </a:extLst>
          </p:cNvPr>
          <p:cNvSpPr>
            <a:spLocks noGrp="1"/>
          </p:cNvSpPr>
          <p:nvPr>
            <p:ph type="title"/>
          </p:nvPr>
        </p:nvSpPr>
        <p:spPr/>
        <p:txBody>
          <a:bodyPr/>
          <a:lstStyle/>
          <a:p>
            <a:r>
              <a:rPr lang="en-US" dirty="0"/>
              <a:t>COVID19 Group Project</a:t>
            </a:r>
          </a:p>
        </p:txBody>
      </p:sp>
      <p:sp>
        <p:nvSpPr>
          <p:cNvPr id="3" name="Content Placeholder 2">
            <a:extLst>
              <a:ext uri="{FF2B5EF4-FFF2-40B4-BE49-F238E27FC236}">
                <a16:creationId xmlns:a16="http://schemas.microsoft.com/office/drawing/2014/main" id="{FB2A5640-3DE5-490E-821F-6AEED4A0C898}"/>
              </a:ext>
            </a:extLst>
          </p:cNvPr>
          <p:cNvSpPr>
            <a:spLocks noGrp="1"/>
          </p:cNvSpPr>
          <p:nvPr>
            <p:ph idx="1"/>
          </p:nvPr>
        </p:nvSpPr>
        <p:spPr/>
        <p:txBody>
          <a:bodyPr/>
          <a:lstStyle/>
          <a:p>
            <a:r>
              <a:rPr lang="en-US" dirty="0"/>
              <a:t>Skills required</a:t>
            </a:r>
          </a:p>
          <a:p>
            <a:pPr lvl="1"/>
            <a:r>
              <a:rPr lang="en-US" dirty="0"/>
              <a:t>Creativity</a:t>
            </a:r>
          </a:p>
          <a:p>
            <a:pPr lvl="1"/>
            <a:r>
              <a:rPr lang="en-US" dirty="0"/>
              <a:t>Initiative</a:t>
            </a:r>
          </a:p>
          <a:p>
            <a:pPr lvl="1"/>
            <a:r>
              <a:rPr lang="en-US" dirty="0"/>
              <a:t>A common goal</a:t>
            </a:r>
          </a:p>
          <a:p>
            <a:r>
              <a:rPr lang="en-US" dirty="0"/>
              <a:t>Being Innovative</a:t>
            </a:r>
          </a:p>
          <a:p>
            <a:pPr lvl="1"/>
            <a:r>
              <a:rPr lang="en-US" dirty="0"/>
              <a:t>Hydrogen Peroxide stations</a:t>
            </a:r>
          </a:p>
          <a:p>
            <a:pPr lvl="1"/>
            <a:r>
              <a:rPr lang="en-US" dirty="0"/>
              <a:t>A new workplace environment going forward</a:t>
            </a:r>
          </a:p>
          <a:p>
            <a:pPr lvl="1"/>
            <a:r>
              <a:rPr lang="en-US" dirty="0"/>
              <a:t>Adding sanitation necessities to vending machines</a:t>
            </a:r>
          </a:p>
          <a:p>
            <a:r>
              <a:rPr lang="en-US" dirty="0"/>
              <a:t>Presentations</a:t>
            </a:r>
          </a:p>
          <a:p>
            <a:pPr lvl="1"/>
            <a:r>
              <a:rPr lang="en-US" dirty="0"/>
              <a:t>Peer feedback</a:t>
            </a:r>
          </a:p>
          <a:p>
            <a:pPr lvl="1"/>
            <a:r>
              <a:rPr lang="en-US" dirty="0"/>
              <a:t>Watching others present</a:t>
            </a:r>
          </a:p>
        </p:txBody>
      </p:sp>
      <p:sp>
        <p:nvSpPr>
          <p:cNvPr id="4" name="Date Placeholder 3">
            <a:extLst>
              <a:ext uri="{FF2B5EF4-FFF2-40B4-BE49-F238E27FC236}">
                <a16:creationId xmlns:a16="http://schemas.microsoft.com/office/drawing/2014/main" id="{E28D90DD-41C5-43EB-9B75-5D14CD7BEC39}"/>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1E615653-EBF4-4AEE-BF47-60D753DEE3B8}"/>
              </a:ext>
            </a:extLst>
          </p:cNvPr>
          <p:cNvSpPr>
            <a:spLocks noGrp="1"/>
          </p:cNvSpPr>
          <p:nvPr>
            <p:ph type="sldNum" sz="quarter" idx="12"/>
          </p:nvPr>
        </p:nvSpPr>
        <p:spPr/>
        <p:txBody>
          <a:bodyPr/>
          <a:lstStyle/>
          <a:p>
            <a:pPr>
              <a:defRPr/>
            </a:pPr>
            <a:fld id="{57CC77E1-4D69-4092-8C3D-CCF882968C30}" type="slidenum">
              <a:rPr lang="en-US" smtClean="0"/>
              <a:pPr>
                <a:defRPr/>
              </a:pPr>
              <a:t>7</a:t>
            </a:fld>
            <a:endParaRPr lang="en-US" dirty="0"/>
          </a:p>
        </p:txBody>
      </p:sp>
    </p:spTree>
    <p:extLst>
      <p:ext uri="{BB962C8B-B14F-4D97-AF65-F5344CB8AC3E}">
        <p14:creationId xmlns:p14="http://schemas.microsoft.com/office/powerpoint/2010/main" val="38113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336F-3017-4C24-890E-17EC87849EAC}"/>
              </a:ext>
            </a:extLst>
          </p:cNvPr>
          <p:cNvSpPr>
            <a:spLocks noGrp="1"/>
          </p:cNvSpPr>
          <p:nvPr>
            <p:ph type="title"/>
          </p:nvPr>
        </p:nvSpPr>
        <p:spPr/>
        <p:txBody>
          <a:bodyPr/>
          <a:lstStyle/>
          <a:p>
            <a:r>
              <a:rPr lang="en-US" dirty="0"/>
              <a:t>6-Week VPCIP Feedback</a:t>
            </a:r>
          </a:p>
        </p:txBody>
      </p:sp>
      <p:sp>
        <p:nvSpPr>
          <p:cNvPr id="3" name="Content Placeholder 2">
            <a:extLst>
              <a:ext uri="{FF2B5EF4-FFF2-40B4-BE49-F238E27FC236}">
                <a16:creationId xmlns:a16="http://schemas.microsoft.com/office/drawing/2014/main" id="{A4F1E204-913D-4F10-A389-433DD478D5F3}"/>
              </a:ext>
            </a:extLst>
          </p:cNvPr>
          <p:cNvSpPr>
            <a:spLocks noGrp="1"/>
          </p:cNvSpPr>
          <p:nvPr>
            <p:ph idx="1"/>
          </p:nvPr>
        </p:nvSpPr>
        <p:spPr/>
        <p:txBody>
          <a:bodyPr/>
          <a:lstStyle/>
          <a:p>
            <a:r>
              <a:rPr lang="en-US" dirty="0"/>
              <a:t>Pros:</a:t>
            </a:r>
          </a:p>
          <a:p>
            <a:pPr lvl="1"/>
            <a:r>
              <a:rPr lang="en-US" dirty="0"/>
              <a:t>Canvas, Zoom Gov</a:t>
            </a:r>
          </a:p>
          <a:p>
            <a:pPr lvl="1"/>
            <a:r>
              <a:rPr lang="en-US" dirty="0"/>
              <a:t>Intern organized and ran Discord Channels</a:t>
            </a:r>
          </a:p>
          <a:p>
            <a:pPr lvl="1"/>
            <a:r>
              <a:rPr lang="en-US" dirty="0"/>
              <a:t>Discussions</a:t>
            </a:r>
          </a:p>
          <a:p>
            <a:pPr lvl="1"/>
            <a:r>
              <a:rPr lang="en-US" dirty="0"/>
              <a:t>Briefings from different Air Force Bases</a:t>
            </a:r>
          </a:p>
          <a:p>
            <a:pPr lvl="1"/>
            <a:r>
              <a:rPr lang="en-US" dirty="0"/>
              <a:t>Supervisor and Mentors</a:t>
            </a:r>
          </a:p>
          <a:p>
            <a:r>
              <a:rPr lang="en-US" dirty="0"/>
              <a:t>Cons:</a:t>
            </a:r>
          </a:p>
          <a:p>
            <a:pPr lvl="1"/>
            <a:r>
              <a:rPr lang="en-US" dirty="0"/>
              <a:t>Initial flood of emails</a:t>
            </a:r>
          </a:p>
          <a:p>
            <a:pPr lvl="1"/>
            <a:r>
              <a:rPr lang="en-US" dirty="0"/>
              <a:t>Organization of schedule</a:t>
            </a:r>
          </a:p>
          <a:p>
            <a:pPr lvl="1"/>
            <a:r>
              <a:rPr lang="en-US" dirty="0"/>
              <a:t>Air Force Civilian Service application</a:t>
            </a:r>
          </a:p>
          <a:p>
            <a:pPr lvl="1"/>
            <a:r>
              <a:rPr lang="en-US" dirty="0"/>
              <a:t>Webex audio and Zoom participant limit</a:t>
            </a:r>
          </a:p>
          <a:p>
            <a:pPr lvl="1"/>
            <a:r>
              <a:rPr lang="en-US" dirty="0"/>
              <a:t>Maxi-flex advertised schedule</a:t>
            </a:r>
          </a:p>
          <a:p>
            <a:pPr lvl="1"/>
            <a:endParaRPr lang="en-US" dirty="0"/>
          </a:p>
        </p:txBody>
      </p:sp>
      <p:sp>
        <p:nvSpPr>
          <p:cNvPr id="4" name="Date Placeholder 3">
            <a:extLst>
              <a:ext uri="{FF2B5EF4-FFF2-40B4-BE49-F238E27FC236}">
                <a16:creationId xmlns:a16="http://schemas.microsoft.com/office/drawing/2014/main" id="{E5A140F6-3E4C-4326-B049-55F5F91DB8F0}"/>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0E8D864A-7DDA-4532-9B9B-E5555DD40F58}"/>
              </a:ext>
            </a:extLst>
          </p:cNvPr>
          <p:cNvSpPr>
            <a:spLocks noGrp="1"/>
          </p:cNvSpPr>
          <p:nvPr>
            <p:ph type="sldNum" sz="quarter" idx="12"/>
          </p:nvPr>
        </p:nvSpPr>
        <p:spPr/>
        <p:txBody>
          <a:bodyPr/>
          <a:lstStyle/>
          <a:p>
            <a:pPr>
              <a:defRPr/>
            </a:pPr>
            <a:fld id="{57CC77E1-4D69-4092-8C3D-CCF882968C30}" type="slidenum">
              <a:rPr lang="en-US" smtClean="0"/>
              <a:pPr>
                <a:defRPr/>
              </a:pPr>
              <a:t>8</a:t>
            </a:fld>
            <a:endParaRPr lang="en-US" dirty="0"/>
          </a:p>
        </p:txBody>
      </p:sp>
    </p:spTree>
    <p:extLst>
      <p:ext uri="{BB962C8B-B14F-4D97-AF65-F5344CB8AC3E}">
        <p14:creationId xmlns:p14="http://schemas.microsoft.com/office/powerpoint/2010/main" val="162594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A8D8-F6E4-4ED9-97BF-A3C6C378BFA7}"/>
              </a:ext>
            </a:extLst>
          </p:cNvPr>
          <p:cNvSpPr>
            <a:spLocks noGrp="1"/>
          </p:cNvSpPr>
          <p:nvPr>
            <p:ph type="title"/>
          </p:nvPr>
        </p:nvSpPr>
        <p:spPr/>
        <p:txBody>
          <a:bodyPr/>
          <a:lstStyle/>
          <a:p>
            <a:r>
              <a:rPr lang="en-US" dirty="0"/>
              <a:t>3-Week Extension Period</a:t>
            </a:r>
          </a:p>
        </p:txBody>
      </p:sp>
      <p:sp>
        <p:nvSpPr>
          <p:cNvPr id="3" name="Content Placeholder 2">
            <a:extLst>
              <a:ext uri="{FF2B5EF4-FFF2-40B4-BE49-F238E27FC236}">
                <a16:creationId xmlns:a16="http://schemas.microsoft.com/office/drawing/2014/main" id="{1F5E69E9-216C-45A2-A2AC-FE5A4CC97544}"/>
              </a:ext>
            </a:extLst>
          </p:cNvPr>
          <p:cNvSpPr>
            <a:spLocks noGrp="1"/>
          </p:cNvSpPr>
          <p:nvPr>
            <p:ph idx="1"/>
          </p:nvPr>
        </p:nvSpPr>
        <p:spPr/>
        <p:txBody>
          <a:bodyPr/>
          <a:lstStyle/>
          <a:p>
            <a:r>
              <a:rPr lang="en-US" dirty="0"/>
              <a:t>Exposing me to the different departments at TSPI</a:t>
            </a:r>
          </a:p>
          <a:p>
            <a:endParaRPr lang="en-US" dirty="0"/>
          </a:p>
          <a:p>
            <a:r>
              <a:rPr lang="en-US" dirty="0"/>
              <a:t>Extended Education Opportunities</a:t>
            </a:r>
          </a:p>
          <a:p>
            <a:endParaRPr lang="en-US" dirty="0"/>
          </a:p>
          <a:p>
            <a:r>
              <a:rPr lang="en-US" dirty="0"/>
              <a:t>Interactive Training Program (ITP)</a:t>
            </a:r>
          </a:p>
          <a:p>
            <a:endParaRPr lang="en-US" dirty="0"/>
          </a:p>
          <a:p>
            <a:r>
              <a:rPr lang="en-US" dirty="0"/>
              <a:t>Projects</a:t>
            </a:r>
          </a:p>
          <a:p>
            <a:endParaRPr lang="en-US" dirty="0"/>
          </a:p>
          <a:p>
            <a:r>
              <a:rPr lang="en-US" dirty="0"/>
              <a:t>Presentations</a:t>
            </a:r>
          </a:p>
          <a:p>
            <a:pPr marL="0" indent="0">
              <a:buNone/>
            </a:pPr>
            <a:endParaRPr lang="en-US" dirty="0"/>
          </a:p>
        </p:txBody>
      </p:sp>
      <p:sp>
        <p:nvSpPr>
          <p:cNvPr id="4" name="Date Placeholder 3">
            <a:extLst>
              <a:ext uri="{FF2B5EF4-FFF2-40B4-BE49-F238E27FC236}">
                <a16:creationId xmlns:a16="http://schemas.microsoft.com/office/drawing/2014/main" id="{4671DFD6-FA99-4189-8205-AFC063BD25C9}"/>
              </a:ext>
            </a:extLst>
          </p:cNvPr>
          <p:cNvSpPr>
            <a:spLocks noGrp="1"/>
          </p:cNvSpPr>
          <p:nvPr>
            <p:ph type="dt" sz="half" idx="10"/>
          </p:nvPr>
        </p:nvSpPr>
        <p:spPr/>
        <p:txBody>
          <a:bodyPr/>
          <a:lstStyle/>
          <a:p>
            <a:pPr>
              <a:defRPr/>
            </a:pPr>
            <a:fld id="{6D31C7B2-A2D2-47A3-B8FB-1F9F08ECB9D8}" type="datetime1">
              <a:rPr lang="en-US" smtClean="0"/>
              <a:pPr>
                <a:defRPr/>
              </a:pPr>
              <a:t>8/13/2020</a:t>
            </a:fld>
            <a:endParaRPr lang="en-US" dirty="0"/>
          </a:p>
        </p:txBody>
      </p:sp>
      <p:sp>
        <p:nvSpPr>
          <p:cNvPr id="5" name="Slide Number Placeholder 4">
            <a:extLst>
              <a:ext uri="{FF2B5EF4-FFF2-40B4-BE49-F238E27FC236}">
                <a16:creationId xmlns:a16="http://schemas.microsoft.com/office/drawing/2014/main" id="{BE667249-B118-4F32-82BA-0A639E6E354E}"/>
              </a:ext>
            </a:extLst>
          </p:cNvPr>
          <p:cNvSpPr>
            <a:spLocks noGrp="1"/>
          </p:cNvSpPr>
          <p:nvPr>
            <p:ph type="sldNum" sz="quarter" idx="12"/>
          </p:nvPr>
        </p:nvSpPr>
        <p:spPr/>
        <p:txBody>
          <a:bodyPr/>
          <a:lstStyle/>
          <a:p>
            <a:pPr>
              <a:defRPr/>
            </a:pPr>
            <a:fld id="{57CC77E1-4D69-4092-8C3D-CCF882968C30}" type="slidenum">
              <a:rPr lang="en-US" smtClean="0"/>
              <a:pPr>
                <a:defRPr/>
              </a:pPr>
              <a:t>9</a:t>
            </a:fld>
            <a:endParaRPr lang="en-US" dirty="0"/>
          </a:p>
        </p:txBody>
      </p:sp>
    </p:spTree>
    <p:extLst>
      <p:ext uri="{BB962C8B-B14F-4D97-AF65-F5344CB8AC3E}">
        <p14:creationId xmlns:p14="http://schemas.microsoft.com/office/powerpoint/2010/main" val="3227967540"/>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19683</TotalTime>
  <Words>5357</Words>
  <Application>Microsoft Office PowerPoint</Application>
  <PresentationFormat>On-screen Show (4:3)</PresentationFormat>
  <Paragraphs>476</Paragraphs>
  <Slides>26</Slides>
  <Notes>25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26</vt:i4>
      </vt:variant>
    </vt:vector>
  </HeadingPairs>
  <TitlesOfParts>
    <vt:vector size="34" baseType="lpstr">
      <vt:lpstr>Arial</vt:lpstr>
      <vt:lpstr>Arial Black</vt:lpstr>
      <vt:lpstr>Calibri</vt:lpstr>
      <vt:lpstr>Times New Roman</vt:lpstr>
      <vt:lpstr>1_Custom Design</vt:lpstr>
      <vt:lpstr>Custom Design</vt:lpstr>
      <vt:lpstr>Default Design</vt:lpstr>
      <vt:lpstr>2_Custom Design</vt:lpstr>
      <vt:lpstr>Internship Out-Brief</vt:lpstr>
      <vt:lpstr>Internship Overview</vt:lpstr>
      <vt:lpstr>VPCIP: Software tools</vt:lpstr>
      <vt:lpstr>Scheduling</vt:lpstr>
      <vt:lpstr>Supervisor and Mentors</vt:lpstr>
      <vt:lpstr>Opportunities to Network</vt:lpstr>
      <vt:lpstr>COVID19 Group Project</vt:lpstr>
      <vt:lpstr>6-Week VPCIP Feedback</vt:lpstr>
      <vt:lpstr>3-Week Extension Period</vt:lpstr>
      <vt:lpstr>Learning About TSPI</vt:lpstr>
      <vt:lpstr>Extended Education Opportunities</vt:lpstr>
      <vt:lpstr>Interactive Training Program</vt:lpstr>
      <vt:lpstr>ITP: RPG View</vt:lpstr>
      <vt:lpstr>ITP: RPG View (cont.)</vt:lpstr>
      <vt:lpstr>ITP: RPG View (cont.)</vt:lpstr>
      <vt:lpstr>ITP: Task View</vt:lpstr>
      <vt:lpstr>ITP: Task View (cont.)</vt:lpstr>
      <vt:lpstr>Projects</vt:lpstr>
      <vt:lpstr>BestXYZ Processor</vt:lpstr>
      <vt:lpstr>High Level Overview</vt:lpstr>
      <vt:lpstr>Development Environment</vt:lpstr>
      <vt:lpstr>Using the Application</vt:lpstr>
      <vt:lpstr>T5 Prod v2</vt:lpstr>
      <vt:lpstr>Presentations</vt:lpstr>
      <vt:lpstr>3-Week Extension 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Talking Points</dc:title>
  <dc:creator>gary</dc:creator>
  <cp:lastModifiedBy>hannsselthill camacho</cp:lastModifiedBy>
  <cp:revision>1224</cp:revision>
  <cp:lastPrinted>2017-09-14T22:28:09Z</cp:lastPrinted>
  <dcterms:created xsi:type="dcterms:W3CDTF">2006-08-16T00:00:00Z</dcterms:created>
  <dcterms:modified xsi:type="dcterms:W3CDTF">2020-08-14T03:55:58Z</dcterms:modified>
</cp:coreProperties>
</file>