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62" r:id="rId2"/>
    <p:sldMasterId id="2147483660" r:id="rId3"/>
    <p:sldMasterId id="2147483688" r:id="rId4"/>
  </p:sldMasterIdLst>
  <p:notesMasterIdLst>
    <p:notesMasterId r:id="rId23"/>
  </p:notesMasterIdLst>
  <p:handoutMasterIdLst>
    <p:handoutMasterId r:id="rId24"/>
  </p:handoutMasterIdLst>
  <p:sldIdLst>
    <p:sldId id="640" r:id="rId5"/>
    <p:sldId id="670" r:id="rId6"/>
    <p:sldId id="683" r:id="rId7"/>
    <p:sldId id="678" r:id="rId8"/>
    <p:sldId id="686" r:id="rId9"/>
    <p:sldId id="671" r:id="rId10"/>
    <p:sldId id="673" r:id="rId11"/>
    <p:sldId id="674" r:id="rId12"/>
    <p:sldId id="672" r:id="rId13"/>
    <p:sldId id="676" r:id="rId14"/>
    <p:sldId id="677" r:id="rId15"/>
    <p:sldId id="687" r:id="rId16"/>
    <p:sldId id="680" r:id="rId17"/>
    <p:sldId id="681" r:id="rId18"/>
    <p:sldId id="679" r:id="rId19"/>
    <p:sldId id="682" r:id="rId20"/>
    <p:sldId id="684" r:id="rId21"/>
    <p:sldId id="685" r:id="rId22"/>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DD"/>
    <a:srgbClr val="FFFF00"/>
    <a:srgbClr val="FFFFD2"/>
    <a:srgbClr val="FFFFC8"/>
    <a:srgbClr val="003E6C"/>
    <a:srgbClr val="FF0000"/>
    <a:srgbClr val="FF9933"/>
    <a:srgbClr val="CC0000"/>
    <a:srgbClr val="FFFFFF"/>
    <a:srgbClr val="F7FF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8568" autoAdjust="0"/>
    <p:restoredTop sz="69918" autoAdjust="0"/>
  </p:normalViewPr>
  <p:slideViewPr>
    <p:cSldViewPr>
      <p:cViewPr varScale="1">
        <p:scale>
          <a:sx n="79" d="100"/>
          <a:sy n="79" d="100"/>
        </p:scale>
        <p:origin x="2142"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7DCB7E7D-D78F-4F73-8947-477779E4DBFC}" type="datetimeFigureOut">
              <a:rPr lang="en-US" smtClean="0"/>
              <a:pPr/>
              <a:t>8/5/2020</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4EF0F8-AECD-4970-835E-1DF5D0962B51}" type="slidenum">
              <a:rPr lang="en-US" smtClean="0"/>
              <a:pPr/>
              <a:t>‹#›</a:t>
            </a:fld>
            <a:endParaRPr lang="en-US"/>
          </a:p>
        </p:txBody>
      </p:sp>
    </p:spTree>
    <p:extLst>
      <p:ext uri="{BB962C8B-B14F-4D97-AF65-F5344CB8AC3E}">
        <p14:creationId xmlns:p14="http://schemas.microsoft.com/office/powerpoint/2010/main" val="276343889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F3F6506-BE8B-42C2-980F-F149B4D0456C}" type="datetimeFigureOut">
              <a:rPr lang="en-US" smtClean="0"/>
              <a:pPr/>
              <a:t>8/5/2020</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2DF6D63-4052-40E8-8843-6FD5B5469218}" type="slidenum">
              <a:rPr lang="en-US" smtClean="0"/>
              <a:pPr/>
              <a:t>‹#›</a:t>
            </a:fld>
            <a:endParaRPr lang="en-US" dirty="0"/>
          </a:p>
        </p:txBody>
      </p:sp>
    </p:spTree>
    <p:extLst>
      <p:ext uri="{BB962C8B-B14F-4D97-AF65-F5344CB8AC3E}">
        <p14:creationId xmlns:p14="http://schemas.microsoft.com/office/powerpoint/2010/main" val="127008073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name is Hannselthill Camacho and I am going to present the BestXYZ Processor Application</a:t>
            </a:r>
          </a:p>
        </p:txBody>
      </p:sp>
    </p:spTree>
    <p:extLst>
      <p:ext uri="{BB962C8B-B14F-4D97-AF65-F5344CB8AC3E}">
        <p14:creationId xmlns:p14="http://schemas.microsoft.com/office/powerpoint/2010/main" val="1656051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it is done processing, An output data file is populated with the GPS time, positional differences, and the Root Sum Squared of the magnitude of those differences.</a:t>
            </a:r>
          </a:p>
          <a:p>
            <a:endParaRPr lang="en-US" dirty="0"/>
          </a:p>
          <a:p>
            <a:r>
              <a:rPr lang="en-US" dirty="0"/>
              <a:t>A log file is generated with the Start and end times in UTC time as well as GPS time. The log also contains the number of records processed and the percentage of positional differences with a Root Sum Squared greater than half a meter. Some future considerations for the project would be to allow the margin of error to be determined by the user as opposed to locking it at half a meter.</a:t>
            </a:r>
          </a:p>
          <a:p>
            <a:endParaRPr lang="en-US" dirty="0"/>
          </a:p>
          <a:p>
            <a:r>
              <a:rPr lang="en-US" dirty="0"/>
              <a:t>The GUI is also updated with some of the Log data for the most recent run.</a:t>
            </a:r>
          </a:p>
        </p:txBody>
      </p:sp>
    </p:spTree>
    <p:extLst>
      <p:ext uri="{BB962C8B-B14F-4D97-AF65-F5344CB8AC3E}">
        <p14:creationId xmlns:p14="http://schemas.microsoft.com/office/powerpoint/2010/main" val="3478855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the output data and the Log file for a successful run.</a:t>
            </a:r>
          </a:p>
          <a:p>
            <a:endParaRPr lang="en-US" dirty="0"/>
          </a:p>
          <a:p>
            <a:r>
              <a:rPr lang="en-US" dirty="0"/>
              <a:t>It is important to note that the Output Data File example is truncated to allow it to fit in a PowerPoint slide.</a:t>
            </a:r>
          </a:p>
          <a:p>
            <a:endParaRPr lang="en-US" dirty="0"/>
          </a:p>
          <a:p>
            <a:r>
              <a:rPr lang="en-US" dirty="0"/>
              <a:t>The log file on the other hand, fits very nicely</a:t>
            </a:r>
          </a:p>
          <a:p>
            <a:endParaRPr lang="en-US" dirty="0"/>
          </a:p>
          <a:p>
            <a:r>
              <a:rPr lang="en-US" dirty="0"/>
              <a:t>The next couple of slides will be going more into the flow diagrams and some light technical aspects of the design. </a:t>
            </a:r>
          </a:p>
        </p:txBody>
      </p:sp>
    </p:spTree>
    <p:extLst>
      <p:ext uri="{BB962C8B-B14F-4D97-AF65-F5344CB8AC3E}">
        <p14:creationId xmlns:p14="http://schemas.microsoft.com/office/powerpoint/2010/main" val="2084178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Before I continue, does anyone have any questions up to this point?</a:t>
            </a:r>
          </a:p>
        </p:txBody>
      </p:sp>
    </p:spTree>
    <p:extLst>
      <p:ext uri="{BB962C8B-B14F-4D97-AF65-F5344CB8AC3E}">
        <p14:creationId xmlns:p14="http://schemas.microsoft.com/office/powerpoint/2010/main" val="718314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flow of the program before the “Start Processing” button has been clicked.</a:t>
            </a:r>
          </a:p>
          <a:p>
            <a:endParaRPr lang="en-US" dirty="0"/>
          </a:p>
          <a:p>
            <a:r>
              <a:rPr lang="en-US" dirty="0"/>
              <a:t>The user specifies input/output files, they must make a decision between browsing for a file or manually inputting the file path.</a:t>
            </a:r>
          </a:p>
          <a:p>
            <a:endParaRPr lang="en-US" dirty="0"/>
          </a:p>
          <a:p>
            <a:r>
              <a:rPr lang="en-US" dirty="0"/>
              <a:t>The user then repeats this step with the E, F, and G coordinates by either typing in the individual values or loading them from a properly formatted file.</a:t>
            </a:r>
          </a:p>
          <a:p>
            <a:endParaRPr lang="en-US" dirty="0"/>
          </a:p>
          <a:p>
            <a:r>
              <a:rPr lang="en-US" dirty="0"/>
              <a:t>The user then begins the processing stage.</a:t>
            </a:r>
          </a:p>
        </p:txBody>
      </p:sp>
    </p:spTree>
    <p:extLst>
      <p:ext uri="{BB962C8B-B14F-4D97-AF65-F5344CB8AC3E}">
        <p14:creationId xmlns:p14="http://schemas.microsoft.com/office/powerpoint/2010/main" val="993874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a series of checks will occur to determine if the user specified inputs are valid. If any of the checks fail, then the user must go back and fix the errors.</a:t>
            </a:r>
          </a:p>
          <a:p>
            <a:endParaRPr lang="en-US" dirty="0"/>
          </a:p>
          <a:p>
            <a:r>
              <a:rPr lang="en-US" dirty="0"/>
              <a:t>With that said lets walk through the flow diagram.</a:t>
            </a:r>
          </a:p>
        </p:txBody>
      </p:sp>
    </p:spTree>
    <p:extLst>
      <p:ext uri="{BB962C8B-B14F-4D97-AF65-F5344CB8AC3E}">
        <p14:creationId xmlns:p14="http://schemas.microsoft.com/office/powerpoint/2010/main" val="3584201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But before we get into the meat of the application. I will be briefly going over the buffer implementation. The buffer was used to read in a chunk of data from the input file and then handle that data before performing another read.</a:t>
            </a:r>
          </a:p>
          <a:p>
            <a:endParaRPr lang="en-US" dirty="0"/>
          </a:p>
          <a:p>
            <a:r>
              <a:rPr lang="en-US" dirty="0"/>
              <a:t>A ring buffer was used for this purpose and it has subtle differences to a standard buffer.</a:t>
            </a:r>
          </a:p>
          <a:p>
            <a:endParaRPr lang="en-US" dirty="0"/>
          </a:p>
          <a:p>
            <a:r>
              <a:rPr lang="en-US" dirty="0"/>
              <a:t>The ring buffer requires keeping track of the read and write indexes. </a:t>
            </a:r>
          </a:p>
          <a:p>
            <a:r>
              <a:rPr lang="en-US" dirty="0"/>
              <a:t>	The write ptr indicates the next value to store a value into.</a:t>
            </a:r>
          </a:p>
          <a:p>
            <a:r>
              <a:rPr lang="en-US" dirty="0"/>
              <a:t>	The read ptr indicates the first index that non-processed data is located</a:t>
            </a:r>
          </a:p>
          <a:p>
            <a:endParaRPr lang="en-US" dirty="0"/>
          </a:p>
          <a:p>
            <a:r>
              <a:rPr lang="en-US" dirty="0"/>
              <a:t>	The size specifies the total size of currently buffered data. Not the maximum size of the ring buffer.</a:t>
            </a:r>
          </a:p>
          <a:p>
            <a:endParaRPr lang="en-US" dirty="0"/>
          </a:p>
          <a:p>
            <a:r>
              <a:rPr lang="en-US" dirty="0"/>
              <a:t>When writing or reading to the end of the ring buffer, the pointers wrap around to the beginning.</a:t>
            </a:r>
          </a:p>
          <a:p>
            <a:endParaRPr lang="en-US" dirty="0"/>
          </a:p>
          <a:p>
            <a:r>
              <a:rPr lang="en-US" dirty="0"/>
              <a:t>When the read and the write pointers meet this indicates that either there is no more data stored in the buffer or the buffer is full</a:t>
            </a:r>
          </a:p>
          <a:p>
            <a:endParaRPr lang="en-US" dirty="0"/>
          </a:p>
        </p:txBody>
      </p:sp>
    </p:spTree>
    <p:extLst>
      <p:ext uri="{BB962C8B-B14F-4D97-AF65-F5344CB8AC3E}">
        <p14:creationId xmlns:p14="http://schemas.microsoft.com/office/powerpoint/2010/main" val="3380635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indent="0">
              <a:buFontTx/>
              <a:buNone/>
            </a:pPr>
            <a:r>
              <a:rPr lang="en-US" dirty="0"/>
              <a:t>So now that I went over the ring buffer implementation, I will move on to how the message parsing works.</a:t>
            </a:r>
          </a:p>
          <a:p>
            <a:pPr marL="0" indent="0">
              <a:buFontTx/>
              <a:buNone/>
            </a:pPr>
            <a:endParaRPr lang="en-US" dirty="0"/>
          </a:p>
          <a:p>
            <a:pPr marL="0" indent="0">
              <a:buFontTx/>
              <a:buNone/>
            </a:pPr>
            <a:r>
              <a:rPr lang="en-US" dirty="0"/>
              <a:t>For this diagram we are going to start at the “Read to Valid Message” state.</a:t>
            </a:r>
          </a:p>
          <a:p>
            <a:pPr marL="0" indent="0">
              <a:buFontTx/>
              <a:buNone/>
            </a:pPr>
            <a:r>
              <a:rPr lang="en-US" dirty="0"/>
              <a:t>	In this state we are reading the data stored into the ring buffer until a sync message is found.</a:t>
            </a:r>
          </a:p>
          <a:p>
            <a:pPr marL="0" indent="0">
              <a:buFontTx/>
              <a:buNone/>
            </a:pPr>
            <a:r>
              <a:rPr lang="en-US" dirty="0"/>
              <a:t>	Upon finding a sync message the size of the header is compared to the size of the buffer to ensure there is enough data to parse the header. The same is done for every message type encountered. </a:t>
            </a:r>
          </a:p>
          <a:p>
            <a:pPr marL="0" indent="0">
              <a:buFontTx/>
              <a:buNone/>
            </a:pPr>
            <a:r>
              <a:rPr lang="en-US" dirty="0"/>
              <a:t>	Another check that is necessary is comparing the extracted checksum to the calculated checksum for each message and header found. If they do not match, then the message is not a valid message.</a:t>
            </a:r>
          </a:p>
          <a:p>
            <a:pPr marL="0" indent="0">
              <a:buFontTx/>
              <a:buNone/>
            </a:pPr>
            <a:endParaRPr lang="en-US" dirty="0"/>
          </a:p>
          <a:p>
            <a:pPr marL="0" indent="0">
              <a:buFontTx/>
              <a:buNone/>
            </a:pPr>
            <a:r>
              <a:rPr lang="en-US" dirty="0"/>
              <a:t>For each Range that is found, the number of observed GPS satellites is collected and stored. Only the most recent range message information is used when parsing a BestXYZ message.</a:t>
            </a:r>
          </a:p>
          <a:p>
            <a:pPr marL="0" indent="0">
              <a:buFontTx/>
              <a:buNone/>
            </a:pPr>
            <a:r>
              <a:rPr lang="en-US" dirty="0"/>
              <a:t>Similarly when a time message is found, the UTC Offset is extracted for calculating the UTC time of the BestXYZ messages.</a:t>
            </a:r>
          </a:p>
          <a:p>
            <a:pPr marL="0" indent="0">
              <a:buFontTx/>
              <a:buNone/>
            </a:pPr>
            <a:endParaRPr lang="en-US" dirty="0"/>
          </a:p>
          <a:p>
            <a:pPr marL="0" indent="0">
              <a:buFontTx/>
              <a:buNone/>
            </a:pPr>
            <a:r>
              <a:rPr lang="en-US" dirty="0"/>
              <a:t>When a BestXYZ message is found, The E, F, and G coordinates of the position is extracted in meters. This is used along with the user specified E, F, and G coordinates to calculate the positional differences as well as the Root Sum Squared of those differences. </a:t>
            </a:r>
          </a:p>
          <a:p>
            <a:pPr marL="0" indent="0">
              <a:buFontTx/>
              <a:buNone/>
            </a:pPr>
            <a:endParaRPr lang="en-US" dirty="0"/>
          </a:p>
          <a:p>
            <a:pPr marL="0" indent="0">
              <a:buFontTx/>
              <a:buNone/>
            </a:pPr>
            <a:r>
              <a:rPr lang="en-US" dirty="0"/>
              <a:t>After each BestXYZ message the calculated and extracted values are stored into the Data output file in a human readable form.</a:t>
            </a:r>
          </a:p>
        </p:txBody>
      </p:sp>
    </p:spTree>
    <p:extLst>
      <p:ext uri="{BB962C8B-B14F-4D97-AF65-F5344CB8AC3E}">
        <p14:creationId xmlns:p14="http://schemas.microsoft.com/office/powerpoint/2010/main" val="20494231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BestXYZ Processor successfully reads in NovAtel data to parse Range, Time, and BestXYZ messages.</a:t>
            </a:r>
          </a:p>
          <a:p>
            <a:endParaRPr lang="en-US" dirty="0"/>
          </a:p>
          <a:p>
            <a:r>
              <a:rPr lang="en-US" dirty="0"/>
              <a:t>The extracted and calculated data can be used to identify and debug sensor issues</a:t>
            </a:r>
          </a:p>
        </p:txBody>
      </p:sp>
    </p:spTree>
    <p:extLst>
      <p:ext uri="{BB962C8B-B14F-4D97-AF65-F5344CB8AC3E}">
        <p14:creationId xmlns:p14="http://schemas.microsoft.com/office/powerpoint/2010/main" val="2823786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2663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TSPI relies on GPS receivers for its operations. </a:t>
            </a:r>
          </a:p>
          <a:p>
            <a:endParaRPr lang="en-US" dirty="0"/>
          </a:p>
          <a:p>
            <a:r>
              <a:rPr lang="en-US" dirty="0"/>
              <a:t>An important part of the operations involves validating that the data sources are providing accurate values. </a:t>
            </a:r>
          </a:p>
          <a:p>
            <a:endParaRPr lang="en-US" dirty="0"/>
          </a:p>
          <a:p>
            <a:r>
              <a:rPr lang="en-US" dirty="0"/>
              <a:t>If the Positional accuracies are not within a certain margin of error, then further investigation and possible recalibration is required.</a:t>
            </a:r>
          </a:p>
          <a:p>
            <a:endParaRPr lang="en-US" dirty="0"/>
          </a:p>
          <a:p>
            <a:r>
              <a:rPr lang="en-US" dirty="0"/>
              <a:t>The BestXYZ processor allows the differences between a user entered position and collected messages to be compared for potential issues.</a:t>
            </a:r>
          </a:p>
          <a:p>
            <a:endParaRPr lang="en-US" dirty="0"/>
          </a:p>
        </p:txBody>
      </p:sp>
    </p:spTree>
    <p:extLst>
      <p:ext uri="{BB962C8B-B14F-4D97-AF65-F5344CB8AC3E}">
        <p14:creationId xmlns:p14="http://schemas.microsoft.com/office/powerpoint/2010/main" val="2632462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BestXYZ Processor accepts two inputs: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 Novatel Data File containing Range, Time, and BestXYZ messages.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And a user entered Earth Centered Earth Fixed as E, F, and G coordinates in 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application parses messages for useful data that is then formatted into a tabular spreadsheet format. A running log file is populated with post runtime statistics such as start time and end time for the current run.</a:t>
            </a:r>
          </a:p>
          <a:p>
            <a:endParaRPr lang="en-US" dirty="0"/>
          </a:p>
        </p:txBody>
      </p:sp>
    </p:spTree>
    <p:extLst>
      <p:ext uri="{BB962C8B-B14F-4D97-AF65-F5344CB8AC3E}">
        <p14:creationId xmlns:p14="http://schemas.microsoft.com/office/powerpoint/2010/main" val="922316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Qt was used to create an interactive GUI interface. Qt was also used to handle the background processing thread without locking the GUI</a:t>
            </a:r>
          </a:p>
          <a:p>
            <a:endParaRPr lang="en-US" dirty="0"/>
          </a:p>
          <a:p>
            <a:r>
              <a:rPr lang="en-US" dirty="0"/>
              <a:t>C++ was the primary language used with QT. </a:t>
            </a:r>
          </a:p>
          <a:p>
            <a:r>
              <a:rPr lang="en-US" dirty="0"/>
              <a:t>	The file parsing, ring buffer implementation, and to store the results into output files</a:t>
            </a:r>
          </a:p>
          <a:p>
            <a:endParaRPr lang="en-US" dirty="0"/>
          </a:p>
          <a:p>
            <a:r>
              <a:rPr lang="en-US" dirty="0"/>
              <a:t>The project did not contain any sensitive information. As such the use of GitHub was purely for the emulation of a version control environment.</a:t>
            </a:r>
          </a:p>
          <a:p>
            <a:endParaRPr lang="en-US" dirty="0"/>
          </a:p>
          <a:p>
            <a:r>
              <a:rPr lang="en-US" dirty="0"/>
              <a:t>A subset of the TSPI Agile methodology was used during the development process. </a:t>
            </a:r>
          </a:p>
          <a:p>
            <a:r>
              <a:rPr lang="en-US" dirty="0"/>
              <a:t>	The User Stories helped to ensure requirements were being met</a:t>
            </a:r>
          </a:p>
          <a:p>
            <a:r>
              <a:rPr lang="en-US" dirty="0"/>
              <a:t>	The RDITs were used to extract a more concrete set of requirements from the User Stories.</a:t>
            </a:r>
          </a:p>
          <a:p>
            <a:r>
              <a:rPr lang="en-US" dirty="0"/>
              <a:t>	They were also used to go into more detail on the Design and implementation.</a:t>
            </a:r>
          </a:p>
          <a:p>
            <a:r>
              <a:rPr lang="en-US" dirty="0"/>
              <a:t>	The documentation provided one more benefit.</a:t>
            </a:r>
          </a:p>
          <a:p>
            <a:r>
              <a:rPr lang="en-US" dirty="0"/>
              <a:t>	It gives a set of steps for future users and developers to follow when testing the program for error conditions such as an incorrectly specified file path</a:t>
            </a:r>
          </a:p>
          <a:p>
            <a:r>
              <a:rPr lang="en-US" dirty="0"/>
              <a:t>	</a:t>
            </a:r>
          </a:p>
        </p:txBody>
      </p:sp>
    </p:spTree>
    <p:extLst>
      <p:ext uri="{BB962C8B-B14F-4D97-AF65-F5344CB8AC3E}">
        <p14:creationId xmlns:p14="http://schemas.microsoft.com/office/powerpoint/2010/main" val="2631691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Ill be going over how simple it is to use the application</a:t>
            </a:r>
          </a:p>
          <a:p>
            <a:endParaRPr lang="en-US" dirty="0"/>
          </a:p>
          <a:p>
            <a:r>
              <a:rPr lang="en-US" dirty="0"/>
              <a:t>This slide shows the GUI Interface.</a:t>
            </a:r>
          </a:p>
          <a:p>
            <a:endParaRPr lang="en-US" dirty="0"/>
          </a:p>
          <a:p>
            <a:r>
              <a:rPr lang="en-US" dirty="0"/>
              <a:t>On top you will notice that there are three entry fields for specifying input and output files.</a:t>
            </a:r>
          </a:p>
          <a:p>
            <a:endParaRPr lang="en-US" dirty="0"/>
          </a:p>
          <a:p>
            <a:r>
              <a:rPr lang="en-US" dirty="0"/>
              <a:t>Under that the Earth Centered Earth Fixed E, F, and G coordinates</a:t>
            </a:r>
          </a:p>
          <a:p>
            <a:endParaRPr lang="en-US" dirty="0"/>
          </a:p>
          <a:p>
            <a:r>
              <a:rPr lang="en-US" dirty="0"/>
              <a:t>The bottom of the GUI has a “Processing Information” section that is updated with some of the log data from the most recent run.</a:t>
            </a:r>
          </a:p>
        </p:txBody>
      </p:sp>
    </p:spTree>
    <p:extLst>
      <p:ext uri="{BB962C8B-B14F-4D97-AF65-F5344CB8AC3E}">
        <p14:creationId xmlns:p14="http://schemas.microsoft.com/office/powerpoint/2010/main" val="479557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Back to the very top of the application, the user can specify input, output, and log file paths through two methods.</a:t>
            </a:r>
          </a:p>
          <a:p>
            <a:r>
              <a:rPr lang="en-US" dirty="0"/>
              <a:t>	One The user has the option to browse for a file. Upon browsing for a file the file path will populate the appropriate text field.</a:t>
            </a:r>
          </a:p>
          <a:p>
            <a:r>
              <a:rPr lang="en-US" dirty="0"/>
              <a:t>	And two The user also has the option to manually enter the file path.</a:t>
            </a:r>
          </a:p>
          <a:p>
            <a:endParaRPr lang="en-US" dirty="0"/>
          </a:p>
          <a:p>
            <a:r>
              <a:rPr lang="en-US" dirty="0"/>
              <a:t>Only the Input file path is required. If no output or log file paths are specified, then they will automatically be generated for the user during the processing stage of the application. The naming and location of the generated files will be based on the input file path.</a:t>
            </a:r>
          </a:p>
        </p:txBody>
      </p:sp>
    </p:spTree>
    <p:extLst>
      <p:ext uri="{BB962C8B-B14F-4D97-AF65-F5344CB8AC3E}">
        <p14:creationId xmlns:p14="http://schemas.microsoft.com/office/powerpoint/2010/main" val="1816947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user is required to enter a GPS Antenna position that will be used for calculating positional differences.</a:t>
            </a:r>
          </a:p>
          <a:p>
            <a:endParaRPr lang="en-US" dirty="0"/>
          </a:p>
          <a:p>
            <a:r>
              <a:rPr lang="en-US" dirty="0"/>
              <a:t>The Earth Centered Earth Fixed E, F, and G Coordinates must be specified in meters.</a:t>
            </a:r>
          </a:p>
          <a:p>
            <a:endParaRPr lang="en-US" dirty="0"/>
          </a:p>
          <a:p>
            <a:r>
              <a:rPr lang="en-US" dirty="0"/>
              <a:t>Much like the input and output files, the position can be manually entered into the E, F, and G text entry fields. Or they can be loaded from a file.</a:t>
            </a:r>
          </a:p>
          <a:p>
            <a:endParaRPr lang="en-US" dirty="0"/>
          </a:p>
          <a:p>
            <a:r>
              <a:rPr lang="en-US" dirty="0"/>
              <a:t>If they are loaded from a file, then there is a format that the file must follow. The file must contain three comma separated floating point values that are all on the same line.</a:t>
            </a:r>
          </a:p>
          <a:p>
            <a:r>
              <a:rPr lang="en-US" dirty="0"/>
              <a:t>An example is shown below.</a:t>
            </a:r>
          </a:p>
          <a:p>
            <a:endParaRPr lang="en-US" dirty="0"/>
          </a:p>
        </p:txBody>
      </p:sp>
    </p:spTree>
    <p:extLst>
      <p:ext uri="{BB962C8B-B14F-4D97-AF65-F5344CB8AC3E}">
        <p14:creationId xmlns:p14="http://schemas.microsoft.com/office/powerpoint/2010/main" val="3159683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the user will be ready to click the “Start Processing” button and allow the program to start processing records.</a:t>
            </a:r>
          </a:p>
        </p:txBody>
      </p:sp>
    </p:spTree>
    <p:extLst>
      <p:ext uri="{BB962C8B-B14F-4D97-AF65-F5344CB8AC3E}">
        <p14:creationId xmlns:p14="http://schemas.microsoft.com/office/powerpoint/2010/main" val="117831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the program is processing the user specified input file as well as performing calculations, the GUI disables the interactive buttons and text entry fields until it is completely done processing the information</a:t>
            </a:r>
          </a:p>
        </p:txBody>
      </p:sp>
    </p:spTree>
    <p:extLst>
      <p:ext uri="{BB962C8B-B14F-4D97-AF65-F5344CB8AC3E}">
        <p14:creationId xmlns:p14="http://schemas.microsoft.com/office/powerpoint/2010/main" val="3614591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file:///C:\Documents%20and%20Settings\Mohr%20Michael\backhaus%20christian\Farrow%20Jennifer\" TargetMode="External"/><Relationship Id="rId2" Type="http://schemas.openxmlformats.org/officeDocument/2006/relationships/image" Target="../media/image3.png"/><Relationship Id="rId1" Type="http://schemas.openxmlformats.org/officeDocument/2006/relationships/slideMaster" Target="../slideMasters/slideMaster3.xml"/><Relationship Id="rId6" Type="http://schemas.openxmlformats.org/officeDocument/2006/relationships/image" Target="../media/image2.png"/><Relationship Id="rId5" Type="http://schemas.openxmlformats.org/officeDocument/2006/relationships/image" Target="../media/image5.wmf"/><Relationship Id="rId4"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3750832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37519739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2662974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2029104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C46F5E-94A4-4AC5-9BC9-C80F6DA82346}"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4075882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C46F5E-94A4-4AC5-9BC9-C80F6DA82346}"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2101760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46F5E-94A4-4AC5-9BC9-C80F6DA82346}"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227081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C46F5E-94A4-4AC5-9BC9-C80F6DA82346}" type="datetimeFigureOut">
              <a:rPr lang="en-US" smtClean="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35968932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pic>
        <p:nvPicPr>
          <p:cNvPr id="4" name="Picture 4"/>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l="1755" r="-2144" b="-21831"/>
          <a:stretch>
            <a:fillRect/>
          </a:stretch>
        </p:blipFill>
        <p:spPr bwMode="auto">
          <a:xfrm>
            <a:off x="171450" y="2895600"/>
            <a:ext cx="3963988"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9" descr="Go To The HQ AFMC Home Page">
            <a:hlinkClick r:id="rId3" action="ppaction://hlinkfile"/>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920750" y="1981200"/>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1750" y="2286000"/>
            <a:ext cx="11557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7" name="Picture 16" descr="412tw test"/>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689100" y="2667000"/>
            <a:ext cx="105251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461656" y="1194319"/>
            <a:ext cx="4996543" cy="2406132"/>
          </a:xfrm>
        </p:spPr>
        <p:txBody>
          <a:bodyPr/>
          <a:lstStyle/>
          <a:p>
            <a:r>
              <a:rPr lang="en-US"/>
              <a:t>Click to edit Master title style</a:t>
            </a:r>
          </a:p>
        </p:txBody>
      </p:sp>
      <p:sp>
        <p:nvSpPr>
          <p:cNvPr id="3" name="Subtitle 2"/>
          <p:cNvSpPr>
            <a:spLocks noGrp="1"/>
          </p:cNvSpPr>
          <p:nvPr>
            <p:ph type="subTitle" idx="1"/>
          </p:nvPr>
        </p:nvSpPr>
        <p:spPr>
          <a:xfrm>
            <a:off x="4469362" y="3886200"/>
            <a:ext cx="4012165" cy="1752600"/>
          </a:xfrm>
        </p:spPr>
        <p:txBody>
          <a:bodyPr/>
          <a:lstStyle>
            <a:lvl1pPr marL="0" indent="0" algn="ctr">
              <a:buNone/>
              <a:defRPr sz="2400"/>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8" name="Date Placeholder 10"/>
          <p:cNvSpPr>
            <a:spLocks noGrp="1"/>
          </p:cNvSpPr>
          <p:nvPr>
            <p:ph type="dt" sz="half" idx="10"/>
          </p:nvPr>
        </p:nvSpPr>
        <p:spPr/>
        <p:txBody>
          <a:bodyPr/>
          <a:lstStyle>
            <a:lvl1pPr>
              <a:defRPr/>
            </a:lvl1pPr>
          </a:lstStyle>
          <a:p>
            <a:pPr>
              <a:defRPr/>
            </a:pPr>
            <a:fld id="{0FA1CD24-CAD8-43AC-9B1E-946FF6C1264D}" type="datetime1">
              <a:rPr lang="en-US">
                <a:solidFill>
                  <a:srgbClr val="000000">
                    <a:tint val="75000"/>
                  </a:srgbClr>
                </a:solidFill>
              </a:rPr>
              <a:pPr>
                <a:defRPr/>
              </a:pPr>
              <a:t>8/5/2020</a:t>
            </a:fld>
            <a:endParaRPr lang="en-US" dirty="0">
              <a:solidFill>
                <a:srgbClr val="000000">
                  <a:tint val="75000"/>
                </a:srgbClr>
              </a:solidFill>
            </a:endParaRPr>
          </a:p>
        </p:txBody>
      </p:sp>
      <p:sp>
        <p:nvSpPr>
          <p:cNvPr id="9" name="Footer Placeholder 11"/>
          <p:cNvSpPr>
            <a:spLocks noGrp="1"/>
          </p:cNvSpPr>
          <p:nvPr>
            <p:ph type="ftr" sz="quarter" idx="11"/>
          </p:nvPr>
        </p:nvSpPr>
        <p:spPr/>
        <p:txBody>
          <a:bodyPr/>
          <a:lstStyle>
            <a:lvl1pPr>
              <a:defRPr/>
            </a:lvl1pPr>
          </a:lstStyle>
          <a:p>
            <a:pPr>
              <a:defRPr/>
            </a:pPr>
            <a:endParaRPr lang="en-US" dirty="0">
              <a:solidFill>
                <a:srgbClr val="000000">
                  <a:tint val="75000"/>
                </a:srgbClr>
              </a:solidFill>
            </a:endParaRPr>
          </a:p>
        </p:txBody>
      </p:sp>
      <p:sp>
        <p:nvSpPr>
          <p:cNvPr id="10" name="Slide Number Placeholder 12"/>
          <p:cNvSpPr>
            <a:spLocks noGrp="1"/>
          </p:cNvSpPr>
          <p:nvPr>
            <p:ph type="sldNum" sz="quarter" idx="12"/>
          </p:nvPr>
        </p:nvSpPr>
        <p:spPr/>
        <p:txBody>
          <a:bodyPr/>
          <a:lstStyle>
            <a:lvl1pPr>
              <a:defRPr/>
            </a:lvl1pPr>
          </a:lstStyle>
          <a:p>
            <a:pPr>
              <a:defRPr/>
            </a:pPr>
            <a:fld id="{7BA9096E-54E1-4306-89FC-69F34FD6A619}" type="slidenum">
              <a:rPr lang="en-US">
                <a:solidFill>
                  <a:srgbClr val="000000">
                    <a:tint val="75000"/>
                  </a:srgbClr>
                </a:solidFill>
              </a:rPr>
              <a:pPr>
                <a:defRPr/>
              </a:pPr>
              <a:t>‹#›</a:t>
            </a:fld>
            <a:endParaRPr lang="en-US" dirty="0">
              <a:solidFill>
                <a:srgbClr val="000000">
                  <a:tint val="75000"/>
                </a:srgbClr>
              </a:solidFill>
            </a:endParaRPr>
          </a:p>
        </p:txBody>
      </p:sp>
    </p:spTree>
    <p:extLst>
      <p:ext uri="{BB962C8B-B14F-4D97-AF65-F5344CB8AC3E}">
        <p14:creationId xmlns:p14="http://schemas.microsoft.com/office/powerpoint/2010/main" val="28080363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21298"/>
            <a:ext cx="7620000" cy="653143"/>
          </a:xfrm>
        </p:spPr>
        <p:txBody>
          <a:bodyPr/>
          <a:lstStyle>
            <a:lvl1pPr>
              <a:defRPr sz="3600"/>
            </a:lvl1pPr>
          </a:lstStyle>
          <a:p>
            <a:r>
              <a:rPr lang="en-US" dirty="0"/>
              <a:t>Click to edit Master title style</a:t>
            </a:r>
          </a:p>
        </p:txBody>
      </p:sp>
      <p:sp>
        <p:nvSpPr>
          <p:cNvPr id="3" name="Content Placeholder 2"/>
          <p:cNvSpPr>
            <a:spLocks noGrp="1"/>
          </p:cNvSpPr>
          <p:nvPr>
            <p:ph idx="1"/>
          </p:nvPr>
        </p:nvSpPr>
        <p:spPr>
          <a:xfrm>
            <a:off x="304800" y="923925"/>
            <a:ext cx="8704975" cy="5532438"/>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10"/>
          <p:cNvSpPr>
            <a:spLocks noGrp="1"/>
          </p:cNvSpPr>
          <p:nvPr>
            <p:ph type="dt" sz="half" idx="10"/>
          </p:nvPr>
        </p:nvSpPr>
        <p:spPr/>
        <p:txBody>
          <a:bodyPr/>
          <a:lstStyle>
            <a:lvl1pPr>
              <a:defRPr/>
            </a:lvl1pPr>
          </a:lstStyle>
          <a:p>
            <a:pPr>
              <a:defRPr/>
            </a:pPr>
            <a:fld id="{6D31C7B2-A2D2-47A3-B8FB-1F9F08ECB9D8}" type="datetime1">
              <a:rPr lang="en-US"/>
              <a:pPr>
                <a:defRPr/>
              </a:pPr>
              <a:t>8/5/2020</a:t>
            </a:fld>
            <a:endParaRPr lang="en-US" dirty="0"/>
          </a:p>
        </p:txBody>
      </p:sp>
      <p:sp>
        <p:nvSpPr>
          <p:cNvPr id="5" name="Footer Placeholder 11"/>
          <p:cNvSpPr>
            <a:spLocks noGrp="1"/>
          </p:cNvSpPr>
          <p:nvPr>
            <p:ph type="ftr" sz="quarter" idx="11"/>
          </p:nvPr>
        </p:nvSpPr>
        <p:spPr/>
        <p:txBody>
          <a:bodyPr/>
          <a:lstStyle>
            <a:lvl1pPr>
              <a:defRPr/>
            </a:lvl1pPr>
          </a:lstStyle>
          <a:p>
            <a:pPr>
              <a:defRPr/>
            </a:pPr>
            <a:endParaRPr lang="en-US" dirty="0"/>
          </a:p>
        </p:txBody>
      </p:sp>
      <p:sp>
        <p:nvSpPr>
          <p:cNvPr id="6" name="Slide Number Placeholder 12"/>
          <p:cNvSpPr>
            <a:spLocks noGrp="1"/>
          </p:cNvSpPr>
          <p:nvPr>
            <p:ph type="sldNum" sz="quarter" idx="12"/>
          </p:nvPr>
        </p:nvSpPr>
        <p:spPr/>
        <p:txBody>
          <a:bodyPr/>
          <a:lstStyle>
            <a:lvl1pPr>
              <a:defRPr/>
            </a:lvl1pPr>
          </a:lstStyle>
          <a:p>
            <a:pPr>
              <a:defRPr/>
            </a:pPr>
            <a:fld id="{57CC77E1-4D69-4092-8C3D-CCF882968C30}" type="slidenum">
              <a:rPr lang="en-US"/>
              <a:pPr>
                <a:defRPr/>
              </a:pPr>
              <a:t>‹#›</a:t>
            </a:fld>
            <a:endParaRPr lang="en-US" dirty="0"/>
          </a:p>
        </p:txBody>
      </p:sp>
    </p:spTree>
    <p:extLst>
      <p:ext uri="{BB962C8B-B14F-4D97-AF65-F5344CB8AC3E}">
        <p14:creationId xmlns:p14="http://schemas.microsoft.com/office/powerpoint/2010/main" val="2229441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226286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4144870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2954907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1729941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7249836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6354339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41042907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25181836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7790367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623462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24695880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67CC50-2357-4E7F-AD0A-B816086AC7D9}"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3606396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62772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49789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1589812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1874028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279753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1258936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D3D1CD-4A61-4AF6-9065-40AF0A7B43C2}" type="datetimeFigureOut">
              <a:rPr lang="en-US" smtClean="0"/>
              <a:pPr/>
              <a:t>8/5/2020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217477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2.xml"/><Relationship Id="rId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4.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D3D1CD-4A61-4AF6-9065-40AF0A7B43C2}" type="datetimeFigureOut">
              <a:rPr lang="en-US" smtClean="0"/>
              <a:pPr/>
              <a:t>8/5/2020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A1E1AA-C0AD-4D7D-BDBD-96028AFF11A0}" type="slidenum">
              <a:rPr lang="en-US" smtClean="0"/>
              <a:pPr/>
              <a:t>‹#›</a:t>
            </a:fld>
            <a:endParaRPr lang="en-US" dirty="0"/>
          </a:p>
        </p:txBody>
      </p:sp>
    </p:spTree>
    <p:extLst>
      <p:ext uri="{BB962C8B-B14F-4D97-AF65-F5344CB8AC3E}">
        <p14:creationId xmlns:p14="http://schemas.microsoft.com/office/powerpoint/2010/main" val="40827988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46F5E-94A4-4AC5-9BC9-C80F6DA82346}" type="datetimeFigureOut">
              <a:rPr lang="en-US" smtClean="0"/>
              <a:pPr/>
              <a:t>8/5/2020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2F935-8226-4BCB-90BB-5223C4B51FCE}" type="slidenum">
              <a:rPr lang="en-US" smtClean="0"/>
              <a:pPr/>
              <a:t>‹#›</a:t>
            </a:fld>
            <a:endParaRPr lang="en-US" dirty="0"/>
          </a:p>
        </p:txBody>
      </p:sp>
    </p:spTree>
    <p:extLst>
      <p:ext uri="{BB962C8B-B14F-4D97-AF65-F5344CB8AC3E}">
        <p14:creationId xmlns:p14="http://schemas.microsoft.com/office/powerpoint/2010/main" val="118837649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2"/>
          <p:cNvSpPr>
            <a:spLocks noChangeArrowheads="1"/>
          </p:cNvSpPr>
          <p:nvPr/>
        </p:nvSpPr>
        <p:spPr bwMode="auto">
          <a:xfrm flipV="1">
            <a:off x="0" y="803275"/>
            <a:ext cx="4038600" cy="76200"/>
          </a:xfrm>
          <a:prstGeom prst="rect">
            <a:avLst/>
          </a:prstGeom>
          <a:gradFill rotWithShape="0">
            <a:gsLst>
              <a:gs pos="0">
                <a:srgbClr val="000099"/>
              </a:gs>
              <a:gs pos="100000">
                <a:schemeClr val="accent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20000"/>
              </a:spcBef>
              <a:spcAft>
                <a:spcPct val="0"/>
              </a:spcAft>
            </a:pPr>
            <a:endParaRPr lang="en-US" dirty="0">
              <a:solidFill>
                <a:srgbClr val="000000"/>
              </a:solidFill>
            </a:endParaRPr>
          </a:p>
        </p:txBody>
      </p:sp>
      <p:sp>
        <p:nvSpPr>
          <p:cNvPr id="1027" name="Rectangle 13"/>
          <p:cNvSpPr>
            <a:spLocks noGrp="1" noChangeArrowheads="1"/>
          </p:cNvSpPr>
          <p:nvPr>
            <p:ph type="title"/>
          </p:nvPr>
        </p:nvSpPr>
        <p:spPr bwMode="auto">
          <a:xfrm>
            <a:off x="838200" y="112713"/>
            <a:ext cx="762000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14"/>
          <p:cNvSpPr>
            <a:spLocks noGrp="1" noChangeArrowheads="1"/>
          </p:cNvSpPr>
          <p:nvPr>
            <p:ph type="body" idx="1"/>
          </p:nvPr>
        </p:nvSpPr>
        <p:spPr bwMode="auto">
          <a:xfrm>
            <a:off x="304800" y="923925"/>
            <a:ext cx="8583613" cy="553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15"/>
          <p:cNvSpPr>
            <a:spLocks noChangeArrowheads="1"/>
          </p:cNvSpPr>
          <p:nvPr/>
        </p:nvSpPr>
        <p:spPr bwMode="auto">
          <a:xfrm flipV="1">
            <a:off x="4038600" y="803275"/>
            <a:ext cx="4914900" cy="74613"/>
          </a:xfrm>
          <a:prstGeom prst="rect">
            <a:avLst/>
          </a:prstGeom>
          <a:gradFill rotWithShape="0">
            <a:gsLst>
              <a:gs pos="0">
                <a:schemeClr val="accent2"/>
              </a:gs>
              <a:gs pos="100000">
                <a:srgbClr val="DDDDDD"/>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20000"/>
              </a:spcBef>
              <a:spcAft>
                <a:spcPct val="0"/>
              </a:spcAft>
            </a:pPr>
            <a:endParaRPr lang="en-US" dirty="0">
              <a:solidFill>
                <a:srgbClr val="000000"/>
              </a:solidFill>
            </a:endParaRPr>
          </a:p>
        </p:txBody>
      </p:sp>
      <p:pic>
        <p:nvPicPr>
          <p:cNvPr id="1030" name="Picture 16" descr="afsym"/>
          <p:cNvPicPr>
            <a:picLocks noChangeAspect="1" noChangeArrowheads="1"/>
          </p:cNvPicPr>
          <p:nvPr/>
        </p:nvPicPr>
        <p:blipFill>
          <a:blip r:embed="rId4" cstate="print">
            <a:extLst>
              <a:ext uri="{28A0092B-C50C-407E-A947-70E740481C1C}">
                <a14:useLocalDpi xmlns:a14="http://schemas.microsoft.com/office/drawing/2010/main" val="0"/>
              </a:ext>
            </a:extLst>
          </a:blip>
          <a:srcRect b="30769"/>
          <a:stretch>
            <a:fillRect/>
          </a:stretch>
        </p:blipFill>
        <p:spPr bwMode="auto">
          <a:xfrm>
            <a:off x="0" y="0"/>
            <a:ext cx="1143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WordArt 17"/>
          <p:cNvSpPr>
            <a:spLocks noChangeArrowheads="1" noChangeShapeType="1" noTextEdit="1"/>
          </p:cNvSpPr>
          <p:nvPr/>
        </p:nvSpPr>
        <p:spPr bwMode="auto">
          <a:xfrm>
            <a:off x="8305800" y="738188"/>
            <a:ext cx="762000" cy="16668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625"/>
              </a:avLst>
            </a:prstTxWarp>
          </a:bodyPr>
          <a:lstStyle/>
          <a:p>
            <a:pPr algn="ctr" fontAlgn="base">
              <a:spcBef>
                <a:spcPct val="0"/>
              </a:spcBef>
              <a:spcAft>
                <a:spcPct val="0"/>
              </a:spcAft>
            </a:pPr>
            <a:r>
              <a:rPr lang="en-US" sz="3600" i="1" kern="10" dirty="0">
                <a:solidFill>
                  <a:srgbClr val="000099"/>
                </a:solidFill>
                <a:effectLst>
                  <a:outerShdw dist="17961" dir="2700000" algn="ctr" rotWithShape="0">
                    <a:srgbClr val="99CC00"/>
                  </a:outerShdw>
                </a:effectLst>
                <a:latin typeface="Arial Black"/>
              </a:rPr>
              <a:t>412 TW</a:t>
            </a:r>
          </a:p>
        </p:txBody>
      </p:sp>
      <p:sp>
        <p:nvSpPr>
          <p:cNvPr id="1032" name="AutoShape 18"/>
          <p:cNvSpPr>
            <a:spLocks noChangeArrowheads="1"/>
          </p:cNvSpPr>
          <p:nvPr/>
        </p:nvSpPr>
        <p:spPr bwMode="auto">
          <a:xfrm>
            <a:off x="8305800" y="801688"/>
            <a:ext cx="762000" cy="46037"/>
          </a:xfrm>
          <a:prstGeom prst="rightArrow">
            <a:avLst>
              <a:gd name="adj1" fmla="val 41667"/>
              <a:gd name="adj2" fmla="val 124139"/>
            </a:avLst>
          </a:prstGeom>
          <a:gradFill rotWithShape="0">
            <a:gsLst>
              <a:gs pos="0">
                <a:srgbClr val="DDDDDD"/>
              </a:gs>
              <a:gs pos="100000">
                <a:srgbClr val="FFFFFF"/>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fontAlgn="base">
              <a:spcBef>
                <a:spcPct val="20000"/>
              </a:spcBef>
              <a:spcAft>
                <a:spcPct val="0"/>
              </a:spcAft>
            </a:pPr>
            <a:endParaRPr lang="en-US" dirty="0">
              <a:solidFill>
                <a:srgbClr val="000000"/>
              </a:solidFill>
            </a:endParaRPr>
          </a:p>
        </p:txBody>
      </p:sp>
      <p:pic>
        <p:nvPicPr>
          <p:cNvPr id="1033" name="Picture 19" descr="412tw tes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58200" y="152400"/>
            <a:ext cx="60166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Date Placeholder 10"/>
          <p:cNvSpPr>
            <a:spLocks noGrp="1"/>
          </p:cNvSpPr>
          <p:nvPr>
            <p:ph type="dt" sz="half" idx="2"/>
          </p:nvPr>
        </p:nvSpPr>
        <p:spPr>
          <a:xfrm>
            <a:off x="233363" y="6530975"/>
            <a:ext cx="2133600" cy="190500"/>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fontAlgn="base">
              <a:spcBef>
                <a:spcPct val="0"/>
              </a:spcBef>
              <a:spcAft>
                <a:spcPct val="0"/>
              </a:spcAft>
              <a:defRPr/>
            </a:pPr>
            <a:fld id="{A36BF757-F970-4276-AF11-FCE3094CBE97}" type="datetime1">
              <a:rPr lang="en-US">
                <a:solidFill>
                  <a:srgbClr val="000000">
                    <a:tint val="75000"/>
                  </a:srgbClr>
                </a:solidFill>
              </a:rPr>
              <a:pPr fontAlgn="base">
                <a:spcBef>
                  <a:spcPct val="0"/>
                </a:spcBef>
                <a:spcAft>
                  <a:spcPct val="0"/>
                </a:spcAft>
                <a:defRPr/>
              </a:pPr>
              <a:t>8/5/2020</a:t>
            </a:fld>
            <a:endParaRPr lang="en-US" dirty="0">
              <a:solidFill>
                <a:srgbClr val="000000">
                  <a:tint val="75000"/>
                </a:srgbClr>
              </a:solidFill>
            </a:endParaRPr>
          </a:p>
        </p:txBody>
      </p:sp>
      <p:sp>
        <p:nvSpPr>
          <p:cNvPr id="12" name="Footer Placeholder 11"/>
          <p:cNvSpPr>
            <a:spLocks noGrp="1"/>
          </p:cNvSpPr>
          <p:nvPr>
            <p:ph type="ftr" sz="quarter" idx="3"/>
          </p:nvPr>
        </p:nvSpPr>
        <p:spPr>
          <a:xfrm>
            <a:off x="3124200" y="6530975"/>
            <a:ext cx="2895600" cy="190500"/>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fontAlgn="base">
              <a:spcBef>
                <a:spcPct val="0"/>
              </a:spcBef>
              <a:spcAft>
                <a:spcPct val="0"/>
              </a:spcAft>
              <a:defRPr/>
            </a:pPr>
            <a:endParaRPr lang="en-US" dirty="0">
              <a:solidFill>
                <a:srgbClr val="000000">
                  <a:tint val="75000"/>
                </a:srgbClr>
              </a:solidFill>
            </a:endParaRPr>
          </a:p>
        </p:txBody>
      </p:sp>
      <p:sp>
        <p:nvSpPr>
          <p:cNvPr id="13" name="Slide Number Placeholder 12"/>
          <p:cNvSpPr>
            <a:spLocks noGrp="1"/>
          </p:cNvSpPr>
          <p:nvPr>
            <p:ph type="sldNum" sz="quarter" idx="4"/>
          </p:nvPr>
        </p:nvSpPr>
        <p:spPr>
          <a:xfrm>
            <a:off x="6823075" y="6530975"/>
            <a:ext cx="2133600" cy="190500"/>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fontAlgn="base">
              <a:spcBef>
                <a:spcPct val="0"/>
              </a:spcBef>
              <a:spcAft>
                <a:spcPct val="0"/>
              </a:spcAft>
              <a:defRPr/>
            </a:pPr>
            <a:fld id="{FA6CC5F1-5636-48DD-AC0E-540B126BAA04}" type="slidenum">
              <a:rPr lang="en-US">
                <a:solidFill>
                  <a:srgbClr val="000000">
                    <a:tint val="75000"/>
                  </a:srgbClr>
                </a:solidFill>
              </a:rPr>
              <a:pPr fontAlgn="base">
                <a:spcBef>
                  <a:spcPct val="0"/>
                </a:spcBef>
                <a:spcAft>
                  <a:spcPct val="0"/>
                </a:spcAft>
                <a:defRPr/>
              </a:pPr>
              <a:t>‹#›</a:t>
            </a:fld>
            <a:endParaRPr lang="en-US" dirty="0">
              <a:solidFill>
                <a:srgbClr val="000000">
                  <a:tint val="75000"/>
                </a:srgb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74" r:id="rId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67CC50-2357-4E7F-AD0A-B816086AC7D9}" type="datetimeFigureOut">
              <a:rPr lang="en-US" smtClean="0"/>
              <a:pPr/>
              <a:t>8/5/2020</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2557D-E9AD-4222-809C-30BD926684F4}" type="slidenum">
              <a:rPr lang="en-US" smtClean="0"/>
              <a:pPr/>
              <a:t>‹#›</a:t>
            </a:fld>
            <a:endParaRPr lang="en-US" dirty="0"/>
          </a:p>
        </p:txBody>
      </p:sp>
    </p:spTree>
    <p:extLst>
      <p:ext uri="{BB962C8B-B14F-4D97-AF65-F5344CB8AC3E}">
        <p14:creationId xmlns:p14="http://schemas.microsoft.com/office/powerpoint/2010/main" val="1712216889"/>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3"/>
          <p:cNvSpPr>
            <a:spLocks noGrp="1"/>
          </p:cNvSpPr>
          <p:nvPr>
            <p:ph type="ctrTitle"/>
          </p:nvPr>
        </p:nvSpPr>
        <p:spPr>
          <a:xfrm>
            <a:off x="3276600" y="1193800"/>
            <a:ext cx="5562600" cy="2406650"/>
          </a:xfrm>
        </p:spPr>
        <p:txBody>
          <a:bodyPr/>
          <a:lstStyle/>
          <a:p>
            <a:r>
              <a:rPr lang="en-US" sz="3600" dirty="0">
                <a:latin typeface="Times New Roman" pitchFamily="18" charset="0"/>
                <a:cs typeface="Times New Roman" pitchFamily="18" charset="0"/>
              </a:rPr>
              <a:t>BestXYZ Processor</a:t>
            </a:r>
            <a:endParaRPr lang="en-US" sz="3600" i="1" dirty="0">
              <a:solidFill>
                <a:schemeClr val="tx1"/>
              </a:solidFill>
              <a:latin typeface="Times New Roman" pitchFamily="18" charset="0"/>
              <a:cs typeface="Times New Roman" pitchFamily="18" charset="0"/>
            </a:endParaRPr>
          </a:p>
        </p:txBody>
      </p:sp>
      <p:sp>
        <p:nvSpPr>
          <p:cNvPr id="31747" name="Subtitle 4"/>
          <p:cNvSpPr>
            <a:spLocks noGrp="1"/>
          </p:cNvSpPr>
          <p:nvPr>
            <p:ph type="subTitle" idx="1"/>
          </p:nvPr>
        </p:nvSpPr>
        <p:spPr>
          <a:xfrm>
            <a:off x="4343400" y="4191000"/>
            <a:ext cx="4572000" cy="2362200"/>
          </a:xfrm>
        </p:spPr>
        <p:txBody>
          <a:bodyPr/>
          <a:lstStyle/>
          <a:p>
            <a:pPr algn="l"/>
            <a:r>
              <a:rPr lang="en-US" dirty="0"/>
              <a:t>Hannselthill Camacho, 412 RANS/ENRT</a:t>
            </a:r>
          </a:p>
          <a:p>
            <a:pPr algn="l"/>
            <a:r>
              <a:rPr lang="en-US" sz="1600" dirty="0"/>
              <a:t>Hannsel101@mail.fresnostate.edu</a:t>
            </a:r>
          </a:p>
          <a:p>
            <a:pPr algn="l"/>
            <a:r>
              <a:rPr lang="en-US" sz="1600" dirty="0"/>
              <a:t>(650)307-3916</a:t>
            </a:r>
          </a:p>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Complete</a:t>
            </a:r>
          </a:p>
        </p:txBody>
      </p:sp>
      <p:sp>
        <p:nvSpPr>
          <p:cNvPr id="3" name="Content Placeholder 2"/>
          <p:cNvSpPr>
            <a:spLocks noGrp="1"/>
          </p:cNvSpPr>
          <p:nvPr>
            <p:ph idx="1"/>
          </p:nvPr>
        </p:nvSpPr>
        <p:spPr/>
        <p:txBody>
          <a:bodyPr/>
          <a:lstStyle/>
          <a:p>
            <a:r>
              <a:rPr lang="en-US" sz="2400" dirty="0"/>
              <a:t>GUI elements are re-enabled</a:t>
            </a:r>
          </a:p>
          <a:p>
            <a:r>
              <a:rPr lang="en-US" sz="2400" dirty="0"/>
              <a:t>Processing information is updated</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10</a:t>
            </a:fld>
            <a:endParaRPr lang="en-US" dirty="0"/>
          </a:p>
        </p:txBody>
      </p:sp>
      <p:pic>
        <p:nvPicPr>
          <p:cNvPr id="7" name="Picture 6">
            <a:extLst>
              <a:ext uri="{FF2B5EF4-FFF2-40B4-BE49-F238E27FC236}">
                <a16:creationId xmlns:a16="http://schemas.microsoft.com/office/drawing/2014/main" id="{E0F8EACF-87B9-40ED-BC00-004B8DE45828}"/>
              </a:ext>
            </a:extLst>
          </p:cNvPr>
          <p:cNvPicPr/>
          <p:nvPr/>
        </p:nvPicPr>
        <p:blipFill rotWithShape="1">
          <a:blip r:embed="rId3"/>
          <a:srcRect b="50000"/>
          <a:stretch/>
        </p:blipFill>
        <p:spPr>
          <a:xfrm>
            <a:off x="538162" y="2286000"/>
            <a:ext cx="3657601" cy="3190875"/>
          </a:xfrm>
          <a:prstGeom prst="rect">
            <a:avLst/>
          </a:prstGeom>
        </p:spPr>
      </p:pic>
      <p:pic>
        <p:nvPicPr>
          <p:cNvPr id="9" name="Picture 8">
            <a:extLst>
              <a:ext uri="{FF2B5EF4-FFF2-40B4-BE49-F238E27FC236}">
                <a16:creationId xmlns:a16="http://schemas.microsoft.com/office/drawing/2014/main" id="{17213C10-0640-4021-B21F-72065BA8538B}"/>
              </a:ext>
            </a:extLst>
          </p:cNvPr>
          <p:cNvPicPr/>
          <p:nvPr/>
        </p:nvPicPr>
        <p:blipFill rotWithShape="1">
          <a:blip r:embed="rId3"/>
          <a:srcRect t="58279" b="6447"/>
          <a:stretch/>
        </p:blipFill>
        <p:spPr>
          <a:xfrm>
            <a:off x="4994274" y="2286000"/>
            <a:ext cx="3657601" cy="3190874"/>
          </a:xfrm>
          <a:prstGeom prst="rect">
            <a:avLst/>
          </a:prstGeom>
        </p:spPr>
      </p:pic>
    </p:spTree>
    <p:extLst>
      <p:ext uri="{BB962C8B-B14F-4D97-AF65-F5344CB8AC3E}">
        <p14:creationId xmlns:p14="http://schemas.microsoft.com/office/powerpoint/2010/main" val="1148189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Processing Complete(cont.)</a:t>
            </a:r>
          </a:p>
        </p:txBody>
      </p:sp>
      <p:sp>
        <p:nvSpPr>
          <p:cNvPr id="3" name="Content Placeholder 2"/>
          <p:cNvSpPr>
            <a:spLocks noGrp="1"/>
          </p:cNvSpPr>
          <p:nvPr>
            <p:ph idx="1"/>
          </p:nvPr>
        </p:nvSpPr>
        <p:spPr/>
        <p:txBody>
          <a:bodyPr/>
          <a:lstStyle/>
          <a:p>
            <a:r>
              <a:rPr lang="en-US" sz="2400" dirty="0"/>
              <a:t>The extracted and calculated information has been written into the output files.</a:t>
            </a:r>
          </a:p>
          <a:p>
            <a:pPr lvl="1"/>
            <a:r>
              <a:rPr lang="en-US" sz="2000" dirty="0"/>
              <a:t>Output Data File</a:t>
            </a:r>
          </a:p>
          <a:p>
            <a:pPr marL="457200" lvl="1" indent="0">
              <a:buNone/>
            </a:pPr>
            <a:endParaRPr lang="en-US" sz="2000" dirty="0"/>
          </a:p>
          <a:p>
            <a:pPr marL="457200" lvl="1" indent="0">
              <a:buNone/>
            </a:pPr>
            <a:r>
              <a:rPr lang="en-US" sz="2000" dirty="0"/>
              <a:t>                                                                                                         …</a:t>
            </a:r>
          </a:p>
          <a:p>
            <a:pPr marL="457200" lvl="1" indent="0">
              <a:buNone/>
            </a:pPr>
            <a:r>
              <a:rPr lang="en-US" sz="2000" dirty="0"/>
              <a:t>                                                                                                         …</a:t>
            </a:r>
          </a:p>
          <a:p>
            <a:pPr marL="457200" lvl="1" indent="0">
              <a:buNone/>
            </a:pPr>
            <a:r>
              <a:rPr lang="en-US" sz="2000" dirty="0"/>
              <a:t>                                                                                                         …</a:t>
            </a:r>
          </a:p>
          <a:p>
            <a:pPr marL="457200" lvl="1" indent="0">
              <a:buNone/>
            </a:pPr>
            <a:endParaRPr lang="en-US" sz="2000" dirty="0"/>
          </a:p>
          <a:p>
            <a:pPr lvl="1"/>
            <a:endParaRPr lang="en-US" sz="2000" dirty="0"/>
          </a:p>
          <a:p>
            <a:pPr lvl="1"/>
            <a:r>
              <a:rPr lang="en-US" sz="2000" dirty="0"/>
              <a:t>Log File</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11</a:t>
            </a:fld>
            <a:endParaRPr lang="en-US" dirty="0"/>
          </a:p>
        </p:txBody>
      </p:sp>
      <p:pic>
        <p:nvPicPr>
          <p:cNvPr id="8" name="Picture 7">
            <a:extLst>
              <a:ext uri="{FF2B5EF4-FFF2-40B4-BE49-F238E27FC236}">
                <a16:creationId xmlns:a16="http://schemas.microsoft.com/office/drawing/2014/main" id="{DE158DB2-CB3C-4352-9399-C9EC86CCAD43}"/>
              </a:ext>
            </a:extLst>
          </p:cNvPr>
          <p:cNvPicPr/>
          <p:nvPr/>
        </p:nvPicPr>
        <p:blipFill>
          <a:blip r:embed="rId3"/>
          <a:stretch>
            <a:fillRect/>
          </a:stretch>
        </p:blipFill>
        <p:spPr>
          <a:xfrm>
            <a:off x="3228644" y="4623594"/>
            <a:ext cx="3381596" cy="1813719"/>
          </a:xfrm>
          <a:prstGeom prst="rect">
            <a:avLst/>
          </a:prstGeom>
        </p:spPr>
      </p:pic>
      <p:pic>
        <p:nvPicPr>
          <p:cNvPr id="10" name="Picture 9">
            <a:extLst>
              <a:ext uri="{FF2B5EF4-FFF2-40B4-BE49-F238E27FC236}">
                <a16:creationId xmlns:a16="http://schemas.microsoft.com/office/drawing/2014/main" id="{4C2F1665-1F8E-4CA3-8545-B7BD4C25F1C8}"/>
              </a:ext>
            </a:extLst>
          </p:cNvPr>
          <p:cNvPicPr/>
          <p:nvPr/>
        </p:nvPicPr>
        <p:blipFill>
          <a:blip r:embed="rId4"/>
          <a:stretch>
            <a:fillRect/>
          </a:stretch>
        </p:blipFill>
        <p:spPr>
          <a:xfrm>
            <a:off x="1685485" y="2105689"/>
            <a:ext cx="6467915" cy="1628112"/>
          </a:xfrm>
          <a:prstGeom prst="rect">
            <a:avLst/>
          </a:prstGeom>
        </p:spPr>
      </p:pic>
    </p:spTree>
    <p:extLst>
      <p:ext uri="{BB962C8B-B14F-4D97-AF65-F5344CB8AC3E}">
        <p14:creationId xmlns:p14="http://schemas.microsoft.com/office/powerpoint/2010/main" val="1663936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67551-F833-4463-AFD2-28AFBACF7E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877FFD-9FEE-477B-925F-594FE05EA206}"/>
              </a:ext>
            </a:extLst>
          </p:cNvPr>
          <p:cNvSpPr>
            <a:spLocks noGrp="1"/>
          </p:cNvSpPr>
          <p:nvPr>
            <p:ph idx="1"/>
          </p:nvPr>
        </p:nvSpPr>
        <p:spPr/>
        <p:txBody>
          <a:bodyPr/>
          <a:lstStyle/>
          <a:p>
            <a:endParaRPr lang="en-US" dirty="0"/>
          </a:p>
          <a:p>
            <a:endParaRPr lang="en-US" dirty="0"/>
          </a:p>
          <a:p>
            <a:endParaRPr lang="en-US" dirty="0"/>
          </a:p>
          <a:p>
            <a:endParaRPr lang="en-US" dirty="0"/>
          </a:p>
          <a:p>
            <a:pPr marL="0" indent="0" algn="ctr">
              <a:buNone/>
            </a:pPr>
            <a:r>
              <a:rPr lang="en-US" sz="4400" dirty="0"/>
              <a:t>Questions?</a:t>
            </a:r>
          </a:p>
        </p:txBody>
      </p:sp>
      <p:sp>
        <p:nvSpPr>
          <p:cNvPr id="4" name="Date Placeholder 3">
            <a:extLst>
              <a:ext uri="{FF2B5EF4-FFF2-40B4-BE49-F238E27FC236}">
                <a16:creationId xmlns:a16="http://schemas.microsoft.com/office/drawing/2014/main" id="{7EB8367B-8652-4A7B-AACE-EC0462CFC28C}"/>
              </a:ext>
            </a:extLst>
          </p:cNvPr>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a:extLst>
              <a:ext uri="{FF2B5EF4-FFF2-40B4-BE49-F238E27FC236}">
                <a16:creationId xmlns:a16="http://schemas.microsoft.com/office/drawing/2014/main" id="{93EAB2B9-5FAB-442F-B255-01DB341E85B8}"/>
              </a:ext>
            </a:extLst>
          </p:cNvPr>
          <p:cNvSpPr>
            <a:spLocks noGrp="1"/>
          </p:cNvSpPr>
          <p:nvPr>
            <p:ph type="sldNum" sz="quarter" idx="12"/>
          </p:nvPr>
        </p:nvSpPr>
        <p:spPr/>
        <p:txBody>
          <a:bodyPr/>
          <a:lstStyle/>
          <a:p>
            <a:pPr>
              <a:defRPr/>
            </a:pPr>
            <a:fld id="{57CC77E1-4D69-4092-8C3D-CCF882968C30}" type="slidenum">
              <a:rPr lang="en-US" smtClean="0"/>
              <a:pPr>
                <a:defRPr/>
              </a:pPr>
              <a:t>12</a:t>
            </a:fld>
            <a:endParaRPr lang="en-US" dirty="0"/>
          </a:p>
        </p:txBody>
      </p:sp>
    </p:spTree>
    <p:extLst>
      <p:ext uri="{BB962C8B-B14F-4D97-AF65-F5344CB8AC3E}">
        <p14:creationId xmlns:p14="http://schemas.microsoft.com/office/powerpoint/2010/main" val="2615415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Pre-Process Flow Diagram</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13</a:t>
            </a:fld>
            <a:endParaRPr lang="en-US" dirty="0"/>
          </a:p>
        </p:txBody>
      </p:sp>
      <p:pic>
        <p:nvPicPr>
          <p:cNvPr id="10" name="Content Placeholder 9" descr="A close up of text on a white background&#10;&#10;Description automatically generated">
            <a:extLst>
              <a:ext uri="{FF2B5EF4-FFF2-40B4-BE49-F238E27FC236}">
                <a16:creationId xmlns:a16="http://schemas.microsoft.com/office/drawing/2014/main" id="{F1FED5EF-6D2F-4A0F-AA48-10B73C7F162D}"/>
              </a:ext>
            </a:extLst>
          </p:cNvPr>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286512" y="1792224"/>
            <a:ext cx="8723376" cy="3273552"/>
          </a:xfrm>
        </p:spPr>
      </p:pic>
    </p:spTree>
    <p:extLst>
      <p:ext uri="{BB962C8B-B14F-4D97-AF65-F5344CB8AC3E}">
        <p14:creationId xmlns:p14="http://schemas.microsoft.com/office/powerpoint/2010/main" val="422479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Checking Flow Diagram</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14</a:t>
            </a:fld>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96EC6458-D9D5-433F-9499-5B34EEE6C15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600" y="1181924"/>
            <a:ext cx="7924800" cy="4494151"/>
          </a:xfrm>
        </p:spPr>
      </p:pic>
    </p:spTree>
    <p:extLst>
      <p:ext uri="{BB962C8B-B14F-4D97-AF65-F5344CB8AC3E}">
        <p14:creationId xmlns:p14="http://schemas.microsoft.com/office/powerpoint/2010/main" val="1347105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Buffer Implementation</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15</a:t>
            </a:fld>
            <a:endParaRPr lang="en-US" dirty="0"/>
          </a:p>
        </p:txBody>
      </p:sp>
      <p:sp>
        <p:nvSpPr>
          <p:cNvPr id="8" name="Content Placeholder 7">
            <a:extLst>
              <a:ext uri="{FF2B5EF4-FFF2-40B4-BE49-F238E27FC236}">
                <a16:creationId xmlns:a16="http://schemas.microsoft.com/office/drawing/2014/main" id="{779E8E53-8E09-4B3C-90D7-87D0CA9ADBBF}"/>
              </a:ext>
            </a:extLst>
          </p:cNvPr>
          <p:cNvSpPr>
            <a:spLocks noGrp="1"/>
          </p:cNvSpPr>
          <p:nvPr>
            <p:ph idx="1"/>
          </p:nvPr>
        </p:nvSpPr>
        <p:spPr/>
        <p:txBody>
          <a:bodyPr/>
          <a:lstStyle/>
          <a:p>
            <a:r>
              <a:rPr lang="en-US" dirty="0"/>
              <a:t>Ring buffer</a:t>
            </a:r>
          </a:p>
          <a:p>
            <a:endParaRPr lang="en-US" dirty="0"/>
          </a:p>
          <a:p>
            <a:endParaRPr lang="en-US" dirty="0"/>
          </a:p>
          <a:p>
            <a:r>
              <a:rPr lang="en-US" dirty="0"/>
              <a:t>Write one byte</a:t>
            </a:r>
          </a:p>
          <a:p>
            <a:endParaRPr lang="en-US" dirty="0"/>
          </a:p>
          <a:p>
            <a:endParaRPr lang="en-US" dirty="0"/>
          </a:p>
          <a:p>
            <a:endParaRPr lang="en-US" dirty="0"/>
          </a:p>
          <a:p>
            <a:r>
              <a:rPr lang="en-US" dirty="0"/>
              <a:t>Read one byte</a:t>
            </a:r>
          </a:p>
        </p:txBody>
      </p:sp>
      <p:pic>
        <p:nvPicPr>
          <p:cNvPr id="6" name="Picture 5" descr="A picture containing table, clock&#10;&#10;Description automatically generated">
            <a:extLst>
              <a:ext uri="{FF2B5EF4-FFF2-40B4-BE49-F238E27FC236}">
                <a16:creationId xmlns:a16="http://schemas.microsoft.com/office/drawing/2014/main" id="{C4087D7E-6782-4B4D-95EE-9CC6F87E9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1143000"/>
            <a:ext cx="4191000" cy="4929876"/>
          </a:xfrm>
          <a:prstGeom prst="rect">
            <a:avLst/>
          </a:prstGeom>
        </p:spPr>
      </p:pic>
    </p:spTree>
    <p:extLst>
      <p:ext uri="{BB962C8B-B14F-4D97-AF65-F5344CB8AC3E}">
        <p14:creationId xmlns:p14="http://schemas.microsoft.com/office/powerpoint/2010/main" val="310981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Parsing State Machine</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16</a:t>
            </a:fld>
            <a:endParaRPr lang="en-US" dirty="0"/>
          </a:p>
        </p:txBody>
      </p:sp>
      <p:pic>
        <p:nvPicPr>
          <p:cNvPr id="19" name="Content Placeholder 18" descr="A close up of a map&#10;&#10;Description automatically generated">
            <a:extLst>
              <a:ext uri="{FF2B5EF4-FFF2-40B4-BE49-F238E27FC236}">
                <a16:creationId xmlns:a16="http://schemas.microsoft.com/office/drawing/2014/main" id="{49909AEA-4ED2-481B-9467-3EF4F72E815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28081" y="1113631"/>
            <a:ext cx="4457700" cy="5153025"/>
          </a:xfrm>
        </p:spPr>
      </p:pic>
    </p:spTree>
    <p:extLst>
      <p:ext uri="{BB962C8B-B14F-4D97-AF65-F5344CB8AC3E}">
        <p14:creationId xmlns:p14="http://schemas.microsoft.com/office/powerpoint/2010/main" val="380419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A4C59-0D0D-4462-B964-96DDCE46E70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54BE9E8-FDC3-4EF6-88E0-832D28CF9984}"/>
              </a:ext>
            </a:extLst>
          </p:cNvPr>
          <p:cNvSpPr>
            <a:spLocks noGrp="1"/>
          </p:cNvSpPr>
          <p:nvPr>
            <p:ph idx="1"/>
          </p:nvPr>
        </p:nvSpPr>
        <p:spPr/>
        <p:txBody>
          <a:bodyPr/>
          <a:lstStyle/>
          <a:p>
            <a:r>
              <a:rPr lang="en-US" dirty="0"/>
              <a:t>Successfully read NovAtel data</a:t>
            </a:r>
          </a:p>
          <a:p>
            <a:r>
              <a:rPr lang="en-US" dirty="0"/>
              <a:t>Parsed Range, Time, and BestXYZ messages</a:t>
            </a:r>
          </a:p>
          <a:p>
            <a:r>
              <a:rPr lang="en-US" dirty="0"/>
              <a:t>Formatted the data into a human readable form</a:t>
            </a:r>
          </a:p>
          <a:p>
            <a:pPr lvl="1"/>
            <a:r>
              <a:rPr lang="en-US" dirty="0"/>
              <a:t>Can be plotted in a spreadsheet program</a:t>
            </a:r>
          </a:p>
        </p:txBody>
      </p:sp>
      <p:sp>
        <p:nvSpPr>
          <p:cNvPr id="4" name="Date Placeholder 3">
            <a:extLst>
              <a:ext uri="{FF2B5EF4-FFF2-40B4-BE49-F238E27FC236}">
                <a16:creationId xmlns:a16="http://schemas.microsoft.com/office/drawing/2014/main" id="{F21B66AE-9214-41D3-BEF0-F7CF82786284}"/>
              </a:ext>
            </a:extLst>
          </p:cNvPr>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a:extLst>
              <a:ext uri="{FF2B5EF4-FFF2-40B4-BE49-F238E27FC236}">
                <a16:creationId xmlns:a16="http://schemas.microsoft.com/office/drawing/2014/main" id="{D89D20B2-1638-4E0A-8D41-55D7B7F53628}"/>
              </a:ext>
            </a:extLst>
          </p:cNvPr>
          <p:cNvSpPr>
            <a:spLocks noGrp="1"/>
          </p:cNvSpPr>
          <p:nvPr>
            <p:ph type="sldNum" sz="quarter" idx="12"/>
          </p:nvPr>
        </p:nvSpPr>
        <p:spPr/>
        <p:txBody>
          <a:bodyPr/>
          <a:lstStyle/>
          <a:p>
            <a:pPr>
              <a:defRPr/>
            </a:pPr>
            <a:fld id="{57CC77E1-4D69-4092-8C3D-CCF882968C30}" type="slidenum">
              <a:rPr lang="en-US" smtClean="0"/>
              <a:pPr>
                <a:defRPr/>
              </a:pPr>
              <a:t>17</a:t>
            </a:fld>
            <a:endParaRPr lang="en-US" dirty="0"/>
          </a:p>
        </p:txBody>
      </p:sp>
    </p:spTree>
    <p:extLst>
      <p:ext uri="{BB962C8B-B14F-4D97-AF65-F5344CB8AC3E}">
        <p14:creationId xmlns:p14="http://schemas.microsoft.com/office/powerpoint/2010/main" val="699073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85EB6-79F5-459C-BAC2-E493CFCCBE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5810164-DC37-4FB7-8055-38287DA4BC1D}"/>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6000" dirty="0"/>
              <a:t>Questions?</a:t>
            </a:r>
          </a:p>
        </p:txBody>
      </p:sp>
      <p:sp>
        <p:nvSpPr>
          <p:cNvPr id="4" name="Date Placeholder 3">
            <a:extLst>
              <a:ext uri="{FF2B5EF4-FFF2-40B4-BE49-F238E27FC236}">
                <a16:creationId xmlns:a16="http://schemas.microsoft.com/office/drawing/2014/main" id="{0366426F-F6A1-4231-BAD1-24DEDD0E6F20}"/>
              </a:ext>
            </a:extLst>
          </p:cNvPr>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a:extLst>
              <a:ext uri="{FF2B5EF4-FFF2-40B4-BE49-F238E27FC236}">
                <a16:creationId xmlns:a16="http://schemas.microsoft.com/office/drawing/2014/main" id="{8C9B533A-C61C-4F8B-ACBF-9185DBAECBAC}"/>
              </a:ext>
            </a:extLst>
          </p:cNvPr>
          <p:cNvSpPr>
            <a:spLocks noGrp="1"/>
          </p:cNvSpPr>
          <p:nvPr>
            <p:ph type="sldNum" sz="quarter" idx="12"/>
          </p:nvPr>
        </p:nvSpPr>
        <p:spPr/>
        <p:txBody>
          <a:bodyPr/>
          <a:lstStyle/>
          <a:p>
            <a:pPr>
              <a:defRPr/>
            </a:pPr>
            <a:fld id="{57CC77E1-4D69-4092-8C3D-CCF882968C30}" type="slidenum">
              <a:rPr lang="en-US" smtClean="0"/>
              <a:pPr>
                <a:defRPr/>
              </a:pPr>
              <a:t>18</a:t>
            </a:fld>
            <a:endParaRPr lang="en-US" dirty="0"/>
          </a:p>
        </p:txBody>
      </p:sp>
    </p:spTree>
    <p:extLst>
      <p:ext uri="{BB962C8B-B14F-4D97-AF65-F5344CB8AC3E}">
        <p14:creationId xmlns:p14="http://schemas.microsoft.com/office/powerpoint/2010/main" val="120172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Global Positioning System (GPS) receivers</a:t>
            </a:r>
          </a:p>
          <a:p>
            <a:pPr marL="0" indent="0">
              <a:buNone/>
            </a:pPr>
            <a:endParaRPr lang="en-US" dirty="0"/>
          </a:p>
          <a:p>
            <a:r>
              <a:rPr lang="en-US" dirty="0"/>
              <a:t>Validation of data sources</a:t>
            </a:r>
          </a:p>
          <a:p>
            <a:pPr marL="0" indent="0">
              <a:buNone/>
            </a:pPr>
            <a:endParaRPr lang="en-US" dirty="0"/>
          </a:p>
          <a:p>
            <a:r>
              <a:rPr lang="en-US" dirty="0"/>
              <a:t>Positional Accuracy</a:t>
            </a:r>
          </a:p>
          <a:p>
            <a:pPr marL="0" indent="0">
              <a:buNone/>
            </a:pPr>
            <a:endParaRPr lang="en-US" dirty="0"/>
          </a:p>
          <a:p>
            <a:r>
              <a:rPr lang="en-US" dirty="0"/>
              <a:t>Why use the BestXYZ Processor?</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2</a:t>
            </a:fld>
            <a:endParaRPr lang="en-US" dirty="0"/>
          </a:p>
        </p:txBody>
      </p:sp>
    </p:spTree>
    <p:extLst>
      <p:ext uri="{BB962C8B-B14F-4D97-AF65-F5344CB8AC3E}">
        <p14:creationId xmlns:p14="http://schemas.microsoft.com/office/powerpoint/2010/main" val="2654821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 Level Overview</a:t>
            </a:r>
          </a:p>
        </p:txBody>
      </p:sp>
      <p:sp>
        <p:nvSpPr>
          <p:cNvPr id="3" name="Content Placeholder 2"/>
          <p:cNvSpPr>
            <a:spLocks noGrp="1"/>
          </p:cNvSpPr>
          <p:nvPr>
            <p:ph idx="1"/>
          </p:nvPr>
        </p:nvSpPr>
        <p:spPr/>
        <p:txBody>
          <a:bodyPr/>
          <a:lstStyle/>
          <a:p>
            <a:r>
              <a:rPr lang="en-US" sz="2400" dirty="0"/>
              <a:t>Inputs</a:t>
            </a:r>
          </a:p>
          <a:p>
            <a:pPr lvl="1"/>
            <a:r>
              <a:rPr lang="en-US" sz="2000" dirty="0"/>
              <a:t>NovAtel Data File</a:t>
            </a:r>
          </a:p>
          <a:p>
            <a:pPr lvl="1"/>
            <a:r>
              <a:rPr lang="en-US" sz="2000" dirty="0"/>
              <a:t>GPS Antenna Coordinates</a:t>
            </a:r>
          </a:p>
          <a:p>
            <a:pPr lvl="2"/>
            <a:r>
              <a:rPr lang="en-US" sz="1600" dirty="0"/>
              <a:t>Earth Centered Earth Fixed</a:t>
            </a:r>
          </a:p>
          <a:p>
            <a:pPr marL="914400" lvl="2" indent="0">
              <a:buNone/>
            </a:pPr>
            <a:r>
              <a:rPr lang="en-US" sz="1600" dirty="0"/>
              <a:t>    (ECEF) </a:t>
            </a:r>
          </a:p>
          <a:p>
            <a:r>
              <a:rPr lang="en-US" sz="2400" dirty="0"/>
              <a:t>Processing</a:t>
            </a:r>
          </a:p>
          <a:p>
            <a:pPr lvl="1"/>
            <a:r>
              <a:rPr lang="en-US" sz="2000" dirty="0"/>
              <a:t>Parse the input file</a:t>
            </a:r>
          </a:p>
          <a:p>
            <a:pPr lvl="1"/>
            <a:r>
              <a:rPr lang="en-US" sz="2000" dirty="0"/>
              <a:t>Extract and calculate</a:t>
            </a:r>
          </a:p>
          <a:p>
            <a:pPr lvl="1"/>
            <a:r>
              <a:rPr lang="en-US" sz="2000" dirty="0"/>
              <a:t>Write results to outputs</a:t>
            </a:r>
          </a:p>
          <a:p>
            <a:r>
              <a:rPr lang="en-US" sz="2400" dirty="0"/>
              <a:t>Outputs</a:t>
            </a:r>
          </a:p>
          <a:p>
            <a:pPr lvl="1"/>
            <a:r>
              <a:rPr lang="en-US" sz="2000" dirty="0"/>
              <a:t>Output Data file</a:t>
            </a:r>
          </a:p>
          <a:p>
            <a:pPr lvl="1"/>
            <a:r>
              <a:rPr lang="en-US" sz="2000" dirty="0"/>
              <a:t>Log file</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3</a:t>
            </a:fld>
            <a:endParaRPr lang="en-US" dirty="0"/>
          </a:p>
        </p:txBody>
      </p:sp>
      <p:pic>
        <p:nvPicPr>
          <p:cNvPr id="6" name="Picture 5" descr="A screenshot of a cell phone&#10;&#10;Description automatically generated">
            <a:extLst>
              <a:ext uri="{FF2B5EF4-FFF2-40B4-BE49-F238E27FC236}">
                <a16:creationId xmlns:a16="http://schemas.microsoft.com/office/drawing/2014/main" id="{A5A1F294-7E1E-4B28-BDD3-263F6A55D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7823" y="2151856"/>
            <a:ext cx="4591377" cy="3076575"/>
          </a:xfrm>
          <a:prstGeom prst="rect">
            <a:avLst/>
          </a:prstGeom>
        </p:spPr>
      </p:pic>
    </p:spTree>
    <p:extLst>
      <p:ext uri="{BB962C8B-B14F-4D97-AF65-F5344CB8AC3E}">
        <p14:creationId xmlns:p14="http://schemas.microsoft.com/office/powerpoint/2010/main" val="169637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Environment</a:t>
            </a:r>
          </a:p>
        </p:txBody>
      </p:sp>
      <p:sp>
        <p:nvSpPr>
          <p:cNvPr id="3" name="Content Placeholder 2"/>
          <p:cNvSpPr>
            <a:spLocks noGrp="1"/>
          </p:cNvSpPr>
          <p:nvPr>
            <p:ph idx="1"/>
          </p:nvPr>
        </p:nvSpPr>
        <p:spPr/>
        <p:txBody>
          <a:bodyPr/>
          <a:lstStyle/>
          <a:p>
            <a:r>
              <a:rPr lang="en-US" sz="2400" dirty="0"/>
              <a:t>Qt Creator</a:t>
            </a:r>
          </a:p>
          <a:p>
            <a:pPr lvl="1"/>
            <a:r>
              <a:rPr lang="en-US" sz="2000" dirty="0"/>
              <a:t>GUI</a:t>
            </a:r>
          </a:p>
          <a:p>
            <a:pPr lvl="1"/>
            <a:r>
              <a:rPr lang="en-US" sz="2000" dirty="0"/>
              <a:t>QThreads</a:t>
            </a:r>
          </a:p>
          <a:p>
            <a:r>
              <a:rPr lang="en-US" sz="2400" dirty="0"/>
              <a:t>C++</a:t>
            </a:r>
          </a:p>
          <a:p>
            <a:pPr lvl="1"/>
            <a:r>
              <a:rPr lang="en-US" sz="2000" dirty="0"/>
              <a:t>File parsing</a:t>
            </a:r>
          </a:p>
          <a:p>
            <a:pPr lvl="1"/>
            <a:r>
              <a:rPr lang="en-US" sz="2000" dirty="0"/>
              <a:t>Ring Buffer implementation and management</a:t>
            </a:r>
          </a:p>
          <a:p>
            <a:pPr lvl="1"/>
            <a:r>
              <a:rPr lang="en-US" sz="2000" dirty="0"/>
              <a:t>Populating output files</a:t>
            </a:r>
          </a:p>
          <a:p>
            <a:r>
              <a:rPr lang="en-US" sz="2400" dirty="0"/>
              <a:t>GitHub</a:t>
            </a:r>
          </a:p>
          <a:p>
            <a:pPr lvl="1"/>
            <a:r>
              <a:rPr lang="en-US" sz="2000" dirty="0"/>
              <a:t>Source control</a:t>
            </a:r>
          </a:p>
          <a:p>
            <a:r>
              <a:rPr lang="en-US" sz="2400" dirty="0"/>
              <a:t>Agile</a:t>
            </a:r>
          </a:p>
          <a:p>
            <a:pPr lvl="1"/>
            <a:r>
              <a:rPr lang="en-US" sz="2000" dirty="0"/>
              <a:t>User Stories</a:t>
            </a:r>
          </a:p>
          <a:p>
            <a:pPr lvl="1"/>
            <a:r>
              <a:rPr lang="en-US" sz="2000" dirty="0"/>
              <a:t>Requirements, Design, Implementation, and Testing Document (RDIT)</a:t>
            </a:r>
          </a:p>
          <a:p>
            <a:pPr lvl="1"/>
            <a:endParaRPr lang="en-US" sz="2000" dirty="0"/>
          </a:p>
          <a:p>
            <a:pPr marL="457200" lvl="1" indent="0">
              <a:buNone/>
            </a:pPr>
            <a:endParaRPr lang="en-US" sz="2000" dirty="0"/>
          </a:p>
          <a:p>
            <a:pPr lvl="1"/>
            <a:endParaRPr lang="en-US" sz="2000" dirty="0"/>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4</a:t>
            </a:fld>
            <a:endParaRPr lang="en-US" dirty="0"/>
          </a:p>
        </p:txBody>
      </p:sp>
    </p:spTree>
    <p:extLst>
      <p:ext uri="{BB962C8B-B14F-4D97-AF65-F5344CB8AC3E}">
        <p14:creationId xmlns:p14="http://schemas.microsoft.com/office/powerpoint/2010/main" val="3201197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9181A-1C67-46F9-ABB9-9EC95BC1B878}"/>
              </a:ext>
            </a:extLst>
          </p:cNvPr>
          <p:cNvSpPr>
            <a:spLocks noGrp="1"/>
          </p:cNvSpPr>
          <p:nvPr>
            <p:ph type="title"/>
          </p:nvPr>
        </p:nvSpPr>
        <p:spPr/>
        <p:txBody>
          <a:bodyPr/>
          <a:lstStyle/>
          <a:p>
            <a:r>
              <a:rPr lang="en-US" dirty="0"/>
              <a:t>Using the Application</a:t>
            </a:r>
          </a:p>
        </p:txBody>
      </p:sp>
      <p:sp>
        <p:nvSpPr>
          <p:cNvPr id="4" name="Date Placeholder 3">
            <a:extLst>
              <a:ext uri="{FF2B5EF4-FFF2-40B4-BE49-F238E27FC236}">
                <a16:creationId xmlns:a16="http://schemas.microsoft.com/office/drawing/2014/main" id="{EA1210B0-A93E-4952-85A0-5489DCED521D}"/>
              </a:ext>
            </a:extLst>
          </p:cNvPr>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a:extLst>
              <a:ext uri="{FF2B5EF4-FFF2-40B4-BE49-F238E27FC236}">
                <a16:creationId xmlns:a16="http://schemas.microsoft.com/office/drawing/2014/main" id="{A9EA61CA-3B22-4870-AE59-27B059E30AA7}"/>
              </a:ext>
            </a:extLst>
          </p:cNvPr>
          <p:cNvSpPr>
            <a:spLocks noGrp="1"/>
          </p:cNvSpPr>
          <p:nvPr>
            <p:ph type="sldNum" sz="quarter" idx="12"/>
          </p:nvPr>
        </p:nvSpPr>
        <p:spPr/>
        <p:txBody>
          <a:bodyPr/>
          <a:lstStyle/>
          <a:p>
            <a:pPr>
              <a:defRPr/>
            </a:pPr>
            <a:fld id="{57CC77E1-4D69-4092-8C3D-CCF882968C30}" type="slidenum">
              <a:rPr lang="en-US" smtClean="0"/>
              <a:pPr>
                <a:defRPr/>
              </a:pPr>
              <a:t>5</a:t>
            </a:fld>
            <a:endParaRPr lang="en-US" dirty="0"/>
          </a:p>
        </p:txBody>
      </p:sp>
      <p:pic>
        <p:nvPicPr>
          <p:cNvPr id="6" name="Picture 5">
            <a:extLst>
              <a:ext uri="{FF2B5EF4-FFF2-40B4-BE49-F238E27FC236}">
                <a16:creationId xmlns:a16="http://schemas.microsoft.com/office/drawing/2014/main" id="{5AB26397-ADA4-4BC0-BF1F-3666AC2B9AAE}"/>
              </a:ext>
            </a:extLst>
          </p:cNvPr>
          <p:cNvPicPr>
            <a:picLocks noChangeAspect="1"/>
          </p:cNvPicPr>
          <p:nvPr/>
        </p:nvPicPr>
        <p:blipFill>
          <a:blip r:embed="rId3"/>
          <a:stretch>
            <a:fillRect/>
          </a:stretch>
        </p:blipFill>
        <p:spPr>
          <a:xfrm>
            <a:off x="3057525" y="1204119"/>
            <a:ext cx="3028950" cy="4972050"/>
          </a:xfrm>
          <a:prstGeom prst="rect">
            <a:avLst/>
          </a:prstGeom>
        </p:spPr>
      </p:pic>
    </p:spTree>
    <p:extLst>
      <p:ext uri="{BB962C8B-B14F-4D97-AF65-F5344CB8AC3E}">
        <p14:creationId xmlns:p14="http://schemas.microsoft.com/office/powerpoint/2010/main" val="1000137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An Input File</a:t>
            </a:r>
          </a:p>
        </p:txBody>
      </p:sp>
      <p:sp>
        <p:nvSpPr>
          <p:cNvPr id="3" name="Content Placeholder 2"/>
          <p:cNvSpPr>
            <a:spLocks noGrp="1"/>
          </p:cNvSpPr>
          <p:nvPr>
            <p:ph idx="1"/>
          </p:nvPr>
        </p:nvSpPr>
        <p:spPr/>
        <p:txBody>
          <a:bodyPr/>
          <a:lstStyle/>
          <a:p>
            <a:r>
              <a:rPr lang="en-US" sz="2400" dirty="0"/>
              <a:t>File Selection</a:t>
            </a:r>
          </a:p>
          <a:p>
            <a:pPr lvl="1"/>
            <a:r>
              <a:rPr lang="en-US" sz="2000" dirty="0"/>
              <a:t>File Browsing</a:t>
            </a:r>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marL="457200" lvl="1" indent="0">
              <a:buNone/>
            </a:pPr>
            <a:endParaRPr lang="en-US" sz="2000" dirty="0"/>
          </a:p>
          <a:p>
            <a:pPr lvl="1"/>
            <a:r>
              <a:rPr lang="en-US" sz="2000" dirty="0"/>
              <a:t>Direct Entry</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6</a:t>
            </a:fld>
            <a:endParaRPr lang="en-US" dirty="0"/>
          </a:p>
        </p:txBody>
      </p:sp>
      <p:pic>
        <p:nvPicPr>
          <p:cNvPr id="9" name="Picture 8">
            <a:extLst>
              <a:ext uri="{FF2B5EF4-FFF2-40B4-BE49-F238E27FC236}">
                <a16:creationId xmlns:a16="http://schemas.microsoft.com/office/drawing/2014/main" id="{81EF12B5-8D49-461C-9436-8A506F302209}"/>
              </a:ext>
            </a:extLst>
          </p:cNvPr>
          <p:cNvPicPr/>
          <p:nvPr/>
        </p:nvPicPr>
        <p:blipFill rotWithShape="1">
          <a:blip r:embed="rId3"/>
          <a:srcRect b="76820"/>
          <a:stretch/>
        </p:blipFill>
        <p:spPr bwMode="auto">
          <a:xfrm>
            <a:off x="4108012" y="3948112"/>
            <a:ext cx="3800913" cy="1966913"/>
          </a:xfrm>
          <a:prstGeom prst="rect">
            <a:avLst/>
          </a:prstGeom>
          <a:ln>
            <a:noFill/>
          </a:ln>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5A6A0DB6-3456-428E-9A6B-8EE89027C17D}"/>
              </a:ext>
            </a:extLst>
          </p:cNvPr>
          <p:cNvPicPr/>
          <p:nvPr/>
        </p:nvPicPr>
        <p:blipFill rotWithShape="1">
          <a:blip r:embed="rId4"/>
          <a:srcRect b="77011"/>
          <a:stretch/>
        </p:blipFill>
        <p:spPr bwMode="auto">
          <a:xfrm>
            <a:off x="4108013" y="1439861"/>
            <a:ext cx="3800912" cy="18827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17309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GPS Antenna Position</a:t>
            </a:r>
          </a:p>
        </p:txBody>
      </p:sp>
      <p:sp>
        <p:nvSpPr>
          <p:cNvPr id="3" name="Content Placeholder 2"/>
          <p:cNvSpPr>
            <a:spLocks noGrp="1"/>
          </p:cNvSpPr>
          <p:nvPr>
            <p:ph idx="1"/>
          </p:nvPr>
        </p:nvSpPr>
        <p:spPr/>
        <p:txBody>
          <a:bodyPr/>
          <a:lstStyle/>
          <a:p>
            <a:r>
              <a:rPr lang="en-US" sz="2400" dirty="0"/>
              <a:t>The user can input E, F, and G in meters</a:t>
            </a:r>
          </a:p>
          <a:p>
            <a:pPr lvl="1"/>
            <a:r>
              <a:rPr lang="en-US" sz="1600" dirty="0"/>
              <a:t>Direct Entry</a:t>
            </a:r>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endParaRPr lang="en-US" sz="1600" dirty="0"/>
          </a:p>
          <a:p>
            <a:pPr lvl="1"/>
            <a:r>
              <a:rPr lang="en-US" sz="1600" dirty="0"/>
              <a:t>Browsing for an input GPS Antenna Position file</a:t>
            </a:r>
          </a:p>
          <a:p>
            <a:pPr lvl="2"/>
            <a:r>
              <a:rPr lang="en-US" sz="1200" dirty="0"/>
              <a:t>The contents of the input file are required to be 3 comma separated floating point values on the same line. An example is shown below.</a:t>
            </a:r>
          </a:p>
          <a:p>
            <a:endParaRPr lang="en-US" dirty="0"/>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7</a:t>
            </a:fld>
            <a:endParaRPr lang="en-US" dirty="0"/>
          </a:p>
        </p:txBody>
      </p:sp>
      <p:pic>
        <p:nvPicPr>
          <p:cNvPr id="7" name="Picture 6">
            <a:extLst>
              <a:ext uri="{FF2B5EF4-FFF2-40B4-BE49-F238E27FC236}">
                <a16:creationId xmlns:a16="http://schemas.microsoft.com/office/drawing/2014/main" id="{EBE4387A-9C39-447B-A1C2-64A573DD2CA3}"/>
              </a:ext>
            </a:extLst>
          </p:cNvPr>
          <p:cNvPicPr/>
          <p:nvPr/>
        </p:nvPicPr>
        <p:blipFill rotWithShape="1">
          <a:blip r:embed="rId3"/>
          <a:srcRect t="23946" b="48276"/>
          <a:stretch/>
        </p:blipFill>
        <p:spPr bwMode="auto">
          <a:xfrm>
            <a:off x="4648200" y="1524000"/>
            <a:ext cx="3810000" cy="2209800"/>
          </a:xfrm>
          <a:prstGeom prst="rect">
            <a:avLst/>
          </a:prstGeom>
          <a:ln>
            <a:noFill/>
          </a:ln>
          <a:extLst>
            <a:ext uri="{53640926-AAD7-44D8-BBD7-CCE9431645EC}">
              <a14:shadowObscured xmlns:a14="http://schemas.microsoft.com/office/drawing/2010/main"/>
            </a:ext>
          </a:extLst>
        </p:spPr>
      </p:pic>
      <p:pic>
        <p:nvPicPr>
          <p:cNvPr id="12" name="Picture 11" descr="A picture containing table, bird&#10;&#10;Description automatically generated">
            <a:extLst>
              <a:ext uri="{FF2B5EF4-FFF2-40B4-BE49-F238E27FC236}">
                <a16:creationId xmlns:a16="http://schemas.microsoft.com/office/drawing/2014/main" id="{88E6F589-8CED-477E-B270-FA835228C2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58708" y="4575969"/>
            <a:ext cx="2188984" cy="1991778"/>
          </a:xfrm>
          <a:prstGeom prst="rect">
            <a:avLst/>
          </a:prstGeom>
        </p:spPr>
      </p:pic>
    </p:spTree>
    <p:extLst>
      <p:ext uri="{BB962C8B-B14F-4D97-AF65-F5344CB8AC3E}">
        <p14:creationId xmlns:p14="http://schemas.microsoft.com/office/powerpoint/2010/main" val="308435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Ready to Processing</a:t>
            </a:r>
          </a:p>
        </p:txBody>
      </p:sp>
      <p:sp>
        <p:nvSpPr>
          <p:cNvPr id="3" name="Content Placeholder 2"/>
          <p:cNvSpPr>
            <a:spLocks noGrp="1"/>
          </p:cNvSpPr>
          <p:nvPr>
            <p:ph idx="1"/>
          </p:nvPr>
        </p:nvSpPr>
        <p:spPr/>
        <p:txBody>
          <a:bodyPr/>
          <a:lstStyle/>
          <a:p>
            <a:r>
              <a:rPr lang="en-US" sz="2400" dirty="0"/>
              <a:t>The program is ready to process the input NovAtel data file and GPS antenna positions.</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8</a:t>
            </a:fld>
            <a:endParaRPr lang="en-US" dirty="0"/>
          </a:p>
        </p:txBody>
      </p:sp>
      <p:pic>
        <p:nvPicPr>
          <p:cNvPr id="8" name="Picture 7">
            <a:extLst>
              <a:ext uri="{FF2B5EF4-FFF2-40B4-BE49-F238E27FC236}">
                <a16:creationId xmlns:a16="http://schemas.microsoft.com/office/drawing/2014/main" id="{6169E0CE-0609-44AD-8ED3-B82D5344EE38}"/>
              </a:ext>
            </a:extLst>
          </p:cNvPr>
          <p:cNvPicPr/>
          <p:nvPr/>
        </p:nvPicPr>
        <p:blipFill rotWithShape="1">
          <a:blip r:embed="rId3"/>
          <a:srcRect b="41954"/>
          <a:stretch/>
        </p:blipFill>
        <p:spPr bwMode="auto">
          <a:xfrm>
            <a:off x="1956949" y="1985962"/>
            <a:ext cx="5400675" cy="447040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56342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During Processing</a:t>
            </a:r>
          </a:p>
        </p:txBody>
      </p:sp>
      <p:sp>
        <p:nvSpPr>
          <p:cNvPr id="3" name="Content Placeholder 2"/>
          <p:cNvSpPr>
            <a:spLocks noGrp="1"/>
          </p:cNvSpPr>
          <p:nvPr>
            <p:ph idx="1"/>
          </p:nvPr>
        </p:nvSpPr>
        <p:spPr/>
        <p:txBody>
          <a:bodyPr/>
          <a:lstStyle/>
          <a:p>
            <a:r>
              <a:rPr lang="en-US" sz="2400" dirty="0"/>
              <a:t>Output files are generated</a:t>
            </a:r>
          </a:p>
          <a:p>
            <a:r>
              <a:rPr lang="en-US" sz="2400" dirty="0"/>
              <a:t>GUI elements are disabled</a:t>
            </a:r>
          </a:p>
        </p:txBody>
      </p:sp>
      <p:sp>
        <p:nvSpPr>
          <p:cNvPr id="4" name="Date Placeholder 3"/>
          <p:cNvSpPr>
            <a:spLocks noGrp="1"/>
          </p:cNvSpPr>
          <p:nvPr>
            <p:ph type="dt" sz="half" idx="10"/>
          </p:nvPr>
        </p:nvSpPr>
        <p:spPr/>
        <p:txBody>
          <a:bodyPr/>
          <a:lstStyle/>
          <a:p>
            <a:pPr>
              <a:defRPr/>
            </a:pPr>
            <a:fld id="{6D31C7B2-A2D2-47A3-B8FB-1F9F08ECB9D8}" type="datetime1">
              <a:rPr lang="en-US" smtClean="0"/>
              <a:pPr>
                <a:defRPr/>
              </a:pPr>
              <a:t>8/5/2020</a:t>
            </a:fld>
            <a:endParaRPr lang="en-US" dirty="0"/>
          </a:p>
        </p:txBody>
      </p:sp>
      <p:sp>
        <p:nvSpPr>
          <p:cNvPr id="5" name="Slide Number Placeholder 4"/>
          <p:cNvSpPr>
            <a:spLocks noGrp="1"/>
          </p:cNvSpPr>
          <p:nvPr>
            <p:ph type="sldNum" sz="quarter" idx="12"/>
          </p:nvPr>
        </p:nvSpPr>
        <p:spPr/>
        <p:txBody>
          <a:bodyPr/>
          <a:lstStyle/>
          <a:p>
            <a:pPr>
              <a:defRPr/>
            </a:pPr>
            <a:fld id="{57CC77E1-4D69-4092-8C3D-CCF882968C30}" type="slidenum">
              <a:rPr lang="en-US" smtClean="0"/>
              <a:pPr>
                <a:defRPr/>
              </a:pPr>
              <a:t>9</a:t>
            </a:fld>
            <a:endParaRPr lang="en-US" dirty="0"/>
          </a:p>
        </p:txBody>
      </p:sp>
      <p:pic>
        <p:nvPicPr>
          <p:cNvPr id="8" name="Picture 7">
            <a:extLst>
              <a:ext uri="{FF2B5EF4-FFF2-40B4-BE49-F238E27FC236}">
                <a16:creationId xmlns:a16="http://schemas.microsoft.com/office/drawing/2014/main" id="{F63E0581-FD70-4905-A3FB-B2D71A4B1208}"/>
              </a:ext>
            </a:extLst>
          </p:cNvPr>
          <p:cNvPicPr/>
          <p:nvPr/>
        </p:nvPicPr>
        <p:blipFill rotWithShape="1">
          <a:blip r:embed="rId3"/>
          <a:srcRect b="40805"/>
          <a:stretch/>
        </p:blipFill>
        <p:spPr>
          <a:xfrm>
            <a:off x="2176462" y="1921669"/>
            <a:ext cx="4791075" cy="4704556"/>
          </a:xfrm>
          <a:prstGeom prst="rect">
            <a:avLst/>
          </a:prstGeom>
        </p:spPr>
      </p:pic>
    </p:spTree>
    <p:extLst>
      <p:ext uri="{BB962C8B-B14F-4D97-AF65-F5344CB8AC3E}">
        <p14:creationId xmlns:p14="http://schemas.microsoft.com/office/powerpoint/2010/main" val="2564832651"/>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2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19708</TotalTime>
  <Words>1858</Words>
  <Application>Microsoft Office PowerPoint</Application>
  <PresentationFormat>On-screen Show (4:3)</PresentationFormat>
  <Paragraphs>245</Paragraphs>
  <Slides>18</Slides>
  <Notes>18</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18</vt:i4>
      </vt:variant>
    </vt:vector>
  </HeadingPairs>
  <TitlesOfParts>
    <vt:vector size="26" baseType="lpstr">
      <vt:lpstr>Arial</vt:lpstr>
      <vt:lpstr>Arial Black</vt:lpstr>
      <vt:lpstr>Calibri</vt:lpstr>
      <vt:lpstr>Times New Roman</vt:lpstr>
      <vt:lpstr>1_Custom Design</vt:lpstr>
      <vt:lpstr>Custom Design</vt:lpstr>
      <vt:lpstr>Default Design</vt:lpstr>
      <vt:lpstr>2_Custom Design</vt:lpstr>
      <vt:lpstr>BestXYZ Processor</vt:lpstr>
      <vt:lpstr>Introduction</vt:lpstr>
      <vt:lpstr>High Level Overview</vt:lpstr>
      <vt:lpstr>Development Environment</vt:lpstr>
      <vt:lpstr>Using the Application</vt:lpstr>
      <vt:lpstr>Specifying An Input File</vt:lpstr>
      <vt:lpstr>GPS Antenna Position</vt:lpstr>
      <vt:lpstr>Ready to Processing</vt:lpstr>
      <vt:lpstr>During Processing</vt:lpstr>
      <vt:lpstr>Processing Complete</vt:lpstr>
      <vt:lpstr>Processing Complete(cont.)</vt:lpstr>
      <vt:lpstr>PowerPoint Presentation</vt:lpstr>
      <vt:lpstr>Pre-Process Flow Diagram</vt:lpstr>
      <vt:lpstr>Error Checking Flow Diagram</vt:lpstr>
      <vt:lpstr>Buffer Implementation</vt:lpstr>
      <vt:lpstr>Message Parsing State Machine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TSPI Talking Points</dc:title>
  <dc:creator>gary</dc:creator>
  <cp:lastModifiedBy>XboxGaming</cp:lastModifiedBy>
  <cp:revision>1368</cp:revision>
  <cp:lastPrinted>2017-09-14T22:28:09Z</cp:lastPrinted>
  <dcterms:created xsi:type="dcterms:W3CDTF">2006-08-16T00:00:00Z</dcterms:created>
  <dcterms:modified xsi:type="dcterms:W3CDTF">2020-08-05T10:08:50Z</dcterms:modified>
</cp:coreProperties>
</file>