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 b="def" i="def"/>
      <a:tcStyle>
        <a:tcBdr/>
        <a:fill>
          <a:solidFill>
            <a:srgbClr val="F2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 b="def" i="def"/>
      <a:tcStyle>
        <a:tcBdr/>
        <a:fill>
          <a:solidFill>
            <a:srgbClr val="EFE9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1154954" y="1447800"/>
            <a:ext cx="8825660" cy="332958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8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1153906" y="1854192"/>
            <a:ext cx="5092908" cy="157480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52" name="Picture Placeholder 2"/>
          <p:cNvSpPr/>
          <p:nvPr>
            <p:ph type="pic" sz="quarter" idx="13"/>
          </p:nvPr>
        </p:nvSpPr>
        <p:spPr>
          <a:xfrm>
            <a:off x="6949546" y="1143000"/>
            <a:ext cx="3200401" cy="4572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3" name="Body Level One…"/>
          <p:cNvSpPr txBox="1"/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4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Title Text"/>
          <p:cNvSpPr txBox="1"/>
          <p:nvPr>
            <p:ph type="title"/>
          </p:nvPr>
        </p:nvSpPr>
        <p:spPr>
          <a:xfrm>
            <a:off x="1154955" y="4800586"/>
            <a:ext cx="8825658" cy="56673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8" name="Picture Placeholder 2"/>
          <p:cNvSpPr/>
          <p:nvPr>
            <p:ph type="pic" sz="half" idx="13"/>
          </p:nvPr>
        </p:nvSpPr>
        <p:spPr>
          <a:xfrm>
            <a:off x="1154954" y="685799"/>
            <a:ext cx="8825660" cy="3640668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9" name="Body Level One…"/>
          <p:cNvSpPr txBox="1"/>
          <p:nvPr>
            <p:ph type="body" sz="quarter" idx="1"/>
          </p:nvPr>
        </p:nvSpPr>
        <p:spPr>
          <a:xfrm>
            <a:off x="1154955" y="5367325"/>
            <a:ext cx="8825657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itle Text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Title Text"/>
          <p:cNvSpPr txBox="1"/>
          <p:nvPr>
            <p:ph type="title"/>
          </p:nvPr>
        </p:nvSpPr>
        <p:spPr>
          <a:xfrm>
            <a:off x="1574800" y="1447800"/>
            <a:ext cx="7999316" cy="2323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1930400" y="3771174"/>
            <a:ext cx="7279649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Text Placeholder 3"/>
          <p:cNvSpPr/>
          <p:nvPr>
            <p:ph type="body" sz="quarter" idx="13"/>
          </p:nvPr>
        </p:nvSpPr>
        <p:spPr>
          <a:xfrm>
            <a:off x="1154954" y="4350656"/>
            <a:ext cx="8825660" cy="1676401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1800"/>
            </a:pPr>
          </a:p>
        </p:txBody>
      </p:sp>
      <p:sp>
        <p:nvSpPr>
          <p:cNvPr id="201" name="TextBox 11"/>
          <p:cNvSpPr txBox="1"/>
          <p:nvPr/>
        </p:nvSpPr>
        <p:spPr>
          <a:xfrm>
            <a:off x="898294" y="971252"/>
            <a:ext cx="801913" cy="181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02" name="TextBox 14"/>
          <p:cNvSpPr txBox="1"/>
          <p:nvPr/>
        </p:nvSpPr>
        <p:spPr>
          <a:xfrm>
            <a:off x="9330490" y="2613786"/>
            <a:ext cx="801913" cy="181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Title Text"/>
          <p:cNvSpPr txBox="1"/>
          <p:nvPr>
            <p:ph type="title"/>
          </p:nvPr>
        </p:nvSpPr>
        <p:spPr>
          <a:xfrm>
            <a:off x="1154954" y="3124200"/>
            <a:ext cx="8825660" cy="165318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8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632946" y="1981200"/>
            <a:ext cx="294686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Text Placeholder 3"/>
          <p:cNvSpPr/>
          <p:nvPr>
            <p:ph type="body" sz="quarter" idx="13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34" name="Text Placeholder 4"/>
          <p:cNvSpPr/>
          <p:nvPr>
            <p:ph type="body" sz="quarter" idx="14"/>
          </p:nvPr>
        </p:nvSpPr>
        <p:spPr>
          <a:xfrm>
            <a:off x="3883659" y="1981199"/>
            <a:ext cx="2936242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35" name="Text Placeholder 3"/>
          <p:cNvSpPr/>
          <p:nvPr>
            <p:ph type="body" sz="quarter" idx="15"/>
          </p:nvPr>
        </p:nvSpPr>
        <p:spPr>
          <a:xfrm>
            <a:off x="3873105" y="2667000"/>
            <a:ext cx="2946795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36" name="Text Placeholder 4"/>
          <p:cNvSpPr/>
          <p:nvPr>
            <p:ph type="body" sz="quarter" idx="16"/>
          </p:nvPr>
        </p:nvSpPr>
        <p:spPr>
          <a:xfrm>
            <a:off x="7124699" y="1981199"/>
            <a:ext cx="2932115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37" name="Text Placeholder 3"/>
          <p:cNvSpPr/>
          <p:nvPr>
            <p:ph type="body" sz="quarter" idx="17"/>
          </p:nvPr>
        </p:nvSpPr>
        <p:spPr>
          <a:xfrm>
            <a:off x="7124699" y="2667000"/>
            <a:ext cx="2932115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38" name="Straight Connector 16"/>
          <p:cNvSpPr/>
          <p:nvPr/>
        </p:nvSpPr>
        <p:spPr>
          <a:xfrm flipH="1">
            <a:off x="3726141" y="2133600"/>
            <a:ext cx="1" cy="396240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Straight Connector 17"/>
          <p:cNvSpPr/>
          <p:nvPr/>
        </p:nvSpPr>
        <p:spPr>
          <a:xfrm flipH="1">
            <a:off x="6962226" y="2133600"/>
            <a:ext cx="1" cy="3966883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54" name="Body Level One…"/>
          <p:cNvSpPr txBox="1"/>
          <p:nvPr>
            <p:ph type="body" sz="quarter" idx="1"/>
          </p:nvPr>
        </p:nvSpPr>
        <p:spPr>
          <a:xfrm>
            <a:off x="652462" y="4250949"/>
            <a:ext cx="294005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Picture Placeholder 2"/>
          <p:cNvSpPr/>
          <p:nvPr>
            <p:ph type="pic" sz="quarter" idx="13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6" name="Text Placeholder 3"/>
          <p:cNvSpPr/>
          <p:nvPr>
            <p:ph type="body" sz="quarter" idx="14"/>
          </p:nvPr>
        </p:nvSpPr>
        <p:spPr>
          <a:xfrm>
            <a:off x="652462" y="4827211"/>
            <a:ext cx="2940051" cy="65919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57" name="Text Placeholder 4"/>
          <p:cNvSpPr/>
          <p:nvPr>
            <p:ph type="body" sz="quarter" idx="15"/>
          </p:nvPr>
        </p:nvSpPr>
        <p:spPr>
          <a:xfrm>
            <a:off x="3889375" y="4250949"/>
            <a:ext cx="293052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58" name="Picture Placeholder 2"/>
          <p:cNvSpPr/>
          <p:nvPr>
            <p:ph type="pic" sz="quarter" idx="16"/>
          </p:nvPr>
        </p:nvSpPr>
        <p:spPr>
          <a:xfrm>
            <a:off x="3889373" y="2209800"/>
            <a:ext cx="2930526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9" name="Text Placeholder 3"/>
          <p:cNvSpPr/>
          <p:nvPr>
            <p:ph type="body" sz="quarter" idx="17"/>
          </p:nvPr>
        </p:nvSpPr>
        <p:spPr>
          <a:xfrm>
            <a:off x="3888021" y="4827210"/>
            <a:ext cx="2934407" cy="6591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60" name="Text Placeholder 4"/>
          <p:cNvSpPr/>
          <p:nvPr>
            <p:ph type="body" sz="quarter" idx="18"/>
          </p:nvPr>
        </p:nvSpPr>
        <p:spPr>
          <a:xfrm>
            <a:off x="7124699" y="4250949"/>
            <a:ext cx="293211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61" name="Picture Placeholder 2"/>
          <p:cNvSpPr/>
          <p:nvPr>
            <p:ph type="pic" sz="quarter" idx="19"/>
          </p:nvPr>
        </p:nvSpPr>
        <p:spPr>
          <a:xfrm>
            <a:off x="7124699" y="2209800"/>
            <a:ext cx="2932114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2" name="Text Placeholder 3"/>
          <p:cNvSpPr/>
          <p:nvPr>
            <p:ph type="body" sz="quarter" idx="20"/>
          </p:nvPr>
        </p:nvSpPr>
        <p:spPr>
          <a:xfrm>
            <a:off x="7124575" y="4827208"/>
            <a:ext cx="2935998" cy="65919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63" name="Straight Connector 18"/>
          <p:cNvSpPr/>
          <p:nvPr/>
        </p:nvSpPr>
        <p:spPr>
          <a:xfrm flipH="1">
            <a:off x="3726141" y="2133600"/>
            <a:ext cx="1" cy="396240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Straight Connector 19"/>
          <p:cNvSpPr/>
          <p:nvPr/>
        </p:nvSpPr>
        <p:spPr>
          <a:xfrm flipH="1">
            <a:off x="6962226" y="2133600"/>
            <a:ext cx="1" cy="3966883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79" name="Body Level One…"/>
          <p:cNvSpPr txBox="1"/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Title Text"/>
          <p:cNvSpPr txBox="1"/>
          <p:nvPr>
            <p:ph type="title"/>
          </p:nvPr>
        </p:nvSpPr>
        <p:spPr>
          <a:xfrm>
            <a:off x="8304211" y="430212"/>
            <a:ext cx="1752602" cy="582612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94" name="Body Level One…"/>
          <p:cNvSpPr txBox="1"/>
          <p:nvPr>
            <p:ph type="body" idx="1"/>
          </p:nvPr>
        </p:nvSpPr>
        <p:spPr>
          <a:xfrm>
            <a:off x="652462" y="887413"/>
            <a:ext cx="7423151" cy="53689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F3F3F3">
                  <a:alpha val="7000"/>
                </a:srgbClr>
              </a:gs>
              <a:gs pos="36000">
                <a:srgbClr val="F3F3F3">
                  <a:alpha val="6000"/>
                </a:srgbClr>
              </a:gs>
              <a:gs pos="69000">
                <a:srgbClr val="F3F3F3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1E51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>
            <a:lvl1pPr>
              <a:buClr>
                <a:srgbClr val="F7F7F7"/>
              </a:buClr>
              <a:defRPr>
                <a:solidFill>
                  <a:srgbClr val="000000"/>
                </a:solidFill>
              </a:defRPr>
            </a:lvl1pPr>
            <a:lvl2pPr>
              <a:buClr>
                <a:srgbClr val="F7F7F7"/>
              </a:buClr>
              <a:defRPr>
                <a:solidFill>
                  <a:srgbClr val="000000"/>
                </a:solidFill>
              </a:defRPr>
            </a:lvl2pPr>
            <a:lvl3pPr>
              <a:buClr>
                <a:srgbClr val="F7F7F7"/>
              </a:buClr>
              <a:defRPr>
                <a:solidFill>
                  <a:srgbClr val="000000"/>
                </a:solidFill>
              </a:defRPr>
            </a:lvl3pPr>
            <a:lvl4pPr>
              <a:buClr>
                <a:srgbClr val="F7F7F7"/>
              </a:buClr>
              <a:defRPr>
                <a:solidFill>
                  <a:srgbClr val="000000"/>
                </a:solidFill>
              </a:defRPr>
            </a:lvl4pPr>
            <a:lvl5pPr>
              <a:buClr>
                <a:srgbClr val="F7F7F7"/>
              </a:buCl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1154955" y="2861733"/>
            <a:ext cx="8825658" cy="191564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60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half" idx="1"/>
          </p:nvPr>
        </p:nvSpPr>
        <p:spPr>
          <a:xfrm>
            <a:off x="1103312" y="2060575"/>
            <a:ext cx="4396340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1103312" y="1905000"/>
            <a:ext cx="43963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ext Placeholder 4"/>
          <p:cNvSpPr/>
          <p:nvPr>
            <p:ph type="body" sz="quarter" idx="13"/>
          </p:nvPr>
        </p:nvSpPr>
        <p:spPr>
          <a:xfrm>
            <a:off x="5654495" y="1904999"/>
            <a:ext cx="4396340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1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2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Title Text"/>
          <p:cNvSpPr txBox="1"/>
          <p:nvPr>
            <p:ph type="title"/>
          </p:nvPr>
        </p:nvSpPr>
        <p:spPr>
          <a:xfrm>
            <a:off x="1154952" y="1447800"/>
            <a:ext cx="3401066" cy="14478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4784616" y="1447800"/>
            <a:ext cx="5195998" cy="457200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Text Placeholder 3"/>
          <p:cNvSpPr/>
          <p:nvPr>
            <p:ph type="body" sz="quarter" idx="13"/>
          </p:nvPr>
        </p:nvSpPr>
        <p:spPr>
          <a:xfrm>
            <a:off x="1154952" y="3129279"/>
            <a:ext cx="3401064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  <p:sldLayoutId id="2147483666" r:id="rId24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1698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21553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2603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30697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3526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31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5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35" descr="Picture 35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Oval 37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8" name="Picture 39" descr="Picture 39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-1"/>
            <a:ext cx="1603388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41" descr="Picture 41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Freeform 5"/>
          <p:cNvSpPr/>
          <p:nvPr/>
        </p:nvSpPr>
        <p:spPr>
          <a:xfrm>
            <a:off x="-1588" y="0"/>
            <a:ext cx="12192001" cy="6856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20745" y="20100"/>
                </a:moveTo>
                <a:lnTo>
                  <a:pt x="844" y="20100"/>
                </a:lnTo>
                <a:lnTo>
                  <a:pt x="844" y="1480"/>
                </a:lnTo>
                <a:lnTo>
                  <a:pt x="20745" y="1480"/>
                </a:lnTo>
                <a:lnTo>
                  <a:pt x="20745" y="20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Straight Connector 45"/>
          <p:cNvSpPr/>
          <p:nvPr/>
        </p:nvSpPr>
        <p:spPr>
          <a:xfrm flipH="1">
            <a:off x="4361021" y="1828800"/>
            <a:ext cx="1" cy="3200401"/>
          </a:xfrm>
          <a:prstGeom prst="line">
            <a:avLst/>
          </a:prstGeom>
          <a:ln w="19050" cap="sq">
            <a:solidFill>
              <a:srgbClr val="50B9C1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Title 1"/>
          <p:cNvSpPr txBox="1"/>
          <p:nvPr>
            <p:ph type="ctrTitle"/>
          </p:nvPr>
        </p:nvSpPr>
        <p:spPr>
          <a:xfrm>
            <a:off x="4652707" y="1333500"/>
            <a:ext cx="6240581" cy="4191000"/>
          </a:xfrm>
          <a:prstGeom prst="rect">
            <a:avLst/>
          </a:prstGeom>
        </p:spPr>
        <p:txBody>
          <a:bodyPr anchor="ctr"/>
          <a:lstStyle>
            <a:lvl1pPr defTabSz="448055">
              <a:defRPr sz="6566"/>
            </a:lvl1pPr>
          </a:lstStyle>
          <a:p>
            <a:pPr/>
            <a:r>
              <a:t>Statistics Pertaining to Gun Violence in the US</a:t>
            </a:r>
          </a:p>
        </p:txBody>
      </p:sp>
      <p:sp>
        <p:nvSpPr>
          <p:cNvPr id="313" name="Subtitle 2"/>
          <p:cNvSpPr txBox="1"/>
          <p:nvPr>
            <p:ph type="subTitle" sz="quarter" idx="1"/>
          </p:nvPr>
        </p:nvSpPr>
        <p:spPr>
          <a:xfrm>
            <a:off x="1154954" y="1333500"/>
            <a:ext cx="2914382" cy="4191000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solidFill>
                  <a:srgbClr val="FFFFFF"/>
                </a:solidFill>
              </a:defRPr>
            </a:pPr>
            <a:r>
              <a:t>CSIT 595 – 01</a:t>
            </a:r>
          </a:p>
          <a:p>
            <a:pPr algn="r">
              <a:defRPr>
                <a:solidFill>
                  <a:srgbClr val="FFFFFF"/>
                </a:solidFill>
              </a:defRPr>
            </a:pPr>
            <a:r>
              <a:t>Zahid aziz, corey hannum, Benjamin cooper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"/>
          <p:cNvSpPr txBox="1"/>
          <p:nvPr>
            <p:ph type="title"/>
          </p:nvPr>
        </p:nvSpPr>
        <p:spPr>
          <a:xfrm>
            <a:off x="646111" y="452717"/>
            <a:ext cx="9404723" cy="1400532"/>
          </a:xfrm>
          <a:prstGeom prst="rect">
            <a:avLst/>
          </a:prstGeom>
        </p:spPr>
        <p:txBody>
          <a:bodyPr/>
          <a:lstStyle/>
          <a:p>
            <a:pPr/>
            <a:r>
              <a:t>Multiple Linear Regression	</a:t>
            </a:r>
          </a:p>
        </p:txBody>
      </p:sp>
      <p:sp>
        <p:nvSpPr>
          <p:cNvPr id="368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2"/>
          </a:xfrm>
          <a:prstGeom prst="rect">
            <a:avLst/>
          </a:prstGeom>
        </p:spPr>
        <p:txBody>
          <a:bodyPr/>
          <a:lstStyle/>
          <a:p>
            <a:pPr/>
            <a:r>
              <a:t>x1 = Median Incoming</a:t>
            </a:r>
          </a:p>
          <a:p>
            <a:pPr/>
            <a:r>
              <a:t>x2 = Open carry permitted</a:t>
            </a:r>
          </a:p>
          <a:p>
            <a:pPr/>
            <a:r>
              <a:t>Y = Number of gun-related deaths per 100,000 people</a:t>
            </a:r>
          </a:p>
          <a:p>
            <a:pPr/>
            <a:r>
              <a:t>x2 = Held one * significance</a:t>
            </a:r>
          </a:p>
          <a:p>
            <a:pPr/>
            <a:r>
              <a:t>x1 = 3 *** significance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Rectangle 14"/>
          <p:cNvSpPr/>
          <p:nvPr/>
        </p:nvSpPr>
        <p:spPr>
          <a:xfrm>
            <a:off x="6093991" y="0"/>
            <a:ext cx="609842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2" name="Freeform 31"/>
          <p:cNvSpPr/>
          <p:nvPr/>
        </p:nvSpPr>
        <p:spPr>
          <a:xfrm>
            <a:off x="4994019" y="-2"/>
            <a:ext cx="559474" cy="3709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8" h="21600" fill="norm" stroke="1" extrusionOk="0">
                <a:moveTo>
                  <a:pt x="0" y="0"/>
                </a:moveTo>
                <a:lnTo>
                  <a:pt x="17280" y="0"/>
                </a:lnTo>
                <a:lnTo>
                  <a:pt x="17713" y="939"/>
                </a:lnTo>
                <a:cubicBezTo>
                  <a:pt x="20128" y="6683"/>
                  <a:pt x="21600" y="17973"/>
                  <a:pt x="19103" y="21382"/>
                </a:cubicBezTo>
                <a:cubicBezTo>
                  <a:pt x="18260" y="21454"/>
                  <a:pt x="17422" y="21528"/>
                  <a:pt x="16580" y="21600"/>
                </a:cubicBezTo>
                <a:lnTo>
                  <a:pt x="16342" y="20440"/>
                </a:lnTo>
                <a:lnTo>
                  <a:pt x="16172" y="19847"/>
                </a:lnTo>
                <a:lnTo>
                  <a:pt x="16002" y="19240"/>
                </a:lnTo>
                <a:lnTo>
                  <a:pt x="15821" y="18625"/>
                </a:lnTo>
                <a:lnTo>
                  <a:pt x="15589" y="18007"/>
                </a:lnTo>
                <a:lnTo>
                  <a:pt x="15349" y="17377"/>
                </a:lnTo>
                <a:lnTo>
                  <a:pt x="15106" y="16737"/>
                </a:lnTo>
                <a:lnTo>
                  <a:pt x="14833" y="16088"/>
                </a:lnTo>
                <a:lnTo>
                  <a:pt x="14502" y="15433"/>
                </a:lnTo>
                <a:lnTo>
                  <a:pt x="14188" y="14770"/>
                </a:lnTo>
                <a:lnTo>
                  <a:pt x="13826" y="14100"/>
                </a:lnTo>
                <a:lnTo>
                  <a:pt x="13429" y="13425"/>
                </a:lnTo>
                <a:lnTo>
                  <a:pt x="13033" y="12747"/>
                </a:lnTo>
                <a:lnTo>
                  <a:pt x="12578" y="12061"/>
                </a:lnTo>
                <a:lnTo>
                  <a:pt x="12121" y="11367"/>
                </a:lnTo>
                <a:lnTo>
                  <a:pt x="11635" y="10677"/>
                </a:lnTo>
                <a:lnTo>
                  <a:pt x="11099" y="9980"/>
                </a:lnTo>
                <a:lnTo>
                  <a:pt x="10525" y="9274"/>
                </a:lnTo>
                <a:lnTo>
                  <a:pt x="9955" y="8568"/>
                </a:lnTo>
                <a:lnTo>
                  <a:pt x="9327" y="7863"/>
                </a:lnTo>
                <a:lnTo>
                  <a:pt x="8643" y="7145"/>
                </a:lnTo>
                <a:lnTo>
                  <a:pt x="7966" y="6440"/>
                </a:lnTo>
                <a:lnTo>
                  <a:pt x="7227" y="5723"/>
                </a:lnTo>
                <a:lnTo>
                  <a:pt x="6459" y="5000"/>
                </a:lnTo>
                <a:lnTo>
                  <a:pt x="5671" y="4290"/>
                </a:lnTo>
                <a:lnTo>
                  <a:pt x="4805" y="3573"/>
                </a:lnTo>
                <a:lnTo>
                  <a:pt x="3906" y="2856"/>
                </a:lnTo>
                <a:lnTo>
                  <a:pt x="3010" y="2139"/>
                </a:lnTo>
                <a:lnTo>
                  <a:pt x="2027" y="1425"/>
                </a:lnTo>
                <a:lnTo>
                  <a:pt x="1026" y="7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73" name="Freeform 5"/>
          <p:cNvSpPr/>
          <p:nvPr/>
        </p:nvSpPr>
        <p:spPr>
          <a:xfrm rot="16200000">
            <a:off x="2450576" y="2756642"/>
            <a:ext cx="6858001" cy="134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519"/>
                </a:lnTo>
                <a:lnTo>
                  <a:pt x="21600" y="21600"/>
                </a:lnTo>
                <a:lnTo>
                  <a:pt x="21600" y="19"/>
                </a:lnTo>
                <a:lnTo>
                  <a:pt x="21110" y="421"/>
                </a:lnTo>
                <a:lnTo>
                  <a:pt x="20622" y="805"/>
                </a:lnTo>
                <a:lnTo>
                  <a:pt x="20131" y="1180"/>
                </a:lnTo>
                <a:lnTo>
                  <a:pt x="19639" y="1501"/>
                </a:lnTo>
                <a:lnTo>
                  <a:pt x="19148" y="1825"/>
                </a:lnTo>
                <a:lnTo>
                  <a:pt x="18656" y="2128"/>
                </a:lnTo>
                <a:lnTo>
                  <a:pt x="18170" y="2387"/>
                </a:lnTo>
                <a:lnTo>
                  <a:pt x="17677" y="2633"/>
                </a:lnTo>
                <a:lnTo>
                  <a:pt x="17187" y="2857"/>
                </a:lnTo>
                <a:lnTo>
                  <a:pt x="16705" y="3051"/>
                </a:lnTo>
                <a:lnTo>
                  <a:pt x="16217" y="3245"/>
                </a:lnTo>
                <a:lnTo>
                  <a:pt x="15736" y="3407"/>
                </a:lnTo>
                <a:lnTo>
                  <a:pt x="15254" y="3534"/>
                </a:lnTo>
                <a:lnTo>
                  <a:pt x="14774" y="3667"/>
                </a:lnTo>
                <a:lnTo>
                  <a:pt x="14299" y="3777"/>
                </a:lnTo>
                <a:lnTo>
                  <a:pt x="13828" y="3856"/>
                </a:lnTo>
                <a:lnTo>
                  <a:pt x="13357" y="3923"/>
                </a:lnTo>
                <a:lnTo>
                  <a:pt x="12891" y="3988"/>
                </a:lnTo>
                <a:lnTo>
                  <a:pt x="12431" y="4018"/>
                </a:lnTo>
                <a:lnTo>
                  <a:pt x="11971" y="4050"/>
                </a:lnTo>
                <a:lnTo>
                  <a:pt x="11517" y="4066"/>
                </a:lnTo>
                <a:lnTo>
                  <a:pt x="11068" y="4050"/>
                </a:lnTo>
                <a:lnTo>
                  <a:pt x="10623" y="4050"/>
                </a:lnTo>
                <a:lnTo>
                  <a:pt x="10182" y="4018"/>
                </a:lnTo>
                <a:lnTo>
                  <a:pt x="9750" y="3969"/>
                </a:lnTo>
                <a:lnTo>
                  <a:pt x="9323" y="3923"/>
                </a:lnTo>
                <a:lnTo>
                  <a:pt x="8904" y="3872"/>
                </a:lnTo>
                <a:lnTo>
                  <a:pt x="8487" y="3794"/>
                </a:lnTo>
                <a:lnTo>
                  <a:pt x="8076" y="3710"/>
                </a:lnTo>
                <a:lnTo>
                  <a:pt x="7674" y="3634"/>
                </a:lnTo>
                <a:lnTo>
                  <a:pt x="6890" y="3421"/>
                </a:lnTo>
                <a:lnTo>
                  <a:pt x="6139" y="3194"/>
                </a:lnTo>
                <a:lnTo>
                  <a:pt x="5417" y="2957"/>
                </a:lnTo>
                <a:lnTo>
                  <a:pt x="4735" y="2695"/>
                </a:lnTo>
                <a:lnTo>
                  <a:pt x="4082" y="2422"/>
                </a:lnTo>
                <a:lnTo>
                  <a:pt x="3478" y="2128"/>
                </a:lnTo>
                <a:lnTo>
                  <a:pt x="2910" y="1839"/>
                </a:lnTo>
                <a:lnTo>
                  <a:pt x="2387" y="1550"/>
                </a:lnTo>
                <a:lnTo>
                  <a:pt x="1907" y="1277"/>
                </a:lnTo>
                <a:lnTo>
                  <a:pt x="1482" y="1018"/>
                </a:lnTo>
                <a:lnTo>
                  <a:pt x="1097" y="772"/>
                </a:lnTo>
                <a:lnTo>
                  <a:pt x="773" y="567"/>
                </a:lnTo>
                <a:lnTo>
                  <a:pt x="501" y="373"/>
                </a:lnTo>
                <a:lnTo>
                  <a:pt x="127" y="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74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rcRect l="0" t="0" r="43116" b="0"/>
          <a:stretch>
            <a:fillRect/>
          </a:stretch>
        </p:blipFill>
        <p:spPr>
          <a:xfrm>
            <a:off x="6125974" y="647698"/>
            <a:ext cx="5385924" cy="5562602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Rectangle 20"/>
          <p:cNvSpPr/>
          <p:nvPr/>
        </p:nvSpPr>
        <p:spPr>
          <a:xfrm>
            <a:off x="10442447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6" name="Title 1"/>
          <p:cNvSpPr txBox="1"/>
          <p:nvPr>
            <p:ph type="title"/>
          </p:nvPr>
        </p:nvSpPr>
        <p:spPr>
          <a:xfrm>
            <a:off x="648930" y="629265"/>
            <a:ext cx="4166511" cy="162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EBEB"/>
                </a:solidFill>
              </a:defRPr>
            </a:lvl1pPr>
          </a:lstStyle>
          <a:p>
            <a:pPr/>
            <a:r>
              <a:t>Residuals</a:t>
            </a:r>
          </a:p>
        </p:txBody>
      </p:sp>
      <p:sp>
        <p:nvSpPr>
          <p:cNvPr id="377" name="Content Placeholder 9"/>
          <p:cNvSpPr txBox="1"/>
          <p:nvPr>
            <p:ph type="body" sz="quarter" idx="1"/>
          </p:nvPr>
        </p:nvSpPr>
        <p:spPr>
          <a:xfrm>
            <a:off x="648930" y="2438400"/>
            <a:ext cx="4166510" cy="37854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EBEB"/>
                </a:solidFill>
              </a:defRPr>
            </a:lvl1pPr>
          </a:lstStyle>
          <a:p>
            <a:pPr/>
            <a:r>
              <a:t>Most data points fall within 5 units of the regression 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0" name="Rectangle 14"/>
          <p:cNvSpPr/>
          <p:nvPr/>
        </p:nvSpPr>
        <p:spPr>
          <a:xfrm>
            <a:off x="6093991" y="0"/>
            <a:ext cx="6098428" cy="68580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1" name="Freeform 31"/>
          <p:cNvSpPr/>
          <p:nvPr/>
        </p:nvSpPr>
        <p:spPr>
          <a:xfrm>
            <a:off x="4994019" y="-2"/>
            <a:ext cx="559474" cy="3709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8" h="21600" fill="norm" stroke="1" extrusionOk="0">
                <a:moveTo>
                  <a:pt x="0" y="0"/>
                </a:moveTo>
                <a:lnTo>
                  <a:pt x="17280" y="0"/>
                </a:lnTo>
                <a:lnTo>
                  <a:pt x="17713" y="939"/>
                </a:lnTo>
                <a:cubicBezTo>
                  <a:pt x="20128" y="6683"/>
                  <a:pt x="21600" y="17973"/>
                  <a:pt x="19103" y="21382"/>
                </a:cubicBezTo>
                <a:cubicBezTo>
                  <a:pt x="18260" y="21454"/>
                  <a:pt x="17422" y="21528"/>
                  <a:pt x="16580" y="21600"/>
                </a:cubicBezTo>
                <a:lnTo>
                  <a:pt x="16342" y="20440"/>
                </a:lnTo>
                <a:lnTo>
                  <a:pt x="16172" y="19847"/>
                </a:lnTo>
                <a:lnTo>
                  <a:pt x="16002" y="19240"/>
                </a:lnTo>
                <a:lnTo>
                  <a:pt x="15821" y="18625"/>
                </a:lnTo>
                <a:lnTo>
                  <a:pt x="15589" y="18007"/>
                </a:lnTo>
                <a:lnTo>
                  <a:pt x="15349" y="17377"/>
                </a:lnTo>
                <a:lnTo>
                  <a:pt x="15106" y="16737"/>
                </a:lnTo>
                <a:lnTo>
                  <a:pt x="14833" y="16088"/>
                </a:lnTo>
                <a:lnTo>
                  <a:pt x="14502" y="15433"/>
                </a:lnTo>
                <a:lnTo>
                  <a:pt x="14188" y="14770"/>
                </a:lnTo>
                <a:lnTo>
                  <a:pt x="13826" y="14100"/>
                </a:lnTo>
                <a:lnTo>
                  <a:pt x="13429" y="13425"/>
                </a:lnTo>
                <a:lnTo>
                  <a:pt x="13033" y="12747"/>
                </a:lnTo>
                <a:lnTo>
                  <a:pt x="12578" y="12061"/>
                </a:lnTo>
                <a:lnTo>
                  <a:pt x="12121" y="11367"/>
                </a:lnTo>
                <a:lnTo>
                  <a:pt x="11635" y="10677"/>
                </a:lnTo>
                <a:lnTo>
                  <a:pt x="11099" y="9980"/>
                </a:lnTo>
                <a:lnTo>
                  <a:pt x="10525" y="9274"/>
                </a:lnTo>
                <a:lnTo>
                  <a:pt x="9955" y="8568"/>
                </a:lnTo>
                <a:lnTo>
                  <a:pt x="9327" y="7863"/>
                </a:lnTo>
                <a:lnTo>
                  <a:pt x="8643" y="7145"/>
                </a:lnTo>
                <a:lnTo>
                  <a:pt x="7966" y="6440"/>
                </a:lnTo>
                <a:lnTo>
                  <a:pt x="7227" y="5723"/>
                </a:lnTo>
                <a:lnTo>
                  <a:pt x="6459" y="5000"/>
                </a:lnTo>
                <a:lnTo>
                  <a:pt x="5671" y="4290"/>
                </a:lnTo>
                <a:lnTo>
                  <a:pt x="4805" y="3573"/>
                </a:lnTo>
                <a:lnTo>
                  <a:pt x="3906" y="2856"/>
                </a:lnTo>
                <a:lnTo>
                  <a:pt x="3010" y="2139"/>
                </a:lnTo>
                <a:lnTo>
                  <a:pt x="2027" y="1425"/>
                </a:lnTo>
                <a:lnTo>
                  <a:pt x="1026" y="7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2" name="Freeform 5"/>
          <p:cNvSpPr/>
          <p:nvPr/>
        </p:nvSpPr>
        <p:spPr>
          <a:xfrm rot="16200000">
            <a:off x="2450576" y="2756642"/>
            <a:ext cx="6858001" cy="134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519"/>
                </a:lnTo>
                <a:lnTo>
                  <a:pt x="21600" y="21600"/>
                </a:lnTo>
                <a:lnTo>
                  <a:pt x="21600" y="19"/>
                </a:lnTo>
                <a:lnTo>
                  <a:pt x="21110" y="421"/>
                </a:lnTo>
                <a:lnTo>
                  <a:pt x="20622" y="805"/>
                </a:lnTo>
                <a:lnTo>
                  <a:pt x="20131" y="1180"/>
                </a:lnTo>
                <a:lnTo>
                  <a:pt x="19639" y="1501"/>
                </a:lnTo>
                <a:lnTo>
                  <a:pt x="19148" y="1825"/>
                </a:lnTo>
                <a:lnTo>
                  <a:pt x="18656" y="2128"/>
                </a:lnTo>
                <a:lnTo>
                  <a:pt x="18170" y="2387"/>
                </a:lnTo>
                <a:lnTo>
                  <a:pt x="17677" y="2633"/>
                </a:lnTo>
                <a:lnTo>
                  <a:pt x="17187" y="2857"/>
                </a:lnTo>
                <a:lnTo>
                  <a:pt x="16705" y="3051"/>
                </a:lnTo>
                <a:lnTo>
                  <a:pt x="16217" y="3245"/>
                </a:lnTo>
                <a:lnTo>
                  <a:pt x="15736" y="3407"/>
                </a:lnTo>
                <a:lnTo>
                  <a:pt x="15254" y="3534"/>
                </a:lnTo>
                <a:lnTo>
                  <a:pt x="14774" y="3667"/>
                </a:lnTo>
                <a:lnTo>
                  <a:pt x="14299" y="3777"/>
                </a:lnTo>
                <a:lnTo>
                  <a:pt x="13828" y="3856"/>
                </a:lnTo>
                <a:lnTo>
                  <a:pt x="13357" y="3923"/>
                </a:lnTo>
                <a:lnTo>
                  <a:pt x="12891" y="3988"/>
                </a:lnTo>
                <a:lnTo>
                  <a:pt x="12431" y="4018"/>
                </a:lnTo>
                <a:lnTo>
                  <a:pt x="11971" y="4050"/>
                </a:lnTo>
                <a:lnTo>
                  <a:pt x="11517" y="4066"/>
                </a:lnTo>
                <a:lnTo>
                  <a:pt x="11068" y="4050"/>
                </a:lnTo>
                <a:lnTo>
                  <a:pt x="10623" y="4050"/>
                </a:lnTo>
                <a:lnTo>
                  <a:pt x="10182" y="4018"/>
                </a:lnTo>
                <a:lnTo>
                  <a:pt x="9750" y="3969"/>
                </a:lnTo>
                <a:lnTo>
                  <a:pt x="9323" y="3923"/>
                </a:lnTo>
                <a:lnTo>
                  <a:pt x="8904" y="3872"/>
                </a:lnTo>
                <a:lnTo>
                  <a:pt x="8487" y="3794"/>
                </a:lnTo>
                <a:lnTo>
                  <a:pt x="8076" y="3710"/>
                </a:lnTo>
                <a:lnTo>
                  <a:pt x="7674" y="3634"/>
                </a:lnTo>
                <a:lnTo>
                  <a:pt x="6890" y="3421"/>
                </a:lnTo>
                <a:lnTo>
                  <a:pt x="6139" y="3194"/>
                </a:lnTo>
                <a:lnTo>
                  <a:pt x="5417" y="2957"/>
                </a:lnTo>
                <a:lnTo>
                  <a:pt x="4735" y="2695"/>
                </a:lnTo>
                <a:lnTo>
                  <a:pt x="4082" y="2422"/>
                </a:lnTo>
                <a:lnTo>
                  <a:pt x="3478" y="2128"/>
                </a:lnTo>
                <a:lnTo>
                  <a:pt x="2910" y="1839"/>
                </a:lnTo>
                <a:lnTo>
                  <a:pt x="2387" y="1550"/>
                </a:lnTo>
                <a:lnTo>
                  <a:pt x="1907" y="1277"/>
                </a:lnTo>
                <a:lnTo>
                  <a:pt x="1482" y="1018"/>
                </a:lnTo>
                <a:lnTo>
                  <a:pt x="1097" y="772"/>
                </a:lnTo>
                <a:lnTo>
                  <a:pt x="773" y="567"/>
                </a:lnTo>
                <a:lnTo>
                  <a:pt x="501" y="373"/>
                </a:lnTo>
                <a:lnTo>
                  <a:pt x="127" y="95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3" name="Rectangle 20"/>
          <p:cNvSpPr/>
          <p:nvPr/>
        </p:nvSpPr>
        <p:spPr>
          <a:xfrm>
            <a:off x="10442447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4" name="Title 1"/>
          <p:cNvSpPr txBox="1"/>
          <p:nvPr>
            <p:ph type="title"/>
          </p:nvPr>
        </p:nvSpPr>
        <p:spPr>
          <a:xfrm>
            <a:off x="648930" y="629265"/>
            <a:ext cx="4166511" cy="1622323"/>
          </a:xfrm>
          <a:prstGeom prst="rect">
            <a:avLst/>
          </a:prstGeom>
        </p:spPr>
        <p:txBody>
          <a:bodyPr/>
          <a:lstStyle/>
          <a:p>
            <a:pPr/>
            <a:r>
              <a:t>Histogram</a:t>
            </a:r>
          </a:p>
        </p:txBody>
      </p:sp>
      <p:sp>
        <p:nvSpPr>
          <p:cNvPr id="385" name="Content Placeholder 9"/>
          <p:cNvSpPr txBox="1"/>
          <p:nvPr>
            <p:ph type="body" sz="quarter" idx="1"/>
          </p:nvPr>
        </p:nvSpPr>
        <p:spPr>
          <a:xfrm>
            <a:off x="648930" y="2438400"/>
            <a:ext cx="4166510" cy="378541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800">
                <a:solidFill>
                  <a:srgbClr val="EBEBEB"/>
                </a:solidFill>
              </a:defRPr>
            </a:pPr>
            <a:r>
              <a:t>Histogram data for Gun related deaths per 100000 per state</a:t>
            </a:r>
          </a:p>
          <a:p>
            <a:pPr lvl="1" marL="742950" indent="-285750">
              <a:lnSpc>
                <a:spcPct val="80000"/>
              </a:lnSpc>
              <a:defRPr sz="1600">
                <a:solidFill>
                  <a:srgbClr val="EBEBEB"/>
                </a:solidFill>
              </a:defRPr>
            </a:pPr>
            <a:r>
              <a:t>Min=2.71</a:t>
            </a:r>
          </a:p>
          <a:p>
            <a:pPr lvl="1" marL="742950" indent="-285750">
              <a:lnSpc>
                <a:spcPct val="80000"/>
              </a:lnSpc>
              <a:defRPr sz="1600">
                <a:solidFill>
                  <a:srgbClr val="EBEBEB"/>
                </a:solidFill>
              </a:defRPr>
            </a:pPr>
            <a:r>
              <a:t>1</a:t>
            </a:r>
            <a:r>
              <a:rPr baseline="30000"/>
              <a:t>st</a:t>
            </a:r>
            <a:r>
              <a:t> Quarter=9.71</a:t>
            </a:r>
          </a:p>
          <a:p>
            <a:pPr lvl="1" marL="742950" indent="-285750">
              <a:lnSpc>
                <a:spcPct val="80000"/>
              </a:lnSpc>
              <a:defRPr sz="1600">
                <a:solidFill>
                  <a:srgbClr val="EBEBEB"/>
                </a:solidFill>
              </a:defRPr>
            </a:pPr>
            <a:r>
              <a:t>Median=11.76</a:t>
            </a:r>
          </a:p>
          <a:p>
            <a:pPr lvl="1" marL="742950" indent="-285750">
              <a:lnSpc>
                <a:spcPct val="80000"/>
              </a:lnSpc>
              <a:defRPr sz="1600">
                <a:solidFill>
                  <a:srgbClr val="EBEBEB"/>
                </a:solidFill>
              </a:defRPr>
            </a:pPr>
            <a:r>
              <a:t>Mean=11.71</a:t>
            </a:r>
          </a:p>
          <a:p>
            <a:pPr lvl="1" marL="742950" indent="-285750">
              <a:lnSpc>
                <a:spcPct val="80000"/>
              </a:lnSpc>
              <a:defRPr sz="1600">
                <a:solidFill>
                  <a:srgbClr val="EBEBEB"/>
                </a:solidFill>
              </a:defRPr>
            </a:pPr>
            <a:r>
              <a:t>3</a:t>
            </a:r>
            <a:r>
              <a:rPr baseline="30000"/>
              <a:t>rd</a:t>
            </a:r>
            <a:r>
              <a:t> Quarter=14.47</a:t>
            </a:r>
          </a:p>
          <a:p>
            <a:pPr lvl="1" marL="742950" indent="-285750">
              <a:lnSpc>
                <a:spcPct val="80000"/>
              </a:lnSpc>
              <a:defRPr sz="1600">
                <a:solidFill>
                  <a:srgbClr val="EBEBEB"/>
                </a:solidFill>
              </a:defRPr>
            </a:pPr>
            <a:r>
              <a:t>Max=19.59</a:t>
            </a:r>
          </a:p>
          <a:p>
            <a:pPr>
              <a:lnSpc>
                <a:spcPct val="80000"/>
              </a:lnSpc>
              <a:defRPr sz="1800">
                <a:solidFill>
                  <a:srgbClr val="EBEBEB"/>
                </a:solidFill>
              </a:defRPr>
            </a:pPr>
            <a:r>
              <a:t>It shows the distribution is roughly unimodal and symmetric. </a:t>
            </a:r>
          </a:p>
        </p:txBody>
      </p:sp>
      <p:pic>
        <p:nvPicPr>
          <p:cNvPr id="38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4019" y="1792473"/>
            <a:ext cx="6858959" cy="4239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hi-Square 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Chi-Square Test</a:t>
            </a:r>
          </a:p>
        </p:txBody>
      </p:sp>
      <p:sp>
        <p:nvSpPr>
          <p:cNvPr id="389" name="Null Hypothesis: The laws requiring background checks for private sales is independent of the region of the United States the state is i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Null Hypothesis: The laws requiring background checks for private sales is independent of the region of the United States the state is in.</a:t>
            </a:r>
          </a:p>
          <a:p>
            <a:pPr/>
            <a:r>
              <a:t>Alternative Hypothesis: he laws requiring background checks for private sales is not independent of the region of the United States the state is in.</a:t>
            </a:r>
          </a:p>
          <a:p>
            <a:pPr/>
            <a:r>
              <a:t>Null Hypothesis was proven to be false. </a:t>
            </a:r>
          </a:p>
          <a:p>
            <a:pPr/>
            <a:r>
              <a:t>P-value = 0.03598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hi-Square Test (Cont’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Chi-Square Test (Cont’d)</a:t>
            </a:r>
          </a:p>
        </p:txBody>
      </p:sp>
      <p:sp>
        <p:nvSpPr>
          <p:cNvPr id="392" name="Observed Values                                                  Expected Valu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Observed Values                                                  Expected Values</a:t>
            </a:r>
          </a:p>
        </p:txBody>
      </p:sp>
      <p:graphicFrame>
        <p:nvGraphicFramePr>
          <p:cNvPr id="393" name="Table"/>
          <p:cNvGraphicFramePr/>
          <p:nvPr/>
        </p:nvGraphicFramePr>
        <p:xfrm>
          <a:off x="1142205" y="2557741"/>
          <a:ext cx="3650260" cy="42009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12519"/>
                <a:gridCol w="1212519"/>
                <a:gridCol w="1212519"/>
              </a:tblGrid>
              <a:tr h="8376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Region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Yes</a:t>
                      </a:r>
                    </a:p>
                  </a:txBody>
                  <a:tcPr marL="0" marR="0" marT="0" marB="0" anchor="t" anchorCtr="0" horzOverflow="overflow"/>
                </a:tc>
              </a:tr>
              <a:tr h="8376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North East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0" marR="0" marT="0" marB="0" anchor="t" anchorCtr="0" horzOverflow="overflow"/>
                </a:tc>
              </a:tr>
              <a:tr h="8376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South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  <a:tr h="8376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Midwest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</a:tr>
              <a:tr h="8376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94" name="Table"/>
          <p:cNvGraphicFramePr/>
          <p:nvPr/>
        </p:nvGraphicFramePr>
        <p:xfrm>
          <a:off x="6450805" y="2557741"/>
          <a:ext cx="3650260" cy="42009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12519"/>
                <a:gridCol w="1212519"/>
                <a:gridCol w="1212519"/>
              </a:tblGrid>
              <a:tr h="8376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Region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Yes</a:t>
                      </a:r>
                    </a:p>
                  </a:txBody>
                  <a:tcPr marL="0" marR="0" marT="0" marB="0" anchor="t" anchorCtr="0" horzOverflow="overflow"/>
                </a:tc>
              </a:tr>
              <a:tr h="8376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North East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5.44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3.56</a:t>
                      </a:r>
                    </a:p>
                  </a:txBody>
                  <a:tcPr marL="0" marR="0" marT="0" marB="0" anchor="t" anchorCtr="0" horzOverflow="overflow"/>
                </a:tc>
              </a:tr>
              <a:tr h="8376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South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9.67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6.33</a:t>
                      </a:r>
                    </a:p>
                  </a:txBody>
                  <a:tcPr marL="0" marR="0" marT="0" marB="0" anchor="t" anchorCtr="0" horzOverflow="overflow"/>
                </a:tc>
              </a:tr>
              <a:tr h="8376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Midwest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7.25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4.75</a:t>
                      </a:r>
                    </a:p>
                  </a:txBody>
                  <a:tcPr marL="0" marR="0" marT="0" marB="0" anchor="t" anchorCtr="0" horzOverflow="overflow"/>
                </a:tc>
              </a:tr>
              <a:tr h="83764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6.65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4.35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hi-Square Test (Cont’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Chi-Square Test (Cont’d)</a:t>
            </a:r>
          </a:p>
        </p:txBody>
      </p:sp>
      <p:sp>
        <p:nvSpPr>
          <p:cNvPr id="397" name="Null Hypothesis: There is no relationship between permit level for concealed carry and the region of the United States a state is i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Null Hypothesis: There is no relationship between permit level for concealed carry and the region of the United States a state is in.</a:t>
            </a:r>
          </a:p>
          <a:p>
            <a:pPr/>
            <a:r>
              <a:t>Alternative Hypothesis: There is a relationship between permit level for concealed carry and the region of the United States a state is in.</a:t>
            </a:r>
          </a:p>
          <a:p>
            <a:pPr/>
            <a:r>
              <a:t>The Null Hypothesis was proven to be false.</a:t>
            </a:r>
          </a:p>
          <a:p>
            <a:pPr/>
            <a:r>
              <a:t>P-value = 0.01499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hi-Square Test (Cont’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Chi-Square Test (Cont’d)</a:t>
            </a:r>
          </a:p>
        </p:txBody>
      </p:sp>
      <p:sp>
        <p:nvSpPr>
          <p:cNvPr id="400" name="Observed Values                                             Expected Valu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    Observed Values                                             Expected Values</a:t>
            </a:r>
          </a:p>
        </p:txBody>
      </p:sp>
      <p:graphicFrame>
        <p:nvGraphicFramePr>
          <p:cNvPr id="401" name="Table"/>
          <p:cNvGraphicFramePr/>
          <p:nvPr/>
        </p:nvGraphicFramePr>
        <p:xfrm>
          <a:off x="621505" y="2632645"/>
          <a:ext cx="4958508" cy="34451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36451"/>
                <a:gridCol w="1236451"/>
                <a:gridCol w="1236451"/>
                <a:gridCol w="1236451"/>
              </a:tblGrid>
              <a:tr h="6864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Region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Unrestricted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Shall-Issue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May-Issue</a:t>
                      </a:r>
                    </a:p>
                  </a:txBody>
                  <a:tcPr marL="0" marR="0" marT="0" marB="0" anchor="t" anchorCtr="0" horzOverflow="overflow"/>
                </a:tc>
              </a:tr>
              <a:tr h="6864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North East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</a:tr>
              <a:tr h="6864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South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</a:tr>
              <a:tr h="6864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Midwest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6864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02" name="Table"/>
          <p:cNvGraphicFramePr/>
          <p:nvPr/>
        </p:nvGraphicFramePr>
        <p:xfrm>
          <a:off x="6150147" y="2632645"/>
          <a:ext cx="5314604" cy="34451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25475"/>
                <a:gridCol w="1325475"/>
                <a:gridCol w="1325475"/>
                <a:gridCol w="1325475"/>
              </a:tblGrid>
              <a:tr h="6864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Region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Unrestricted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Shall-Issue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May-Issue</a:t>
                      </a:r>
                    </a:p>
                  </a:txBody>
                  <a:tcPr marL="0" marR="0" marT="0" marB="0" anchor="t" anchorCtr="0" horzOverflow="overflow"/>
                </a:tc>
              </a:tr>
              <a:tr h="6864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North East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  <a:tr h="6864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South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</a:tr>
              <a:tr h="6864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Midwest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</a:tr>
              <a:tr h="6864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West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2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Freeform 7"/>
          <p:cNvSpPr/>
          <p:nvPr/>
        </p:nvSpPr>
        <p:spPr>
          <a:xfrm>
            <a:off x="8719938" y="1460229"/>
            <a:ext cx="3472062" cy="825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16" fill="norm" stroke="1" extrusionOk="0">
                <a:moveTo>
                  <a:pt x="21589" y="0"/>
                </a:moveTo>
                <a:lnTo>
                  <a:pt x="21600" y="329"/>
                </a:lnTo>
                <a:lnTo>
                  <a:pt x="21600" y="12285"/>
                </a:lnTo>
                <a:lnTo>
                  <a:pt x="20926" y="12744"/>
                </a:lnTo>
                <a:cubicBezTo>
                  <a:pt x="15152" y="16503"/>
                  <a:pt x="3752" y="21600"/>
                  <a:pt x="262" y="21079"/>
                </a:cubicBezTo>
                <a:cubicBezTo>
                  <a:pt x="175" y="20515"/>
                  <a:pt x="87" y="19955"/>
                  <a:pt x="0" y="19391"/>
                </a:cubicBezTo>
                <a:lnTo>
                  <a:pt x="1170" y="18807"/>
                </a:lnTo>
                <a:lnTo>
                  <a:pt x="1767" y="18474"/>
                </a:lnTo>
                <a:lnTo>
                  <a:pt x="2378" y="18136"/>
                </a:lnTo>
                <a:lnTo>
                  <a:pt x="2998" y="17788"/>
                </a:lnTo>
                <a:lnTo>
                  <a:pt x="3620" y="17403"/>
                </a:lnTo>
                <a:lnTo>
                  <a:pt x="4253" y="17008"/>
                </a:lnTo>
                <a:lnTo>
                  <a:pt x="4897" y="16607"/>
                </a:lnTo>
                <a:lnTo>
                  <a:pt x="5549" y="16183"/>
                </a:lnTo>
                <a:lnTo>
                  <a:pt x="6206" y="15715"/>
                </a:lnTo>
                <a:lnTo>
                  <a:pt x="6873" y="15256"/>
                </a:lnTo>
                <a:lnTo>
                  <a:pt x="7544" y="14762"/>
                </a:lnTo>
                <a:lnTo>
                  <a:pt x="8221" y="14240"/>
                </a:lnTo>
                <a:lnTo>
                  <a:pt x="8901" y="13719"/>
                </a:lnTo>
                <a:lnTo>
                  <a:pt x="9587" y="13153"/>
                </a:lnTo>
                <a:lnTo>
                  <a:pt x="10282" y="12584"/>
                </a:lnTo>
                <a:lnTo>
                  <a:pt x="10972" y="11995"/>
                </a:lnTo>
                <a:lnTo>
                  <a:pt x="11669" y="11368"/>
                </a:lnTo>
                <a:lnTo>
                  <a:pt x="12375" y="10712"/>
                </a:lnTo>
                <a:lnTo>
                  <a:pt x="13080" y="10059"/>
                </a:lnTo>
                <a:lnTo>
                  <a:pt x="13783" y="9365"/>
                </a:lnTo>
                <a:lnTo>
                  <a:pt x="14498" y="8627"/>
                </a:lnTo>
                <a:lnTo>
                  <a:pt x="15200" y="7900"/>
                </a:lnTo>
                <a:lnTo>
                  <a:pt x="15914" y="7124"/>
                </a:lnTo>
                <a:lnTo>
                  <a:pt x="16633" y="6326"/>
                </a:lnTo>
                <a:lnTo>
                  <a:pt x="17338" y="5519"/>
                </a:lnTo>
                <a:lnTo>
                  <a:pt x="18050" y="4653"/>
                </a:lnTo>
                <a:lnTo>
                  <a:pt x="18761" y="3766"/>
                </a:lnTo>
                <a:lnTo>
                  <a:pt x="19472" y="2880"/>
                </a:lnTo>
                <a:lnTo>
                  <a:pt x="20178" y="1935"/>
                </a:lnTo>
                <a:lnTo>
                  <a:pt x="20884" y="977"/>
                </a:lnTo>
                <a:lnTo>
                  <a:pt x="2158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7" name="Freeform: Shape 26"/>
          <p:cNvSpPr/>
          <p:nvPr/>
        </p:nvSpPr>
        <p:spPr>
          <a:xfrm>
            <a:off x="-1" y="1762066"/>
            <a:ext cx="12192419" cy="5095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7" y="52"/>
                </a:lnTo>
                <a:lnTo>
                  <a:pt x="501" y="205"/>
                </a:lnTo>
                <a:lnTo>
                  <a:pt x="773" y="312"/>
                </a:lnTo>
                <a:lnTo>
                  <a:pt x="1097" y="425"/>
                </a:lnTo>
                <a:lnTo>
                  <a:pt x="1482" y="560"/>
                </a:lnTo>
                <a:lnTo>
                  <a:pt x="1907" y="702"/>
                </a:lnTo>
                <a:lnTo>
                  <a:pt x="2387" y="852"/>
                </a:lnTo>
                <a:lnTo>
                  <a:pt x="2909" y="1011"/>
                </a:lnTo>
                <a:lnTo>
                  <a:pt x="3477" y="1170"/>
                </a:lnTo>
                <a:lnTo>
                  <a:pt x="4082" y="1332"/>
                </a:lnTo>
                <a:lnTo>
                  <a:pt x="4734" y="1482"/>
                </a:lnTo>
                <a:lnTo>
                  <a:pt x="5417" y="1626"/>
                </a:lnTo>
                <a:lnTo>
                  <a:pt x="6138" y="1757"/>
                </a:lnTo>
                <a:lnTo>
                  <a:pt x="6890" y="1881"/>
                </a:lnTo>
                <a:lnTo>
                  <a:pt x="7674" y="1999"/>
                </a:lnTo>
                <a:lnTo>
                  <a:pt x="8076" y="2040"/>
                </a:lnTo>
                <a:lnTo>
                  <a:pt x="8486" y="2086"/>
                </a:lnTo>
                <a:lnTo>
                  <a:pt x="8903" y="2129"/>
                </a:lnTo>
                <a:lnTo>
                  <a:pt x="9322" y="2157"/>
                </a:lnTo>
                <a:lnTo>
                  <a:pt x="9750" y="2183"/>
                </a:lnTo>
                <a:lnTo>
                  <a:pt x="10182" y="2209"/>
                </a:lnTo>
                <a:lnTo>
                  <a:pt x="10622" y="2227"/>
                </a:lnTo>
                <a:lnTo>
                  <a:pt x="11067" y="2227"/>
                </a:lnTo>
                <a:lnTo>
                  <a:pt x="11516" y="2236"/>
                </a:lnTo>
                <a:lnTo>
                  <a:pt x="11970" y="2227"/>
                </a:lnTo>
                <a:lnTo>
                  <a:pt x="12430" y="2209"/>
                </a:lnTo>
                <a:lnTo>
                  <a:pt x="12890" y="2193"/>
                </a:lnTo>
                <a:lnTo>
                  <a:pt x="13357" y="2157"/>
                </a:lnTo>
                <a:lnTo>
                  <a:pt x="13828" y="2120"/>
                </a:lnTo>
                <a:lnTo>
                  <a:pt x="14298" y="2077"/>
                </a:lnTo>
                <a:lnTo>
                  <a:pt x="14774" y="2016"/>
                </a:lnTo>
                <a:lnTo>
                  <a:pt x="15253" y="1944"/>
                </a:lnTo>
                <a:lnTo>
                  <a:pt x="15735" y="1874"/>
                </a:lnTo>
                <a:lnTo>
                  <a:pt x="16216" y="1785"/>
                </a:lnTo>
                <a:lnTo>
                  <a:pt x="16704" y="1678"/>
                </a:lnTo>
                <a:lnTo>
                  <a:pt x="17186" y="1571"/>
                </a:lnTo>
                <a:lnTo>
                  <a:pt x="17676" y="1448"/>
                </a:lnTo>
                <a:lnTo>
                  <a:pt x="18169" y="1313"/>
                </a:lnTo>
                <a:lnTo>
                  <a:pt x="18655" y="1170"/>
                </a:lnTo>
                <a:lnTo>
                  <a:pt x="19147" y="1004"/>
                </a:lnTo>
                <a:lnTo>
                  <a:pt x="19638" y="826"/>
                </a:lnTo>
                <a:lnTo>
                  <a:pt x="20130" y="649"/>
                </a:lnTo>
                <a:lnTo>
                  <a:pt x="20620" y="442"/>
                </a:lnTo>
                <a:lnTo>
                  <a:pt x="21108" y="232"/>
                </a:lnTo>
                <a:lnTo>
                  <a:pt x="21599" y="10"/>
                </a:lnTo>
                <a:lnTo>
                  <a:pt x="21599" y="8942"/>
                </a:lnTo>
                <a:lnTo>
                  <a:pt x="21599" y="8942"/>
                </a:lnTo>
                <a:lnTo>
                  <a:pt x="21599" y="11879"/>
                </a:lnTo>
                <a:lnTo>
                  <a:pt x="21600" y="1187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7271"/>
                </a:lnTo>
                <a:lnTo>
                  <a:pt x="0" y="17271"/>
                </a:lnTo>
                <a:lnTo>
                  <a:pt x="0" y="8942"/>
                </a:lnTo>
                <a:lnTo>
                  <a:pt x="0" y="894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Rectangle 28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9" name="Title 1"/>
          <p:cNvSpPr txBox="1"/>
          <p:nvPr>
            <p:ph type="title"/>
          </p:nvPr>
        </p:nvSpPr>
        <p:spPr>
          <a:xfrm>
            <a:off x="648930" y="629267"/>
            <a:ext cx="9252154" cy="1016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EBEB"/>
                </a:solidFill>
              </a:defRPr>
            </a:lvl1pPr>
          </a:lstStyle>
          <a:p>
            <a:pPr/>
            <a:r>
              <a:t>Goals</a:t>
            </a:r>
          </a:p>
        </p:txBody>
      </p:sp>
      <p:grpSp>
        <p:nvGrpSpPr>
          <p:cNvPr id="326" name="Content Placeholder 2"/>
          <p:cNvGrpSpPr/>
          <p:nvPr/>
        </p:nvGrpSpPr>
        <p:grpSpPr>
          <a:xfrm>
            <a:off x="1193698" y="3422857"/>
            <a:ext cx="9805834" cy="3368041"/>
            <a:chOff x="0" y="0"/>
            <a:chExt cx="9805832" cy="3368040"/>
          </a:xfrm>
        </p:grpSpPr>
        <p:grpSp>
          <p:nvGrpSpPr>
            <p:cNvPr id="322" name="Group"/>
            <p:cNvGrpSpPr/>
            <p:nvPr/>
          </p:nvGrpSpPr>
          <p:grpSpPr>
            <a:xfrm>
              <a:off x="0" y="-1"/>
              <a:ext cx="4358148" cy="3368042"/>
              <a:chOff x="0" y="0"/>
              <a:chExt cx="4358147" cy="3368040"/>
            </a:xfrm>
          </p:grpSpPr>
          <p:sp>
            <p:nvSpPr>
              <p:cNvPr id="320" name="Rectangle"/>
              <p:cNvSpPr/>
              <p:nvPr/>
            </p:nvSpPr>
            <p:spPr>
              <a:xfrm>
                <a:off x="0" y="0"/>
                <a:ext cx="4358148" cy="2179074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19050" cap="rnd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3431"/>
                </a:pPr>
              </a:p>
            </p:txBody>
          </p:sp>
          <p:sp>
            <p:nvSpPr>
              <p:cNvPr id="321" name="Uncover any correlation between gun policy in each state and gun-related violence"/>
              <p:cNvSpPr txBox="1"/>
              <p:nvPr/>
            </p:nvSpPr>
            <p:spPr>
              <a:xfrm>
                <a:off x="0" y="0"/>
                <a:ext cx="4358148" cy="3368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defRPr sz="3431"/>
                </a:lvl1pPr>
              </a:lstStyle>
              <a:p>
                <a:pPr/>
                <a:r>
                  <a:t>Uncover any correlation between gun policy in each state and gun-related violence</a:t>
                </a:r>
              </a:p>
            </p:txBody>
          </p:sp>
        </p:grpSp>
        <p:grpSp>
          <p:nvGrpSpPr>
            <p:cNvPr id="325" name="Group"/>
            <p:cNvGrpSpPr/>
            <p:nvPr/>
          </p:nvGrpSpPr>
          <p:grpSpPr>
            <a:xfrm>
              <a:off x="5447684" y="0"/>
              <a:ext cx="4358149" cy="2821940"/>
              <a:chOff x="0" y="0"/>
              <a:chExt cx="4358147" cy="2821939"/>
            </a:xfrm>
          </p:grpSpPr>
          <p:sp>
            <p:nvSpPr>
              <p:cNvPr id="323" name="Rectangle"/>
              <p:cNvSpPr/>
              <p:nvPr/>
            </p:nvSpPr>
            <p:spPr>
              <a:xfrm>
                <a:off x="0" y="0"/>
                <a:ext cx="4358148" cy="2179074"/>
              </a:xfrm>
              <a:prstGeom prst="rect">
                <a:avLst/>
              </a:prstGeom>
              <a:solidFill>
                <a:srgbClr val="FFFFFF">
                  <a:alpha val="90000"/>
                </a:srgbClr>
              </a:solidFill>
              <a:ln w="19050" cap="rnd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3431"/>
                </a:pPr>
              </a:p>
            </p:txBody>
          </p:sp>
          <p:sp>
            <p:nvSpPr>
              <p:cNvPr id="324" name="Correlation between median household income and gun-related deaths"/>
              <p:cNvSpPr txBox="1"/>
              <p:nvPr/>
            </p:nvSpPr>
            <p:spPr>
              <a:xfrm>
                <a:off x="0" y="0"/>
                <a:ext cx="4358148" cy="2821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914400">
                  <a:defRPr sz="3431"/>
                </a:lvl1pPr>
              </a:lstStyle>
              <a:p>
                <a:pPr/>
                <a:r>
                  <a:t>Correlation between median household income and gun-related deaths</a:t>
                </a:r>
              </a:p>
            </p:txBody>
          </p:sp>
        </p:grpSp>
      </p:grpSp>
      <p:sp>
        <p:nvSpPr>
          <p:cNvPr id="327" name="Rectangle 2"/>
          <p:cNvSpPr txBox="1"/>
          <p:nvPr/>
        </p:nvSpPr>
        <p:spPr>
          <a:xfrm>
            <a:off x="3048000" y="3105835"/>
            <a:ext cx="609600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42950" indent="-285750" defTabSz="9144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>
                <a:solidFill>
                  <a:srgbClr val="FFFFFF"/>
                </a:solidFill>
              </a:defRPr>
            </a:pPr>
            <a:r>
              <a:t>lKMean for states that prohibit open gun carry: 8.154268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 txBox="1"/>
          <p:nvPr>
            <p:ph type="title"/>
          </p:nvPr>
        </p:nvSpPr>
        <p:spPr>
          <a:xfrm>
            <a:off x="646111" y="452717"/>
            <a:ext cx="9404723" cy="1400532"/>
          </a:xfrm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</p:txBody>
      </p:sp>
      <p:sp>
        <p:nvSpPr>
          <p:cNvPr id="330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2"/>
          </a:xfrm>
          <a:prstGeom prst="rect">
            <a:avLst/>
          </a:prstGeom>
        </p:spPr>
        <p:txBody>
          <a:bodyPr/>
          <a:lstStyle/>
          <a:p>
            <a:pPr/>
            <a:r>
              <a:t>Gun-related deaths per 100,000 people per state</a:t>
            </a:r>
          </a:p>
          <a:p>
            <a:pPr/>
            <a:r>
              <a:t>Income level per state</a:t>
            </a:r>
          </a:p>
          <a:p>
            <a:pPr/>
            <a:r>
              <a:t>Open carry  handgun laws per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/>
          <p:nvPr>
            <p:ph type="title"/>
          </p:nvPr>
        </p:nvSpPr>
        <p:spPr>
          <a:xfrm>
            <a:off x="646111" y="452717"/>
            <a:ext cx="9404723" cy="1400532"/>
          </a:xfrm>
          <a:prstGeom prst="rect">
            <a:avLst/>
          </a:prstGeom>
        </p:spPr>
        <p:txBody>
          <a:bodyPr/>
          <a:lstStyle/>
          <a:p>
            <a:pPr/>
            <a:r>
              <a:t>Tests / Concepts Used</a:t>
            </a:r>
          </a:p>
        </p:txBody>
      </p:sp>
      <p:sp>
        <p:nvSpPr>
          <p:cNvPr id="333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2"/>
          </a:xfrm>
          <a:prstGeom prst="rect">
            <a:avLst/>
          </a:prstGeom>
        </p:spPr>
        <p:txBody>
          <a:bodyPr/>
          <a:lstStyle/>
          <a:p>
            <a:pPr/>
            <a:r>
              <a:t>One-sample t-test</a:t>
            </a:r>
          </a:p>
          <a:p>
            <a:pPr/>
            <a:r>
              <a:t>Two-sample t-test</a:t>
            </a:r>
          </a:p>
          <a:p>
            <a:pPr/>
            <a:r>
              <a:t>Chi-Square test</a:t>
            </a:r>
          </a:p>
          <a:p>
            <a:pPr/>
            <a:r>
              <a:t>Correlation</a:t>
            </a:r>
          </a:p>
          <a:p>
            <a:pPr/>
            <a:r>
              <a:t>Linear Regression</a:t>
            </a:r>
          </a:p>
          <a:p>
            <a:pPr/>
            <a:r>
              <a:t>Histogram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"/>
          <p:cNvSpPr txBox="1"/>
          <p:nvPr>
            <p:ph type="title"/>
          </p:nvPr>
        </p:nvSpPr>
        <p:spPr>
          <a:xfrm>
            <a:off x="646111" y="452717"/>
            <a:ext cx="9404723" cy="1400532"/>
          </a:xfrm>
          <a:prstGeom prst="rect">
            <a:avLst/>
          </a:prstGeom>
        </p:spPr>
        <p:txBody>
          <a:bodyPr/>
          <a:lstStyle/>
          <a:p>
            <a:pPr/>
            <a:r>
              <a:t>Sample T-tests</a:t>
            </a:r>
          </a:p>
        </p:txBody>
      </p:sp>
      <p:sp>
        <p:nvSpPr>
          <p:cNvPr id="336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2"/>
          </a:xfrm>
          <a:prstGeom prst="rect">
            <a:avLst/>
          </a:prstGeom>
        </p:spPr>
        <p:txBody>
          <a:bodyPr/>
          <a:lstStyle/>
          <a:p>
            <a:pPr/>
            <a:r>
              <a:t>One Sample t-Test</a:t>
            </a:r>
          </a:p>
          <a:p>
            <a:pPr lvl="1" marL="742950" indent="-285750">
              <a:defRPr sz="1800"/>
            </a:pPr>
            <a:r>
              <a:t>Null Hypothesis: The mean of gun-related deaths per state per 100,000 people are equal to the mean of gun-related deaths per 100,000 in New Jersey.</a:t>
            </a:r>
          </a:p>
          <a:p>
            <a:pPr lvl="1" marL="742950" indent="-285750">
              <a:defRPr sz="1800"/>
            </a:pPr>
            <a:r>
              <a:t>Mean = 5.69</a:t>
            </a:r>
          </a:p>
          <a:p>
            <a:pPr lvl="1" marL="742950" indent="-285750">
              <a:defRPr sz="1800"/>
            </a:pPr>
            <a:r>
              <a:t>Null Hypothesis proved to be false</a:t>
            </a:r>
          </a:p>
          <a:p>
            <a:pPr lvl="2" marL="1143000" indent="-228600">
              <a:defRPr sz="1600"/>
            </a:pPr>
            <a:r>
              <a:t>P value = </a:t>
            </a:r>
          </a:p>
          <a:p>
            <a:pPr lvl="1" marL="742950" indent="-285750">
              <a:defRPr sz="1800"/>
            </a:pPr>
            <a:r>
              <a:t>Alternative Hypothesis: Mean is higher than the mean in New Jersey</a:t>
            </a:r>
          </a:p>
          <a:p>
            <a:pPr lvl="1" marL="742950" indent="-285750">
              <a:defRPr sz="1800"/>
            </a:pPr>
            <a:r>
              <a:t>True Mean = 11.7104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1"/>
          <p:cNvSpPr txBox="1"/>
          <p:nvPr>
            <p:ph type="title"/>
          </p:nvPr>
        </p:nvSpPr>
        <p:spPr>
          <a:xfrm>
            <a:off x="646111" y="452717"/>
            <a:ext cx="9404723" cy="1400532"/>
          </a:xfrm>
          <a:prstGeom prst="rect">
            <a:avLst/>
          </a:prstGeom>
        </p:spPr>
        <p:txBody>
          <a:bodyPr/>
          <a:lstStyle/>
          <a:p>
            <a:pPr/>
            <a:r>
              <a:t>Sample T-tests (cont’d)</a:t>
            </a:r>
          </a:p>
        </p:txBody>
      </p:sp>
      <p:sp>
        <p:nvSpPr>
          <p:cNvPr id="339" name="Content Placeholder 2"/>
          <p:cNvSpPr txBox="1"/>
          <p:nvPr>
            <p:ph type="body" idx="1"/>
          </p:nvPr>
        </p:nvSpPr>
        <p:spPr>
          <a:xfrm>
            <a:off x="1103311" y="2052917"/>
            <a:ext cx="8946543" cy="4195482"/>
          </a:xfrm>
          <a:prstGeom prst="rect">
            <a:avLst/>
          </a:prstGeom>
        </p:spPr>
        <p:txBody>
          <a:bodyPr/>
          <a:lstStyle/>
          <a:p>
            <a:pPr/>
            <a:r>
              <a:t>Two Sample t-Test</a:t>
            </a:r>
          </a:p>
          <a:p>
            <a:pPr lvl="1" marL="742950" indent="-285750">
              <a:defRPr sz="1800"/>
            </a:pPr>
            <a:r>
              <a:t>Null Hypothesis: The means of gun-related deaths per 100,000 people of states that allow open handgun carry are equal to the means of those states that do not.</a:t>
            </a:r>
          </a:p>
          <a:p>
            <a:pPr lvl="1" marL="742950" indent="-285750">
              <a:defRPr sz="1800"/>
            </a:pPr>
            <a:r>
              <a:t>Null Hypothesis proved to be false.</a:t>
            </a:r>
          </a:p>
          <a:p>
            <a:pPr lvl="2" marL="1143000" indent="-228600">
              <a:defRPr sz="1600"/>
            </a:pPr>
            <a:r>
              <a:t>P-value = 0.05623</a:t>
            </a:r>
          </a:p>
          <a:p>
            <a:pPr lvl="1" marL="742950" indent="-285750">
              <a:defRPr sz="1800"/>
            </a:pPr>
            <a:r>
              <a:t>Alternative Hypothesis: Mean is higher for states that allow open gun carry.</a:t>
            </a:r>
          </a:p>
          <a:p>
            <a:pPr lvl="1" marL="742950" indent="-285750">
              <a:defRPr sz="1800"/>
            </a:pPr>
            <a:r>
              <a:t>Mean for states that prohibit open gun carry: 8.154268</a:t>
            </a:r>
          </a:p>
          <a:p>
            <a:pPr lvl="1" marL="742950" indent="-285750">
              <a:defRPr sz="1800"/>
            </a:pPr>
            <a:r>
              <a:t>Mean for states that allow open gun carry: 12.289302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2" name="Rectangle 14"/>
          <p:cNvSpPr/>
          <p:nvPr/>
        </p:nvSpPr>
        <p:spPr>
          <a:xfrm>
            <a:off x="6093991" y="0"/>
            <a:ext cx="609842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Freeform 31"/>
          <p:cNvSpPr/>
          <p:nvPr/>
        </p:nvSpPr>
        <p:spPr>
          <a:xfrm>
            <a:off x="4994019" y="-2"/>
            <a:ext cx="559474" cy="3709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8" h="21600" fill="norm" stroke="1" extrusionOk="0">
                <a:moveTo>
                  <a:pt x="0" y="0"/>
                </a:moveTo>
                <a:lnTo>
                  <a:pt x="17280" y="0"/>
                </a:lnTo>
                <a:lnTo>
                  <a:pt x="17713" y="939"/>
                </a:lnTo>
                <a:cubicBezTo>
                  <a:pt x="20128" y="6683"/>
                  <a:pt x="21600" y="17973"/>
                  <a:pt x="19103" y="21382"/>
                </a:cubicBezTo>
                <a:cubicBezTo>
                  <a:pt x="18260" y="21454"/>
                  <a:pt x="17422" y="21528"/>
                  <a:pt x="16580" y="21600"/>
                </a:cubicBezTo>
                <a:lnTo>
                  <a:pt x="16342" y="20440"/>
                </a:lnTo>
                <a:lnTo>
                  <a:pt x="16172" y="19847"/>
                </a:lnTo>
                <a:lnTo>
                  <a:pt x="16002" y="19240"/>
                </a:lnTo>
                <a:lnTo>
                  <a:pt x="15821" y="18625"/>
                </a:lnTo>
                <a:lnTo>
                  <a:pt x="15589" y="18007"/>
                </a:lnTo>
                <a:lnTo>
                  <a:pt x="15349" y="17377"/>
                </a:lnTo>
                <a:lnTo>
                  <a:pt x="15106" y="16737"/>
                </a:lnTo>
                <a:lnTo>
                  <a:pt x="14833" y="16088"/>
                </a:lnTo>
                <a:lnTo>
                  <a:pt x="14502" y="15433"/>
                </a:lnTo>
                <a:lnTo>
                  <a:pt x="14188" y="14770"/>
                </a:lnTo>
                <a:lnTo>
                  <a:pt x="13826" y="14100"/>
                </a:lnTo>
                <a:lnTo>
                  <a:pt x="13429" y="13425"/>
                </a:lnTo>
                <a:lnTo>
                  <a:pt x="13033" y="12747"/>
                </a:lnTo>
                <a:lnTo>
                  <a:pt x="12578" y="12061"/>
                </a:lnTo>
                <a:lnTo>
                  <a:pt x="12121" y="11367"/>
                </a:lnTo>
                <a:lnTo>
                  <a:pt x="11635" y="10677"/>
                </a:lnTo>
                <a:lnTo>
                  <a:pt x="11099" y="9980"/>
                </a:lnTo>
                <a:lnTo>
                  <a:pt x="10525" y="9274"/>
                </a:lnTo>
                <a:lnTo>
                  <a:pt x="9955" y="8568"/>
                </a:lnTo>
                <a:lnTo>
                  <a:pt x="9327" y="7863"/>
                </a:lnTo>
                <a:lnTo>
                  <a:pt x="8643" y="7145"/>
                </a:lnTo>
                <a:lnTo>
                  <a:pt x="7966" y="6440"/>
                </a:lnTo>
                <a:lnTo>
                  <a:pt x="7227" y="5723"/>
                </a:lnTo>
                <a:lnTo>
                  <a:pt x="6459" y="5000"/>
                </a:lnTo>
                <a:lnTo>
                  <a:pt x="5671" y="4290"/>
                </a:lnTo>
                <a:lnTo>
                  <a:pt x="4805" y="3573"/>
                </a:lnTo>
                <a:lnTo>
                  <a:pt x="3906" y="2856"/>
                </a:lnTo>
                <a:lnTo>
                  <a:pt x="3010" y="2139"/>
                </a:lnTo>
                <a:lnTo>
                  <a:pt x="2027" y="1425"/>
                </a:lnTo>
                <a:lnTo>
                  <a:pt x="1026" y="7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44" name="Freeform 5"/>
          <p:cNvSpPr/>
          <p:nvPr/>
        </p:nvSpPr>
        <p:spPr>
          <a:xfrm rot="16200000">
            <a:off x="2450576" y="2756642"/>
            <a:ext cx="6858001" cy="134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519"/>
                </a:lnTo>
                <a:lnTo>
                  <a:pt x="21600" y="21600"/>
                </a:lnTo>
                <a:lnTo>
                  <a:pt x="21600" y="19"/>
                </a:lnTo>
                <a:lnTo>
                  <a:pt x="21110" y="421"/>
                </a:lnTo>
                <a:lnTo>
                  <a:pt x="20622" y="805"/>
                </a:lnTo>
                <a:lnTo>
                  <a:pt x="20131" y="1180"/>
                </a:lnTo>
                <a:lnTo>
                  <a:pt x="19639" y="1501"/>
                </a:lnTo>
                <a:lnTo>
                  <a:pt x="19148" y="1825"/>
                </a:lnTo>
                <a:lnTo>
                  <a:pt x="18656" y="2128"/>
                </a:lnTo>
                <a:lnTo>
                  <a:pt x="18170" y="2387"/>
                </a:lnTo>
                <a:lnTo>
                  <a:pt x="17677" y="2633"/>
                </a:lnTo>
                <a:lnTo>
                  <a:pt x="17187" y="2857"/>
                </a:lnTo>
                <a:lnTo>
                  <a:pt x="16705" y="3051"/>
                </a:lnTo>
                <a:lnTo>
                  <a:pt x="16217" y="3245"/>
                </a:lnTo>
                <a:lnTo>
                  <a:pt x="15736" y="3407"/>
                </a:lnTo>
                <a:lnTo>
                  <a:pt x="15254" y="3534"/>
                </a:lnTo>
                <a:lnTo>
                  <a:pt x="14774" y="3667"/>
                </a:lnTo>
                <a:lnTo>
                  <a:pt x="14299" y="3777"/>
                </a:lnTo>
                <a:lnTo>
                  <a:pt x="13828" y="3856"/>
                </a:lnTo>
                <a:lnTo>
                  <a:pt x="13357" y="3923"/>
                </a:lnTo>
                <a:lnTo>
                  <a:pt x="12891" y="3988"/>
                </a:lnTo>
                <a:lnTo>
                  <a:pt x="12431" y="4018"/>
                </a:lnTo>
                <a:lnTo>
                  <a:pt x="11971" y="4050"/>
                </a:lnTo>
                <a:lnTo>
                  <a:pt x="11517" y="4066"/>
                </a:lnTo>
                <a:lnTo>
                  <a:pt x="11068" y="4050"/>
                </a:lnTo>
                <a:lnTo>
                  <a:pt x="10623" y="4050"/>
                </a:lnTo>
                <a:lnTo>
                  <a:pt x="10182" y="4018"/>
                </a:lnTo>
                <a:lnTo>
                  <a:pt x="9750" y="3969"/>
                </a:lnTo>
                <a:lnTo>
                  <a:pt x="9323" y="3923"/>
                </a:lnTo>
                <a:lnTo>
                  <a:pt x="8904" y="3872"/>
                </a:lnTo>
                <a:lnTo>
                  <a:pt x="8487" y="3794"/>
                </a:lnTo>
                <a:lnTo>
                  <a:pt x="8076" y="3710"/>
                </a:lnTo>
                <a:lnTo>
                  <a:pt x="7674" y="3634"/>
                </a:lnTo>
                <a:lnTo>
                  <a:pt x="6890" y="3421"/>
                </a:lnTo>
                <a:lnTo>
                  <a:pt x="6139" y="3194"/>
                </a:lnTo>
                <a:lnTo>
                  <a:pt x="5417" y="2957"/>
                </a:lnTo>
                <a:lnTo>
                  <a:pt x="4735" y="2695"/>
                </a:lnTo>
                <a:lnTo>
                  <a:pt x="4082" y="2422"/>
                </a:lnTo>
                <a:lnTo>
                  <a:pt x="3478" y="2128"/>
                </a:lnTo>
                <a:lnTo>
                  <a:pt x="2910" y="1839"/>
                </a:lnTo>
                <a:lnTo>
                  <a:pt x="2387" y="1550"/>
                </a:lnTo>
                <a:lnTo>
                  <a:pt x="1907" y="1277"/>
                </a:lnTo>
                <a:lnTo>
                  <a:pt x="1482" y="1018"/>
                </a:lnTo>
                <a:lnTo>
                  <a:pt x="1097" y="772"/>
                </a:lnTo>
                <a:lnTo>
                  <a:pt x="773" y="567"/>
                </a:lnTo>
                <a:lnTo>
                  <a:pt x="501" y="373"/>
                </a:lnTo>
                <a:lnTo>
                  <a:pt x="127" y="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45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7325" y="647698"/>
            <a:ext cx="4923222" cy="5562602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Rectangle 20"/>
          <p:cNvSpPr/>
          <p:nvPr/>
        </p:nvSpPr>
        <p:spPr>
          <a:xfrm>
            <a:off x="10442447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7" name="Title 1"/>
          <p:cNvSpPr txBox="1"/>
          <p:nvPr>
            <p:ph type="title"/>
          </p:nvPr>
        </p:nvSpPr>
        <p:spPr>
          <a:xfrm>
            <a:off x="648930" y="629265"/>
            <a:ext cx="4166511" cy="162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EBEB"/>
                </a:solidFill>
              </a:defRPr>
            </a:lvl1pPr>
          </a:lstStyle>
          <a:p>
            <a:pPr/>
            <a:r>
              <a:t>Linear Regression</a:t>
            </a:r>
          </a:p>
        </p:txBody>
      </p:sp>
      <p:sp>
        <p:nvSpPr>
          <p:cNvPr id="348" name="Content Placeholder 9"/>
          <p:cNvSpPr txBox="1"/>
          <p:nvPr>
            <p:ph type="body" sz="quarter" idx="1"/>
          </p:nvPr>
        </p:nvSpPr>
        <p:spPr>
          <a:xfrm>
            <a:off x="648930" y="2438400"/>
            <a:ext cx="4166510" cy="378541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800">
                <a:solidFill>
                  <a:srgbClr val="EBEBEB"/>
                </a:solidFill>
              </a:defRPr>
            </a:pPr>
            <a:r>
              <a:t>Correlation between gun-related deaths and median household income per state.</a:t>
            </a:r>
          </a:p>
          <a:p>
            <a:pPr>
              <a:lnSpc>
                <a:spcPct val="80000"/>
              </a:lnSpc>
              <a:defRPr sz="1800">
                <a:solidFill>
                  <a:srgbClr val="EBEBEB"/>
                </a:solidFill>
              </a:defRPr>
            </a:pPr>
            <a:r>
              <a:t>Negative Correlation</a:t>
            </a:r>
          </a:p>
          <a:p>
            <a:pPr>
              <a:lnSpc>
                <a:spcPct val="80000"/>
              </a:lnSpc>
              <a:defRPr sz="1800">
                <a:solidFill>
                  <a:srgbClr val="EBEBEB"/>
                </a:solidFill>
              </a:defRPr>
            </a:pPr>
            <a:r>
              <a:t>More income – less gun-related deaths</a:t>
            </a:r>
          </a:p>
          <a:p>
            <a:pPr lvl="1" marL="742950" indent="-285750">
              <a:lnSpc>
                <a:spcPct val="80000"/>
              </a:lnSpc>
              <a:defRPr sz="1600">
                <a:solidFill>
                  <a:srgbClr val="EBEBEB"/>
                </a:solidFill>
              </a:defRPr>
            </a:pPr>
            <a:r>
              <a:t>- 0.6544557</a:t>
            </a:r>
          </a:p>
          <a:p>
            <a:pPr>
              <a:lnSpc>
                <a:spcPct val="80000"/>
              </a:lnSpc>
              <a:defRPr sz="1800">
                <a:solidFill>
                  <a:srgbClr val="EBEBEB"/>
                </a:solidFill>
              </a:defRPr>
            </a:pPr>
            <a:r>
              <a:t>Coefficient of Determination</a:t>
            </a:r>
          </a:p>
          <a:p>
            <a:pPr lvl="1" marL="742950" indent="-285750">
              <a:lnSpc>
                <a:spcPct val="80000"/>
              </a:lnSpc>
              <a:defRPr sz="1600">
                <a:solidFill>
                  <a:srgbClr val="EBEBEB"/>
                </a:solidFill>
              </a:defRPr>
            </a:pPr>
            <a:r>
              <a:t>.4283123</a:t>
            </a:r>
          </a:p>
          <a:p>
            <a:pPr lvl="1" marL="742950" indent="-285750">
              <a:lnSpc>
                <a:spcPct val="80000"/>
              </a:lnSpc>
              <a:defRPr sz="1600">
                <a:solidFill>
                  <a:srgbClr val="EBEBEB"/>
                </a:solidFill>
              </a:defRPr>
            </a:pPr>
            <a:r>
              <a:t>Meaning about 42% of the variation in gun-related deaths can be attributed to median household income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1" name="Rectangle 14"/>
          <p:cNvSpPr/>
          <p:nvPr/>
        </p:nvSpPr>
        <p:spPr>
          <a:xfrm>
            <a:off x="6093991" y="0"/>
            <a:ext cx="609842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2" name="Freeform 31"/>
          <p:cNvSpPr/>
          <p:nvPr/>
        </p:nvSpPr>
        <p:spPr>
          <a:xfrm>
            <a:off x="4994019" y="-2"/>
            <a:ext cx="559474" cy="3709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8" h="21600" fill="norm" stroke="1" extrusionOk="0">
                <a:moveTo>
                  <a:pt x="0" y="0"/>
                </a:moveTo>
                <a:lnTo>
                  <a:pt x="17280" y="0"/>
                </a:lnTo>
                <a:lnTo>
                  <a:pt x="17713" y="939"/>
                </a:lnTo>
                <a:cubicBezTo>
                  <a:pt x="20128" y="6683"/>
                  <a:pt x="21600" y="17973"/>
                  <a:pt x="19103" y="21382"/>
                </a:cubicBezTo>
                <a:cubicBezTo>
                  <a:pt x="18260" y="21454"/>
                  <a:pt x="17422" y="21528"/>
                  <a:pt x="16580" y="21600"/>
                </a:cubicBezTo>
                <a:lnTo>
                  <a:pt x="16342" y="20440"/>
                </a:lnTo>
                <a:lnTo>
                  <a:pt x="16172" y="19847"/>
                </a:lnTo>
                <a:lnTo>
                  <a:pt x="16002" y="19240"/>
                </a:lnTo>
                <a:lnTo>
                  <a:pt x="15821" y="18625"/>
                </a:lnTo>
                <a:lnTo>
                  <a:pt x="15589" y="18007"/>
                </a:lnTo>
                <a:lnTo>
                  <a:pt x="15349" y="17377"/>
                </a:lnTo>
                <a:lnTo>
                  <a:pt x="15106" y="16737"/>
                </a:lnTo>
                <a:lnTo>
                  <a:pt x="14833" y="16088"/>
                </a:lnTo>
                <a:lnTo>
                  <a:pt x="14502" y="15433"/>
                </a:lnTo>
                <a:lnTo>
                  <a:pt x="14188" y="14770"/>
                </a:lnTo>
                <a:lnTo>
                  <a:pt x="13826" y="14100"/>
                </a:lnTo>
                <a:lnTo>
                  <a:pt x="13429" y="13425"/>
                </a:lnTo>
                <a:lnTo>
                  <a:pt x="13033" y="12747"/>
                </a:lnTo>
                <a:lnTo>
                  <a:pt x="12578" y="12061"/>
                </a:lnTo>
                <a:lnTo>
                  <a:pt x="12121" y="11367"/>
                </a:lnTo>
                <a:lnTo>
                  <a:pt x="11635" y="10677"/>
                </a:lnTo>
                <a:lnTo>
                  <a:pt x="11099" y="9980"/>
                </a:lnTo>
                <a:lnTo>
                  <a:pt x="10525" y="9274"/>
                </a:lnTo>
                <a:lnTo>
                  <a:pt x="9955" y="8568"/>
                </a:lnTo>
                <a:lnTo>
                  <a:pt x="9327" y="7863"/>
                </a:lnTo>
                <a:lnTo>
                  <a:pt x="8643" y="7145"/>
                </a:lnTo>
                <a:lnTo>
                  <a:pt x="7966" y="6440"/>
                </a:lnTo>
                <a:lnTo>
                  <a:pt x="7227" y="5723"/>
                </a:lnTo>
                <a:lnTo>
                  <a:pt x="6459" y="5000"/>
                </a:lnTo>
                <a:lnTo>
                  <a:pt x="5671" y="4290"/>
                </a:lnTo>
                <a:lnTo>
                  <a:pt x="4805" y="3573"/>
                </a:lnTo>
                <a:lnTo>
                  <a:pt x="3906" y="2856"/>
                </a:lnTo>
                <a:lnTo>
                  <a:pt x="3010" y="2139"/>
                </a:lnTo>
                <a:lnTo>
                  <a:pt x="2027" y="1425"/>
                </a:lnTo>
                <a:lnTo>
                  <a:pt x="1026" y="7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53" name="Freeform 5"/>
          <p:cNvSpPr/>
          <p:nvPr/>
        </p:nvSpPr>
        <p:spPr>
          <a:xfrm rot="16200000">
            <a:off x="2450576" y="2756642"/>
            <a:ext cx="6858001" cy="134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519"/>
                </a:lnTo>
                <a:lnTo>
                  <a:pt x="21600" y="21600"/>
                </a:lnTo>
                <a:lnTo>
                  <a:pt x="21600" y="19"/>
                </a:lnTo>
                <a:lnTo>
                  <a:pt x="21110" y="421"/>
                </a:lnTo>
                <a:lnTo>
                  <a:pt x="20622" y="805"/>
                </a:lnTo>
                <a:lnTo>
                  <a:pt x="20131" y="1180"/>
                </a:lnTo>
                <a:lnTo>
                  <a:pt x="19639" y="1501"/>
                </a:lnTo>
                <a:lnTo>
                  <a:pt x="19148" y="1825"/>
                </a:lnTo>
                <a:lnTo>
                  <a:pt x="18656" y="2128"/>
                </a:lnTo>
                <a:lnTo>
                  <a:pt x="18170" y="2387"/>
                </a:lnTo>
                <a:lnTo>
                  <a:pt x="17677" y="2633"/>
                </a:lnTo>
                <a:lnTo>
                  <a:pt x="17187" y="2857"/>
                </a:lnTo>
                <a:lnTo>
                  <a:pt x="16705" y="3051"/>
                </a:lnTo>
                <a:lnTo>
                  <a:pt x="16217" y="3245"/>
                </a:lnTo>
                <a:lnTo>
                  <a:pt x="15736" y="3407"/>
                </a:lnTo>
                <a:lnTo>
                  <a:pt x="15254" y="3534"/>
                </a:lnTo>
                <a:lnTo>
                  <a:pt x="14774" y="3667"/>
                </a:lnTo>
                <a:lnTo>
                  <a:pt x="14299" y="3777"/>
                </a:lnTo>
                <a:lnTo>
                  <a:pt x="13828" y="3856"/>
                </a:lnTo>
                <a:lnTo>
                  <a:pt x="13357" y="3923"/>
                </a:lnTo>
                <a:lnTo>
                  <a:pt x="12891" y="3988"/>
                </a:lnTo>
                <a:lnTo>
                  <a:pt x="12431" y="4018"/>
                </a:lnTo>
                <a:lnTo>
                  <a:pt x="11971" y="4050"/>
                </a:lnTo>
                <a:lnTo>
                  <a:pt x="11517" y="4066"/>
                </a:lnTo>
                <a:lnTo>
                  <a:pt x="11068" y="4050"/>
                </a:lnTo>
                <a:lnTo>
                  <a:pt x="10623" y="4050"/>
                </a:lnTo>
                <a:lnTo>
                  <a:pt x="10182" y="4018"/>
                </a:lnTo>
                <a:lnTo>
                  <a:pt x="9750" y="3969"/>
                </a:lnTo>
                <a:lnTo>
                  <a:pt x="9323" y="3923"/>
                </a:lnTo>
                <a:lnTo>
                  <a:pt x="8904" y="3872"/>
                </a:lnTo>
                <a:lnTo>
                  <a:pt x="8487" y="3794"/>
                </a:lnTo>
                <a:lnTo>
                  <a:pt x="8076" y="3710"/>
                </a:lnTo>
                <a:lnTo>
                  <a:pt x="7674" y="3634"/>
                </a:lnTo>
                <a:lnTo>
                  <a:pt x="6890" y="3421"/>
                </a:lnTo>
                <a:lnTo>
                  <a:pt x="6139" y="3194"/>
                </a:lnTo>
                <a:lnTo>
                  <a:pt x="5417" y="2957"/>
                </a:lnTo>
                <a:lnTo>
                  <a:pt x="4735" y="2695"/>
                </a:lnTo>
                <a:lnTo>
                  <a:pt x="4082" y="2422"/>
                </a:lnTo>
                <a:lnTo>
                  <a:pt x="3478" y="2128"/>
                </a:lnTo>
                <a:lnTo>
                  <a:pt x="2910" y="1839"/>
                </a:lnTo>
                <a:lnTo>
                  <a:pt x="2387" y="1550"/>
                </a:lnTo>
                <a:lnTo>
                  <a:pt x="1907" y="1277"/>
                </a:lnTo>
                <a:lnTo>
                  <a:pt x="1482" y="1018"/>
                </a:lnTo>
                <a:lnTo>
                  <a:pt x="1097" y="772"/>
                </a:lnTo>
                <a:lnTo>
                  <a:pt x="773" y="567"/>
                </a:lnTo>
                <a:lnTo>
                  <a:pt x="501" y="373"/>
                </a:lnTo>
                <a:lnTo>
                  <a:pt x="127" y="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54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0022" y="737468"/>
            <a:ext cx="5037828" cy="5383059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Rectangle 20"/>
          <p:cNvSpPr/>
          <p:nvPr/>
        </p:nvSpPr>
        <p:spPr>
          <a:xfrm>
            <a:off x="10442447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6" name="Title 1"/>
          <p:cNvSpPr txBox="1"/>
          <p:nvPr>
            <p:ph type="title"/>
          </p:nvPr>
        </p:nvSpPr>
        <p:spPr>
          <a:xfrm>
            <a:off x="648930" y="629265"/>
            <a:ext cx="4166511" cy="162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EBEB"/>
                </a:solidFill>
              </a:defRPr>
            </a:lvl1pPr>
          </a:lstStyle>
          <a:p>
            <a:pPr/>
            <a:r>
              <a:t>Linear Regression</a:t>
            </a:r>
          </a:p>
        </p:txBody>
      </p:sp>
      <p:sp>
        <p:nvSpPr>
          <p:cNvPr id="357" name="Content Placeholder 9"/>
          <p:cNvSpPr txBox="1"/>
          <p:nvPr>
            <p:ph type="body" sz="quarter" idx="1"/>
          </p:nvPr>
        </p:nvSpPr>
        <p:spPr>
          <a:xfrm>
            <a:off x="648930" y="2438400"/>
            <a:ext cx="4166510" cy="378541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BEBEB"/>
                </a:solidFill>
              </a:defRPr>
            </a:pPr>
            <a:r>
              <a:t>Significance: ***</a:t>
            </a:r>
          </a:p>
          <a:p>
            <a:pPr>
              <a:defRPr>
                <a:solidFill>
                  <a:srgbClr val="EBEBEB"/>
                </a:solidFill>
              </a:defRPr>
            </a:pPr>
            <a:r>
              <a:t>Y Intercept: 28.16</a:t>
            </a:r>
          </a:p>
          <a:p>
            <a:pPr>
              <a:defRPr>
                <a:solidFill>
                  <a:srgbClr val="EBEBEB"/>
                </a:solidFill>
              </a:defRPr>
            </a:pPr>
            <a:r>
              <a:t>Slope of x = -0.0002936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0" name="Freeform 31"/>
          <p:cNvSpPr/>
          <p:nvPr/>
        </p:nvSpPr>
        <p:spPr>
          <a:xfrm>
            <a:off x="6449843" y="-2"/>
            <a:ext cx="559473" cy="3709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8" h="21600" fill="norm" stroke="1" extrusionOk="0">
                <a:moveTo>
                  <a:pt x="0" y="0"/>
                </a:moveTo>
                <a:lnTo>
                  <a:pt x="17280" y="0"/>
                </a:lnTo>
                <a:lnTo>
                  <a:pt x="17713" y="939"/>
                </a:lnTo>
                <a:cubicBezTo>
                  <a:pt x="20128" y="6683"/>
                  <a:pt x="21600" y="17973"/>
                  <a:pt x="19103" y="21382"/>
                </a:cubicBezTo>
                <a:cubicBezTo>
                  <a:pt x="18260" y="21454"/>
                  <a:pt x="17422" y="21528"/>
                  <a:pt x="16580" y="21600"/>
                </a:cubicBezTo>
                <a:lnTo>
                  <a:pt x="16342" y="20440"/>
                </a:lnTo>
                <a:lnTo>
                  <a:pt x="16172" y="19847"/>
                </a:lnTo>
                <a:lnTo>
                  <a:pt x="16002" y="19240"/>
                </a:lnTo>
                <a:lnTo>
                  <a:pt x="15821" y="18625"/>
                </a:lnTo>
                <a:lnTo>
                  <a:pt x="15589" y="18007"/>
                </a:lnTo>
                <a:lnTo>
                  <a:pt x="15349" y="17377"/>
                </a:lnTo>
                <a:lnTo>
                  <a:pt x="15106" y="16737"/>
                </a:lnTo>
                <a:lnTo>
                  <a:pt x="14833" y="16088"/>
                </a:lnTo>
                <a:lnTo>
                  <a:pt x="14502" y="15433"/>
                </a:lnTo>
                <a:lnTo>
                  <a:pt x="14188" y="14770"/>
                </a:lnTo>
                <a:lnTo>
                  <a:pt x="13826" y="14100"/>
                </a:lnTo>
                <a:lnTo>
                  <a:pt x="13429" y="13425"/>
                </a:lnTo>
                <a:lnTo>
                  <a:pt x="13033" y="12747"/>
                </a:lnTo>
                <a:lnTo>
                  <a:pt x="12578" y="12061"/>
                </a:lnTo>
                <a:lnTo>
                  <a:pt x="12121" y="11367"/>
                </a:lnTo>
                <a:lnTo>
                  <a:pt x="11635" y="10677"/>
                </a:lnTo>
                <a:lnTo>
                  <a:pt x="11099" y="9980"/>
                </a:lnTo>
                <a:lnTo>
                  <a:pt x="10525" y="9274"/>
                </a:lnTo>
                <a:lnTo>
                  <a:pt x="9955" y="8568"/>
                </a:lnTo>
                <a:lnTo>
                  <a:pt x="9327" y="7863"/>
                </a:lnTo>
                <a:lnTo>
                  <a:pt x="8643" y="7145"/>
                </a:lnTo>
                <a:lnTo>
                  <a:pt x="7966" y="6440"/>
                </a:lnTo>
                <a:lnTo>
                  <a:pt x="7227" y="5723"/>
                </a:lnTo>
                <a:lnTo>
                  <a:pt x="6459" y="5000"/>
                </a:lnTo>
                <a:lnTo>
                  <a:pt x="5671" y="4290"/>
                </a:lnTo>
                <a:lnTo>
                  <a:pt x="4805" y="3573"/>
                </a:lnTo>
                <a:lnTo>
                  <a:pt x="3906" y="2856"/>
                </a:lnTo>
                <a:lnTo>
                  <a:pt x="3010" y="2139"/>
                </a:lnTo>
                <a:lnTo>
                  <a:pt x="2027" y="1425"/>
                </a:lnTo>
                <a:lnTo>
                  <a:pt x="1026" y="7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1" name="Freeform: Shape 16"/>
          <p:cNvSpPr/>
          <p:nvPr/>
        </p:nvSpPr>
        <p:spPr>
          <a:xfrm rot="16200000">
            <a:off x="5998731" y="664312"/>
            <a:ext cx="6858001" cy="5529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"/>
                </a:moveTo>
                <a:lnTo>
                  <a:pt x="21600" y="5253"/>
                </a:lnTo>
                <a:lnTo>
                  <a:pt x="21600" y="5253"/>
                </a:lnTo>
                <a:lnTo>
                  <a:pt x="21600" y="21600"/>
                </a:lnTo>
                <a:lnTo>
                  <a:pt x="0" y="21600"/>
                </a:lnTo>
                <a:lnTo>
                  <a:pt x="0" y="3481"/>
                </a:lnTo>
                <a:lnTo>
                  <a:pt x="0" y="3481"/>
                </a:lnTo>
                <a:lnTo>
                  <a:pt x="0" y="0"/>
                </a:lnTo>
                <a:lnTo>
                  <a:pt x="127" y="23"/>
                </a:lnTo>
                <a:lnTo>
                  <a:pt x="501" y="91"/>
                </a:lnTo>
                <a:lnTo>
                  <a:pt x="773" y="138"/>
                </a:lnTo>
                <a:lnTo>
                  <a:pt x="1097" y="188"/>
                </a:lnTo>
                <a:lnTo>
                  <a:pt x="1482" y="248"/>
                </a:lnTo>
                <a:lnTo>
                  <a:pt x="1907" y="311"/>
                </a:lnTo>
                <a:lnTo>
                  <a:pt x="2387" y="377"/>
                </a:lnTo>
                <a:lnTo>
                  <a:pt x="2910" y="447"/>
                </a:lnTo>
                <a:lnTo>
                  <a:pt x="3478" y="517"/>
                </a:lnTo>
                <a:lnTo>
                  <a:pt x="4082" y="589"/>
                </a:lnTo>
                <a:lnTo>
                  <a:pt x="4735" y="655"/>
                </a:lnTo>
                <a:lnTo>
                  <a:pt x="5417" y="719"/>
                </a:lnTo>
                <a:lnTo>
                  <a:pt x="6139" y="777"/>
                </a:lnTo>
                <a:lnTo>
                  <a:pt x="6890" y="832"/>
                </a:lnTo>
                <a:lnTo>
                  <a:pt x="7674" y="884"/>
                </a:lnTo>
                <a:lnTo>
                  <a:pt x="8076" y="902"/>
                </a:lnTo>
                <a:lnTo>
                  <a:pt x="8487" y="923"/>
                </a:lnTo>
                <a:lnTo>
                  <a:pt x="8904" y="942"/>
                </a:lnTo>
                <a:lnTo>
                  <a:pt x="9323" y="954"/>
                </a:lnTo>
                <a:lnTo>
                  <a:pt x="9750" y="965"/>
                </a:lnTo>
                <a:lnTo>
                  <a:pt x="10182" y="977"/>
                </a:lnTo>
                <a:lnTo>
                  <a:pt x="10623" y="985"/>
                </a:lnTo>
                <a:lnTo>
                  <a:pt x="11068" y="985"/>
                </a:lnTo>
                <a:lnTo>
                  <a:pt x="11517" y="989"/>
                </a:lnTo>
                <a:lnTo>
                  <a:pt x="11971" y="985"/>
                </a:lnTo>
                <a:lnTo>
                  <a:pt x="12431" y="977"/>
                </a:lnTo>
                <a:lnTo>
                  <a:pt x="12891" y="970"/>
                </a:lnTo>
                <a:lnTo>
                  <a:pt x="13357" y="954"/>
                </a:lnTo>
                <a:lnTo>
                  <a:pt x="13828" y="938"/>
                </a:lnTo>
                <a:lnTo>
                  <a:pt x="14299" y="919"/>
                </a:lnTo>
                <a:lnTo>
                  <a:pt x="14774" y="892"/>
                </a:lnTo>
                <a:lnTo>
                  <a:pt x="15254" y="860"/>
                </a:lnTo>
                <a:lnTo>
                  <a:pt x="15736" y="829"/>
                </a:lnTo>
                <a:lnTo>
                  <a:pt x="16217" y="789"/>
                </a:lnTo>
                <a:lnTo>
                  <a:pt x="16705" y="742"/>
                </a:lnTo>
                <a:lnTo>
                  <a:pt x="17187" y="695"/>
                </a:lnTo>
                <a:lnTo>
                  <a:pt x="17677" y="640"/>
                </a:lnTo>
                <a:lnTo>
                  <a:pt x="18170" y="580"/>
                </a:lnTo>
                <a:lnTo>
                  <a:pt x="18656" y="517"/>
                </a:lnTo>
                <a:lnTo>
                  <a:pt x="19148" y="444"/>
                </a:lnTo>
                <a:lnTo>
                  <a:pt x="19639" y="365"/>
                </a:lnTo>
                <a:lnTo>
                  <a:pt x="20131" y="287"/>
                </a:lnTo>
                <a:lnTo>
                  <a:pt x="20622" y="196"/>
                </a:lnTo>
                <a:lnTo>
                  <a:pt x="21110" y="10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62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2403" y="647698"/>
            <a:ext cx="3742818" cy="5562602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Rectangle 18"/>
          <p:cNvSpPr/>
          <p:nvPr/>
        </p:nvSpPr>
        <p:spPr>
          <a:xfrm>
            <a:off x="10442447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4" name="Title 1"/>
          <p:cNvSpPr txBox="1"/>
          <p:nvPr>
            <p:ph type="title"/>
          </p:nvPr>
        </p:nvSpPr>
        <p:spPr>
          <a:xfrm>
            <a:off x="648929" y="629265"/>
            <a:ext cx="5616219" cy="162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EBEB"/>
                </a:solidFill>
              </a:defRPr>
            </a:lvl1pPr>
          </a:lstStyle>
          <a:p>
            <a:pPr/>
            <a:r>
              <a:t>Additional Lines</a:t>
            </a:r>
          </a:p>
        </p:txBody>
      </p:sp>
      <p:sp>
        <p:nvSpPr>
          <p:cNvPr id="365" name="Content Placeholder 9"/>
          <p:cNvSpPr txBox="1"/>
          <p:nvPr>
            <p:ph type="body" sz="half" idx="1"/>
          </p:nvPr>
        </p:nvSpPr>
        <p:spPr>
          <a:xfrm>
            <a:off x="648930" y="2438400"/>
            <a:ext cx="5616218" cy="378541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blue line is fitted to the states where open gun carry is allowed.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The red line is fitted to the states where open gun carry is prohibited.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