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Benne" panose="020B0604020202020204" charset="0"/>
      <p:regular r:id="rId16"/>
    </p:embeddedFont>
    <p:embeddedFont>
      <p:font typeface="Bevan" panose="020B0604020202020204" charset="0"/>
      <p:regular r:id="rId17"/>
    </p:embeddedFont>
    <p:embeddedFont>
      <p:font typeface="Ropa Sans" panose="020B0604020202020204" charset="0"/>
      <p:regular r:id="rId18"/>
    </p:embeddedFont>
    <p:embeddedFont>
      <p:font typeface="Sansita Regular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7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Relationship Id="rId1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5.emf"/><Relationship Id="rId4" Type="http://schemas.openxmlformats.org/officeDocument/2006/relationships/image" Target="../media/image9.svg"/><Relationship Id="rId9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26.emf"/><Relationship Id="rId4" Type="http://schemas.openxmlformats.org/officeDocument/2006/relationships/image" Target="../media/image9.svg"/><Relationship Id="rId9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17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17.sv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4231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Abstract Minimalist Wavy Lines"/>
          <p:cNvSpPr/>
          <p:nvPr/>
        </p:nvSpPr>
        <p:spPr>
          <a:xfrm>
            <a:off x="15517091" y="9288213"/>
            <a:ext cx="2909455" cy="1137332"/>
          </a:xfrm>
          <a:custGeom>
            <a:avLst/>
            <a:gdLst/>
            <a:ahLst/>
            <a:cxnLst/>
            <a:rect l="l" t="t" r="r" b="b"/>
            <a:pathLst>
              <a:path w="2909455" h="1137332">
                <a:moveTo>
                  <a:pt x="0" y="0"/>
                </a:moveTo>
                <a:lnTo>
                  <a:pt x="2909454" y="0"/>
                </a:lnTo>
                <a:lnTo>
                  <a:pt x="2909454" y="1137332"/>
                </a:lnTo>
                <a:lnTo>
                  <a:pt x="0" y="113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 descr="Abstract Minimalist Wavy Lines"/>
          <p:cNvSpPr/>
          <p:nvPr/>
        </p:nvSpPr>
        <p:spPr>
          <a:xfrm>
            <a:off x="-122487" y="-103909"/>
            <a:ext cx="2909455" cy="1137332"/>
          </a:xfrm>
          <a:custGeom>
            <a:avLst/>
            <a:gdLst/>
            <a:ahLst/>
            <a:cxnLst/>
            <a:rect l="l" t="t" r="r" b="b"/>
            <a:pathLst>
              <a:path w="2909455" h="1137332">
                <a:moveTo>
                  <a:pt x="0" y="0"/>
                </a:moveTo>
                <a:lnTo>
                  <a:pt x="2909455" y="0"/>
                </a:lnTo>
                <a:lnTo>
                  <a:pt x="2909455" y="1137332"/>
                </a:lnTo>
                <a:lnTo>
                  <a:pt x="0" y="113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842839" y="1938540"/>
            <a:ext cx="6602322" cy="3301161"/>
          </a:xfrm>
          <a:custGeom>
            <a:avLst/>
            <a:gdLst/>
            <a:ahLst/>
            <a:cxnLst/>
            <a:rect l="l" t="t" r="r" b="b"/>
            <a:pathLst>
              <a:path w="6602322" h="3301161">
                <a:moveTo>
                  <a:pt x="0" y="0"/>
                </a:moveTo>
                <a:lnTo>
                  <a:pt x="6602322" y="0"/>
                </a:lnTo>
                <a:lnTo>
                  <a:pt x="6602322" y="3301161"/>
                </a:lnTo>
                <a:lnTo>
                  <a:pt x="0" y="3301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1028700" y="729272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 flipV="1">
            <a:off x="15201900" y="-102397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7">
              <a:alphaModFix amt="6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3132533" y="4501926"/>
            <a:ext cx="12022934" cy="2535746"/>
          </a:xfrm>
          <a:custGeom>
            <a:avLst/>
            <a:gdLst/>
            <a:ahLst/>
            <a:cxnLst/>
            <a:rect l="l" t="t" r="r" b="b"/>
            <a:pathLst>
              <a:path w="12022934" h="2535746">
                <a:moveTo>
                  <a:pt x="0" y="0"/>
                </a:moveTo>
                <a:lnTo>
                  <a:pt x="12022934" y="0"/>
                </a:lnTo>
                <a:lnTo>
                  <a:pt x="12022934" y="2535746"/>
                </a:lnTo>
                <a:lnTo>
                  <a:pt x="0" y="25357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742247" y="5230176"/>
            <a:ext cx="10803506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680"/>
              </a:lnSpc>
              <a:spcBef>
                <a:spcPct val="0"/>
              </a:spcBef>
            </a:pPr>
            <a:r>
              <a:rPr lang="en-US" sz="8900" spc="89">
                <a:solidFill>
                  <a:srgbClr val="E7FEE8"/>
                </a:solidFill>
                <a:latin typeface="Benne"/>
                <a:ea typeface="Benne"/>
                <a:cs typeface="Benne"/>
                <a:sym typeface="Benne"/>
              </a:rPr>
              <a:t>PROJECT MANAGER</a:t>
            </a:r>
          </a:p>
        </p:txBody>
      </p:sp>
      <p:sp>
        <p:nvSpPr>
          <p:cNvPr id="12" name="Freeform 12"/>
          <p:cNvSpPr/>
          <p:nvPr/>
        </p:nvSpPr>
        <p:spPr>
          <a:xfrm>
            <a:off x="13190257" y="7538742"/>
            <a:ext cx="809718" cy="809718"/>
          </a:xfrm>
          <a:custGeom>
            <a:avLst/>
            <a:gdLst/>
            <a:ahLst/>
            <a:cxnLst/>
            <a:rect l="l" t="t" r="r" b="b"/>
            <a:pathLst>
              <a:path w="809718" h="809718">
                <a:moveTo>
                  <a:pt x="0" y="0"/>
                </a:moveTo>
                <a:lnTo>
                  <a:pt x="809719" y="0"/>
                </a:lnTo>
                <a:lnTo>
                  <a:pt x="809719" y="809718"/>
                </a:lnTo>
                <a:lnTo>
                  <a:pt x="0" y="8097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4870930" y="7538742"/>
            <a:ext cx="809718" cy="809718"/>
          </a:xfrm>
          <a:custGeom>
            <a:avLst/>
            <a:gdLst/>
            <a:ahLst/>
            <a:cxnLst/>
            <a:rect l="l" t="t" r="r" b="b"/>
            <a:pathLst>
              <a:path w="809718" h="809718">
                <a:moveTo>
                  <a:pt x="0" y="0"/>
                </a:moveTo>
                <a:lnTo>
                  <a:pt x="809718" y="0"/>
                </a:lnTo>
                <a:lnTo>
                  <a:pt x="809718" y="809718"/>
                </a:lnTo>
                <a:lnTo>
                  <a:pt x="0" y="8097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4231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3806910" y="6800224"/>
            <a:ext cx="5269112" cy="316147"/>
          </a:xfrm>
          <a:custGeom>
            <a:avLst/>
            <a:gdLst/>
            <a:ahLst/>
            <a:cxnLst/>
            <a:rect l="l" t="t" r="r" b="b"/>
            <a:pathLst>
              <a:path w="5269112" h="316147">
                <a:moveTo>
                  <a:pt x="0" y="0"/>
                </a:moveTo>
                <a:lnTo>
                  <a:pt x="5269112" y="0"/>
                </a:lnTo>
                <a:lnTo>
                  <a:pt x="5269112" y="316147"/>
                </a:lnTo>
                <a:lnTo>
                  <a:pt x="0" y="3161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890892" y="1081944"/>
            <a:ext cx="6506217" cy="1372220"/>
          </a:xfrm>
          <a:custGeom>
            <a:avLst/>
            <a:gdLst/>
            <a:ahLst/>
            <a:cxnLst/>
            <a:rect l="l" t="t" r="r" b="b"/>
            <a:pathLst>
              <a:path w="6506217" h="1372220">
                <a:moveTo>
                  <a:pt x="0" y="0"/>
                </a:moveTo>
                <a:lnTo>
                  <a:pt x="6506216" y="0"/>
                </a:lnTo>
                <a:lnTo>
                  <a:pt x="6506216" y="1372220"/>
                </a:lnTo>
                <a:lnTo>
                  <a:pt x="0" y="13722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35796" y="3451241"/>
            <a:ext cx="3585813" cy="1792907"/>
          </a:xfrm>
          <a:custGeom>
            <a:avLst/>
            <a:gdLst/>
            <a:ahLst/>
            <a:cxnLst/>
            <a:rect l="l" t="t" r="r" b="b"/>
            <a:pathLst>
              <a:path w="3585813" h="1792907">
                <a:moveTo>
                  <a:pt x="0" y="0"/>
                </a:moveTo>
                <a:lnTo>
                  <a:pt x="3585813" y="0"/>
                </a:lnTo>
                <a:lnTo>
                  <a:pt x="3585813" y="1792907"/>
                </a:lnTo>
                <a:lnTo>
                  <a:pt x="0" y="17929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28700" y="4658295"/>
            <a:ext cx="4600005" cy="4600005"/>
          </a:xfrm>
          <a:custGeom>
            <a:avLst/>
            <a:gdLst/>
            <a:ahLst/>
            <a:cxnLst/>
            <a:rect l="l" t="t" r="r" b="b"/>
            <a:pathLst>
              <a:path w="4600005" h="4600005">
                <a:moveTo>
                  <a:pt x="0" y="0"/>
                </a:moveTo>
                <a:lnTo>
                  <a:pt x="4600005" y="0"/>
                </a:lnTo>
                <a:lnTo>
                  <a:pt x="4600005" y="4600005"/>
                </a:lnTo>
                <a:lnTo>
                  <a:pt x="0" y="46000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351093" y="3451241"/>
            <a:ext cx="3585813" cy="1792907"/>
          </a:xfrm>
          <a:custGeom>
            <a:avLst/>
            <a:gdLst/>
            <a:ahLst/>
            <a:cxnLst/>
            <a:rect l="l" t="t" r="r" b="b"/>
            <a:pathLst>
              <a:path w="3585813" h="1792907">
                <a:moveTo>
                  <a:pt x="0" y="0"/>
                </a:moveTo>
                <a:lnTo>
                  <a:pt x="3585814" y="0"/>
                </a:lnTo>
                <a:lnTo>
                  <a:pt x="3585814" y="1792907"/>
                </a:lnTo>
                <a:lnTo>
                  <a:pt x="0" y="17929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0024739" y="6800224"/>
            <a:ext cx="5269112" cy="316147"/>
          </a:xfrm>
          <a:custGeom>
            <a:avLst/>
            <a:gdLst/>
            <a:ahLst/>
            <a:cxnLst/>
            <a:rect l="l" t="t" r="r" b="b"/>
            <a:pathLst>
              <a:path w="5269112" h="316147">
                <a:moveTo>
                  <a:pt x="0" y="0"/>
                </a:moveTo>
                <a:lnTo>
                  <a:pt x="5269111" y="0"/>
                </a:lnTo>
                <a:lnTo>
                  <a:pt x="5269111" y="316147"/>
                </a:lnTo>
                <a:lnTo>
                  <a:pt x="0" y="3161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6843997" y="4658295"/>
            <a:ext cx="4600005" cy="4600005"/>
          </a:xfrm>
          <a:custGeom>
            <a:avLst/>
            <a:gdLst/>
            <a:ahLst/>
            <a:cxnLst/>
            <a:rect l="l" t="t" r="r" b="b"/>
            <a:pathLst>
              <a:path w="4600005" h="4600005">
                <a:moveTo>
                  <a:pt x="0" y="0"/>
                </a:moveTo>
                <a:lnTo>
                  <a:pt x="4600006" y="0"/>
                </a:lnTo>
                <a:lnTo>
                  <a:pt x="4600006" y="4600005"/>
                </a:lnTo>
                <a:lnTo>
                  <a:pt x="0" y="46000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3166391" y="3451241"/>
            <a:ext cx="3585813" cy="1792907"/>
          </a:xfrm>
          <a:custGeom>
            <a:avLst/>
            <a:gdLst/>
            <a:ahLst/>
            <a:cxnLst/>
            <a:rect l="l" t="t" r="r" b="b"/>
            <a:pathLst>
              <a:path w="3585813" h="1792907">
                <a:moveTo>
                  <a:pt x="0" y="0"/>
                </a:moveTo>
                <a:lnTo>
                  <a:pt x="3585813" y="0"/>
                </a:lnTo>
                <a:lnTo>
                  <a:pt x="3585813" y="1792907"/>
                </a:lnTo>
                <a:lnTo>
                  <a:pt x="0" y="17929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2659295" y="4658295"/>
            <a:ext cx="4600005" cy="4600005"/>
          </a:xfrm>
          <a:custGeom>
            <a:avLst/>
            <a:gdLst/>
            <a:ahLst/>
            <a:cxnLst/>
            <a:rect l="l" t="t" r="r" b="b"/>
            <a:pathLst>
              <a:path w="4600005" h="4600005">
                <a:moveTo>
                  <a:pt x="0" y="0"/>
                </a:moveTo>
                <a:lnTo>
                  <a:pt x="4600005" y="0"/>
                </a:lnTo>
                <a:lnTo>
                  <a:pt x="4600005" y="4600005"/>
                </a:lnTo>
                <a:lnTo>
                  <a:pt x="0" y="46000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351766" y="3861920"/>
            <a:ext cx="1953874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>
                <a:solidFill>
                  <a:srgbClr val="264120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Tổng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167063" y="3861920"/>
            <a:ext cx="1953874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>
                <a:solidFill>
                  <a:srgbClr val="264120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1 dự án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982360" y="3861920"/>
            <a:ext cx="1953874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</a:pPr>
            <a:r>
              <a:rPr lang="en-US" sz="4200">
                <a:solidFill>
                  <a:srgbClr val="264120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Số dự án</a:t>
            </a:r>
          </a:p>
        </p:txBody>
      </p:sp>
      <p:sp>
        <p:nvSpPr>
          <p:cNvPr id="17" name="Freeform 17"/>
          <p:cNvSpPr/>
          <p:nvPr/>
        </p:nvSpPr>
        <p:spPr>
          <a:xfrm flipH="1" flipV="1">
            <a:off x="15885020" y="-97545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-1028700" y="8253697"/>
            <a:ext cx="3855254" cy="3855254"/>
          </a:xfrm>
          <a:custGeom>
            <a:avLst/>
            <a:gdLst/>
            <a:ahLst/>
            <a:cxnLst/>
            <a:rect l="l" t="t" r="r" b="b"/>
            <a:pathLst>
              <a:path w="3855254" h="3855254">
                <a:moveTo>
                  <a:pt x="0" y="0"/>
                </a:moveTo>
                <a:lnTo>
                  <a:pt x="3855254" y="0"/>
                </a:lnTo>
                <a:lnTo>
                  <a:pt x="3855254" y="3855254"/>
                </a:lnTo>
                <a:lnTo>
                  <a:pt x="0" y="38552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6776019" y="1192432"/>
            <a:ext cx="4600005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AF4"/>
                </a:solidFill>
                <a:latin typeface="Benne"/>
                <a:ea typeface="Benne"/>
                <a:cs typeface="Benne"/>
                <a:sym typeface="Benne"/>
              </a:rPr>
              <a:t>Chi phí</a:t>
            </a:r>
          </a:p>
        </p:txBody>
      </p:sp>
      <p:sp>
        <p:nvSpPr>
          <p:cNvPr id="20" name="Freeform 20"/>
          <p:cNvSpPr/>
          <p:nvPr/>
        </p:nvSpPr>
        <p:spPr>
          <a:xfrm>
            <a:off x="8934670" y="2630707"/>
            <a:ext cx="418661" cy="418661"/>
          </a:xfrm>
          <a:custGeom>
            <a:avLst/>
            <a:gdLst/>
            <a:ahLst/>
            <a:cxnLst/>
            <a:rect l="l" t="t" r="r" b="b"/>
            <a:pathLst>
              <a:path w="418661" h="418661">
                <a:moveTo>
                  <a:pt x="0" y="0"/>
                </a:moveTo>
                <a:lnTo>
                  <a:pt x="418660" y="0"/>
                </a:lnTo>
                <a:lnTo>
                  <a:pt x="418660" y="418661"/>
                </a:lnTo>
                <a:lnTo>
                  <a:pt x="0" y="4186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7725132" y="6721801"/>
            <a:ext cx="266039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3 - 10 triệu VNĐ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098394" y="6440814"/>
            <a:ext cx="3721806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64 - 213 dự án/tháng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3-10/ ngày</a:t>
            </a:r>
          </a:p>
        </p:txBody>
      </p:sp>
      <p:sp>
        <p:nvSpPr>
          <p:cNvPr id="23" name="Freeform 23"/>
          <p:cNvSpPr/>
          <p:nvPr/>
        </p:nvSpPr>
        <p:spPr>
          <a:xfrm>
            <a:off x="9606078" y="2630707"/>
            <a:ext cx="418661" cy="418661"/>
          </a:xfrm>
          <a:custGeom>
            <a:avLst/>
            <a:gdLst/>
            <a:ahLst/>
            <a:cxnLst/>
            <a:rect l="l" t="t" r="r" b="b"/>
            <a:pathLst>
              <a:path w="418661" h="418661">
                <a:moveTo>
                  <a:pt x="0" y="0"/>
                </a:moveTo>
                <a:lnTo>
                  <a:pt x="418661" y="0"/>
                </a:lnTo>
                <a:lnTo>
                  <a:pt x="418661" y="418661"/>
                </a:lnTo>
                <a:lnTo>
                  <a:pt x="0" y="4186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8258834" y="2630707"/>
            <a:ext cx="418661" cy="418661"/>
          </a:xfrm>
          <a:custGeom>
            <a:avLst/>
            <a:gdLst/>
            <a:ahLst/>
            <a:cxnLst/>
            <a:rect l="l" t="t" r="r" b="b"/>
            <a:pathLst>
              <a:path w="418661" h="418661">
                <a:moveTo>
                  <a:pt x="0" y="0"/>
                </a:moveTo>
                <a:lnTo>
                  <a:pt x="418661" y="0"/>
                </a:lnTo>
                <a:lnTo>
                  <a:pt x="418661" y="418661"/>
                </a:lnTo>
                <a:lnTo>
                  <a:pt x="0" y="4186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1535796" y="6589997"/>
            <a:ext cx="349533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32" dirty="0">
                <a:solidFill>
                  <a:srgbClr val="000000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637.5 </a:t>
            </a:r>
            <a:r>
              <a:rPr lang="en-US" sz="3200" spc="32" dirty="0" err="1">
                <a:solidFill>
                  <a:srgbClr val="000000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triệu</a:t>
            </a:r>
            <a:endParaRPr lang="en-US" sz="3200" spc="32" dirty="0">
              <a:solidFill>
                <a:srgbClr val="000000"/>
              </a:solidFill>
              <a:latin typeface="Sansita Regular"/>
              <a:ea typeface="Sansita Regular"/>
              <a:cs typeface="Sansita Regular"/>
              <a:sym typeface="Sansita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1985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5202158" y="1028700"/>
            <a:ext cx="7883684" cy="1662741"/>
          </a:xfrm>
          <a:custGeom>
            <a:avLst/>
            <a:gdLst/>
            <a:ahLst/>
            <a:cxnLst/>
            <a:rect l="l" t="t" r="r" b="b"/>
            <a:pathLst>
              <a:path w="7883684" h="1662741">
                <a:moveTo>
                  <a:pt x="0" y="0"/>
                </a:moveTo>
                <a:lnTo>
                  <a:pt x="7883684" y="0"/>
                </a:lnTo>
                <a:lnTo>
                  <a:pt x="7883684" y="1662741"/>
                </a:lnTo>
                <a:lnTo>
                  <a:pt x="0" y="16627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910975" y="1283808"/>
            <a:ext cx="646605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AF4"/>
                </a:solidFill>
                <a:latin typeface="Benne"/>
                <a:ea typeface="Benne"/>
                <a:cs typeface="Benne"/>
                <a:sym typeface="Benne"/>
              </a:rPr>
              <a:t>Chi phí</a:t>
            </a:r>
          </a:p>
        </p:txBody>
      </p:sp>
      <p:sp>
        <p:nvSpPr>
          <p:cNvPr id="7" name="Freeform 7"/>
          <p:cNvSpPr/>
          <p:nvPr/>
        </p:nvSpPr>
        <p:spPr>
          <a:xfrm>
            <a:off x="8850301" y="2988520"/>
            <a:ext cx="587399" cy="587399"/>
          </a:xfrm>
          <a:custGeom>
            <a:avLst/>
            <a:gdLst/>
            <a:ahLst/>
            <a:cxnLst/>
            <a:rect l="l" t="t" r="r" b="b"/>
            <a:pathLst>
              <a:path w="587399" h="587399">
                <a:moveTo>
                  <a:pt x="0" y="0"/>
                </a:moveTo>
                <a:lnTo>
                  <a:pt x="587398" y="0"/>
                </a:lnTo>
                <a:lnTo>
                  <a:pt x="587398" y="587399"/>
                </a:lnTo>
                <a:lnTo>
                  <a:pt x="0" y="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013807" y="2988520"/>
            <a:ext cx="587399" cy="587399"/>
          </a:xfrm>
          <a:custGeom>
            <a:avLst/>
            <a:gdLst/>
            <a:ahLst/>
            <a:cxnLst/>
            <a:rect l="l" t="t" r="r" b="b"/>
            <a:pathLst>
              <a:path w="587399" h="587399">
                <a:moveTo>
                  <a:pt x="0" y="0"/>
                </a:moveTo>
                <a:lnTo>
                  <a:pt x="587399" y="0"/>
                </a:lnTo>
                <a:lnTo>
                  <a:pt x="587399" y="587399"/>
                </a:lnTo>
                <a:lnTo>
                  <a:pt x="0" y="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685349" y="2988520"/>
            <a:ext cx="587399" cy="587399"/>
          </a:xfrm>
          <a:custGeom>
            <a:avLst/>
            <a:gdLst/>
            <a:ahLst/>
            <a:cxnLst/>
            <a:rect l="l" t="t" r="r" b="b"/>
            <a:pathLst>
              <a:path w="587399" h="587399">
                <a:moveTo>
                  <a:pt x="0" y="0"/>
                </a:moveTo>
                <a:lnTo>
                  <a:pt x="587399" y="0"/>
                </a:lnTo>
                <a:lnTo>
                  <a:pt x="587399" y="587399"/>
                </a:lnTo>
                <a:lnTo>
                  <a:pt x="0" y="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 flipV="1">
            <a:off x="15885020" y="-97545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028700" y="8253697"/>
            <a:ext cx="3855254" cy="3855254"/>
          </a:xfrm>
          <a:custGeom>
            <a:avLst/>
            <a:gdLst/>
            <a:ahLst/>
            <a:cxnLst/>
            <a:rect l="l" t="t" r="r" b="b"/>
            <a:pathLst>
              <a:path w="3855254" h="3855254">
                <a:moveTo>
                  <a:pt x="0" y="0"/>
                </a:moveTo>
                <a:lnTo>
                  <a:pt x="3855254" y="0"/>
                </a:lnTo>
                <a:lnTo>
                  <a:pt x="3855254" y="3855254"/>
                </a:lnTo>
                <a:lnTo>
                  <a:pt x="0" y="385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12"/>
          <p:cNvGraphicFramePr/>
          <p:nvPr>
            <p:extLst>
              <p:ext uri="{D42A27DB-BD31-4B8C-83A1-F6EECF244321}">
                <p14:modId xmlns:p14="http://schemas.microsoft.com/office/powerpoint/2010/main" val="2499480604"/>
              </p:ext>
            </p:extLst>
          </p:nvPr>
        </p:nvGraphicFramePr>
        <p:xfrm>
          <a:off x="1804002" y="4080034"/>
          <a:ext cx="14692313" cy="444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17609643" imgH="6027223" progId="Excel.Sheet.12">
                  <p:embed/>
                </p:oleObj>
              </mc:Choice>
              <mc:Fallback>
                <p:oleObj name="Worksheet" r:id="rId9" imgW="17609643" imgH="60272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4002" y="4080034"/>
                        <a:ext cx="14692313" cy="444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1985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5202158" y="1028700"/>
            <a:ext cx="7883684" cy="1662741"/>
          </a:xfrm>
          <a:custGeom>
            <a:avLst/>
            <a:gdLst/>
            <a:ahLst/>
            <a:cxnLst/>
            <a:rect l="l" t="t" r="r" b="b"/>
            <a:pathLst>
              <a:path w="7883684" h="1662741">
                <a:moveTo>
                  <a:pt x="0" y="0"/>
                </a:moveTo>
                <a:lnTo>
                  <a:pt x="7883684" y="0"/>
                </a:lnTo>
                <a:lnTo>
                  <a:pt x="7883684" y="1662741"/>
                </a:lnTo>
                <a:lnTo>
                  <a:pt x="0" y="16627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910975" y="1283808"/>
            <a:ext cx="6466050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AF4"/>
                </a:solidFill>
                <a:latin typeface="Benne"/>
                <a:ea typeface="Benne"/>
                <a:cs typeface="Benne"/>
                <a:sym typeface="Benne"/>
              </a:rPr>
              <a:t>Chi phí</a:t>
            </a:r>
          </a:p>
        </p:txBody>
      </p:sp>
      <p:sp>
        <p:nvSpPr>
          <p:cNvPr id="7" name="Freeform 7"/>
          <p:cNvSpPr/>
          <p:nvPr/>
        </p:nvSpPr>
        <p:spPr>
          <a:xfrm>
            <a:off x="8850301" y="2988520"/>
            <a:ext cx="587399" cy="587399"/>
          </a:xfrm>
          <a:custGeom>
            <a:avLst/>
            <a:gdLst/>
            <a:ahLst/>
            <a:cxnLst/>
            <a:rect l="l" t="t" r="r" b="b"/>
            <a:pathLst>
              <a:path w="587399" h="587399">
                <a:moveTo>
                  <a:pt x="0" y="0"/>
                </a:moveTo>
                <a:lnTo>
                  <a:pt x="587398" y="0"/>
                </a:lnTo>
                <a:lnTo>
                  <a:pt x="587398" y="587399"/>
                </a:lnTo>
                <a:lnTo>
                  <a:pt x="0" y="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013807" y="2988520"/>
            <a:ext cx="587399" cy="587399"/>
          </a:xfrm>
          <a:custGeom>
            <a:avLst/>
            <a:gdLst/>
            <a:ahLst/>
            <a:cxnLst/>
            <a:rect l="l" t="t" r="r" b="b"/>
            <a:pathLst>
              <a:path w="587399" h="587399">
                <a:moveTo>
                  <a:pt x="0" y="0"/>
                </a:moveTo>
                <a:lnTo>
                  <a:pt x="587399" y="0"/>
                </a:lnTo>
                <a:lnTo>
                  <a:pt x="587399" y="587399"/>
                </a:lnTo>
                <a:lnTo>
                  <a:pt x="0" y="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685349" y="2988520"/>
            <a:ext cx="587399" cy="587399"/>
          </a:xfrm>
          <a:custGeom>
            <a:avLst/>
            <a:gdLst/>
            <a:ahLst/>
            <a:cxnLst/>
            <a:rect l="l" t="t" r="r" b="b"/>
            <a:pathLst>
              <a:path w="587399" h="587399">
                <a:moveTo>
                  <a:pt x="0" y="0"/>
                </a:moveTo>
                <a:lnTo>
                  <a:pt x="587399" y="0"/>
                </a:lnTo>
                <a:lnTo>
                  <a:pt x="587399" y="587399"/>
                </a:lnTo>
                <a:lnTo>
                  <a:pt x="0" y="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 flipV="1">
            <a:off x="15885020" y="-97545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028700" y="8253697"/>
            <a:ext cx="3855254" cy="3855254"/>
          </a:xfrm>
          <a:custGeom>
            <a:avLst/>
            <a:gdLst/>
            <a:ahLst/>
            <a:cxnLst/>
            <a:rect l="l" t="t" r="r" b="b"/>
            <a:pathLst>
              <a:path w="3855254" h="3855254">
                <a:moveTo>
                  <a:pt x="0" y="0"/>
                </a:moveTo>
                <a:lnTo>
                  <a:pt x="3855254" y="0"/>
                </a:lnTo>
                <a:lnTo>
                  <a:pt x="3855254" y="3855254"/>
                </a:lnTo>
                <a:lnTo>
                  <a:pt x="0" y="385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12"/>
          <p:cNvGraphicFramePr/>
          <p:nvPr>
            <p:extLst>
              <p:ext uri="{D42A27DB-BD31-4B8C-83A1-F6EECF244321}">
                <p14:modId xmlns:p14="http://schemas.microsoft.com/office/powerpoint/2010/main" val="1524215824"/>
              </p:ext>
            </p:extLst>
          </p:nvPr>
        </p:nvGraphicFramePr>
        <p:xfrm>
          <a:off x="1441175" y="3588023"/>
          <a:ext cx="15395575" cy="473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22136135" imgH="6804557" progId="Excel.Sheet.12">
                  <p:embed/>
                </p:oleObj>
              </mc:Choice>
              <mc:Fallback>
                <p:oleObj name="Worksheet" r:id="rId9" imgW="22136135" imgH="68045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1175" y="3588023"/>
                        <a:ext cx="15395575" cy="473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AE3C2EBD-8137-6B5C-D0F3-169B6AF24C9B}"/>
              </a:ext>
            </a:extLst>
          </p:cNvPr>
          <p:cNvSpPr txBox="1"/>
          <p:nvPr/>
        </p:nvSpPr>
        <p:spPr>
          <a:xfrm>
            <a:off x="5105871" y="8423584"/>
            <a:ext cx="3495335" cy="52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32" dirty="0">
                <a:solidFill>
                  <a:srgbClr val="000000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Chi </a:t>
            </a:r>
            <a:r>
              <a:rPr lang="vi-VN" sz="3200" spc="32" dirty="0">
                <a:solidFill>
                  <a:srgbClr val="000000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phí 1-3 triệu</a:t>
            </a:r>
            <a:endParaRPr lang="en-US" sz="3200" spc="32" dirty="0">
              <a:solidFill>
                <a:srgbClr val="000000"/>
              </a:solidFill>
              <a:latin typeface="Sansita Regular"/>
              <a:ea typeface="Sansita Regular"/>
              <a:cs typeface="Sansita Regular"/>
              <a:sym typeface="Sansita 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1985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777954" y="261193"/>
            <a:ext cx="9975373" cy="4117109"/>
          </a:xfrm>
          <a:custGeom>
            <a:avLst/>
            <a:gdLst/>
            <a:ahLst/>
            <a:cxnLst/>
            <a:rect l="l" t="t" r="r" b="b"/>
            <a:pathLst>
              <a:path w="9975373" h="4117109">
                <a:moveTo>
                  <a:pt x="0" y="0"/>
                </a:moveTo>
                <a:lnTo>
                  <a:pt x="9975374" y="0"/>
                </a:lnTo>
                <a:lnTo>
                  <a:pt x="9975374" y="4117108"/>
                </a:lnTo>
                <a:lnTo>
                  <a:pt x="0" y="411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1862830" y="959260"/>
            <a:ext cx="8707687" cy="3270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532"/>
              </a:lnSpc>
            </a:pPr>
            <a:r>
              <a:rPr lang="vi-VN" sz="7109" dirty="0">
                <a:solidFill>
                  <a:srgbClr val="264120"/>
                </a:solidFill>
                <a:latin typeface="Ropa Sans"/>
                <a:ea typeface="Ropa Sans"/>
                <a:cs typeface="Ropa Sans"/>
                <a:sym typeface="Ropa Sans"/>
              </a:rPr>
              <a:t>Từ yêu cầu bài của </a:t>
            </a:r>
            <a:r>
              <a:rPr lang="vi-VN" sz="7109">
                <a:solidFill>
                  <a:srgbClr val="264120"/>
                </a:solidFill>
                <a:latin typeface="Ropa Sans"/>
                <a:ea typeface="Ropa Sans"/>
                <a:cs typeface="Ropa Sans"/>
                <a:sym typeface="Ropa Sans"/>
              </a:rPr>
              <a:t>khách hàng và lương cho nhân viên</a:t>
            </a:r>
            <a:endParaRPr lang="en-US" sz="7109" dirty="0">
              <a:solidFill>
                <a:srgbClr val="264120"/>
              </a:solidFill>
              <a:latin typeface="Ropa Sans"/>
              <a:ea typeface="Ropa Sans"/>
              <a:cs typeface="Ropa Sans"/>
              <a:sym typeface="Ropa San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2376003" y="4849801"/>
            <a:ext cx="587399" cy="587399"/>
          </a:xfrm>
          <a:custGeom>
            <a:avLst/>
            <a:gdLst/>
            <a:ahLst/>
            <a:cxnLst/>
            <a:rect l="l" t="t" r="r" b="b"/>
            <a:pathLst>
              <a:path w="587399" h="587399">
                <a:moveTo>
                  <a:pt x="0" y="0"/>
                </a:moveTo>
                <a:lnTo>
                  <a:pt x="587399" y="0"/>
                </a:lnTo>
                <a:lnTo>
                  <a:pt x="587399" y="587398"/>
                </a:lnTo>
                <a:lnTo>
                  <a:pt x="0" y="5873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620627" y="4849801"/>
            <a:ext cx="587399" cy="587399"/>
          </a:xfrm>
          <a:custGeom>
            <a:avLst/>
            <a:gdLst/>
            <a:ahLst/>
            <a:cxnLst/>
            <a:rect l="l" t="t" r="r" b="b"/>
            <a:pathLst>
              <a:path w="587399" h="587399">
                <a:moveTo>
                  <a:pt x="0" y="0"/>
                </a:moveTo>
                <a:lnTo>
                  <a:pt x="587399" y="0"/>
                </a:lnTo>
                <a:lnTo>
                  <a:pt x="587399" y="587398"/>
                </a:lnTo>
                <a:lnTo>
                  <a:pt x="0" y="5873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865251" y="4849801"/>
            <a:ext cx="587399" cy="587399"/>
          </a:xfrm>
          <a:custGeom>
            <a:avLst/>
            <a:gdLst/>
            <a:ahLst/>
            <a:cxnLst/>
            <a:rect l="l" t="t" r="r" b="b"/>
            <a:pathLst>
              <a:path w="587399" h="587399">
                <a:moveTo>
                  <a:pt x="0" y="0"/>
                </a:moveTo>
                <a:lnTo>
                  <a:pt x="587399" y="0"/>
                </a:lnTo>
                <a:lnTo>
                  <a:pt x="587399" y="587398"/>
                </a:lnTo>
                <a:lnTo>
                  <a:pt x="0" y="5873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 flipV="1">
            <a:off x="15885020" y="-97545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028700" y="8253697"/>
            <a:ext cx="3855254" cy="3855254"/>
          </a:xfrm>
          <a:custGeom>
            <a:avLst/>
            <a:gdLst/>
            <a:ahLst/>
            <a:cxnLst/>
            <a:rect l="l" t="t" r="r" b="b"/>
            <a:pathLst>
              <a:path w="3855254" h="3855254">
                <a:moveTo>
                  <a:pt x="0" y="0"/>
                </a:moveTo>
                <a:lnTo>
                  <a:pt x="3855254" y="0"/>
                </a:lnTo>
                <a:lnTo>
                  <a:pt x="3855254" y="3855254"/>
                </a:lnTo>
                <a:lnTo>
                  <a:pt x="0" y="385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F9B9E4E4-EF36-E379-A7BF-66C9361E1C07}"/>
              </a:ext>
            </a:extLst>
          </p:cNvPr>
          <p:cNvSpPr txBox="1"/>
          <p:nvPr/>
        </p:nvSpPr>
        <p:spPr>
          <a:xfrm>
            <a:off x="990600" y="5749954"/>
            <a:ext cx="17106844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532"/>
              </a:lnSpc>
            </a:pPr>
            <a:r>
              <a:rPr lang="vi-VN" sz="7109" dirty="0">
                <a:solidFill>
                  <a:srgbClr val="264120"/>
                </a:solidFill>
                <a:latin typeface="Ropa Sans"/>
                <a:ea typeface="Ropa Sans"/>
                <a:cs typeface="Ropa Sans"/>
                <a:sym typeface="Ropa Sans"/>
              </a:rPr>
              <a:t>Tính toán được chi phí dự kiến là từ 5-7 triệu cho dự án</a:t>
            </a:r>
            <a:endParaRPr lang="en-US" sz="7109" dirty="0">
              <a:solidFill>
                <a:srgbClr val="264120"/>
              </a:solidFill>
              <a:latin typeface="Ropa Sans"/>
              <a:ea typeface="Ropa Sans"/>
              <a:cs typeface="Ropa Sans"/>
              <a:sym typeface="Rop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1985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6266142" y="1166588"/>
            <a:ext cx="5387212" cy="8417518"/>
          </a:xfrm>
          <a:custGeom>
            <a:avLst/>
            <a:gdLst/>
            <a:ahLst/>
            <a:cxnLst/>
            <a:rect l="l" t="t" r="r" b="b"/>
            <a:pathLst>
              <a:path w="5387212" h="8417518">
                <a:moveTo>
                  <a:pt x="0" y="0"/>
                </a:moveTo>
                <a:lnTo>
                  <a:pt x="5387212" y="0"/>
                </a:lnTo>
                <a:lnTo>
                  <a:pt x="5387212" y="8417518"/>
                </a:lnTo>
                <a:lnTo>
                  <a:pt x="0" y="84175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823221" y="6034070"/>
            <a:ext cx="10641559" cy="2244401"/>
          </a:xfrm>
          <a:custGeom>
            <a:avLst/>
            <a:gdLst/>
            <a:ahLst/>
            <a:cxnLst/>
            <a:rect l="l" t="t" r="r" b="b"/>
            <a:pathLst>
              <a:path w="10641559" h="2244401">
                <a:moveTo>
                  <a:pt x="0" y="0"/>
                </a:moveTo>
                <a:lnTo>
                  <a:pt x="10641558" y="0"/>
                </a:lnTo>
                <a:lnTo>
                  <a:pt x="10641558" y="2244401"/>
                </a:lnTo>
                <a:lnTo>
                  <a:pt x="0" y="22444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937532" y="4124029"/>
            <a:ext cx="9729812" cy="1643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665"/>
              </a:lnSpc>
            </a:pPr>
            <a:r>
              <a:rPr lang="en-US" sz="11514">
                <a:solidFill>
                  <a:srgbClr val="264120"/>
                </a:solidFill>
                <a:latin typeface="Benne"/>
                <a:ea typeface="Benne"/>
                <a:cs typeface="Benne"/>
                <a:sym typeface="Benne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54722" y="6160072"/>
            <a:ext cx="621005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17"/>
              </a:lnSpc>
            </a:pPr>
            <a:r>
              <a:rPr lang="en-US" sz="5264">
                <a:solidFill>
                  <a:srgbClr val="FFFAF4"/>
                </a:solidFill>
                <a:latin typeface="Ropa Sans"/>
                <a:ea typeface="Ropa Sans"/>
                <a:cs typeface="Ropa Sans"/>
                <a:sym typeface="Ropa Sans"/>
              </a:rPr>
              <a:t>Presented by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46137" y="6960172"/>
            <a:ext cx="7512603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89"/>
              </a:lnSpc>
            </a:pPr>
            <a:r>
              <a:rPr lang="en-US" sz="6741">
                <a:solidFill>
                  <a:srgbClr val="FFFAF4"/>
                </a:solidFill>
                <a:latin typeface="Ropa Sans"/>
                <a:ea typeface="Ropa Sans"/>
                <a:cs typeface="Ropa Sans"/>
                <a:sym typeface="Ropa Sans"/>
              </a:rPr>
              <a:t>Borcelle 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1985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2258561" y="2872464"/>
            <a:ext cx="4542073" cy="4542073"/>
          </a:xfrm>
          <a:custGeom>
            <a:avLst/>
            <a:gdLst/>
            <a:ahLst/>
            <a:cxnLst/>
            <a:rect l="l" t="t" r="r" b="b"/>
            <a:pathLst>
              <a:path w="4542073" h="4542073">
                <a:moveTo>
                  <a:pt x="0" y="0"/>
                </a:moveTo>
                <a:lnTo>
                  <a:pt x="4542073" y="0"/>
                </a:lnTo>
                <a:lnTo>
                  <a:pt x="4542073" y="4542072"/>
                </a:lnTo>
                <a:lnTo>
                  <a:pt x="0" y="45420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52219" y="4581707"/>
            <a:ext cx="395475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49"/>
              </a:lnSpc>
            </a:pPr>
            <a:r>
              <a:rPr lang="en-US" sz="7499">
                <a:solidFill>
                  <a:srgbClr val="FFFAF4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Mục tiêu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53328" y="3715435"/>
            <a:ext cx="10489092" cy="2694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14"/>
              </a:lnSpc>
            </a:pPr>
            <a:r>
              <a:rPr lang="en-US" sz="7276">
                <a:solidFill>
                  <a:srgbClr val="264120"/>
                </a:solidFill>
                <a:latin typeface="Sansita Regular"/>
                <a:ea typeface="Sansita Regular"/>
                <a:cs typeface="Sansita Regular"/>
                <a:sym typeface="Sansita Regular"/>
              </a:rPr>
              <a:t>Xây dựng web truyền thông quảng cáo nhà thông minh</a:t>
            </a:r>
          </a:p>
        </p:txBody>
      </p:sp>
      <p:sp>
        <p:nvSpPr>
          <p:cNvPr id="8" name="Freeform 8"/>
          <p:cNvSpPr/>
          <p:nvPr/>
        </p:nvSpPr>
        <p:spPr>
          <a:xfrm flipH="1" flipV="1">
            <a:off x="15885020" y="-97545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1028700" y="8253697"/>
            <a:ext cx="3855254" cy="3855254"/>
          </a:xfrm>
          <a:custGeom>
            <a:avLst/>
            <a:gdLst/>
            <a:ahLst/>
            <a:cxnLst/>
            <a:rect l="l" t="t" r="r" b="b"/>
            <a:pathLst>
              <a:path w="3855254" h="3855254">
                <a:moveTo>
                  <a:pt x="0" y="0"/>
                </a:moveTo>
                <a:lnTo>
                  <a:pt x="3855254" y="0"/>
                </a:lnTo>
                <a:lnTo>
                  <a:pt x="3855254" y="3855254"/>
                </a:lnTo>
                <a:lnTo>
                  <a:pt x="0" y="3855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693698" y="6700365"/>
            <a:ext cx="4533869" cy="1447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  <a:r>
              <a:rPr lang="en-US" sz="4133" spc="41">
                <a:solidFill>
                  <a:srgbClr val="264120"/>
                </a:solidFill>
                <a:latin typeface="Ropa Sans"/>
                <a:ea typeface="Ropa Sans"/>
                <a:cs typeface="Ropa Sans"/>
                <a:sym typeface="Ropa Sans"/>
              </a:rPr>
              <a:t>Phu trach: CNTTK21H</a:t>
            </a:r>
          </a:p>
          <a:p>
            <a:pPr algn="l">
              <a:lnSpc>
                <a:spcPts val="5786"/>
              </a:lnSpc>
              <a:spcBef>
                <a:spcPct val="0"/>
              </a:spcBef>
            </a:pPr>
            <a:r>
              <a:rPr lang="en-US" sz="4133" spc="41">
                <a:solidFill>
                  <a:srgbClr val="264120"/>
                </a:solidFill>
                <a:latin typeface="Ropa Sans"/>
                <a:ea typeface="Ropa Sans"/>
                <a:cs typeface="Ropa Sans"/>
                <a:sym typeface="Ropa Sans"/>
              </a:rPr>
              <a:t>Thoi gian: 1 tuan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3817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Abstract Minimalist Wavy Lines"/>
          <p:cNvSpPr/>
          <p:nvPr/>
        </p:nvSpPr>
        <p:spPr>
          <a:xfrm>
            <a:off x="15517091" y="9288213"/>
            <a:ext cx="2909455" cy="1137332"/>
          </a:xfrm>
          <a:custGeom>
            <a:avLst/>
            <a:gdLst/>
            <a:ahLst/>
            <a:cxnLst/>
            <a:rect l="l" t="t" r="r" b="b"/>
            <a:pathLst>
              <a:path w="2909455" h="1137332">
                <a:moveTo>
                  <a:pt x="0" y="0"/>
                </a:moveTo>
                <a:lnTo>
                  <a:pt x="2909454" y="0"/>
                </a:lnTo>
                <a:lnTo>
                  <a:pt x="2909454" y="1137332"/>
                </a:lnTo>
                <a:lnTo>
                  <a:pt x="0" y="113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 descr="Abstract Minimalist Wavy Lines"/>
          <p:cNvSpPr/>
          <p:nvPr/>
        </p:nvSpPr>
        <p:spPr>
          <a:xfrm>
            <a:off x="-122487" y="-103909"/>
            <a:ext cx="2909455" cy="1137332"/>
          </a:xfrm>
          <a:custGeom>
            <a:avLst/>
            <a:gdLst/>
            <a:ahLst/>
            <a:cxnLst/>
            <a:rect l="l" t="t" r="r" b="b"/>
            <a:pathLst>
              <a:path w="2909455" h="1137332">
                <a:moveTo>
                  <a:pt x="0" y="0"/>
                </a:moveTo>
                <a:lnTo>
                  <a:pt x="2909455" y="0"/>
                </a:lnTo>
                <a:lnTo>
                  <a:pt x="2909455" y="1137332"/>
                </a:lnTo>
                <a:lnTo>
                  <a:pt x="0" y="113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081982" y="3774675"/>
            <a:ext cx="14124036" cy="847442"/>
          </a:xfrm>
          <a:custGeom>
            <a:avLst/>
            <a:gdLst/>
            <a:ahLst/>
            <a:cxnLst/>
            <a:rect l="l" t="t" r="r" b="b"/>
            <a:pathLst>
              <a:path w="14124036" h="847442">
                <a:moveTo>
                  <a:pt x="0" y="0"/>
                </a:moveTo>
                <a:lnTo>
                  <a:pt x="14124036" y="0"/>
                </a:lnTo>
                <a:lnTo>
                  <a:pt x="14124036" y="847442"/>
                </a:lnTo>
                <a:lnTo>
                  <a:pt x="0" y="847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202158" y="1005306"/>
            <a:ext cx="7883684" cy="1662741"/>
          </a:xfrm>
          <a:custGeom>
            <a:avLst/>
            <a:gdLst/>
            <a:ahLst/>
            <a:cxnLst/>
            <a:rect l="l" t="t" r="r" b="b"/>
            <a:pathLst>
              <a:path w="7883684" h="1662741">
                <a:moveTo>
                  <a:pt x="0" y="0"/>
                </a:moveTo>
                <a:lnTo>
                  <a:pt x="7883684" y="0"/>
                </a:lnTo>
                <a:lnTo>
                  <a:pt x="7883684" y="1662740"/>
                </a:lnTo>
                <a:lnTo>
                  <a:pt x="0" y="16627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081982" y="5422092"/>
            <a:ext cx="14124036" cy="847442"/>
          </a:xfrm>
          <a:custGeom>
            <a:avLst/>
            <a:gdLst/>
            <a:ahLst/>
            <a:cxnLst/>
            <a:rect l="l" t="t" r="r" b="b"/>
            <a:pathLst>
              <a:path w="14124036" h="847442">
                <a:moveTo>
                  <a:pt x="0" y="0"/>
                </a:moveTo>
                <a:lnTo>
                  <a:pt x="14124036" y="0"/>
                </a:lnTo>
                <a:lnTo>
                  <a:pt x="14124036" y="847442"/>
                </a:lnTo>
                <a:lnTo>
                  <a:pt x="0" y="847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81982" y="7069509"/>
            <a:ext cx="14124036" cy="847442"/>
          </a:xfrm>
          <a:custGeom>
            <a:avLst/>
            <a:gdLst/>
            <a:ahLst/>
            <a:cxnLst/>
            <a:rect l="l" t="t" r="r" b="b"/>
            <a:pathLst>
              <a:path w="14124036" h="847442">
                <a:moveTo>
                  <a:pt x="0" y="0"/>
                </a:moveTo>
                <a:lnTo>
                  <a:pt x="14124036" y="0"/>
                </a:lnTo>
                <a:lnTo>
                  <a:pt x="14124036" y="847443"/>
                </a:lnTo>
                <a:lnTo>
                  <a:pt x="0" y="8474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081982" y="3647907"/>
            <a:ext cx="1100977" cy="1100977"/>
          </a:xfrm>
          <a:custGeom>
            <a:avLst/>
            <a:gdLst/>
            <a:ahLst/>
            <a:cxnLst/>
            <a:rect l="l" t="t" r="r" b="b"/>
            <a:pathLst>
              <a:path w="1100977" h="1100977">
                <a:moveTo>
                  <a:pt x="0" y="0"/>
                </a:moveTo>
                <a:lnTo>
                  <a:pt x="1100977" y="0"/>
                </a:lnTo>
                <a:lnTo>
                  <a:pt x="1100977" y="1100978"/>
                </a:lnTo>
                <a:lnTo>
                  <a:pt x="0" y="11009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284039" y="1568642"/>
            <a:ext cx="7801802" cy="73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4"/>
              </a:lnSpc>
            </a:pPr>
            <a:r>
              <a:rPr lang="en-US" sz="6200" spc="62">
                <a:solidFill>
                  <a:srgbClr val="FFFAF4"/>
                </a:solidFill>
                <a:latin typeface="Bevan"/>
                <a:ea typeface="Bevan"/>
                <a:cs typeface="Bevan"/>
                <a:sym typeface="Bevan"/>
              </a:rPr>
              <a:t>Chức năng chính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85305" y="3831620"/>
            <a:ext cx="8710683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264120"/>
                </a:solidFill>
                <a:latin typeface="Bevan"/>
                <a:ea typeface="Bevan"/>
                <a:cs typeface="Bevan"/>
                <a:sym typeface="Bevan"/>
              </a:rPr>
              <a:t>Quản lý bài viết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85305" y="5481522"/>
            <a:ext cx="8710683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264120"/>
                </a:solidFill>
                <a:latin typeface="Bevan"/>
                <a:ea typeface="Bevan"/>
                <a:cs typeface="Bevan"/>
                <a:sym typeface="Bevan"/>
              </a:rPr>
              <a:t>Tìm kiếm theo từ khóa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85305" y="7126784"/>
            <a:ext cx="11042197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264120"/>
                </a:solidFill>
                <a:latin typeface="Bevan"/>
                <a:ea typeface="Bevan"/>
                <a:cs typeface="Bevan"/>
                <a:sym typeface="Bevan"/>
              </a:rPr>
              <a:t>Phân loại bài viết theo chủ đề và tags</a:t>
            </a:r>
          </a:p>
        </p:txBody>
      </p:sp>
      <p:sp>
        <p:nvSpPr>
          <p:cNvPr id="16" name="Freeform 16"/>
          <p:cNvSpPr/>
          <p:nvPr/>
        </p:nvSpPr>
        <p:spPr>
          <a:xfrm>
            <a:off x="2081982" y="5295325"/>
            <a:ext cx="1100977" cy="1100977"/>
          </a:xfrm>
          <a:custGeom>
            <a:avLst/>
            <a:gdLst/>
            <a:ahLst/>
            <a:cxnLst/>
            <a:rect l="l" t="t" r="r" b="b"/>
            <a:pathLst>
              <a:path w="1100977" h="1100977">
                <a:moveTo>
                  <a:pt x="0" y="0"/>
                </a:moveTo>
                <a:lnTo>
                  <a:pt x="1100977" y="0"/>
                </a:lnTo>
                <a:lnTo>
                  <a:pt x="1100977" y="1100977"/>
                </a:lnTo>
                <a:lnTo>
                  <a:pt x="0" y="11009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2081982" y="6942742"/>
            <a:ext cx="1100977" cy="1100977"/>
          </a:xfrm>
          <a:custGeom>
            <a:avLst/>
            <a:gdLst/>
            <a:ahLst/>
            <a:cxnLst/>
            <a:rect l="l" t="t" r="r" b="b"/>
            <a:pathLst>
              <a:path w="1100977" h="1100977">
                <a:moveTo>
                  <a:pt x="0" y="0"/>
                </a:moveTo>
                <a:lnTo>
                  <a:pt x="1100977" y="0"/>
                </a:lnTo>
                <a:lnTo>
                  <a:pt x="1100977" y="1100977"/>
                </a:lnTo>
                <a:lnTo>
                  <a:pt x="0" y="11009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5105041" y="3647907"/>
            <a:ext cx="1100977" cy="1100977"/>
          </a:xfrm>
          <a:custGeom>
            <a:avLst/>
            <a:gdLst/>
            <a:ahLst/>
            <a:cxnLst/>
            <a:rect l="l" t="t" r="r" b="b"/>
            <a:pathLst>
              <a:path w="1100977" h="1100977">
                <a:moveTo>
                  <a:pt x="0" y="0"/>
                </a:moveTo>
                <a:lnTo>
                  <a:pt x="1100977" y="0"/>
                </a:lnTo>
                <a:lnTo>
                  <a:pt x="1100977" y="1100978"/>
                </a:lnTo>
                <a:lnTo>
                  <a:pt x="0" y="11009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5105041" y="5295325"/>
            <a:ext cx="1100977" cy="1100977"/>
          </a:xfrm>
          <a:custGeom>
            <a:avLst/>
            <a:gdLst/>
            <a:ahLst/>
            <a:cxnLst/>
            <a:rect l="l" t="t" r="r" b="b"/>
            <a:pathLst>
              <a:path w="1100977" h="1100977">
                <a:moveTo>
                  <a:pt x="0" y="0"/>
                </a:moveTo>
                <a:lnTo>
                  <a:pt x="1100977" y="0"/>
                </a:lnTo>
                <a:lnTo>
                  <a:pt x="1100977" y="1100977"/>
                </a:lnTo>
                <a:lnTo>
                  <a:pt x="0" y="11009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5105041" y="6873994"/>
            <a:ext cx="1100977" cy="1100977"/>
          </a:xfrm>
          <a:custGeom>
            <a:avLst/>
            <a:gdLst/>
            <a:ahLst/>
            <a:cxnLst/>
            <a:rect l="l" t="t" r="r" b="b"/>
            <a:pathLst>
              <a:path w="1100977" h="1100977">
                <a:moveTo>
                  <a:pt x="0" y="0"/>
                </a:moveTo>
                <a:lnTo>
                  <a:pt x="1100977" y="0"/>
                </a:lnTo>
                <a:lnTo>
                  <a:pt x="1100977" y="1100977"/>
                </a:lnTo>
                <a:lnTo>
                  <a:pt x="0" y="11009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flipH="1" flipV="1">
            <a:off x="16033385" y="-127218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-1251248" y="813917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2302396" y="3798735"/>
            <a:ext cx="66014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264120"/>
                </a:solidFill>
                <a:latin typeface="Bevan"/>
                <a:ea typeface="Bevan"/>
                <a:cs typeface="Bevan"/>
                <a:sym typeface="Bevan"/>
              </a:rPr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302396" y="5462760"/>
            <a:ext cx="66014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264120"/>
                </a:solidFill>
                <a:latin typeface="Bevan"/>
                <a:ea typeface="Bevan"/>
                <a:cs typeface="Bevan"/>
                <a:sym typeface="Bevan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302396" y="7126784"/>
            <a:ext cx="66014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264120"/>
                </a:solidFill>
                <a:latin typeface="Bevan"/>
                <a:ea typeface="Bevan"/>
                <a:cs typeface="Bevan"/>
                <a:sym typeface="Bevan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3817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Abstract Minimalist Wavy Lines"/>
          <p:cNvSpPr/>
          <p:nvPr/>
        </p:nvSpPr>
        <p:spPr>
          <a:xfrm>
            <a:off x="15517091" y="9288213"/>
            <a:ext cx="2909455" cy="1137332"/>
          </a:xfrm>
          <a:custGeom>
            <a:avLst/>
            <a:gdLst/>
            <a:ahLst/>
            <a:cxnLst/>
            <a:rect l="l" t="t" r="r" b="b"/>
            <a:pathLst>
              <a:path w="2909455" h="1137332">
                <a:moveTo>
                  <a:pt x="0" y="0"/>
                </a:moveTo>
                <a:lnTo>
                  <a:pt x="2909454" y="0"/>
                </a:lnTo>
                <a:lnTo>
                  <a:pt x="2909454" y="1137332"/>
                </a:lnTo>
                <a:lnTo>
                  <a:pt x="0" y="113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 descr="Abstract Minimalist Wavy Lines"/>
          <p:cNvSpPr/>
          <p:nvPr/>
        </p:nvSpPr>
        <p:spPr>
          <a:xfrm>
            <a:off x="-122487" y="-103909"/>
            <a:ext cx="2909455" cy="1137332"/>
          </a:xfrm>
          <a:custGeom>
            <a:avLst/>
            <a:gdLst/>
            <a:ahLst/>
            <a:cxnLst/>
            <a:rect l="l" t="t" r="r" b="b"/>
            <a:pathLst>
              <a:path w="2909455" h="1137332">
                <a:moveTo>
                  <a:pt x="0" y="0"/>
                </a:moveTo>
                <a:lnTo>
                  <a:pt x="2909455" y="0"/>
                </a:lnTo>
                <a:lnTo>
                  <a:pt x="2909455" y="1137332"/>
                </a:lnTo>
                <a:lnTo>
                  <a:pt x="0" y="113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081982" y="3774675"/>
            <a:ext cx="14124036" cy="847442"/>
          </a:xfrm>
          <a:custGeom>
            <a:avLst/>
            <a:gdLst/>
            <a:ahLst/>
            <a:cxnLst/>
            <a:rect l="l" t="t" r="r" b="b"/>
            <a:pathLst>
              <a:path w="14124036" h="847442">
                <a:moveTo>
                  <a:pt x="0" y="0"/>
                </a:moveTo>
                <a:lnTo>
                  <a:pt x="14124036" y="0"/>
                </a:lnTo>
                <a:lnTo>
                  <a:pt x="14124036" y="847442"/>
                </a:lnTo>
                <a:lnTo>
                  <a:pt x="0" y="847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202158" y="1005306"/>
            <a:ext cx="7883684" cy="1662741"/>
          </a:xfrm>
          <a:custGeom>
            <a:avLst/>
            <a:gdLst/>
            <a:ahLst/>
            <a:cxnLst/>
            <a:rect l="l" t="t" r="r" b="b"/>
            <a:pathLst>
              <a:path w="7883684" h="1662741">
                <a:moveTo>
                  <a:pt x="0" y="0"/>
                </a:moveTo>
                <a:lnTo>
                  <a:pt x="7883684" y="0"/>
                </a:lnTo>
                <a:lnTo>
                  <a:pt x="7883684" y="1662740"/>
                </a:lnTo>
                <a:lnTo>
                  <a:pt x="0" y="16627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081982" y="5422092"/>
            <a:ext cx="14124036" cy="847442"/>
          </a:xfrm>
          <a:custGeom>
            <a:avLst/>
            <a:gdLst/>
            <a:ahLst/>
            <a:cxnLst/>
            <a:rect l="l" t="t" r="r" b="b"/>
            <a:pathLst>
              <a:path w="14124036" h="847442">
                <a:moveTo>
                  <a:pt x="0" y="0"/>
                </a:moveTo>
                <a:lnTo>
                  <a:pt x="14124036" y="0"/>
                </a:lnTo>
                <a:lnTo>
                  <a:pt x="14124036" y="847442"/>
                </a:lnTo>
                <a:lnTo>
                  <a:pt x="0" y="847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81982" y="3647907"/>
            <a:ext cx="1100977" cy="1100977"/>
          </a:xfrm>
          <a:custGeom>
            <a:avLst/>
            <a:gdLst/>
            <a:ahLst/>
            <a:cxnLst/>
            <a:rect l="l" t="t" r="r" b="b"/>
            <a:pathLst>
              <a:path w="1100977" h="1100977">
                <a:moveTo>
                  <a:pt x="0" y="0"/>
                </a:moveTo>
                <a:lnTo>
                  <a:pt x="1100977" y="0"/>
                </a:lnTo>
                <a:lnTo>
                  <a:pt x="1100977" y="1100978"/>
                </a:lnTo>
                <a:lnTo>
                  <a:pt x="0" y="11009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511247" y="1469964"/>
            <a:ext cx="7265506" cy="73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4"/>
              </a:lnSpc>
            </a:pPr>
            <a:r>
              <a:rPr lang="en-US" sz="6200" spc="62">
                <a:solidFill>
                  <a:srgbClr val="FFFAF4"/>
                </a:solidFill>
                <a:latin typeface="Bevan"/>
                <a:ea typeface="Bevan"/>
                <a:cs typeface="Bevan"/>
                <a:sym typeface="Bevan"/>
              </a:rPr>
              <a:t>Phi chức năng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13880" y="3831620"/>
            <a:ext cx="8116946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264120"/>
                </a:solidFill>
                <a:latin typeface="Bevan"/>
                <a:ea typeface="Bevan"/>
                <a:cs typeface="Bevan"/>
                <a:sym typeface="Bevan"/>
              </a:rPr>
              <a:t>Payload &lt;3s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85305" y="5481522"/>
            <a:ext cx="11104442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264120"/>
                </a:solidFill>
                <a:latin typeface="Bevan"/>
                <a:ea typeface="Bevan"/>
                <a:cs typeface="Bevan"/>
                <a:sym typeface="Bevan"/>
              </a:rPr>
              <a:t>Chịu tải 1 triệu người dùng</a:t>
            </a:r>
          </a:p>
        </p:txBody>
      </p:sp>
      <p:sp>
        <p:nvSpPr>
          <p:cNvPr id="14" name="Freeform 14"/>
          <p:cNvSpPr/>
          <p:nvPr/>
        </p:nvSpPr>
        <p:spPr>
          <a:xfrm>
            <a:off x="2081982" y="5295325"/>
            <a:ext cx="1100977" cy="1100977"/>
          </a:xfrm>
          <a:custGeom>
            <a:avLst/>
            <a:gdLst/>
            <a:ahLst/>
            <a:cxnLst/>
            <a:rect l="l" t="t" r="r" b="b"/>
            <a:pathLst>
              <a:path w="1100977" h="1100977">
                <a:moveTo>
                  <a:pt x="0" y="0"/>
                </a:moveTo>
                <a:lnTo>
                  <a:pt x="1100977" y="0"/>
                </a:lnTo>
                <a:lnTo>
                  <a:pt x="1100977" y="1100977"/>
                </a:lnTo>
                <a:lnTo>
                  <a:pt x="0" y="11009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5105041" y="3647907"/>
            <a:ext cx="1100977" cy="1100977"/>
          </a:xfrm>
          <a:custGeom>
            <a:avLst/>
            <a:gdLst/>
            <a:ahLst/>
            <a:cxnLst/>
            <a:rect l="l" t="t" r="r" b="b"/>
            <a:pathLst>
              <a:path w="1100977" h="1100977">
                <a:moveTo>
                  <a:pt x="0" y="0"/>
                </a:moveTo>
                <a:lnTo>
                  <a:pt x="1100977" y="0"/>
                </a:lnTo>
                <a:lnTo>
                  <a:pt x="1100977" y="1100978"/>
                </a:lnTo>
                <a:lnTo>
                  <a:pt x="0" y="11009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5105041" y="5295325"/>
            <a:ext cx="1100977" cy="1100977"/>
          </a:xfrm>
          <a:custGeom>
            <a:avLst/>
            <a:gdLst/>
            <a:ahLst/>
            <a:cxnLst/>
            <a:rect l="l" t="t" r="r" b="b"/>
            <a:pathLst>
              <a:path w="1100977" h="1100977">
                <a:moveTo>
                  <a:pt x="0" y="0"/>
                </a:moveTo>
                <a:lnTo>
                  <a:pt x="1100977" y="0"/>
                </a:lnTo>
                <a:lnTo>
                  <a:pt x="1100977" y="1100977"/>
                </a:lnTo>
                <a:lnTo>
                  <a:pt x="0" y="11009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2302396" y="3798735"/>
            <a:ext cx="66014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264120"/>
                </a:solidFill>
                <a:latin typeface="Bevan"/>
                <a:ea typeface="Bevan"/>
                <a:cs typeface="Bevan"/>
                <a:sym typeface="Bevan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02396" y="5462760"/>
            <a:ext cx="66014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264120"/>
                </a:solidFill>
                <a:latin typeface="Bevan"/>
                <a:ea typeface="Bevan"/>
                <a:cs typeface="Bevan"/>
                <a:sym typeface="Bevan"/>
              </a:rPr>
              <a:t>2</a:t>
            </a:r>
          </a:p>
        </p:txBody>
      </p:sp>
      <p:sp>
        <p:nvSpPr>
          <p:cNvPr id="19" name="Freeform 19"/>
          <p:cNvSpPr/>
          <p:nvPr/>
        </p:nvSpPr>
        <p:spPr>
          <a:xfrm flipH="1" flipV="1">
            <a:off x="16033385" y="-127218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-1251248" y="813917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4231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344150" y="4101703"/>
            <a:ext cx="7883684" cy="1662741"/>
          </a:xfrm>
          <a:custGeom>
            <a:avLst/>
            <a:gdLst/>
            <a:ahLst/>
            <a:cxnLst/>
            <a:rect l="l" t="t" r="r" b="b"/>
            <a:pathLst>
              <a:path w="7883684" h="1662741">
                <a:moveTo>
                  <a:pt x="0" y="0"/>
                </a:moveTo>
                <a:lnTo>
                  <a:pt x="7883684" y="0"/>
                </a:lnTo>
                <a:lnTo>
                  <a:pt x="7883684" y="1662740"/>
                </a:lnTo>
                <a:lnTo>
                  <a:pt x="0" y="16627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881133" y="6024903"/>
            <a:ext cx="809718" cy="809718"/>
          </a:xfrm>
          <a:custGeom>
            <a:avLst/>
            <a:gdLst/>
            <a:ahLst/>
            <a:cxnLst/>
            <a:rect l="l" t="t" r="r" b="b"/>
            <a:pathLst>
              <a:path w="809718" h="809718">
                <a:moveTo>
                  <a:pt x="0" y="0"/>
                </a:moveTo>
                <a:lnTo>
                  <a:pt x="809718" y="0"/>
                </a:lnTo>
                <a:lnTo>
                  <a:pt x="809718" y="809718"/>
                </a:lnTo>
                <a:lnTo>
                  <a:pt x="0" y="8097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491154" y="6024903"/>
            <a:ext cx="809718" cy="809718"/>
          </a:xfrm>
          <a:custGeom>
            <a:avLst/>
            <a:gdLst/>
            <a:ahLst/>
            <a:cxnLst/>
            <a:rect l="l" t="t" r="r" b="b"/>
            <a:pathLst>
              <a:path w="809718" h="809718">
                <a:moveTo>
                  <a:pt x="0" y="0"/>
                </a:moveTo>
                <a:lnTo>
                  <a:pt x="809719" y="0"/>
                </a:lnTo>
                <a:lnTo>
                  <a:pt x="809719" y="809718"/>
                </a:lnTo>
                <a:lnTo>
                  <a:pt x="0" y="8097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271876" y="6024903"/>
            <a:ext cx="809718" cy="809718"/>
          </a:xfrm>
          <a:custGeom>
            <a:avLst/>
            <a:gdLst/>
            <a:ahLst/>
            <a:cxnLst/>
            <a:rect l="l" t="t" r="r" b="b"/>
            <a:pathLst>
              <a:path w="809718" h="809718">
                <a:moveTo>
                  <a:pt x="0" y="0"/>
                </a:moveTo>
                <a:lnTo>
                  <a:pt x="809718" y="0"/>
                </a:lnTo>
                <a:lnTo>
                  <a:pt x="809718" y="809718"/>
                </a:lnTo>
                <a:lnTo>
                  <a:pt x="0" y="8097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 flipV="1">
            <a:off x="16033385" y="-127218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251248" y="813917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801915" y="4672878"/>
            <a:ext cx="6968153" cy="1091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0"/>
              </a:lnSpc>
            </a:pPr>
            <a:r>
              <a:rPr lang="en-US" sz="9000" spc="89">
                <a:solidFill>
                  <a:srgbClr val="FFFAF4"/>
                </a:solidFill>
                <a:latin typeface="Bevan"/>
                <a:ea typeface="Bevan"/>
                <a:cs typeface="Bevan"/>
                <a:sym typeface="Bevan"/>
              </a:rPr>
              <a:t>SMART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01915" y="8480279"/>
            <a:ext cx="6968153" cy="1091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0"/>
              </a:lnSpc>
            </a:pPr>
            <a:r>
              <a:rPr lang="en-US" sz="9000" spc="89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Có thể</a:t>
            </a:r>
          </a:p>
        </p:txBody>
      </p:sp>
      <p:graphicFrame>
        <p:nvGraphicFramePr>
          <p:cNvPr id="15" name="Bảng 14">
            <a:extLst>
              <a:ext uri="{FF2B5EF4-FFF2-40B4-BE49-F238E27FC236}">
                <a16:creationId xmlns:a16="http://schemas.microsoft.com/office/drawing/2014/main" id="{70FB1140-24D2-2494-67B4-722EEE6C9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533"/>
              </p:ext>
            </p:extLst>
          </p:nvPr>
        </p:nvGraphicFramePr>
        <p:xfrm>
          <a:off x="838200" y="1409700"/>
          <a:ext cx="8700701" cy="792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7088">
                  <a:extLst>
                    <a:ext uri="{9D8B030D-6E8A-4147-A177-3AD203B41FA5}">
                      <a16:colId xmlns:a16="http://schemas.microsoft.com/office/drawing/2014/main" val="2167356338"/>
                    </a:ext>
                  </a:extLst>
                </a:gridCol>
                <a:gridCol w="2574580">
                  <a:extLst>
                    <a:ext uri="{9D8B030D-6E8A-4147-A177-3AD203B41FA5}">
                      <a16:colId xmlns:a16="http://schemas.microsoft.com/office/drawing/2014/main" val="2295678256"/>
                    </a:ext>
                  </a:extLst>
                </a:gridCol>
                <a:gridCol w="5379033">
                  <a:extLst>
                    <a:ext uri="{9D8B030D-6E8A-4147-A177-3AD203B41FA5}">
                      <a16:colId xmlns:a16="http://schemas.microsoft.com/office/drawing/2014/main" val="1091491035"/>
                    </a:ext>
                  </a:extLst>
                </a:gridCol>
              </a:tblGrid>
              <a:tr h="599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 dirty="0" err="1">
                          <a:effectLst/>
                        </a:rPr>
                        <a:t>Yếu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tố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 dirty="0">
                          <a:effectLst/>
                        </a:rPr>
                        <a:t>Ý </a:t>
                      </a:r>
                      <a:r>
                        <a:rPr lang="en-US" sz="1900" u="none" strike="noStrike" dirty="0" err="1">
                          <a:effectLst/>
                        </a:rPr>
                        <a:t>nghĩa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>
                          <a:effectLst/>
                        </a:rPr>
                        <a:t>Ứng dụng trong dự án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979533"/>
                  </a:ext>
                </a:extLst>
              </a:tr>
              <a:tr h="1797120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>
                          <a:effectLst/>
                        </a:rPr>
                        <a:t>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 dirty="0">
                          <a:effectLst/>
                        </a:rPr>
                        <a:t>Specific (</a:t>
                      </a:r>
                      <a:r>
                        <a:rPr lang="en-US" sz="1900" u="none" strike="noStrike" dirty="0" err="1">
                          <a:effectLst/>
                        </a:rPr>
                        <a:t>Cụ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thể</a:t>
                      </a:r>
                      <a:r>
                        <a:rPr lang="en-US" sz="1900" u="none" strike="noStrike" dirty="0">
                          <a:effectLst/>
                        </a:rPr>
                        <a:t>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 dirty="0" err="1">
                          <a:effectLst/>
                        </a:rPr>
                        <a:t>Mục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tiêu</a:t>
                      </a:r>
                      <a:r>
                        <a:rPr lang="en-US" sz="1900" u="none" strike="noStrike" dirty="0">
                          <a:effectLst/>
                        </a:rPr>
                        <a:t>: Hoàn </a:t>
                      </a:r>
                      <a:r>
                        <a:rPr lang="en-US" sz="1900" u="none" strike="noStrike" dirty="0" err="1">
                          <a:effectLst/>
                        </a:rPr>
                        <a:t>thành</a:t>
                      </a:r>
                      <a:r>
                        <a:rPr lang="en-US" sz="1900" u="none" strike="noStrike" dirty="0">
                          <a:effectLst/>
                        </a:rPr>
                        <a:t> website </a:t>
                      </a:r>
                      <a:r>
                        <a:rPr lang="en-US" sz="1900" u="none" strike="noStrike" dirty="0" err="1">
                          <a:effectLst/>
                        </a:rPr>
                        <a:t>truyền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thông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về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nhà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thông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minh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có</a:t>
                      </a:r>
                      <a:r>
                        <a:rPr lang="en-US" sz="1900" u="none" strike="noStrike" dirty="0">
                          <a:effectLst/>
                        </a:rPr>
                        <a:t> CMS, </a:t>
                      </a:r>
                      <a:r>
                        <a:rPr lang="en-US" sz="1900" u="none" strike="noStrike" dirty="0" err="1">
                          <a:effectLst/>
                        </a:rPr>
                        <a:t>hiển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thị</a:t>
                      </a:r>
                      <a:r>
                        <a:rPr lang="en-US" sz="1900" u="none" strike="noStrike" dirty="0">
                          <a:effectLst/>
                        </a:rPr>
                        <a:t> responsive, SEO </a:t>
                      </a:r>
                      <a:r>
                        <a:rPr lang="en-US" sz="1900" u="none" strike="noStrike" dirty="0" err="1">
                          <a:effectLst/>
                        </a:rPr>
                        <a:t>tốt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548394"/>
                  </a:ext>
                </a:extLst>
              </a:tr>
              <a:tr h="1198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>
                          <a:effectLst/>
                        </a:rPr>
                        <a:t>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900" u="none" strike="noStrike" dirty="0" err="1">
                          <a:effectLst/>
                        </a:rPr>
                        <a:t>Measurable</a:t>
                      </a:r>
                      <a:r>
                        <a:rPr lang="vi-VN" sz="1900" u="none" strike="noStrike" dirty="0">
                          <a:effectLst/>
                        </a:rPr>
                        <a:t> (Đo lường được)</a:t>
                      </a:r>
                      <a:endParaRPr lang="vi-V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>
                          <a:effectLst/>
                        </a:rPr>
                        <a:t>Ví dụ: Page load &lt;3s, hiển thị tốt trên mobile, đạt 1 triệu view cùng lúc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998503"/>
                  </a:ext>
                </a:extLst>
              </a:tr>
              <a:tr h="1198080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>
                          <a:effectLst/>
                        </a:rPr>
                        <a:t>A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900" u="none" strike="noStrike" dirty="0" err="1">
                          <a:effectLst/>
                        </a:rPr>
                        <a:t>Achievable</a:t>
                      </a:r>
                      <a:r>
                        <a:rPr lang="vi-VN" sz="1900" u="none" strike="noStrike" dirty="0">
                          <a:effectLst/>
                        </a:rPr>
                        <a:t> (Có thể đạt được)</a:t>
                      </a:r>
                      <a:endParaRPr lang="vi-VN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>
                          <a:effectLst/>
                        </a:rPr>
                        <a:t>Phạm vi trong 7 ngày, phân chia nhóm rõ ràng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84567"/>
                  </a:ext>
                </a:extLst>
              </a:tr>
              <a:tr h="1797120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>
                          <a:effectLst/>
                        </a:rPr>
                        <a:t>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 dirty="0">
                          <a:effectLst/>
                        </a:rPr>
                        <a:t>Relevant (</a:t>
                      </a:r>
                      <a:r>
                        <a:rPr lang="en-US" sz="1900" u="none" strike="noStrike" dirty="0" err="1">
                          <a:effectLst/>
                        </a:rPr>
                        <a:t>Phù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hợp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mục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tiêu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tổng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thể</a:t>
                      </a:r>
                      <a:r>
                        <a:rPr lang="en-US" sz="1900" u="none" strike="noStrike" dirty="0">
                          <a:effectLst/>
                        </a:rPr>
                        <a:t>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900" u="none" strike="noStrike">
                          <a:effectLst/>
                        </a:rPr>
                        <a:t>Phù hợp mục tiêu truyền thông, hỗ trợ người dùng mua sắm thông minh</a:t>
                      </a:r>
                      <a:endParaRPr lang="vi-VN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35949"/>
                  </a:ext>
                </a:extLst>
              </a:tr>
              <a:tr h="1335361"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>
                          <a:effectLst/>
                        </a:rPr>
                        <a:t>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>
                          <a:effectLst/>
                        </a:rPr>
                        <a:t>Time-bound (Có giới hạn thời gian)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900" u="none" strike="noStrike" dirty="0">
                          <a:effectLst/>
                        </a:rPr>
                        <a:t>Hoàn </a:t>
                      </a:r>
                      <a:r>
                        <a:rPr lang="en-US" sz="1900" u="none" strike="noStrike" dirty="0" err="1">
                          <a:effectLst/>
                        </a:rPr>
                        <a:t>thành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r>
                        <a:rPr lang="en-US" sz="1900" u="none" strike="noStrike" dirty="0" err="1">
                          <a:effectLst/>
                        </a:rPr>
                        <a:t>trong</a:t>
                      </a:r>
                      <a:r>
                        <a:rPr lang="en-US" sz="1900" u="none" strike="noStrike" dirty="0">
                          <a:effectLst/>
                        </a:rPr>
                        <a:t> 1 </a:t>
                      </a:r>
                      <a:r>
                        <a:rPr lang="en-US" sz="1900" u="none" strike="noStrike" dirty="0" err="1">
                          <a:effectLst/>
                        </a:rPr>
                        <a:t>tuần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3" marR="6523" marT="652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2969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4231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8084206" y="0"/>
            <a:ext cx="10203794" cy="10203794"/>
          </a:xfrm>
          <a:custGeom>
            <a:avLst/>
            <a:gdLst/>
            <a:ahLst/>
            <a:cxnLst/>
            <a:rect l="l" t="t" r="r" b="b"/>
            <a:pathLst>
              <a:path w="10203794" h="10203794">
                <a:moveTo>
                  <a:pt x="0" y="0"/>
                </a:moveTo>
                <a:lnTo>
                  <a:pt x="10203794" y="0"/>
                </a:lnTo>
                <a:lnTo>
                  <a:pt x="10203794" y="10203794"/>
                </a:lnTo>
                <a:lnTo>
                  <a:pt x="0" y="1020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9094" y="4312130"/>
            <a:ext cx="7883684" cy="1662741"/>
          </a:xfrm>
          <a:custGeom>
            <a:avLst/>
            <a:gdLst/>
            <a:ahLst/>
            <a:cxnLst/>
            <a:rect l="l" t="t" r="r" b="b"/>
            <a:pathLst>
              <a:path w="7883684" h="1662741">
                <a:moveTo>
                  <a:pt x="0" y="0"/>
                </a:moveTo>
                <a:lnTo>
                  <a:pt x="7883684" y="0"/>
                </a:lnTo>
                <a:lnTo>
                  <a:pt x="7883684" y="1662740"/>
                </a:lnTo>
                <a:lnTo>
                  <a:pt x="0" y="16627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586077" y="6290202"/>
            <a:ext cx="809718" cy="809718"/>
          </a:xfrm>
          <a:custGeom>
            <a:avLst/>
            <a:gdLst/>
            <a:ahLst/>
            <a:cxnLst/>
            <a:rect l="l" t="t" r="r" b="b"/>
            <a:pathLst>
              <a:path w="809718" h="809718">
                <a:moveTo>
                  <a:pt x="0" y="0"/>
                </a:moveTo>
                <a:lnTo>
                  <a:pt x="809718" y="0"/>
                </a:lnTo>
                <a:lnTo>
                  <a:pt x="809718" y="809718"/>
                </a:lnTo>
                <a:lnTo>
                  <a:pt x="0" y="8097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6770" y="4448175"/>
            <a:ext cx="7768331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Bevan"/>
                <a:ea typeface="Bevan"/>
                <a:cs typeface="Bevan"/>
                <a:sym typeface="Bevan"/>
              </a:rPr>
              <a:t>SWOT</a:t>
            </a:r>
          </a:p>
        </p:txBody>
      </p:sp>
      <p:sp>
        <p:nvSpPr>
          <p:cNvPr id="9" name="Freeform 9"/>
          <p:cNvSpPr/>
          <p:nvPr/>
        </p:nvSpPr>
        <p:spPr>
          <a:xfrm>
            <a:off x="2319159" y="6290202"/>
            <a:ext cx="809718" cy="809718"/>
          </a:xfrm>
          <a:custGeom>
            <a:avLst/>
            <a:gdLst/>
            <a:ahLst/>
            <a:cxnLst/>
            <a:rect l="l" t="t" r="r" b="b"/>
            <a:pathLst>
              <a:path w="809718" h="809718">
                <a:moveTo>
                  <a:pt x="0" y="0"/>
                </a:moveTo>
                <a:lnTo>
                  <a:pt x="809718" y="0"/>
                </a:lnTo>
                <a:lnTo>
                  <a:pt x="809718" y="809718"/>
                </a:lnTo>
                <a:lnTo>
                  <a:pt x="0" y="8097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4855578" y="6290202"/>
            <a:ext cx="809718" cy="809718"/>
          </a:xfrm>
          <a:custGeom>
            <a:avLst/>
            <a:gdLst/>
            <a:ahLst/>
            <a:cxnLst/>
            <a:rect l="l" t="t" r="r" b="b"/>
            <a:pathLst>
              <a:path w="809718" h="809718">
                <a:moveTo>
                  <a:pt x="0" y="0"/>
                </a:moveTo>
                <a:lnTo>
                  <a:pt x="809718" y="0"/>
                </a:lnTo>
                <a:lnTo>
                  <a:pt x="809718" y="809718"/>
                </a:lnTo>
                <a:lnTo>
                  <a:pt x="0" y="8097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flipV="1">
            <a:off x="-616777" y="-111981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flipH="1">
            <a:off x="15940522" y="782568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4" name="Bảng 13">
            <a:extLst>
              <a:ext uri="{FF2B5EF4-FFF2-40B4-BE49-F238E27FC236}">
                <a16:creationId xmlns:a16="http://schemas.microsoft.com/office/drawing/2014/main" id="{2781268B-C561-E64D-8D91-7D1825A30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6094"/>
              </p:ext>
            </p:extLst>
          </p:nvPr>
        </p:nvGraphicFramePr>
        <p:xfrm>
          <a:off x="9055362" y="799756"/>
          <a:ext cx="8470637" cy="8458543"/>
        </p:xfrm>
        <a:graphic>
          <a:graphicData uri="http://schemas.openxmlformats.org/drawingml/2006/table">
            <a:tbl>
              <a:tblPr/>
              <a:tblGrid>
                <a:gridCol w="1316679">
                  <a:extLst>
                    <a:ext uri="{9D8B030D-6E8A-4147-A177-3AD203B41FA5}">
                      <a16:colId xmlns:a16="http://schemas.microsoft.com/office/drawing/2014/main" val="3376873989"/>
                    </a:ext>
                  </a:extLst>
                </a:gridCol>
                <a:gridCol w="3045918">
                  <a:extLst>
                    <a:ext uri="{9D8B030D-6E8A-4147-A177-3AD203B41FA5}">
                      <a16:colId xmlns:a16="http://schemas.microsoft.com/office/drawing/2014/main" val="1569300582"/>
                    </a:ext>
                  </a:extLst>
                </a:gridCol>
                <a:gridCol w="4108040">
                  <a:extLst>
                    <a:ext uri="{9D8B030D-6E8A-4147-A177-3AD203B41FA5}">
                      <a16:colId xmlns:a16="http://schemas.microsoft.com/office/drawing/2014/main" val="1431655471"/>
                    </a:ext>
                  </a:extLst>
                </a:gridCol>
              </a:tblGrid>
              <a:tr h="52675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Yếu tố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Phân tích cụ thể trong dự án web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Ứng dụng trong dự án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414211"/>
                  </a:ext>
                </a:extLst>
              </a:tr>
              <a:tr h="15802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(Strengths) – Điểm mạnh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Giao diện </a:t>
                      </a:r>
                      <a:r>
                        <a:rPr lang="vi-V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mobile-first</a:t>
                      </a:r>
                      <a:r>
                        <a:rPr lang="vi-V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tốt, </a:t>
                      </a:r>
                      <a:r>
                        <a:rPr lang="vi-V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r>
                        <a:rPr lang="vi-V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đủ vai trò, nội dung có định hướng rõ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Mục tiêu: Hoàn thành website truyền thông về nhà thông minh có CMS, hiển thị responsive, SEO tốt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68876"/>
                  </a:ext>
                </a:extLst>
              </a:tr>
              <a:tr h="158027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(Weaknesses) – Điểm yếu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Thời gian gấp (1 tuần), chưa có dữ liệu thực tế nhiều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Ví dụ: Page load &lt;3s, hiển thị tốt trên mobile, đạt 1 triệu view cùng lúc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395335"/>
                  </a:ext>
                </a:extLst>
              </a:tr>
              <a:tr h="1580279">
                <a:tc>
                  <a:txBody>
                    <a:bodyPr/>
                    <a:lstStyle/>
                    <a:p>
                      <a:pPr algn="l" fontAlgn="t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 (Opportunities) – Cơ hội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Thị trường nhà thông minh đang tăng trưởng, nhu cầu nội dung chất lượng cao cao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Phạm vi trong 7 ngày, phân chia nhóm rõ ràng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472161"/>
                  </a:ext>
                </a:extLst>
              </a:tr>
              <a:tr h="2107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(Threats) – Thách thức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Cạnh tranh từ các nền tảng lớn (Facebook, YouTube review), áp lực hiệu năng cao (1 triệu lượt xem)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Phù hợp mục tiêu truyền thông, hỗ trợ người dùng mua sắm thông minh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324061"/>
                  </a:ext>
                </a:extLst>
              </a:tr>
              <a:tr h="108390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Time-bound (Có giới hạn thời gian)</a:t>
                      </a: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Hoàn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thành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trong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tuần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17" marR="5117" marT="5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2087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4231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18265496" cy="10287000"/>
          </a:xfrm>
          <a:custGeom>
            <a:avLst/>
            <a:gdLst/>
            <a:ahLst/>
            <a:cxnLst/>
            <a:rect l="l" t="t" r="r" b="b"/>
            <a:pathLst>
              <a:path w="18265496" h="10287000">
                <a:moveTo>
                  <a:pt x="0" y="0"/>
                </a:moveTo>
                <a:lnTo>
                  <a:pt x="18265496" y="0"/>
                </a:lnTo>
                <a:lnTo>
                  <a:pt x="182654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14" b="-171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4231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-1028700" y="8253697"/>
            <a:ext cx="3855254" cy="3855254"/>
          </a:xfrm>
          <a:custGeom>
            <a:avLst/>
            <a:gdLst/>
            <a:ahLst/>
            <a:cxnLst/>
            <a:rect l="l" t="t" r="r" b="b"/>
            <a:pathLst>
              <a:path w="3855254" h="3855254">
                <a:moveTo>
                  <a:pt x="0" y="0"/>
                </a:moveTo>
                <a:lnTo>
                  <a:pt x="3855254" y="0"/>
                </a:lnTo>
                <a:lnTo>
                  <a:pt x="3855254" y="3855254"/>
                </a:lnTo>
                <a:lnTo>
                  <a:pt x="0" y="3855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 flipV="1">
            <a:off x="15885020" y="-97545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890892" y="1081944"/>
            <a:ext cx="6506217" cy="1372220"/>
          </a:xfrm>
          <a:custGeom>
            <a:avLst/>
            <a:gdLst/>
            <a:ahLst/>
            <a:cxnLst/>
            <a:rect l="l" t="t" r="r" b="b"/>
            <a:pathLst>
              <a:path w="6506217" h="1372220">
                <a:moveTo>
                  <a:pt x="0" y="0"/>
                </a:moveTo>
                <a:lnTo>
                  <a:pt x="6506216" y="0"/>
                </a:lnTo>
                <a:lnTo>
                  <a:pt x="6506216" y="1372220"/>
                </a:lnTo>
                <a:lnTo>
                  <a:pt x="0" y="13722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488353" y="1472848"/>
            <a:ext cx="5311294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FFFAF4"/>
                </a:solidFill>
                <a:latin typeface="Benne"/>
                <a:ea typeface="Benne"/>
                <a:cs typeface="Benne"/>
                <a:sym typeface="Benne"/>
              </a:rPr>
              <a:t>Chi phí</a:t>
            </a:r>
          </a:p>
        </p:txBody>
      </p:sp>
      <p:sp>
        <p:nvSpPr>
          <p:cNvPr id="9" name="Freeform 9"/>
          <p:cNvSpPr/>
          <p:nvPr/>
        </p:nvSpPr>
        <p:spPr>
          <a:xfrm>
            <a:off x="8934670" y="2730208"/>
            <a:ext cx="418661" cy="418661"/>
          </a:xfrm>
          <a:custGeom>
            <a:avLst/>
            <a:gdLst/>
            <a:ahLst/>
            <a:cxnLst/>
            <a:rect l="l" t="t" r="r" b="b"/>
            <a:pathLst>
              <a:path w="418661" h="418661">
                <a:moveTo>
                  <a:pt x="0" y="0"/>
                </a:moveTo>
                <a:lnTo>
                  <a:pt x="418660" y="0"/>
                </a:lnTo>
                <a:lnTo>
                  <a:pt x="418660" y="418661"/>
                </a:lnTo>
                <a:lnTo>
                  <a:pt x="0" y="418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606078" y="2730208"/>
            <a:ext cx="418661" cy="418661"/>
          </a:xfrm>
          <a:custGeom>
            <a:avLst/>
            <a:gdLst/>
            <a:ahLst/>
            <a:cxnLst/>
            <a:rect l="l" t="t" r="r" b="b"/>
            <a:pathLst>
              <a:path w="418661" h="418661">
                <a:moveTo>
                  <a:pt x="0" y="0"/>
                </a:moveTo>
                <a:lnTo>
                  <a:pt x="418661" y="0"/>
                </a:lnTo>
                <a:lnTo>
                  <a:pt x="418661" y="418661"/>
                </a:lnTo>
                <a:lnTo>
                  <a:pt x="0" y="418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8258834" y="2730208"/>
            <a:ext cx="418661" cy="418661"/>
          </a:xfrm>
          <a:custGeom>
            <a:avLst/>
            <a:gdLst/>
            <a:ahLst/>
            <a:cxnLst/>
            <a:rect l="l" t="t" r="r" b="b"/>
            <a:pathLst>
              <a:path w="418661" h="418661">
                <a:moveTo>
                  <a:pt x="0" y="0"/>
                </a:moveTo>
                <a:lnTo>
                  <a:pt x="418661" y="0"/>
                </a:lnTo>
                <a:lnTo>
                  <a:pt x="418661" y="418661"/>
                </a:lnTo>
                <a:lnTo>
                  <a:pt x="0" y="418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BF7071D2-F696-ADF8-BE50-1ECF88DAA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1833"/>
              </p:ext>
            </p:extLst>
          </p:nvPr>
        </p:nvGraphicFramePr>
        <p:xfrm>
          <a:off x="1247666" y="3655144"/>
          <a:ext cx="15792668" cy="4361529"/>
        </p:xfrm>
        <a:graphic>
          <a:graphicData uri="http://schemas.openxmlformats.org/drawingml/2006/table">
            <a:tbl>
              <a:tblPr/>
              <a:tblGrid>
                <a:gridCol w="2113202">
                  <a:extLst>
                    <a:ext uri="{9D8B030D-6E8A-4147-A177-3AD203B41FA5}">
                      <a16:colId xmlns:a16="http://schemas.microsoft.com/office/drawing/2014/main" val="2946428685"/>
                    </a:ext>
                  </a:extLst>
                </a:gridCol>
                <a:gridCol w="4888543">
                  <a:extLst>
                    <a:ext uri="{9D8B030D-6E8A-4147-A177-3AD203B41FA5}">
                      <a16:colId xmlns:a16="http://schemas.microsoft.com/office/drawing/2014/main" val="3556222016"/>
                    </a:ext>
                  </a:extLst>
                </a:gridCol>
                <a:gridCol w="6593192">
                  <a:extLst>
                    <a:ext uri="{9D8B030D-6E8A-4147-A177-3AD203B41FA5}">
                      <a16:colId xmlns:a16="http://schemas.microsoft.com/office/drawing/2014/main" val="1379164830"/>
                    </a:ext>
                  </a:extLst>
                </a:gridCol>
                <a:gridCol w="2197731">
                  <a:extLst>
                    <a:ext uri="{9D8B030D-6E8A-4147-A177-3AD203B41FA5}">
                      <a16:colId xmlns:a16="http://schemas.microsoft.com/office/drawing/2014/main" val="264420781"/>
                    </a:ext>
                  </a:extLst>
                </a:gridCol>
              </a:tblGrid>
              <a:tr h="8159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Vị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trí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Lương tối thiểu (triệu)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Lương tối đa (triệu)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Lương trung bình (triệu)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32019"/>
                  </a:ext>
                </a:extLst>
              </a:tr>
              <a:tr h="40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 End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50673"/>
                  </a:ext>
                </a:extLst>
              </a:tr>
              <a:tr h="40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End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16,0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08869"/>
                  </a:ext>
                </a:extLst>
              </a:tr>
              <a:tr h="3627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Analyst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204674"/>
                  </a:ext>
                </a:extLst>
              </a:tr>
              <a:tr h="38503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 Creator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3864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DevOps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994524"/>
                  </a:ext>
                </a:extLst>
              </a:tr>
              <a:tr h="376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Manager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041807"/>
                  </a:ext>
                </a:extLst>
              </a:tr>
              <a:tr h="40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QA/QC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508765"/>
                  </a:ext>
                </a:extLst>
              </a:tr>
              <a:tr h="40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SEO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983453"/>
                  </a:ext>
                </a:extLst>
              </a:tr>
              <a:tr h="40796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UX/UI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17,5</a:t>
                      </a:r>
                    </a:p>
                  </a:txBody>
                  <a:tcPr marL="4405" marR="4405" marT="44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454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4231" y="-3614202"/>
            <a:ext cx="20619368" cy="17515403"/>
            <a:chOff x="0" y="0"/>
            <a:chExt cx="27492491" cy="23353871"/>
          </a:xfrm>
        </p:grpSpPr>
        <p:sp>
          <p:nvSpPr>
            <p:cNvPr id="3" name="Freeform 3"/>
            <p:cNvSpPr/>
            <p:nvPr/>
          </p:nvSpPr>
          <p:spPr>
            <a:xfrm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l="l" t="t" r="r" b="b"/>
              <a:pathLst>
                <a:path w="23353871" h="13807976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-1028700" y="8253697"/>
            <a:ext cx="3855254" cy="3855254"/>
          </a:xfrm>
          <a:custGeom>
            <a:avLst/>
            <a:gdLst/>
            <a:ahLst/>
            <a:cxnLst/>
            <a:rect l="l" t="t" r="r" b="b"/>
            <a:pathLst>
              <a:path w="3855254" h="3855254">
                <a:moveTo>
                  <a:pt x="0" y="0"/>
                </a:moveTo>
                <a:lnTo>
                  <a:pt x="3855254" y="0"/>
                </a:lnTo>
                <a:lnTo>
                  <a:pt x="3855254" y="3855254"/>
                </a:lnTo>
                <a:lnTo>
                  <a:pt x="0" y="3855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 flipV="1">
            <a:off x="15885020" y="-97545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890892" y="1081944"/>
            <a:ext cx="6506217" cy="1372220"/>
          </a:xfrm>
          <a:custGeom>
            <a:avLst/>
            <a:gdLst/>
            <a:ahLst/>
            <a:cxnLst/>
            <a:rect l="l" t="t" r="r" b="b"/>
            <a:pathLst>
              <a:path w="6506217" h="1372220">
                <a:moveTo>
                  <a:pt x="0" y="0"/>
                </a:moveTo>
                <a:lnTo>
                  <a:pt x="6506216" y="0"/>
                </a:lnTo>
                <a:lnTo>
                  <a:pt x="6506216" y="1372220"/>
                </a:lnTo>
                <a:lnTo>
                  <a:pt x="0" y="13722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488353" y="1472848"/>
            <a:ext cx="5311294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FFFAF4"/>
                </a:solidFill>
                <a:latin typeface="Benne"/>
                <a:ea typeface="Benne"/>
                <a:cs typeface="Benne"/>
                <a:sym typeface="Benne"/>
              </a:rPr>
              <a:t>Chi phí</a:t>
            </a:r>
          </a:p>
        </p:txBody>
      </p:sp>
      <p:sp>
        <p:nvSpPr>
          <p:cNvPr id="9" name="Freeform 9"/>
          <p:cNvSpPr/>
          <p:nvPr/>
        </p:nvSpPr>
        <p:spPr>
          <a:xfrm>
            <a:off x="8934670" y="2730208"/>
            <a:ext cx="418661" cy="418661"/>
          </a:xfrm>
          <a:custGeom>
            <a:avLst/>
            <a:gdLst/>
            <a:ahLst/>
            <a:cxnLst/>
            <a:rect l="l" t="t" r="r" b="b"/>
            <a:pathLst>
              <a:path w="418661" h="418661">
                <a:moveTo>
                  <a:pt x="0" y="0"/>
                </a:moveTo>
                <a:lnTo>
                  <a:pt x="418660" y="0"/>
                </a:lnTo>
                <a:lnTo>
                  <a:pt x="418660" y="418661"/>
                </a:lnTo>
                <a:lnTo>
                  <a:pt x="0" y="418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606078" y="2730208"/>
            <a:ext cx="418661" cy="418661"/>
          </a:xfrm>
          <a:custGeom>
            <a:avLst/>
            <a:gdLst/>
            <a:ahLst/>
            <a:cxnLst/>
            <a:rect l="l" t="t" r="r" b="b"/>
            <a:pathLst>
              <a:path w="418661" h="418661">
                <a:moveTo>
                  <a:pt x="0" y="0"/>
                </a:moveTo>
                <a:lnTo>
                  <a:pt x="418661" y="0"/>
                </a:lnTo>
                <a:lnTo>
                  <a:pt x="418661" y="418661"/>
                </a:lnTo>
                <a:lnTo>
                  <a:pt x="0" y="418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8258834" y="2730208"/>
            <a:ext cx="418661" cy="418661"/>
          </a:xfrm>
          <a:custGeom>
            <a:avLst/>
            <a:gdLst/>
            <a:ahLst/>
            <a:cxnLst/>
            <a:rect l="l" t="t" r="r" b="b"/>
            <a:pathLst>
              <a:path w="418661" h="418661">
                <a:moveTo>
                  <a:pt x="0" y="0"/>
                </a:moveTo>
                <a:lnTo>
                  <a:pt x="418661" y="0"/>
                </a:lnTo>
                <a:lnTo>
                  <a:pt x="418661" y="418661"/>
                </a:lnTo>
                <a:lnTo>
                  <a:pt x="0" y="418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3" name="Bảng 12">
            <a:extLst>
              <a:ext uri="{FF2B5EF4-FFF2-40B4-BE49-F238E27FC236}">
                <a16:creationId xmlns:a16="http://schemas.microsoft.com/office/drawing/2014/main" id="{FF64E9EF-206A-AC31-7B7F-C2A786CA7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0741"/>
              </p:ext>
            </p:extLst>
          </p:nvPr>
        </p:nvGraphicFramePr>
        <p:xfrm>
          <a:off x="838200" y="3139344"/>
          <a:ext cx="16840200" cy="63475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210050">
                  <a:extLst>
                    <a:ext uri="{9D8B030D-6E8A-4147-A177-3AD203B41FA5}">
                      <a16:colId xmlns:a16="http://schemas.microsoft.com/office/drawing/2014/main" val="156249443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3250473634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3283048732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10853482"/>
                    </a:ext>
                  </a:extLst>
                </a:gridCol>
              </a:tblGrid>
              <a:tr h="1105597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Vị trí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3200" u="none" strike="noStrike">
                          <a:effectLst/>
                        </a:rPr>
                        <a:t>Lương/tháng (triệu/người)</a:t>
                      </a:r>
                      <a:endParaRPr lang="vi-V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vi-VN" sz="3200" u="none" strike="noStrike">
                          <a:effectLst/>
                        </a:rPr>
                        <a:t>Số người</a:t>
                      </a:r>
                      <a:endParaRPr lang="vi-V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Tổng chi phí (triệu/tháng)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308604"/>
                  </a:ext>
                </a:extLst>
              </a:tr>
              <a:tr h="58551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Back End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115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57,5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21678"/>
                  </a:ext>
                </a:extLst>
              </a:tr>
              <a:tr h="58551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Front End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160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80,0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526217"/>
                  </a:ext>
                </a:extLst>
              </a:tr>
              <a:tr h="58551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Business Analyst (BA)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175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87,5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558559"/>
                  </a:ext>
                </a:extLst>
              </a:tr>
              <a:tr h="58551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Content Creator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115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 dirty="0">
                          <a:effectLst/>
                        </a:rPr>
                        <a:t>57,5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239387"/>
                  </a:ext>
                </a:extLst>
              </a:tr>
              <a:tr h="557846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DevOps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185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92,5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842717"/>
                  </a:ext>
                </a:extLst>
              </a:tr>
              <a:tr h="58551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Project Manager (PM)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150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75,0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756894"/>
                  </a:ext>
                </a:extLst>
              </a:tr>
              <a:tr h="58551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QA/QC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85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42,5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583574"/>
                  </a:ext>
                </a:extLst>
              </a:tr>
              <a:tr h="58551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SEO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115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57,5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51146"/>
                  </a:ext>
                </a:extLst>
              </a:tr>
              <a:tr h="585514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UX/UI Designer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175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u="none" strike="noStrike" dirty="0">
                          <a:effectLst/>
                        </a:rPr>
                        <a:t>87,5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3" marR="4213" marT="421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4103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588</Words>
  <Application>Microsoft Office PowerPoint</Application>
  <PresentationFormat>Tùy chỉnh</PresentationFormat>
  <Paragraphs>154</Paragraphs>
  <Slides>14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2" baseType="lpstr">
      <vt:lpstr>Benne</vt:lpstr>
      <vt:lpstr>Bevan</vt:lpstr>
      <vt:lpstr>Ropa Sans</vt:lpstr>
      <vt:lpstr>Sansita Regular</vt:lpstr>
      <vt:lpstr>Arial</vt:lpstr>
      <vt:lpstr>Calibri</vt:lpstr>
      <vt:lpstr>Office Theme</vt:lpstr>
      <vt:lpstr>Microsoft Excel Worksheet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Manager</dc:title>
  <cp:lastModifiedBy>My Office</cp:lastModifiedBy>
  <cp:revision>3</cp:revision>
  <dcterms:created xsi:type="dcterms:W3CDTF">2006-08-16T00:00:00Z</dcterms:created>
  <dcterms:modified xsi:type="dcterms:W3CDTF">2025-07-31T16:17:53Z</dcterms:modified>
  <dc:identifier>DAGutXNYFME</dc:identifier>
</cp:coreProperties>
</file>