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7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3" r:id="rId16"/>
    <p:sldId id="309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10" r:id="rId34"/>
    <p:sldId id="311" r:id="rId35"/>
    <p:sldId id="312" r:id="rId36"/>
    <p:sldId id="313" r:id="rId37"/>
    <p:sldId id="315" r:id="rId38"/>
    <p:sldId id="333" r:id="rId39"/>
    <p:sldId id="316" r:id="rId40"/>
    <p:sldId id="334" r:id="rId41"/>
    <p:sldId id="335" r:id="rId42"/>
    <p:sldId id="336" r:id="rId43"/>
    <p:sldId id="337" r:id="rId44"/>
    <p:sldId id="314" r:id="rId45"/>
    <p:sldId id="290" r:id="rId4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  <p:embeddedFont>
      <p:font typeface="Cambria Math" panose="02040503050406030204" pitchFamily="18" charset="0"/>
      <p:regular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Chaodong" initials="ZC" lastIdx="1" clrIdx="0">
    <p:extLst>
      <p:ext uri="{19B8F6BF-5375-455C-9EA6-DF929625EA0E}">
        <p15:presenceInfo xmlns:p15="http://schemas.microsoft.com/office/powerpoint/2012/main" userId="04c4a81dbca2c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52" autoAdjust="0"/>
  </p:normalViewPr>
  <p:slideViewPr>
    <p:cSldViewPr snapToGrid="0">
      <p:cViewPr varScale="1">
        <p:scale>
          <a:sx n="125" d="100"/>
          <a:sy n="125" d="100"/>
        </p:scale>
        <p:origin x="19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E557E-71BD-4E48-8B39-E65103DE07C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77EB5-271E-47F8-B4E7-A050BEE7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5FB3-440F-475B-867D-0178E5B92A21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Dynamic Programming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148C37-BFF5-4332-8999-96225861DF39}"/>
              </a:ext>
            </a:extLst>
          </p:cNvPr>
          <p:cNvGrpSpPr/>
          <p:nvPr/>
        </p:nvGrpSpPr>
        <p:grpSpPr>
          <a:xfrm>
            <a:off x="284475" y="212462"/>
            <a:ext cx="6884302" cy="2908147"/>
            <a:chOff x="1091298" y="3429000"/>
            <a:chExt cx="6884302" cy="29081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93BE16-BBE2-4AF2-939D-189F74B289EA}"/>
                </a:ext>
              </a:extLst>
            </p:cNvPr>
            <p:cNvSpPr/>
            <p:nvPr/>
          </p:nvSpPr>
          <p:spPr>
            <a:xfrm>
              <a:off x="4222376" y="342900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AF600E-CFD1-4249-AA82-77E88CC2AAF7}"/>
                </a:ext>
              </a:extLst>
            </p:cNvPr>
            <p:cNvSpPr/>
            <p:nvPr/>
          </p:nvSpPr>
          <p:spPr>
            <a:xfrm>
              <a:off x="7276353" y="3991982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4BC327-F1F3-40D9-ADAA-57EC16174B15}"/>
                </a:ext>
              </a:extLst>
            </p:cNvPr>
            <p:cNvSpPr/>
            <p:nvPr/>
          </p:nvSpPr>
          <p:spPr>
            <a:xfrm>
              <a:off x="6335058" y="3990190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2FFA37-C34B-46C6-A9A6-9BC18BF4828B}"/>
                </a:ext>
              </a:extLst>
            </p:cNvPr>
            <p:cNvSpPr/>
            <p:nvPr/>
          </p:nvSpPr>
          <p:spPr>
            <a:xfrm>
              <a:off x="5067148" y="3991982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E1073C-D85A-493B-93A2-D0A6E0C12EF5}"/>
                </a:ext>
              </a:extLst>
            </p:cNvPr>
            <p:cNvSpPr/>
            <p:nvPr/>
          </p:nvSpPr>
          <p:spPr>
            <a:xfrm>
              <a:off x="2239980" y="3990190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0A2C82-0FED-4D26-A530-3E7CDBFC6BFB}"/>
                </a:ext>
              </a:extLst>
            </p:cNvPr>
            <p:cNvCxnSpPr>
              <a:stCxn id="6" idx="6"/>
              <a:endCxn id="9" idx="0"/>
            </p:cNvCxnSpPr>
            <p:nvPr/>
          </p:nvCxnSpPr>
          <p:spPr>
            <a:xfrm>
              <a:off x="4921623" y="3602467"/>
              <a:ext cx="2704354" cy="389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8C0978-B7D3-491F-AB5D-9B965379B32D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4819221" y="3725127"/>
              <a:ext cx="1618239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CBE928-4772-4026-A45B-8D49941913E5}"/>
                </a:ext>
              </a:extLst>
            </p:cNvPr>
            <p:cNvCxnSpPr>
              <a:cxnSpLocks/>
              <a:stCxn id="6" idx="4"/>
              <a:endCxn id="11" idx="1"/>
            </p:cNvCxnSpPr>
            <p:nvPr/>
          </p:nvCxnSpPr>
          <p:spPr>
            <a:xfrm>
              <a:off x="4572000" y="3775934"/>
              <a:ext cx="597550" cy="266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1C87476-0BDF-46C1-80A1-C2C775B25666}"/>
                </a:ext>
              </a:extLst>
            </p:cNvPr>
            <p:cNvCxnSpPr>
              <a:cxnSpLocks/>
              <a:stCxn id="6" idx="3"/>
              <a:endCxn id="12" idx="7"/>
            </p:cNvCxnSpPr>
            <p:nvPr/>
          </p:nvCxnSpPr>
          <p:spPr>
            <a:xfrm flipH="1">
              <a:off x="2836825" y="3725127"/>
              <a:ext cx="1487953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7960F3-CCD5-420C-BCB1-9ACC023A0087}"/>
                </a:ext>
              </a:extLst>
            </p:cNvPr>
            <p:cNvSpPr/>
            <p:nvPr/>
          </p:nvSpPr>
          <p:spPr>
            <a:xfrm>
              <a:off x="6335058" y="4656267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841BB8-97EB-454F-91E2-3EFE5E5ACF0B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>
              <a:off x="6684682" y="4337124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72A1D7-79D4-4BEA-AED0-610CCBDB0953}"/>
                </a:ext>
              </a:extLst>
            </p:cNvPr>
            <p:cNvSpPr/>
            <p:nvPr/>
          </p:nvSpPr>
          <p:spPr>
            <a:xfrm>
              <a:off x="5526742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577CE8-8F72-4B8B-98AB-86EAFD728D6A}"/>
                </a:ext>
              </a:extLst>
            </p:cNvPr>
            <p:cNvSpPr/>
            <p:nvPr/>
          </p:nvSpPr>
          <p:spPr>
            <a:xfrm>
              <a:off x="4631465" y="4658059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739715-1EE0-48DE-8328-876AE92A0456}"/>
                </a:ext>
              </a:extLst>
            </p:cNvPr>
            <p:cNvCxnSpPr>
              <a:cxnSpLocks/>
              <a:stCxn id="11" idx="5"/>
              <a:endCxn id="19" idx="0"/>
            </p:cNvCxnSpPr>
            <p:nvPr/>
          </p:nvCxnSpPr>
          <p:spPr>
            <a:xfrm>
              <a:off x="5663993" y="4288109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96EB68-E024-401C-924B-029F0E7E0C66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4981089" y="4288109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0CF9C66-C0B2-474C-B0AA-042416272F8F}"/>
                </a:ext>
              </a:extLst>
            </p:cNvPr>
            <p:cNvSpPr/>
            <p:nvPr/>
          </p:nvSpPr>
          <p:spPr>
            <a:xfrm>
              <a:off x="4631464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8505F28-07E1-4DDB-9139-B9320DE50610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 flipH="1">
              <a:off x="4981088" y="5004993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070E46-2168-49BA-983B-862A91503844}"/>
                </a:ext>
              </a:extLst>
            </p:cNvPr>
            <p:cNvSpPr/>
            <p:nvPr/>
          </p:nvSpPr>
          <p:spPr>
            <a:xfrm>
              <a:off x="3736187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7AE512-0285-4E0D-9BC4-6798DAFED77F}"/>
                </a:ext>
              </a:extLst>
            </p:cNvPr>
            <p:cNvSpPr/>
            <p:nvPr/>
          </p:nvSpPr>
          <p:spPr>
            <a:xfrm>
              <a:off x="2794892" y="4656267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FB56B5-86C8-4396-8E28-4E3FE56B083F}"/>
                </a:ext>
              </a:extLst>
            </p:cNvPr>
            <p:cNvSpPr/>
            <p:nvPr/>
          </p:nvSpPr>
          <p:spPr>
            <a:xfrm>
              <a:off x="1526982" y="4658059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0C6C55-6D86-47FA-A893-336B77EE59C9}"/>
                </a:ext>
              </a:extLst>
            </p:cNvPr>
            <p:cNvSpPr/>
            <p:nvPr/>
          </p:nvSpPr>
          <p:spPr>
            <a:xfrm>
              <a:off x="2794892" y="5322344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315C04-753C-4CB9-A888-5385587BB79B}"/>
                </a:ext>
              </a:extLst>
            </p:cNvPr>
            <p:cNvSpPr/>
            <p:nvPr/>
          </p:nvSpPr>
          <p:spPr>
            <a:xfrm>
              <a:off x="1986576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8BA5E-0409-4188-8CC0-3B3B63BA22C6}"/>
                </a:ext>
              </a:extLst>
            </p:cNvPr>
            <p:cNvSpPr/>
            <p:nvPr/>
          </p:nvSpPr>
          <p:spPr>
            <a:xfrm>
              <a:off x="1091299" y="5324136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7B23F5-A2F8-4BD8-9E5F-60211EA2831E}"/>
                </a:ext>
              </a:extLst>
            </p:cNvPr>
            <p:cNvSpPr/>
            <p:nvPr/>
          </p:nvSpPr>
          <p:spPr>
            <a:xfrm>
              <a:off x="1091298" y="5990213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1FAB19-AD86-45D9-AA31-019CB1B4253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3144516" y="5003201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E00E7B-31EF-4BC2-A22B-93F7EAF954C5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1440922" y="5671070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320FAD-E3D8-445F-93CA-E71EE166661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1440923" y="4954186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C5BEB8-C686-4040-A945-6DC126BCD9FD}"/>
                </a:ext>
              </a:extLst>
            </p:cNvPr>
            <p:cNvCxnSpPr>
              <a:cxnSpLocks/>
              <a:stCxn id="27" idx="5"/>
              <a:endCxn id="29" idx="0"/>
            </p:cNvCxnSpPr>
            <p:nvPr/>
          </p:nvCxnSpPr>
          <p:spPr>
            <a:xfrm>
              <a:off x="2123827" y="4954186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F156D7D-B3E7-4A21-AE4B-9A5005FF455A}"/>
                </a:ext>
              </a:extLst>
            </p:cNvPr>
            <p:cNvCxnSpPr>
              <a:cxnSpLocks/>
              <a:stCxn id="12" idx="3"/>
              <a:endCxn id="27" idx="0"/>
            </p:cNvCxnSpPr>
            <p:nvPr/>
          </p:nvCxnSpPr>
          <p:spPr>
            <a:xfrm flipH="1">
              <a:off x="1876606" y="4286317"/>
              <a:ext cx="465776" cy="3717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C0B5C4-682C-41A4-8FFC-756149F17F55}"/>
                </a:ext>
              </a:extLst>
            </p:cNvPr>
            <p:cNvCxnSpPr>
              <a:cxnSpLocks/>
              <a:stCxn id="12" idx="5"/>
              <a:endCxn id="26" idx="0"/>
            </p:cNvCxnSpPr>
            <p:nvPr/>
          </p:nvCxnSpPr>
          <p:spPr>
            <a:xfrm>
              <a:off x="2836825" y="4286317"/>
              <a:ext cx="30769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479E6F-6590-4BBC-9064-AA6235EA8648}"/>
                </a:ext>
              </a:extLst>
            </p:cNvPr>
            <p:cNvCxnSpPr>
              <a:cxnSpLocks/>
              <a:stCxn id="12" idx="6"/>
              <a:endCxn id="25" idx="0"/>
            </p:cNvCxnSpPr>
            <p:nvPr/>
          </p:nvCxnSpPr>
          <p:spPr>
            <a:xfrm>
              <a:off x="2939227" y="4163657"/>
              <a:ext cx="1146584" cy="4944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9D57B53-43B5-44DA-B3DC-65EB1ADC0BBB}"/>
              </a:ext>
            </a:extLst>
          </p:cNvPr>
          <p:cNvGrpSpPr/>
          <p:nvPr/>
        </p:nvGrpSpPr>
        <p:grpSpPr>
          <a:xfrm>
            <a:off x="7685145" y="2947142"/>
            <a:ext cx="715964" cy="3624430"/>
            <a:chOff x="6484078" y="2778160"/>
            <a:chExt cx="715964" cy="362443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681C5A-59B3-497E-BF50-D53CAA0D574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43D765-E053-4F6F-A172-F3262545ECAF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B54AEB3-5BA0-41FF-BA51-5CC54208407F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C1C83E-B057-47F1-8576-3B5D2F1BAC87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966F92-DD50-4830-BAD9-5C787D4A654E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00C0199-E7A4-407B-BA9F-D194625D32A1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DB3E9B7-6E18-4BA6-AAEF-3B0630D640C1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E4172A5-9D1E-4B15-BBC6-6EFC1DA177A1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B5B72F-F2AE-4130-81BE-81BEBCCA3BA8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06C89919-61C5-4E86-BCE3-F8DEC9A57F86}"/>
                </a:ext>
              </a:extLst>
            </p:cNvPr>
            <p:cNvCxnSpPr>
              <a:cxnSpLocks/>
              <a:stCxn id="41" idx="2"/>
              <a:endCxn id="4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4A1E1989-8E0E-43B4-ADE5-A59568E848C5}"/>
                </a:ext>
              </a:extLst>
            </p:cNvPr>
            <p:cNvCxnSpPr>
              <a:cxnSpLocks/>
              <a:stCxn id="40" idx="6"/>
              <a:endCxn id="4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BD9C21A6-D81F-4BC1-8961-13138C42801E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or: Curved 259">
              <a:extLst>
                <a:ext uri="{FF2B5EF4-FFF2-40B4-BE49-F238E27FC236}">
                  <a16:creationId xmlns:a16="http://schemas.microsoft.com/office/drawing/2014/main" id="{6842219B-B6DD-4F62-A60C-6FC0A587E6F9}"/>
                </a:ext>
              </a:extLst>
            </p:cNvPr>
            <p:cNvCxnSpPr>
              <a:cxnSpLocks/>
              <a:stCxn id="39" idx="2"/>
              <a:endCxn id="4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or: Curved 263">
              <a:extLst>
                <a:ext uri="{FF2B5EF4-FFF2-40B4-BE49-F238E27FC236}">
                  <a16:creationId xmlns:a16="http://schemas.microsoft.com/office/drawing/2014/main" id="{A72BB129-B316-4763-B715-7FE6052929B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or: Curved 265">
              <a:extLst>
                <a:ext uri="{FF2B5EF4-FFF2-40B4-BE49-F238E27FC236}">
                  <a16:creationId xmlns:a16="http://schemas.microsoft.com/office/drawing/2014/main" id="{CF4F59A2-18BD-4ED6-B4B4-F5272F5A622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9F15EE7-2C8E-4EA4-BCC1-15508212B1CC}"/>
              </a:ext>
            </a:extLst>
          </p:cNvPr>
          <p:cNvGrpSpPr/>
          <p:nvPr/>
        </p:nvGrpSpPr>
        <p:grpSpPr>
          <a:xfrm>
            <a:off x="5235674" y="2035382"/>
            <a:ext cx="3840513" cy="1129652"/>
            <a:chOff x="4964044" y="2266135"/>
            <a:chExt cx="3840513" cy="1129652"/>
          </a:xfrm>
        </p:grpSpPr>
        <p:sp>
          <p:nvSpPr>
            <p:cNvPr id="272" name="Arrow: Right 271">
              <a:extLst>
                <a:ext uri="{FF2B5EF4-FFF2-40B4-BE49-F238E27FC236}">
                  <a16:creationId xmlns:a16="http://schemas.microsoft.com/office/drawing/2014/main" id="{15E5B06E-9899-48B0-AD3F-90932FFA7D3D}"/>
                </a:ext>
              </a:extLst>
            </p:cNvPr>
            <p:cNvSpPr/>
            <p:nvPr/>
          </p:nvSpPr>
          <p:spPr>
            <a:xfrm rot="1800000">
              <a:off x="4964044" y="2511862"/>
              <a:ext cx="1943859" cy="88392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3D9C633-8CB3-4D6A-A8D7-D4860BFF36C0}"/>
                </a:ext>
              </a:extLst>
            </p:cNvPr>
            <p:cNvSpPr txBox="1"/>
            <p:nvPr/>
          </p:nvSpPr>
          <p:spPr>
            <a:xfrm>
              <a:off x="5877858" y="2266135"/>
              <a:ext cx="2926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Overlapping subproblems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723F8286-F2FA-4D2C-A0C0-60AAC656055F}"/>
              </a:ext>
            </a:extLst>
          </p:cNvPr>
          <p:cNvGrpSpPr/>
          <p:nvPr/>
        </p:nvGrpSpPr>
        <p:grpSpPr>
          <a:xfrm>
            <a:off x="394533" y="3987970"/>
            <a:ext cx="6063853" cy="2363725"/>
            <a:chOff x="303896" y="3547156"/>
            <a:chExt cx="6063853" cy="2363725"/>
          </a:xfrm>
        </p:grpSpPr>
        <p:sp>
          <p:nvSpPr>
            <p:cNvPr id="274" name="矩形 4">
              <a:extLst>
                <a:ext uri="{FF2B5EF4-FFF2-40B4-BE49-F238E27FC236}">
                  <a16:creationId xmlns:a16="http://schemas.microsoft.com/office/drawing/2014/main" id="{DE37B33B-4002-4C1E-BC20-7EA19F2CF595}"/>
                </a:ext>
              </a:extLst>
            </p:cNvPr>
            <p:cNvSpPr/>
            <p:nvPr/>
          </p:nvSpPr>
          <p:spPr>
            <a:xfrm>
              <a:off x="303896" y="3547156"/>
              <a:ext cx="6063853" cy="236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CutRodRecMemAux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prices,r,n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(r[n]&gt;0)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 r[n]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(n==0)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0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q = Max(q, prices[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]+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prices,r,n-i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r[n] = q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q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矩形 4">
              <a:extLst>
                <a:ext uri="{FF2B5EF4-FFF2-40B4-BE49-F238E27FC236}">
                  <a16:creationId xmlns:a16="http://schemas.microsoft.com/office/drawing/2014/main" id="{EBD2BB39-5EE4-4A53-AEA9-B21AC82B27F3}"/>
                </a:ext>
              </a:extLst>
            </p:cNvPr>
            <p:cNvSpPr/>
            <p:nvPr/>
          </p:nvSpPr>
          <p:spPr>
            <a:xfrm>
              <a:off x="2110321" y="3939983"/>
              <a:ext cx="3825652" cy="935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60D7AB5-8B86-4908-915E-01D17A3086DA}"/>
                  </a:ext>
                </a:extLst>
              </p:cNvPr>
              <p:cNvSpPr txBox="1"/>
              <p:nvPr/>
            </p:nvSpPr>
            <p:spPr>
              <a:xfrm>
                <a:off x="394533" y="3470990"/>
                <a:ext cx="6220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Runtime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lines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nodes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subproblem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60D7AB5-8B86-4908-915E-01D17A30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3" y="3470990"/>
                <a:ext cx="6220485" cy="400110"/>
              </a:xfrm>
              <a:prstGeom prst="rect">
                <a:avLst/>
              </a:prstGeom>
              <a:blipFill>
                <a:blip r:embed="rId2"/>
                <a:stretch>
                  <a:fillRect l="-107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3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The Top-Down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8A40-0E45-45F5-94B0-07E8DEC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subproblem graph is a DAG!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WHY?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Solving the problem using recursion is like DFS.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Convert recursion to iteration?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7A175-E25A-4894-A397-B00FD5B10AB6}"/>
              </a:ext>
            </a:extLst>
          </p:cNvPr>
          <p:cNvGrpSpPr/>
          <p:nvPr/>
        </p:nvGrpSpPr>
        <p:grpSpPr>
          <a:xfrm>
            <a:off x="628650" y="2033515"/>
            <a:ext cx="6066544" cy="2363725"/>
            <a:chOff x="303896" y="3547156"/>
            <a:chExt cx="6066544" cy="2363725"/>
          </a:xfrm>
        </p:grpSpPr>
        <p:sp>
          <p:nvSpPr>
            <p:cNvPr id="25" name="矩形 4">
              <a:extLst>
                <a:ext uri="{FF2B5EF4-FFF2-40B4-BE49-F238E27FC236}">
                  <a16:creationId xmlns:a16="http://schemas.microsoft.com/office/drawing/2014/main" id="{863A08B9-171C-4A8A-A6A7-BE5A162BBBFC}"/>
                </a:ext>
              </a:extLst>
            </p:cNvPr>
            <p:cNvSpPr/>
            <p:nvPr/>
          </p:nvSpPr>
          <p:spPr>
            <a:xfrm>
              <a:off x="303896" y="3547156"/>
              <a:ext cx="6066544" cy="236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CutRodRecMemAux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prices,r,n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(r[n]&gt;0)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 r[n]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(n==0)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0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q = Max(q, prices[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]+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prices,r,n-i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r[n] = q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q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矩形 4">
              <a:extLst>
                <a:ext uri="{FF2B5EF4-FFF2-40B4-BE49-F238E27FC236}">
                  <a16:creationId xmlns:a16="http://schemas.microsoft.com/office/drawing/2014/main" id="{F7B1344D-6910-4BFC-A0E5-DE709CFA753F}"/>
                </a:ext>
              </a:extLst>
            </p:cNvPr>
            <p:cNvSpPr/>
            <p:nvPr/>
          </p:nvSpPr>
          <p:spPr>
            <a:xfrm>
              <a:off x="2110321" y="3939983"/>
              <a:ext cx="3825652" cy="935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9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The Bottom-Up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8A40-0E45-45F5-94B0-07E8DEC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99712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Convert recursion to iteration?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subproblem graph is a DAG.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problem cannot be solved until all subproblems it depends upon are solved.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Consider subproblems in reverse topo order!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">
            <a:extLst>
              <a:ext uri="{FF2B5EF4-FFF2-40B4-BE49-F238E27FC236}">
                <a16:creationId xmlns:a16="http://schemas.microsoft.com/office/drawing/2014/main" id="{DC9AD66F-187D-41D5-AFC5-ED7583D4C1FA}"/>
              </a:ext>
            </a:extLst>
          </p:cNvPr>
          <p:cNvSpPr/>
          <p:nvPr/>
        </p:nvSpPr>
        <p:spPr>
          <a:xfrm>
            <a:off x="983845" y="3861285"/>
            <a:ext cx="4854578" cy="222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CutRodIter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prices,n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r[0] =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593FE3-3179-48C6-9859-361CA975EDC5}"/>
                  </a:ext>
                </a:extLst>
              </p:cNvPr>
              <p:cNvSpPr txBox="1"/>
              <p:nvPr/>
            </p:nvSpPr>
            <p:spPr>
              <a:xfrm>
                <a:off x="3820776" y="3907026"/>
                <a:ext cx="19987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593FE3-3179-48C6-9859-361CA975E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776" y="3907026"/>
                <a:ext cx="1998752" cy="400110"/>
              </a:xfrm>
              <a:prstGeom prst="rect">
                <a:avLst/>
              </a:prstGeom>
              <a:blipFill>
                <a:blip r:embed="rId2"/>
                <a:stretch>
                  <a:fillRect l="-3049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8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The Bottom-Up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Convert recursion to iteration?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Consider subproblems in reverse topo order!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Or, inspect the recurrence more carefully!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">
            <a:extLst>
              <a:ext uri="{FF2B5EF4-FFF2-40B4-BE49-F238E27FC236}">
                <a16:creationId xmlns:a16="http://schemas.microsoft.com/office/drawing/2014/main" id="{DC9AD66F-187D-41D5-AFC5-ED7583D4C1FA}"/>
              </a:ext>
            </a:extLst>
          </p:cNvPr>
          <p:cNvSpPr/>
          <p:nvPr/>
        </p:nvSpPr>
        <p:spPr>
          <a:xfrm>
            <a:off x="983845" y="2575775"/>
            <a:ext cx="4854578" cy="222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CutRodIter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prices,n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r[0] =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1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Reconstructing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We sell length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Algorithm gives optimal revenue, but how to cut?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">
            <a:extLst>
              <a:ext uri="{FF2B5EF4-FFF2-40B4-BE49-F238E27FC236}">
                <a16:creationId xmlns:a16="http://schemas.microsoft.com/office/drawing/2014/main" id="{DC9AD66F-187D-41D5-AFC5-ED7583D4C1FA}"/>
              </a:ext>
            </a:extLst>
          </p:cNvPr>
          <p:cNvSpPr/>
          <p:nvPr/>
        </p:nvSpPr>
        <p:spPr>
          <a:xfrm>
            <a:off x="893539" y="3429000"/>
            <a:ext cx="4424150" cy="2683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CutRodIter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prices,n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r[0] =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(q &lt;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q =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cuts[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矩形 4">
            <a:extLst>
              <a:ext uri="{FF2B5EF4-FFF2-40B4-BE49-F238E27FC236}">
                <a16:creationId xmlns:a16="http://schemas.microsoft.com/office/drawing/2014/main" id="{B9A756F7-3911-4A62-9BE8-4A2EE49BA3A8}"/>
              </a:ext>
            </a:extLst>
          </p:cNvPr>
          <p:cNvSpPr/>
          <p:nvPr/>
        </p:nvSpPr>
        <p:spPr>
          <a:xfrm>
            <a:off x="4061335" y="3523950"/>
            <a:ext cx="2512710" cy="1135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PrintOpt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cuts,n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(n&gt;0)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 cuts[n]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n – cuts[n]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(optimization) problem: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optimal solution step by step.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</a:t>
            </a:r>
            <a:r>
              <a:rPr lang="en-US" b="1" dirty="0">
                <a:solidFill>
                  <a:srgbClr val="C00000"/>
                </a:solidFill>
              </a:rPr>
              <a:t>optimal substructure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property.</a:t>
            </a:r>
          </a:p>
          <a:p>
            <a:pPr lvl="2"/>
            <a:r>
              <a:rPr lang="en-US" dirty="0"/>
              <a:t>We can design a recursive algorithm.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lots of </a:t>
            </a:r>
            <a:r>
              <a:rPr lang="en-US" b="1" dirty="0">
                <a:solidFill>
                  <a:srgbClr val="C00000"/>
                </a:solidFill>
              </a:rPr>
              <a:t>overlapping subproblems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dirty="0"/>
              <a:t>Recursion and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memorize</a:t>
            </a:r>
            <a:r>
              <a:rPr lang="en-US" dirty="0"/>
              <a:t> solutions.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(Top-Down)</a:t>
            </a:r>
          </a:p>
          <a:p>
            <a:pPr lvl="2"/>
            <a:r>
              <a:rPr lang="en-US" dirty="0"/>
              <a:t>Or, consider subproblems in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right order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(Bottom-Up)</a:t>
            </a:r>
          </a:p>
          <a:p>
            <a:pPr>
              <a:spcBef>
                <a:spcPts val="2400"/>
              </a:spcBef>
            </a:pPr>
            <a:r>
              <a:rPr lang="en-US" dirty="0"/>
              <a:t>We have seen such algorithms previously!</a:t>
            </a:r>
          </a:p>
        </p:txBody>
      </p:sp>
    </p:spTree>
    <p:extLst>
      <p:ext uri="{BB962C8B-B14F-4D97-AF65-F5344CB8AC3E}">
        <p14:creationId xmlns:p14="http://schemas.microsoft.com/office/powerpoint/2010/main" val="42424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APSP via Dynamic Programming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/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E0280-D806-43D7-8D7D-DBAF71693746}"/>
              </a:ext>
            </a:extLst>
          </p:cNvPr>
          <p:cNvSpPr/>
          <p:nvPr/>
        </p:nvSpPr>
        <p:spPr>
          <a:xfrm>
            <a:off x="5163671" y="4055738"/>
            <a:ext cx="2923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Bottom-up Approach.</a:t>
            </a:r>
          </a:p>
        </p:txBody>
      </p:sp>
    </p:spTree>
    <p:extLst>
      <p:ext uri="{BB962C8B-B14F-4D97-AF65-F5344CB8AC3E}">
        <p14:creationId xmlns:p14="http://schemas.microsoft.com/office/powerpoint/2010/main" val="155351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E.g. [rod-cutting]: (one cut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+ (solution for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E.g. [rod-cutting]: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Compute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Top-down or Bottom-up.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Usually use bottom-up.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] Construct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Remember optimal choices (beside optimal solution values).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FE90-89E1-4CBE-8C84-45607351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1DC6D-F28B-45E5-97C1-9576C0996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Input:</a:t>
                </a:r>
                <a:r>
                  <a:rPr lang="en-US" sz="2400" dirty="0"/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Output: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Compute output with minimum work?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Matrix multiplication is associative, and order does matter!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i="1" dirty="0"/>
                  <a:t>Example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=10×100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10×100×5+10×5×50=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7500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costs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×5×50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+10×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×50=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7500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Optimal order for minimum cost?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1DC6D-F28B-45E5-97C1-9576C0996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Matrix-chain Multiplication</a:t>
            </a:r>
            <a:br>
              <a:rPr lang="en-US" dirty="0"/>
            </a:br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minimum work?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What’s the last step in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every order, last step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be min cost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lvl="2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Optimal Substructure Property!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2D35-405A-4711-A72D-F1ABC14C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5724-8763-4CD9-B436-3E390692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Divide and Conquer</a:t>
            </a:r>
          </a:p>
          <a:p>
            <a:pPr lvl="1"/>
            <a:r>
              <a:rPr lang="en-US" sz="2000" dirty="0"/>
              <a:t>Divide (reduce) the problem into one or more subproblems;</a:t>
            </a:r>
          </a:p>
          <a:p>
            <a:pPr lvl="1"/>
            <a:r>
              <a:rPr lang="en-US" sz="2000" dirty="0"/>
              <a:t>Recursively solve subproblems;</a:t>
            </a:r>
          </a:p>
          <a:p>
            <a:pPr lvl="1"/>
            <a:r>
              <a:rPr lang="en-US" sz="2000" dirty="0"/>
              <a:t>Combine partial solutions to obtain complete solution.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merge-sort, quick-sort, binary-search, …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Greedy</a:t>
            </a:r>
          </a:p>
          <a:p>
            <a:pPr lvl="1"/>
            <a:r>
              <a:rPr lang="en-US" sz="2000" dirty="0"/>
              <a:t>Gradually generate a solution for the problem;</a:t>
            </a:r>
          </a:p>
          <a:p>
            <a:pPr lvl="1"/>
            <a:r>
              <a:rPr lang="en-US" sz="2000" dirty="0"/>
              <a:t>At each step: make an </a:t>
            </a:r>
            <a:r>
              <a:rPr lang="en-US" sz="2000" dirty="0">
                <a:solidFill>
                  <a:srgbClr val="C00000"/>
                </a:solidFill>
              </a:rPr>
              <a:t>optimal choice</a:t>
            </a:r>
            <a:r>
              <a:rPr lang="en-US" sz="2000" dirty="0"/>
              <a:t>, then compute </a:t>
            </a:r>
            <a:r>
              <a:rPr lang="en-US" sz="2000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 of the subproblem induced by the choice made.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MST, Dijkstra, Huffman codes, …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8F64C347-D96E-4D0A-8D81-B8DA7E0B12DF}"/>
              </a:ext>
            </a:extLst>
          </p:cNvPr>
          <p:cNvSpPr/>
          <p:nvPr/>
        </p:nvSpPr>
        <p:spPr>
          <a:xfrm>
            <a:off x="2781987" y="4564575"/>
            <a:ext cx="2500017" cy="33222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DBC8914C-980D-4811-93EE-9E0266AC6297}"/>
              </a:ext>
            </a:extLst>
          </p:cNvPr>
          <p:cNvSpPr/>
          <p:nvPr/>
        </p:nvSpPr>
        <p:spPr>
          <a:xfrm>
            <a:off x="5344099" y="4564575"/>
            <a:ext cx="2369133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D6DA5766-791C-47A4-B3AD-02747AAD2AC5}"/>
              </a:ext>
            </a:extLst>
          </p:cNvPr>
          <p:cNvSpPr/>
          <p:nvPr/>
        </p:nvSpPr>
        <p:spPr>
          <a:xfrm>
            <a:off x="1354805" y="4866604"/>
            <a:ext cx="5906607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2F9C53-AF55-4511-B038-23D0919FF30E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031996" y="4094023"/>
            <a:ext cx="1961349" cy="47055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43939F-2B03-4D1C-8B04-CD701C28AE4B}"/>
              </a:ext>
            </a:extLst>
          </p:cNvPr>
          <p:cNvSpPr txBox="1"/>
          <p:nvPr/>
        </p:nvSpPr>
        <p:spPr>
          <a:xfrm>
            <a:off x="3471340" y="3724691"/>
            <a:ext cx="50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Greedy choice property.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(Could be hard to identify.)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971C2-CD5E-437D-856F-EBDDECA7CE4B}"/>
              </a:ext>
            </a:extLst>
          </p:cNvPr>
          <p:cNvSpPr txBox="1"/>
          <p:nvPr/>
        </p:nvSpPr>
        <p:spPr>
          <a:xfrm>
            <a:off x="5365192" y="5576651"/>
            <a:ext cx="315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Optimal substructure property.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2CBC9-3582-4820-8C30-52DA05842154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H="1" flipV="1">
            <a:off x="4308109" y="5198832"/>
            <a:ext cx="2632162" cy="3778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C97ABB-FFC1-4048-A172-2956E3E951EF}"/>
              </a:ext>
            </a:extLst>
          </p:cNvPr>
          <p:cNvSpPr txBox="1"/>
          <p:nvPr/>
        </p:nvSpPr>
        <p:spPr>
          <a:xfrm>
            <a:off x="1066328" y="5638444"/>
            <a:ext cx="7011343" cy="4767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What if a problem does not exhibit greedy choice property?</a:t>
            </a:r>
          </a:p>
        </p:txBody>
      </p:sp>
    </p:spTree>
    <p:extLst>
      <p:ext uri="{BB962C8B-B14F-4D97-AF65-F5344CB8AC3E}">
        <p14:creationId xmlns:p14="http://schemas.microsoft.com/office/powerpoint/2010/main" val="3844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1" grpId="0"/>
      <p:bldP spid="11" grpId="1"/>
      <p:bldP spid="13" grpId="0"/>
      <p:bldP spid="13" grpId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Matrix-chain Multiplication</a:t>
            </a:r>
            <a:br>
              <a:rPr lang="en-US" dirty="0"/>
            </a:br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minimum work?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Characterize the structure of solution.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be min cost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Compute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Top-down</a:t>
                </a:r>
                <a:r>
                  <a:rPr lang="en-US" sz="2000" dirty="0">
                    <a:solidFill>
                      <a:schemeClr val="tx1"/>
                    </a:solidFill>
                  </a:rPr>
                  <a:t> (recursion with memorization) is easy, but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bottom-up</a:t>
                </a:r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depend upon?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depend upon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length increasing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order!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295695A-0043-4EC2-A180-C87F4348365C}"/>
              </a:ext>
            </a:extLst>
          </p:cNvPr>
          <p:cNvSpPr/>
          <p:nvPr/>
        </p:nvSpPr>
        <p:spPr>
          <a:xfrm>
            <a:off x="1361977" y="3833055"/>
            <a:ext cx="5347151" cy="54844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4DD841-48A9-416C-BDA0-0D0D5E772277}"/>
              </a:ext>
            </a:extLst>
          </p:cNvPr>
          <p:cNvSpPr/>
          <p:nvPr/>
        </p:nvSpPr>
        <p:spPr>
          <a:xfrm>
            <a:off x="1578951" y="258334"/>
            <a:ext cx="5347151" cy="2864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MatrixChainDP</a:t>
            </a:r>
            <a:r>
              <a:rPr lang="en-GB" sz="1600" b="1" u="sng" dirty="0">
                <a:solidFill>
                  <a:schemeClr val="tx1"/>
                </a:solidFill>
              </a:rPr>
              <a:t>(A</a:t>
            </a:r>
            <a:r>
              <a:rPr lang="en-GB" sz="1600" b="1" u="sng" baseline="-25000" dirty="0">
                <a:solidFill>
                  <a:schemeClr val="tx1"/>
                </a:solidFill>
              </a:rPr>
              <a:t>1</a:t>
            </a:r>
            <a:r>
              <a:rPr lang="en-GB" sz="1600" b="1" u="sng" dirty="0">
                <a:solidFill>
                  <a:schemeClr val="tx1"/>
                </a:solidFill>
              </a:rPr>
              <a:t>, A</a:t>
            </a:r>
            <a:r>
              <a:rPr lang="en-GB" sz="1600" b="1" u="sng" baseline="-25000" dirty="0">
                <a:solidFill>
                  <a:schemeClr val="tx1"/>
                </a:solidFill>
              </a:rPr>
              <a:t>2</a:t>
            </a:r>
            <a:r>
              <a:rPr lang="en-GB" sz="1600" b="1" u="sng" dirty="0">
                <a:solidFill>
                  <a:schemeClr val="tx1"/>
                </a:solidFill>
              </a:rPr>
              <a:t>,…,A</a:t>
            </a:r>
            <a:r>
              <a:rPr lang="en-GB" sz="1600" b="1" u="sng" baseline="-25000" dirty="0">
                <a:solidFill>
                  <a:schemeClr val="tx1"/>
                </a:solidFill>
              </a:rPr>
              <a:t>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(l=2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n-l+1)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i+l-1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(k=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j-1)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cost =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m[k+1,j] + 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6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(cost &lt;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cost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m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74E15-CB16-431F-A45F-FDB68202BEEA}"/>
                  </a:ext>
                </a:extLst>
              </p:cNvPr>
              <p:cNvSpPr txBox="1"/>
              <p:nvPr/>
            </p:nvSpPr>
            <p:spPr>
              <a:xfrm>
                <a:off x="4852136" y="280927"/>
                <a:ext cx="2073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74E15-CB16-431F-A45F-FDB68202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36" y="280927"/>
                <a:ext cx="2073966" cy="400110"/>
              </a:xfrm>
              <a:prstGeom prst="rect">
                <a:avLst/>
              </a:prstGeom>
              <a:blipFill>
                <a:blip r:embed="rId3"/>
                <a:stretch>
                  <a:fillRect l="-2647" t="-7576" r="-29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D3F69-F6EA-4516-8024-46094D616B65}"/>
                  </a:ext>
                </a:extLst>
              </p:cNvPr>
              <p:cNvSpPr txBox="1"/>
              <p:nvPr/>
            </p:nvSpPr>
            <p:spPr>
              <a:xfrm>
                <a:off x="4639963" y="698803"/>
                <a:ext cx="2286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C00000"/>
                    </a:solidFill>
                  </a:rPr>
                  <a:t>Space 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D3F69-F6EA-4516-8024-46094D61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63" y="698803"/>
                <a:ext cx="2286139" cy="400110"/>
              </a:xfrm>
              <a:prstGeom prst="rect">
                <a:avLst/>
              </a:prstGeom>
              <a:blipFill>
                <a:blip r:embed="rId4"/>
                <a:stretch>
                  <a:fillRect l="-1867" t="-9231" r="-293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9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Matrix-chain Multiplication</a:t>
            </a:r>
            <a:br>
              <a:rPr lang="en-US" dirty="0"/>
            </a:br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minimum work?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Characterize the structure of solution.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min cost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Compute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length increasing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order!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Construct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pair, remember the position of the optimal “split”.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4">
            <a:extLst>
              <a:ext uri="{FF2B5EF4-FFF2-40B4-BE49-F238E27FC236}">
                <a16:creationId xmlns:a16="http://schemas.microsoft.com/office/drawing/2014/main" id="{353F6109-D05A-4261-BC51-49D902C34023}"/>
              </a:ext>
            </a:extLst>
          </p:cNvPr>
          <p:cNvSpPr/>
          <p:nvPr/>
        </p:nvSpPr>
        <p:spPr>
          <a:xfrm>
            <a:off x="1898422" y="774001"/>
            <a:ext cx="5347151" cy="3076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MatrixChainDP</a:t>
            </a:r>
            <a:r>
              <a:rPr lang="en-GB" sz="1600" b="1" u="sng" dirty="0">
                <a:solidFill>
                  <a:schemeClr val="tx1"/>
                </a:solidFill>
              </a:rPr>
              <a:t>(A</a:t>
            </a:r>
            <a:r>
              <a:rPr lang="en-GB" sz="1600" b="1" u="sng" baseline="-25000" dirty="0">
                <a:solidFill>
                  <a:schemeClr val="tx1"/>
                </a:solidFill>
              </a:rPr>
              <a:t>1</a:t>
            </a:r>
            <a:r>
              <a:rPr lang="en-GB" sz="1600" b="1" u="sng" dirty="0">
                <a:solidFill>
                  <a:schemeClr val="tx1"/>
                </a:solidFill>
              </a:rPr>
              <a:t>, A</a:t>
            </a:r>
            <a:r>
              <a:rPr lang="en-GB" sz="1600" b="1" u="sng" baseline="-25000" dirty="0">
                <a:solidFill>
                  <a:schemeClr val="tx1"/>
                </a:solidFill>
              </a:rPr>
              <a:t>2</a:t>
            </a:r>
            <a:r>
              <a:rPr lang="en-GB" sz="1600" b="1" u="sng" dirty="0">
                <a:solidFill>
                  <a:schemeClr val="tx1"/>
                </a:solidFill>
              </a:rPr>
              <a:t>,…,A</a:t>
            </a:r>
            <a:r>
              <a:rPr lang="en-GB" sz="1600" b="1" u="sng" baseline="-25000" dirty="0">
                <a:solidFill>
                  <a:schemeClr val="tx1"/>
                </a:solidFill>
              </a:rPr>
              <a:t>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(l=2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n-l+1)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i+l-1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(k=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j-1)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cost =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m[k+1,j] + 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6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(cost &lt;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cost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s[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k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7CB2E364-FE08-40C1-AFF0-3ADA82742D2E}"/>
              </a:ext>
            </a:extLst>
          </p:cNvPr>
          <p:cNvSpPr/>
          <p:nvPr/>
        </p:nvSpPr>
        <p:spPr>
          <a:xfrm>
            <a:off x="1898423" y="3985473"/>
            <a:ext cx="5347151" cy="196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MatrixChainPrintOpt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s,i,j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Print(“A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Print(“(”)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MatrixChainPrintOpt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s,i,s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MatrixChainPrintOpt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]+1,j)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Print(“)”)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Given two strings, how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similar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are they?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Application:</a:t>
                </a:r>
                <a:r>
                  <a:rPr lang="en-US" sz="2000" dirty="0"/>
                  <a:t> when a spell checker encounters a possible misspelling, it needs to search dictionary to find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nearby</a:t>
                </a:r>
                <a:r>
                  <a:rPr lang="en-US" sz="2000" dirty="0"/>
                  <a:t> words.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following three type of operations for a string: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insert a character at a position.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Deletion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remove a character at a position.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Substitution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change a character to another character.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min # of ops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i="1" dirty="0"/>
                  <a:t>Example</a:t>
                </a:r>
                <a:r>
                  <a:rPr lang="en-US" sz="2400" dirty="0"/>
                  <a:t>: transform “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SNOWY</a:t>
                </a:r>
                <a:r>
                  <a:rPr lang="en-US" sz="2400" dirty="0"/>
                  <a:t>” to “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SUNNY</a:t>
                </a:r>
                <a:r>
                  <a:rPr lang="en-US" sz="2400" dirty="0"/>
                  <a:t>”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Insertion: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SNOWY -&gt; S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NOWY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Deletion: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SUNO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-&gt; SUNOY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Substitution: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SUN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-&gt; SUN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Edit distance is </a:t>
                </a:r>
                <a:r>
                  <a:rPr lang="en-US" sz="2000" i="1" dirty="0">
                    <a:cs typeface="Courier New" panose="02070309020205020404" pitchFamily="49" charset="0"/>
                  </a:rPr>
                  <a:t>at most</a:t>
                </a:r>
                <a:r>
                  <a:rPr lang="en-US" sz="2000" dirty="0">
                    <a:cs typeface="Courier New" panose="02070309020205020404" pitchFamily="49" charset="0"/>
                  </a:rPr>
                  <a:t> 3 (and it indeed </a:t>
                </a:r>
                <a:r>
                  <a:rPr lang="en-US" sz="2000" i="1" dirty="0">
                    <a:cs typeface="Courier New" panose="02070309020205020404" pitchFamily="49" charset="0"/>
                  </a:rPr>
                  <a:t>is</a:t>
                </a:r>
                <a:r>
                  <a:rPr lang="en-US" sz="2000" dirty="0">
                    <a:cs typeface="Courier New" panose="02070309020205020404" pitchFamily="49" charset="0"/>
                  </a:rPr>
                  <a:t> 3).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082" b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74146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min # of ops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Operations: </a:t>
                </a:r>
                <a:r>
                  <a:rPr lang="en-US" sz="2000" b="1" dirty="0"/>
                  <a:t>Insertion</a:t>
                </a:r>
                <a:r>
                  <a:rPr lang="en-US" sz="2000" dirty="0"/>
                  <a:t>, </a:t>
                </a:r>
                <a:r>
                  <a:rPr lang="en-US" sz="2000" b="1" dirty="0"/>
                  <a:t>Deletion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Substitution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One way to visualize the editing process: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Align</a:t>
                </a:r>
                <a:r>
                  <a:rPr lang="en-US" sz="2000" dirty="0"/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above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 gap in first line indicates an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insertion</a:t>
                </a:r>
                <a:r>
                  <a:rPr lang="en-US" sz="2000" dirty="0"/>
                  <a:t> (to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 gap in second line indicates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deletion</a:t>
                </a:r>
                <a:r>
                  <a:rPr lang="en-US" sz="2000" dirty="0"/>
                  <a:t> (from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 column with different characters indicates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substitution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741463"/>
              </a:xfrm>
              <a:blipFill>
                <a:blip r:embed="rId2"/>
                <a:stretch>
                  <a:fillRect l="-1005" t="-311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70889BC-C50A-45F0-ADFE-EDAB87A0B414}"/>
              </a:ext>
            </a:extLst>
          </p:cNvPr>
          <p:cNvGrpSpPr/>
          <p:nvPr/>
        </p:nvGrpSpPr>
        <p:grpSpPr>
          <a:xfrm>
            <a:off x="2807926" y="4620756"/>
            <a:ext cx="3528148" cy="1093112"/>
            <a:chOff x="2495058" y="4432151"/>
            <a:chExt cx="3528148" cy="10931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54BEDF-A4B2-4D09-9301-731D30C9A263}"/>
                </a:ext>
              </a:extLst>
            </p:cNvPr>
            <p:cNvSpPr txBox="1"/>
            <p:nvPr/>
          </p:nvSpPr>
          <p:spPr>
            <a:xfrm>
              <a:off x="249505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5A256-DBD9-46AC-B08E-017D7CF2A69A}"/>
                </a:ext>
              </a:extLst>
            </p:cNvPr>
            <p:cNvSpPr txBox="1"/>
            <p:nvPr/>
          </p:nvSpPr>
          <p:spPr>
            <a:xfrm>
              <a:off x="3120794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F7E6F7-E750-4C98-85F0-30FBF5A51A6D}"/>
                </a:ext>
              </a:extLst>
            </p:cNvPr>
            <p:cNvSpPr txBox="1"/>
            <p:nvPr/>
          </p:nvSpPr>
          <p:spPr>
            <a:xfrm>
              <a:off x="3746530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411328-056E-4A5D-A5FB-C38D3C56DEB1}"/>
                </a:ext>
              </a:extLst>
            </p:cNvPr>
            <p:cNvSpPr txBox="1"/>
            <p:nvPr/>
          </p:nvSpPr>
          <p:spPr>
            <a:xfrm>
              <a:off x="4372266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1BC98D-2CD4-47FE-BD0A-1CEB37721EC2}"/>
                </a:ext>
              </a:extLst>
            </p:cNvPr>
            <p:cNvSpPr txBox="1"/>
            <p:nvPr/>
          </p:nvSpPr>
          <p:spPr>
            <a:xfrm>
              <a:off x="4998002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48E7EE-E08F-49DC-A1E6-7BD24775081D}"/>
                </a:ext>
              </a:extLst>
            </p:cNvPr>
            <p:cNvSpPr txBox="1"/>
            <p:nvPr/>
          </p:nvSpPr>
          <p:spPr>
            <a:xfrm>
              <a:off x="562373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9375A1-7D13-4B3D-AC18-AF46427DB365}"/>
                </a:ext>
              </a:extLst>
            </p:cNvPr>
            <p:cNvSpPr txBox="1"/>
            <p:nvPr/>
          </p:nvSpPr>
          <p:spPr>
            <a:xfrm>
              <a:off x="249505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7CAFD9-7494-4FD4-AA1D-5DE1A129480A}"/>
                </a:ext>
              </a:extLst>
            </p:cNvPr>
            <p:cNvSpPr txBox="1"/>
            <p:nvPr/>
          </p:nvSpPr>
          <p:spPr>
            <a:xfrm>
              <a:off x="3120794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3B64AD-FE39-4778-BC65-76CDF159D8B1}"/>
                </a:ext>
              </a:extLst>
            </p:cNvPr>
            <p:cNvSpPr txBox="1"/>
            <p:nvPr/>
          </p:nvSpPr>
          <p:spPr>
            <a:xfrm>
              <a:off x="3746530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FAA065-BC49-409D-A340-D206087F6822}"/>
                </a:ext>
              </a:extLst>
            </p:cNvPr>
            <p:cNvSpPr txBox="1"/>
            <p:nvPr/>
          </p:nvSpPr>
          <p:spPr>
            <a:xfrm>
              <a:off x="4372266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E0449D-29B7-4D8A-BA5A-9BC0AAFE261C}"/>
                </a:ext>
              </a:extLst>
            </p:cNvPr>
            <p:cNvSpPr txBox="1"/>
            <p:nvPr/>
          </p:nvSpPr>
          <p:spPr>
            <a:xfrm>
              <a:off x="4998002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8CC3B9-5F81-4B5A-9C1B-C6C7F1851265}"/>
                </a:ext>
              </a:extLst>
            </p:cNvPr>
            <p:cNvSpPr txBox="1"/>
            <p:nvPr/>
          </p:nvSpPr>
          <p:spPr>
            <a:xfrm>
              <a:off x="562373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</p:grpSp>
      <p:sp>
        <p:nvSpPr>
          <p:cNvPr id="19" name="矩形: 圆角 12">
            <a:extLst>
              <a:ext uri="{FF2B5EF4-FFF2-40B4-BE49-F238E27FC236}">
                <a16:creationId xmlns:a16="http://schemas.microsoft.com/office/drawing/2014/main" id="{E91AA8DA-96CC-49F0-802A-184DB6F983AA}"/>
              </a:ext>
            </a:extLst>
          </p:cNvPr>
          <p:cNvSpPr/>
          <p:nvPr/>
        </p:nvSpPr>
        <p:spPr>
          <a:xfrm>
            <a:off x="3322603" y="4597420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2">
            <a:extLst>
              <a:ext uri="{FF2B5EF4-FFF2-40B4-BE49-F238E27FC236}">
                <a16:creationId xmlns:a16="http://schemas.microsoft.com/office/drawing/2014/main" id="{38B5697F-7FD5-4989-824D-2DDBCF8FC0FB}"/>
              </a:ext>
            </a:extLst>
          </p:cNvPr>
          <p:cNvSpPr/>
          <p:nvPr/>
        </p:nvSpPr>
        <p:spPr>
          <a:xfrm>
            <a:off x="5199814" y="4597587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94F256D4-66DB-4945-BB85-E092FDE27715}"/>
              </a:ext>
            </a:extLst>
          </p:cNvPr>
          <p:cNvSpPr/>
          <p:nvPr/>
        </p:nvSpPr>
        <p:spPr>
          <a:xfrm>
            <a:off x="4574075" y="4593945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what is the edit distance?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Consider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Each solution can be visualized in the way described earlier.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Last column must be one of three cases: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</m:m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Each case reduces the problem to a subproblem: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1486-8589-41BF-8043-2A2A40FEA783}"/>
              </a:ext>
            </a:extLst>
          </p:cNvPr>
          <p:cNvGrpSpPr/>
          <p:nvPr/>
        </p:nvGrpSpPr>
        <p:grpSpPr>
          <a:xfrm>
            <a:off x="4987202" y="5399761"/>
            <a:ext cx="3528148" cy="1093112"/>
            <a:chOff x="2495058" y="4432151"/>
            <a:chExt cx="3528148" cy="10931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383F2F-70B5-42F8-A915-554632B62CD7}"/>
                </a:ext>
              </a:extLst>
            </p:cNvPr>
            <p:cNvSpPr txBox="1"/>
            <p:nvPr/>
          </p:nvSpPr>
          <p:spPr>
            <a:xfrm>
              <a:off x="249505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6F2BE0-F1CB-4EF9-9A33-61332E8A8648}"/>
                </a:ext>
              </a:extLst>
            </p:cNvPr>
            <p:cNvSpPr txBox="1"/>
            <p:nvPr/>
          </p:nvSpPr>
          <p:spPr>
            <a:xfrm>
              <a:off x="3120794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23116E-EE28-4A86-A978-22B7753A6A48}"/>
                </a:ext>
              </a:extLst>
            </p:cNvPr>
            <p:cNvSpPr txBox="1"/>
            <p:nvPr/>
          </p:nvSpPr>
          <p:spPr>
            <a:xfrm>
              <a:off x="3746530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5766CD-FE34-44DE-BE57-E7477E86C482}"/>
                </a:ext>
              </a:extLst>
            </p:cNvPr>
            <p:cNvSpPr txBox="1"/>
            <p:nvPr/>
          </p:nvSpPr>
          <p:spPr>
            <a:xfrm>
              <a:off x="4372266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6867E8-5093-4C35-BC29-3B6D42DD201F}"/>
                </a:ext>
              </a:extLst>
            </p:cNvPr>
            <p:cNvSpPr txBox="1"/>
            <p:nvPr/>
          </p:nvSpPr>
          <p:spPr>
            <a:xfrm>
              <a:off x="4998002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5A7205-F6E6-403A-9A44-70EA1D33D2A3}"/>
                </a:ext>
              </a:extLst>
            </p:cNvPr>
            <p:cNvSpPr txBox="1"/>
            <p:nvPr/>
          </p:nvSpPr>
          <p:spPr>
            <a:xfrm>
              <a:off x="562373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0CB521-031A-4BBF-BCB3-5D5D7CE2271E}"/>
                </a:ext>
              </a:extLst>
            </p:cNvPr>
            <p:cNvSpPr txBox="1"/>
            <p:nvPr/>
          </p:nvSpPr>
          <p:spPr>
            <a:xfrm>
              <a:off x="249505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2383DF-6EA6-4AA2-AE94-20881BD8BC5D}"/>
                </a:ext>
              </a:extLst>
            </p:cNvPr>
            <p:cNvSpPr txBox="1"/>
            <p:nvPr/>
          </p:nvSpPr>
          <p:spPr>
            <a:xfrm>
              <a:off x="3120794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2F864C-4BBC-4373-AE8D-ED25DAD5ECD4}"/>
                </a:ext>
              </a:extLst>
            </p:cNvPr>
            <p:cNvSpPr txBox="1"/>
            <p:nvPr/>
          </p:nvSpPr>
          <p:spPr>
            <a:xfrm>
              <a:off x="3746530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1FB0B8-3BAA-412E-94F0-DC1050B980C2}"/>
                </a:ext>
              </a:extLst>
            </p:cNvPr>
            <p:cNvSpPr txBox="1"/>
            <p:nvPr/>
          </p:nvSpPr>
          <p:spPr>
            <a:xfrm>
              <a:off x="4372266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E3C9D9-21D8-4CAF-A2D2-7588859E1E23}"/>
                </a:ext>
              </a:extLst>
            </p:cNvPr>
            <p:cNvSpPr txBox="1"/>
            <p:nvPr/>
          </p:nvSpPr>
          <p:spPr>
            <a:xfrm>
              <a:off x="4998002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84FA46-B211-4F0D-9E24-38A8DB2482AE}"/>
                </a:ext>
              </a:extLst>
            </p:cNvPr>
            <p:cNvSpPr txBox="1"/>
            <p:nvPr/>
          </p:nvSpPr>
          <p:spPr>
            <a:xfrm>
              <a:off x="562373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</p:grpSp>
      <p:sp>
        <p:nvSpPr>
          <p:cNvPr id="35" name="矩形: 圆角 12">
            <a:extLst>
              <a:ext uri="{FF2B5EF4-FFF2-40B4-BE49-F238E27FC236}">
                <a16:creationId xmlns:a16="http://schemas.microsoft.com/office/drawing/2014/main" id="{3B1EF33E-A4C6-4AB4-A7BC-21153F2D5DEC}"/>
              </a:ext>
            </a:extLst>
          </p:cNvPr>
          <p:cNvSpPr/>
          <p:nvPr/>
        </p:nvSpPr>
        <p:spPr>
          <a:xfrm>
            <a:off x="8004823" y="5376425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what is the edit distance?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Removing last column reduces the problem to a subproblem: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2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what is the edit distance?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1: Characterize the structure of solution.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2: Recursively define the value of an optimal solution.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 (Bottom-Up).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What does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depend upon?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Outer-loop: increasing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; Inner-loop: increasing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91D337-492F-4ABF-AAAC-E37E1E33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37" y="223654"/>
            <a:ext cx="2674003" cy="2684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7E1B1-ACC2-47CE-8A5B-27C3E59CC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341" y="223654"/>
            <a:ext cx="2714422" cy="2684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F4E05381-56DE-440C-B973-EB4323DF27FD}"/>
              </a:ext>
            </a:extLst>
          </p:cNvPr>
          <p:cNvSpPr/>
          <p:nvPr/>
        </p:nvSpPr>
        <p:spPr>
          <a:xfrm>
            <a:off x="1699707" y="3284869"/>
            <a:ext cx="5744585" cy="2831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EditDistDP</a:t>
            </a:r>
            <a:r>
              <a:rPr lang="en-GB" sz="1600" b="1" u="sng" dirty="0">
                <a:solidFill>
                  <a:schemeClr val="tx1"/>
                </a:solidFill>
              </a:rPr>
              <a:t>(A[1…m],B[1…n]):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[i,0]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[0,j] = j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[i,j-1]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[i-1,j-1] + Diff(A[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],B[j])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Min(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delDist,insDist,subDist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7B345-5D3E-4E88-9B9A-BAF0B02E887E}"/>
              </a:ext>
            </a:extLst>
          </p:cNvPr>
          <p:cNvSpPr txBox="1"/>
          <p:nvPr/>
        </p:nvSpPr>
        <p:spPr>
          <a:xfrm>
            <a:off x="2047194" y="3836392"/>
            <a:ext cx="5049609" cy="5107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 4: Construct an optimal solution.</a:t>
            </a:r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030E865C-CC40-4D38-A54A-0CBFD8F9068E}"/>
              </a:ext>
            </a:extLst>
          </p:cNvPr>
          <p:cNvSpPr/>
          <p:nvPr/>
        </p:nvSpPr>
        <p:spPr>
          <a:xfrm>
            <a:off x="2247653" y="5569694"/>
            <a:ext cx="4959971" cy="29322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ABC09-0723-4C6F-9126-76B34BD4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9153" cy="467957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DE6FE83-6375-471D-A4F7-6261E45EDF18}"/>
              </a:ext>
            </a:extLst>
          </p:cNvPr>
          <p:cNvGrpSpPr/>
          <p:nvPr/>
        </p:nvGrpSpPr>
        <p:grpSpPr>
          <a:xfrm>
            <a:off x="1907868" y="4855004"/>
            <a:ext cx="399468" cy="1093112"/>
            <a:chOff x="1907868" y="5292185"/>
            <a:chExt cx="399468" cy="10931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1B0EC8-FF90-46DA-BBFE-E68F94330485}"/>
                </a:ext>
              </a:extLst>
            </p:cNvPr>
            <p:cNvSpPr txBox="1"/>
            <p:nvPr/>
          </p:nvSpPr>
          <p:spPr>
            <a:xfrm>
              <a:off x="1907868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F44E50-6B37-4A53-AF83-D1C5C007F246}"/>
                </a:ext>
              </a:extLst>
            </p:cNvPr>
            <p:cNvSpPr txBox="1"/>
            <p:nvPr/>
          </p:nvSpPr>
          <p:spPr>
            <a:xfrm>
              <a:off x="1907868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98DE9A-6EC7-466F-9D96-71F6C16B8C7D}"/>
              </a:ext>
            </a:extLst>
          </p:cNvPr>
          <p:cNvGrpSpPr/>
          <p:nvPr/>
        </p:nvGrpSpPr>
        <p:grpSpPr>
          <a:xfrm>
            <a:off x="2533604" y="4855004"/>
            <a:ext cx="399468" cy="1093112"/>
            <a:chOff x="2533604" y="5292185"/>
            <a:chExt cx="399468" cy="10931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38BC75-2C13-408C-9FAC-85A7D557D022}"/>
                </a:ext>
              </a:extLst>
            </p:cNvPr>
            <p:cNvSpPr txBox="1"/>
            <p:nvPr/>
          </p:nvSpPr>
          <p:spPr>
            <a:xfrm>
              <a:off x="2533604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058735-D34A-4EDD-BBB3-E087F753440A}"/>
                </a:ext>
              </a:extLst>
            </p:cNvPr>
            <p:cNvSpPr txBox="1"/>
            <p:nvPr/>
          </p:nvSpPr>
          <p:spPr>
            <a:xfrm>
              <a:off x="2533604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45B520-BA8E-4113-8CC5-0D3E2476F618}"/>
              </a:ext>
            </a:extLst>
          </p:cNvPr>
          <p:cNvGrpSpPr/>
          <p:nvPr/>
        </p:nvGrpSpPr>
        <p:grpSpPr>
          <a:xfrm>
            <a:off x="4410812" y="4855004"/>
            <a:ext cx="399468" cy="1093112"/>
            <a:chOff x="4410812" y="5292185"/>
            <a:chExt cx="399468" cy="10931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2C93F1-C278-4852-9E50-766929E9802C}"/>
                </a:ext>
              </a:extLst>
            </p:cNvPr>
            <p:cNvSpPr txBox="1"/>
            <p:nvPr/>
          </p:nvSpPr>
          <p:spPr>
            <a:xfrm>
              <a:off x="4410812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A3E185-8061-4C44-9F82-04A6F5F97222}"/>
                </a:ext>
              </a:extLst>
            </p:cNvPr>
            <p:cNvSpPr txBox="1"/>
            <p:nvPr/>
          </p:nvSpPr>
          <p:spPr>
            <a:xfrm>
              <a:off x="4410812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D1CEEF-0142-46CA-AA69-EE665715ADDB}"/>
              </a:ext>
            </a:extLst>
          </p:cNvPr>
          <p:cNvGrpSpPr/>
          <p:nvPr/>
        </p:nvGrpSpPr>
        <p:grpSpPr>
          <a:xfrm>
            <a:off x="6288020" y="4855004"/>
            <a:ext cx="399468" cy="1093112"/>
            <a:chOff x="6288020" y="5292185"/>
            <a:chExt cx="399468" cy="109311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CC2041-BDEA-4351-BD8D-DA708FD4E9B7}"/>
                </a:ext>
              </a:extLst>
            </p:cNvPr>
            <p:cNvSpPr txBox="1"/>
            <p:nvPr/>
          </p:nvSpPr>
          <p:spPr>
            <a:xfrm>
              <a:off x="6288020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CCA8D5-19C5-44E4-A56B-0E65FC7E9492}"/>
                </a:ext>
              </a:extLst>
            </p:cNvPr>
            <p:cNvSpPr txBox="1"/>
            <p:nvPr/>
          </p:nvSpPr>
          <p:spPr>
            <a:xfrm>
              <a:off x="6288020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782E6D-431C-4A1C-9D11-2BD45186119B}"/>
              </a:ext>
            </a:extLst>
          </p:cNvPr>
          <p:cNvGrpSpPr/>
          <p:nvPr/>
        </p:nvGrpSpPr>
        <p:grpSpPr>
          <a:xfrm>
            <a:off x="6913756" y="4855004"/>
            <a:ext cx="399468" cy="1093112"/>
            <a:chOff x="6913756" y="5292185"/>
            <a:chExt cx="399468" cy="10931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CC2B79-7E7A-40FC-8DAD-BD17E788E873}"/>
                </a:ext>
              </a:extLst>
            </p:cNvPr>
            <p:cNvSpPr txBox="1"/>
            <p:nvPr/>
          </p:nvSpPr>
          <p:spPr>
            <a:xfrm>
              <a:off x="6913756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CB3F49-4081-4A20-9EB0-4406C62B24C3}"/>
                </a:ext>
              </a:extLst>
            </p:cNvPr>
            <p:cNvSpPr txBox="1"/>
            <p:nvPr/>
          </p:nvSpPr>
          <p:spPr>
            <a:xfrm>
              <a:off x="6913756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6B9C28-99F0-4887-A7FE-EE7D372D9D16}"/>
              </a:ext>
            </a:extLst>
          </p:cNvPr>
          <p:cNvGrpSpPr/>
          <p:nvPr/>
        </p:nvGrpSpPr>
        <p:grpSpPr>
          <a:xfrm>
            <a:off x="7539492" y="4855004"/>
            <a:ext cx="399468" cy="1093112"/>
            <a:chOff x="7539492" y="5292185"/>
            <a:chExt cx="399468" cy="10931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A4E2D-327B-4801-82F3-5D136F24DDB2}"/>
                </a:ext>
              </a:extLst>
            </p:cNvPr>
            <p:cNvSpPr txBox="1"/>
            <p:nvPr/>
          </p:nvSpPr>
          <p:spPr>
            <a:xfrm>
              <a:off x="7539492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C8E44B-DB54-4978-B48F-4A4DF287E957}"/>
                </a:ext>
              </a:extLst>
            </p:cNvPr>
            <p:cNvSpPr txBox="1"/>
            <p:nvPr/>
          </p:nvSpPr>
          <p:spPr>
            <a:xfrm>
              <a:off x="7539492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61079A-C366-499A-B242-2372AA9A8510}"/>
              </a:ext>
            </a:extLst>
          </p:cNvPr>
          <p:cNvSpPr txBox="1"/>
          <p:nvPr/>
        </p:nvSpPr>
        <p:spPr>
          <a:xfrm>
            <a:off x="4410812" y="469012"/>
            <a:ext cx="394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Subproblem graph (DAG)</a:t>
            </a:r>
            <a:br>
              <a:rPr lang="en-US" dirty="0"/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 “EXPONENTIAL” to “POLYNOMIAL”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9D916F-5BC5-43C8-AE68-570DC81B41C9}"/>
              </a:ext>
            </a:extLst>
          </p:cNvPr>
          <p:cNvGrpSpPr/>
          <p:nvPr/>
        </p:nvGrpSpPr>
        <p:grpSpPr>
          <a:xfrm>
            <a:off x="4584994" y="1270051"/>
            <a:ext cx="3396143" cy="2158949"/>
            <a:chOff x="4584994" y="1270051"/>
            <a:chExt cx="3396143" cy="215894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A9DD2E-6A7A-45C7-87A7-2F528878F62A}"/>
                </a:ext>
              </a:extLst>
            </p:cNvPr>
            <p:cNvGrpSpPr/>
            <p:nvPr/>
          </p:nvGrpSpPr>
          <p:grpSpPr>
            <a:xfrm>
              <a:off x="4584994" y="1270051"/>
              <a:ext cx="2498717" cy="400110"/>
              <a:chOff x="4984462" y="1273742"/>
              <a:chExt cx="2498717" cy="400110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7BF1D14-0134-4985-943D-B88719ECB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62" y="147379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D92A17-1F9D-45A8-98D6-FF3853C2F5C5}"/>
                  </a:ext>
                </a:extLst>
              </p:cNvPr>
              <p:cNvSpPr txBox="1"/>
              <p:nvPr/>
            </p:nvSpPr>
            <p:spPr>
              <a:xfrm>
                <a:off x="5436016" y="1273742"/>
                <a:ext cx="20471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Insertion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1</a:t>
                </a:r>
                <a:r>
                  <a:rPr lang="en-US" sz="2000" dirty="0"/>
                  <a:t>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9526AE-D92F-4F27-BD28-A98012578316}"/>
                </a:ext>
              </a:extLst>
            </p:cNvPr>
            <p:cNvGrpSpPr/>
            <p:nvPr/>
          </p:nvGrpSpPr>
          <p:grpSpPr>
            <a:xfrm>
              <a:off x="4810771" y="1805379"/>
              <a:ext cx="2226709" cy="451554"/>
              <a:chOff x="5210239" y="1967060"/>
              <a:chExt cx="2226709" cy="45155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E5CF97A-C79C-4C21-92F4-51FA6F6324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84462" y="219283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61177D-28F1-415F-8389-B1559535B7FE}"/>
                  </a:ext>
                </a:extLst>
              </p:cNvPr>
              <p:cNvSpPr txBox="1"/>
              <p:nvPr/>
            </p:nvSpPr>
            <p:spPr>
              <a:xfrm>
                <a:off x="5436016" y="1967060"/>
                <a:ext cx="20009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Deletion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1</a:t>
                </a:r>
                <a:r>
                  <a:rPr lang="en-US" sz="2000" dirty="0"/>
                  <a:t>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EDCD19A-B17F-4372-B545-C85A8E27386B}"/>
                </a:ext>
              </a:extLst>
            </p:cNvPr>
            <p:cNvGrpSpPr/>
            <p:nvPr/>
          </p:nvGrpSpPr>
          <p:grpSpPr>
            <a:xfrm>
              <a:off x="4810771" y="2392151"/>
              <a:ext cx="3170366" cy="451554"/>
              <a:chOff x="5210239" y="1967060"/>
              <a:chExt cx="3170366" cy="45155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95B689F-7416-4495-B41C-169E8AF6175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4984462" y="219283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D151BE9-9DC9-4853-A352-0C3D0BEE862C}"/>
                  </a:ext>
                </a:extLst>
              </p:cNvPr>
              <p:cNvSpPr txBox="1"/>
              <p:nvPr/>
            </p:nvSpPr>
            <p:spPr>
              <a:xfrm>
                <a:off x="5436016" y="1967060"/>
                <a:ext cx="2944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Substitution [diff]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1</a:t>
                </a:r>
                <a:r>
                  <a:rPr lang="en-US" sz="2000" dirty="0"/>
                  <a:t>)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80CA24F-4FB8-4792-8889-FF84A059DD81}"/>
                </a:ext>
              </a:extLst>
            </p:cNvPr>
            <p:cNvGrpSpPr/>
            <p:nvPr/>
          </p:nvGrpSpPr>
          <p:grpSpPr>
            <a:xfrm>
              <a:off x="4837483" y="2977446"/>
              <a:ext cx="2607006" cy="451554"/>
              <a:chOff x="5210239" y="1967060"/>
              <a:chExt cx="2607006" cy="45155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4963C-E62B-4106-8146-26274333C5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4984462" y="219283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05954A-59C1-4DDA-911A-B308DB0ABC88}"/>
                  </a:ext>
                </a:extLst>
              </p:cNvPr>
              <p:cNvSpPr txBox="1"/>
              <p:nvPr/>
            </p:nvSpPr>
            <p:spPr>
              <a:xfrm>
                <a:off x="5436016" y="1967060"/>
                <a:ext cx="2381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Substitution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0</a:t>
                </a:r>
                <a:r>
                  <a:rPr lang="en-US" sz="2000" dirty="0"/>
                  <a:t>)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82F6BB7-F729-47F0-8CFE-61D0AA43A90C}"/>
              </a:ext>
            </a:extLst>
          </p:cNvPr>
          <p:cNvSpPr txBox="1"/>
          <p:nvPr/>
        </p:nvSpPr>
        <p:spPr>
          <a:xfrm>
            <a:off x="4410812" y="3641005"/>
            <a:ext cx="4736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Edit distance</a:t>
            </a:r>
            <a:r>
              <a:rPr lang="en-US" sz="2400" b="1" dirty="0"/>
              <a:t>:</a:t>
            </a:r>
            <a:br>
              <a:rPr lang="en-US" dirty="0"/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Shortest path from top-left to right-bottom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48" name="矩形: 圆角 12">
            <a:extLst>
              <a:ext uri="{FF2B5EF4-FFF2-40B4-BE49-F238E27FC236}">
                <a16:creationId xmlns:a16="http://schemas.microsoft.com/office/drawing/2014/main" id="{09E60454-53E3-4EC9-BD46-DA7A2060A3FF}"/>
              </a:ext>
            </a:extLst>
          </p:cNvPr>
          <p:cNvSpPr/>
          <p:nvPr/>
        </p:nvSpPr>
        <p:spPr>
          <a:xfrm>
            <a:off x="682530" y="691725"/>
            <a:ext cx="112562" cy="17187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: 圆角 12">
            <a:extLst>
              <a:ext uri="{FF2B5EF4-FFF2-40B4-BE49-F238E27FC236}">
                <a16:creationId xmlns:a16="http://schemas.microsoft.com/office/drawing/2014/main" id="{12759C0B-CDBC-4945-B00A-B8B704AE11C1}"/>
              </a:ext>
            </a:extLst>
          </p:cNvPr>
          <p:cNvSpPr/>
          <p:nvPr/>
        </p:nvSpPr>
        <p:spPr>
          <a:xfrm>
            <a:off x="682530" y="1042595"/>
            <a:ext cx="112562" cy="17187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: 圆角 12">
            <a:extLst>
              <a:ext uri="{FF2B5EF4-FFF2-40B4-BE49-F238E27FC236}">
                <a16:creationId xmlns:a16="http://schemas.microsoft.com/office/drawing/2014/main" id="{BDC35AD7-337B-480C-AE27-8B05D8081562}"/>
              </a:ext>
            </a:extLst>
          </p:cNvPr>
          <p:cNvSpPr/>
          <p:nvPr/>
        </p:nvSpPr>
        <p:spPr>
          <a:xfrm rot="18900000">
            <a:off x="853176" y="1312186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: 圆角 12">
            <a:extLst>
              <a:ext uri="{FF2B5EF4-FFF2-40B4-BE49-F238E27FC236}">
                <a16:creationId xmlns:a16="http://schemas.microsoft.com/office/drawing/2014/main" id="{BEDABA11-5AC7-4FCD-A1DA-7D9DC7C13F72}"/>
              </a:ext>
            </a:extLst>
          </p:cNvPr>
          <p:cNvSpPr/>
          <p:nvPr/>
        </p:nvSpPr>
        <p:spPr>
          <a:xfrm rot="18900000">
            <a:off x="1205601" y="1658261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: 圆角 12">
            <a:extLst>
              <a:ext uri="{FF2B5EF4-FFF2-40B4-BE49-F238E27FC236}">
                <a16:creationId xmlns:a16="http://schemas.microsoft.com/office/drawing/2014/main" id="{D22A548C-254F-4237-9022-FCDBF35E62D8}"/>
              </a:ext>
            </a:extLst>
          </p:cNvPr>
          <p:cNvSpPr/>
          <p:nvPr/>
        </p:nvSpPr>
        <p:spPr>
          <a:xfrm rot="18900000">
            <a:off x="1548501" y="2001161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: 圆角 12">
            <a:extLst>
              <a:ext uri="{FF2B5EF4-FFF2-40B4-BE49-F238E27FC236}">
                <a16:creationId xmlns:a16="http://schemas.microsoft.com/office/drawing/2014/main" id="{31608195-0D50-4819-A26F-C94FA09A25EB}"/>
              </a:ext>
            </a:extLst>
          </p:cNvPr>
          <p:cNvSpPr/>
          <p:nvPr/>
        </p:nvSpPr>
        <p:spPr>
          <a:xfrm rot="18900000">
            <a:off x="1897752" y="2344061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: 圆角 12">
            <a:extLst>
              <a:ext uri="{FF2B5EF4-FFF2-40B4-BE49-F238E27FC236}">
                <a16:creationId xmlns:a16="http://schemas.microsoft.com/office/drawing/2014/main" id="{0F3A76EB-964D-4F69-A640-23CC0E22EE6D}"/>
              </a:ext>
            </a:extLst>
          </p:cNvPr>
          <p:cNvSpPr/>
          <p:nvPr/>
        </p:nvSpPr>
        <p:spPr>
          <a:xfrm rot="18900000">
            <a:off x="2251056" y="2696487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: 圆角 12">
            <a:extLst>
              <a:ext uri="{FF2B5EF4-FFF2-40B4-BE49-F238E27FC236}">
                <a16:creationId xmlns:a16="http://schemas.microsoft.com/office/drawing/2014/main" id="{7B550D0B-E86D-491C-8A93-705CCB1746BD}"/>
              </a:ext>
            </a:extLst>
          </p:cNvPr>
          <p:cNvSpPr/>
          <p:nvPr/>
        </p:nvSpPr>
        <p:spPr>
          <a:xfrm rot="16200000">
            <a:off x="2595236" y="2932600"/>
            <a:ext cx="112562" cy="17066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: 圆角 12">
            <a:extLst>
              <a:ext uri="{FF2B5EF4-FFF2-40B4-BE49-F238E27FC236}">
                <a16:creationId xmlns:a16="http://schemas.microsoft.com/office/drawing/2014/main" id="{8FDB3B75-1FF0-49CF-A02F-2088A97EDAC9}"/>
              </a:ext>
            </a:extLst>
          </p:cNvPr>
          <p:cNvSpPr/>
          <p:nvPr/>
        </p:nvSpPr>
        <p:spPr>
          <a:xfrm rot="18900000">
            <a:off x="2936856" y="3045738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: 圆角 12">
            <a:extLst>
              <a:ext uri="{FF2B5EF4-FFF2-40B4-BE49-F238E27FC236}">
                <a16:creationId xmlns:a16="http://schemas.microsoft.com/office/drawing/2014/main" id="{26B36693-057A-4B9C-8BF0-16FB82879F6D}"/>
              </a:ext>
            </a:extLst>
          </p:cNvPr>
          <p:cNvSpPr/>
          <p:nvPr/>
        </p:nvSpPr>
        <p:spPr>
          <a:xfrm rot="18900000">
            <a:off x="3282931" y="3388638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: 圆角 12">
            <a:extLst>
              <a:ext uri="{FF2B5EF4-FFF2-40B4-BE49-F238E27FC236}">
                <a16:creationId xmlns:a16="http://schemas.microsoft.com/office/drawing/2014/main" id="{987A909F-0D0A-4BC2-AF58-DD91BABCB2F1}"/>
              </a:ext>
            </a:extLst>
          </p:cNvPr>
          <p:cNvSpPr/>
          <p:nvPr/>
        </p:nvSpPr>
        <p:spPr>
          <a:xfrm rot="18900000">
            <a:off x="3632181" y="3737888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: 圆角 12">
            <a:extLst>
              <a:ext uri="{FF2B5EF4-FFF2-40B4-BE49-F238E27FC236}">
                <a16:creationId xmlns:a16="http://schemas.microsoft.com/office/drawing/2014/main" id="{4A182C8B-A320-4F4B-86E8-978E23D0AC66}"/>
              </a:ext>
            </a:extLst>
          </p:cNvPr>
          <p:cNvSpPr/>
          <p:nvPr/>
        </p:nvSpPr>
        <p:spPr>
          <a:xfrm rot="18900000">
            <a:off x="3981431" y="4083963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9DBC52-CAFF-44C2-ACFE-EA08D3337C5C}"/>
              </a:ext>
            </a:extLst>
          </p:cNvPr>
          <p:cNvGrpSpPr/>
          <p:nvPr/>
        </p:nvGrpSpPr>
        <p:grpSpPr>
          <a:xfrm>
            <a:off x="656396" y="4855004"/>
            <a:ext cx="399468" cy="1488477"/>
            <a:chOff x="656396" y="5292185"/>
            <a:chExt cx="399468" cy="14884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9BEC-F080-4CAD-B7A0-924ED7B25293}"/>
                </a:ext>
              </a:extLst>
            </p:cNvPr>
            <p:cNvSpPr txBox="1"/>
            <p:nvPr/>
          </p:nvSpPr>
          <p:spPr>
            <a:xfrm>
              <a:off x="656396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EF44C-3D72-4FEA-8E2B-31DF1B7C2083}"/>
                </a:ext>
              </a:extLst>
            </p:cNvPr>
            <p:cNvSpPr txBox="1"/>
            <p:nvPr/>
          </p:nvSpPr>
          <p:spPr>
            <a:xfrm>
              <a:off x="656396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4C8190-B9D9-4C93-BAC3-17CE18DAF6A1}"/>
                </a:ext>
              </a:extLst>
            </p:cNvPr>
            <p:cNvSpPr txBox="1"/>
            <p:nvPr/>
          </p:nvSpPr>
          <p:spPr>
            <a:xfrm>
              <a:off x="686853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F4B3A7-300F-449B-9BFF-353FD2AF7004}"/>
              </a:ext>
            </a:extLst>
          </p:cNvPr>
          <p:cNvGrpSpPr/>
          <p:nvPr/>
        </p:nvGrpSpPr>
        <p:grpSpPr>
          <a:xfrm>
            <a:off x="1261882" y="4855004"/>
            <a:ext cx="419718" cy="1488477"/>
            <a:chOff x="1261882" y="5292185"/>
            <a:chExt cx="419718" cy="1488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02C5D8-0DAB-404F-A9C5-E6576334C20B}"/>
                </a:ext>
              </a:extLst>
            </p:cNvPr>
            <p:cNvSpPr txBox="1"/>
            <p:nvPr/>
          </p:nvSpPr>
          <p:spPr>
            <a:xfrm>
              <a:off x="1282132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0A7D2-F5CD-4685-9047-44D1A76582BC}"/>
                </a:ext>
              </a:extLst>
            </p:cNvPr>
            <p:cNvSpPr txBox="1"/>
            <p:nvPr/>
          </p:nvSpPr>
          <p:spPr>
            <a:xfrm>
              <a:off x="1282132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1F16B7-21C9-4E2B-8974-9337E6DD97AC}"/>
                </a:ext>
              </a:extLst>
            </p:cNvPr>
            <p:cNvSpPr txBox="1"/>
            <p:nvPr/>
          </p:nvSpPr>
          <p:spPr>
            <a:xfrm>
              <a:off x="1261882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C4279A-C435-4CEB-B0EE-49F4A6249390}"/>
              </a:ext>
            </a:extLst>
          </p:cNvPr>
          <p:cNvGrpSpPr/>
          <p:nvPr/>
        </p:nvGrpSpPr>
        <p:grpSpPr>
          <a:xfrm>
            <a:off x="3159340" y="4855004"/>
            <a:ext cx="399468" cy="1488477"/>
            <a:chOff x="3159340" y="5292185"/>
            <a:chExt cx="399468" cy="14884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A175F-14ED-4992-B54D-20338A3A8536}"/>
                </a:ext>
              </a:extLst>
            </p:cNvPr>
            <p:cNvSpPr txBox="1"/>
            <p:nvPr/>
          </p:nvSpPr>
          <p:spPr>
            <a:xfrm>
              <a:off x="3159340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CA4441-7967-4E5D-B4C7-56A5A3AEA6DB}"/>
                </a:ext>
              </a:extLst>
            </p:cNvPr>
            <p:cNvSpPr txBox="1"/>
            <p:nvPr/>
          </p:nvSpPr>
          <p:spPr>
            <a:xfrm>
              <a:off x="3159340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04F286-68C3-4EF6-BCBF-A6B6C51B4BD1}"/>
                </a:ext>
              </a:extLst>
            </p:cNvPr>
            <p:cNvSpPr txBox="1"/>
            <p:nvPr/>
          </p:nvSpPr>
          <p:spPr>
            <a:xfrm>
              <a:off x="3174236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BD26F48-ED6A-4DD3-ABE7-0ED0CD8D8541}"/>
              </a:ext>
            </a:extLst>
          </p:cNvPr>
          <p:cNvGrpSpPr/>
          <p:nvPr/>
        </p:nvGrpSpPr>
        <p:grpSpPr>
          <a:xfrm>
            <a:off x="3785076" y="4855004"/>
            <a:ext cx="399468" cy="1488477"/>
            <a:chOff x="3785076" y="5292185"/>
            <a:chExt cx="399468" cy="14884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46F8CD-0F42-4455-8305-8CCEFA2BBE66}"/>
                </a:ext>
              </a:extLst>
            </p:cNvPr>
            <p:cNvSpPr txBox="1"/>
            <p:nvPr/>
          </p:nvSpPr>
          <p:spPr>
            <a:xfrm>
              <a:off x="3785076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7CE9FA-CA23-463A-B917-F583056E05EF}"/>
                </a:ext>
              </a:extLst>
            </p:cNvPr>
            <p:cNvSpPr txBox="1"/>
            <p:nvPr/>
          </p:nvSpPr>
          <p:spPr>
            <a:xfrm>
              <a:off x="3785076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9D8C04-7D46-45B6-BC8F-3A6E13C89A53}"/>
                </a:ext>
              </a:extLst>
            </p:cNvPr>
            <p:cNvSpPr txBox="1"/>
            <p:nvPr/>
          </p:nvSpPr>
          <p:spPr>
            <a:xfrm>
              <a:off x="3816979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D61FC7-54A2-4A4C-A1D2-B6AAD3688DB1}"/>
              </a:ext>
            </a:extLst>
          </p:cNvPr>
          <p:cNvGrpSpPr/>
          <p:nvPr/>
        </p:nvGrpSpPr>
        <p:grpSpPr>
          <a:xfrm>
            <a:off x="5036548" y="4855004"/>
            <a:ext cx="399468" cy="1488477"/>
            <a:chOff x="5036548" y="5292185"/>
            <a:chExt cx="399468" cy="14884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12C01F-1FDC-4022-BAE4-6E21A1B8341D}"/>
                </a:ext>
              </a:extLst>
            </p:cNvPr>
            <p:cNvSpPr txBox="1"/>
            <p:nvPr/>
          </p:nvSpPr>
          <p:spPr>
            <a:xfrm>
              <a:off x="5036548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239149-C65D-4B9C-AE06-C3F4BEBCC371}"/>
                </a:ext>
              </a:extLst>
            </p:cNvPr>
            <p:cNvSpPr txBox="1"/>
            <p:nvPr/>
          </p:nvSpPr>
          <p:spPr>
            <a:xfrm>
              <a:off x="5036548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D147FF-E331-4E95-B8F1-9AAEA3617F4D}"/>
                </a:ext>
              </a:extLst>
            </p:cNvPr>
            <p:cNvSpPr txBox="1"/>
            <p:nvPr/>
          </p:nvSpPr>
          <p:spPr>
            <a:xfrm>
              <a:off x="5067005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9AD5F9-9E40-472E-84D4-8F28FF10B55F}"/>
              </a:ext>
            </a:extLst>
          </p:cNvPr>
          <p:cNvGrpSpPr/>
          <p:nvPr/>
        </p:nvGrpSpPr>
        <p:grpSpPr>
          <a:xfrm>
            <a:off x="5662284" y="4855004"/>
            <a:ext cx="399468" cy="1488477"/>
            <a:chOff x="5662284" y="5292185"/>
            <a:chExt cx="399468" cy="14884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103BA6-E61A-46AC-9C1F-2D0362FECFAA}"/>
                </a:ext>
              </a:extLst>
            </p:cNvPr>
            <p:cNvSpPr txBox="1"/>
            <p:nvPr/>
          </p:nvSpPr>
          <p:spPr>
            <a:xfrm>
              <a:off x="5662284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29F598-D3C8-4201-8AEC-660418D81520}"/>
                </a:ext>
              </a:extLst>
            </p:cNvPr>
            <p:cNvSpPr txBox="1"/>
            <p:nvPr/>
          </p:nvSpPr>
          <p:spPr>
            <a:xfrm>
              <a:off x="5662284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CCA708C-7198-4D15-8B64-A0AD948CFA6E}"/>
                </a:ext>
              </a:extLst>
            </p:cNvPr>
            <p:cNvSpPr txBox="1"/>
            <p:nvPr/>
          </p:nvSpPr>
          <p:spPr>
            <a:xfrm>
              <a:off x="5692741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82" name="矩形: 圆角 12">
            <a:extLst>
              <a:ext uri="{FF2B5EF4-FFF2-40B4-BE49-F238E27FC236}">
                <a16:creationId xmlns:a16="http://schemas.microsoft.com/office/drawing/2014/main" id="{002CBDDD-A85C-4887-BD7D-304F278048C3}"/>
              </a:ext>
            </a:extLst>
          </p:cNvPr>
          <p:cNvSpPr/>
          <p:nvPr/>
        </p:nvSpPr>
        <p:spPr>
          <a:xfrm>
            <a:off x="172422" y="822955"/>
            <a:ext cx="253028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矩形: 圆角 12">
            <a:extLst>
              <a:ext uri="{FF2B5EF4-FFF2-40B4-BE49-F238E27FC236}">
                <a16:creationId xmlns:a16="http://schemas.microsoft.com/office/drawing/2014/main" id="{1F30340D-8263-4AC2-A15C-061801DC36C0}"/>
              </a:ext>
            </a:extLst>
          </p:cNvPr>
          <p:cNvSpPr/>
          <p:nvPr/>
        </p:nvSpPr>
        <p:spPr>
          <a:xfrm>
            <a:off x="172422" y="1123950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: 圆角 12">
            <a:extLst>
              <a:ext uri="{FF2B5EF4-FFF2-40B4-BE49-F238E27FC236}">
                <a16:creationId xmlns:a16="http://schemas.microsoft.com/office/drawing/2014/main" id="{69A51A9A-1E4B-4F5A-9AEE-F7419AC803C3}"/>
              </a:ext>
            </a:extLst>
          </p:cNvPr>
          <p:cNvSpPr/>
          <p:nvPr/>
        </p:nvSpPr>
        <p:spPr>
          <a:xfrm>
            <a:off x="172422" y="1470106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: 圆角 12">
            <a:extLst>
              <a:ext uri="{FF2B5EF4-FFF2-40B4-BE49-F238E27FC236}">
                <a16:creationId xmlns:a16="http://schemas.microsoft.com/office/drawing/2014/main" id="{5080C334-3E0D-46D9-9DA2-C706D14AB858}"/>
              </a:ext>
            </a:extLst>
          </p:cNvPr>
          <p:cNvSpPr/>
          <p:nvPr/>
        </p:nvSpPr>
        <p:spPr>
          <a:xfrm>
            <a:off x="172422" y="1816262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矩形: 圆角 12">
            <a:extLst>
              <a:ext uri="{FF2B5EF4-FFF2-40B4-BE49-F238E27FC236}">
                <a16:creationId xmlns:a16="http://schemas.microsoft.com/office/drawing/2014/main" id="{E6856A7E-4E44-4DB7-818B-2133F5F1ED42}"/>
              </a:ext>
            </a:extLst>
          </p:cNvPr>
          <p:cNvSpPr/>
          <p:nvPr/>
        </p:nvSpPr>
        <p:spPr>
          <a:xfrm>
            <a:off x="171278" y="2166707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: 圆角 12">
            <a:extLst>
              <a:ext uri="{FF2B5EF4-FFF2-40B4-BE49-F238E27FC236}">
                <a16:creationId xmlns:a16="http://schemas.microsoft.com/office/drawing/2014/main" id="{10966414-E2A7-45BE-A072-F729C580D5A0}"/>
              </a:ext>
            </a:extLst>
          </p:cNvPr>
          <p:cNvSpPr/>
          <p:nvPr/>
        </p:nvSpPr>
        <p:spPr>
          <a:xfrm>
            <a:off x="171278" y="2512863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矩形: 圆角 12">
            <a:extLst>
              <a:ext uri="{FF2B5EF4-FFF2-40B4-BE49-F238E27FC236}">
                <a16:creationId xmlns:a16="http://schemas.microsoft.com/office/drawing/2014/main" id="{12F5E46A-E268-4A05-A0F4-8CF672BDCEF3}"/>
              </a:ext>
            </a:extLst>
          </p:cNvPr>
          <p:cNvSpPr/>
          <p:nvPr/>
        </p:nvSpPr>
        <p:spPr>
          <a:xfrm>
            <a:off x="171278" y="2857067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矩形: 圆角 12">
            <a:extLst>
              <a:ext uri="{FF2B5EF4-FFF2-40B4-BE49-F238E27FC236}">
                <a16:creationId xmlns:a16="http://schemas.microsoft.com/office/drawing/2014/main" id="{EA69B633-B41B-4C27-89C8-F910F064FEDC}"/>
              </a:ext>
            </a:extLst>
          </p:cNvPr>
          <p:cNvSpPr/>
          <p:nvPr/>
        </p:nvSpPr>
        <p:spPr>
          <a:xfrm>
            <a:off x="171278" y="3201271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矩形: 圆角 12">
            <a:extLst>
              <a:ext uri="{FF2B5EF4-FFF2-40B4-BE49-F238E27FC236}">
                <a16:creationId xmlns:a16="http://schemas.microsoft.com/office/drawing/2014/main" id="{0CF9612F-1320-40A0-8AA9-9619AF12F537}"/>
              </a:ext>
            </a:extLst>
          </p:cNvPr>
          <p:cNvSpPr/>
          <p:nvPr/>
        </p:nvSpPr>
        <p:spPr>
          <a:xfrm>
            <a:off x="171278" y="3551708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: 圆角 12">
            <a:extLst>
              <a:ext uri="{FF2B5EF4-FFF2-40B4-BE49-F238E27FC236}">
                <a16:creationId xmlns:a16="http://schemas.microsoft.com/office/drawing/2014/main" id="{DCE06AE5-FC38-42F3-B831-1159658E4711}"/>
              </a:ext>
            </a:extLst>
          </p:cNvPr>
          <p:cNvSpPr/>
          <p:nvPr/>
        </p:nvSpPr>
        <p:spPr>
          <a:xfrm>
            <a:off x="171278" y="3899162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: 圆角 12">
            <a:extLst>
              <a:ext uri="{FF2B5EF4-FFF2-40B4-BE49-F238E27FC236}">
                <a16:creationId xmlns:a16="http://schemas.microsoft.com/office/drawing/2014/main" id="{E87DD578-E25E-4D50-83B8-D6390AE00842}"/>
              </a:ext>
            </a:extLst>
          </p:cNvPr>
          <p:cNvSpPr/>
          <p:nvPr/>
        </p:nvSpPr>
        <p:spPr>
          <a:xfrm>
            <a:off x="171278" y="4248053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: 圆角 12">
            <a:extLst>
              <a:ext uri="{FF2B5EF4-FFF2-40B4-BE49-F238E27FC236}">
                <a16:creationId xmlns:a16="http://schemas.microsoft.com/office/drawing/2014/main" id="{946E00AC-EBA8-4828-8F01-FB2B7718E38B}"/>
              </a:ext>
            </a:extLst>
          </p:cNvPr>
          <p:cNvSpPr/>
          <p:nvPr/>
        </p:nvSpPr>
        <p:spPr>
          <a:xfrm>
            <a:off x="856130" y="100928"/>
            <a:ext cx="405752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: 圆角 12">
            <a:extLst>
              <a:ext uri="{FF2B5EF4-FFF2-40B4-BE49-F238E27FC236}">
                <a16:creationId xmlns:a16="http://schemas.microsoft.com/office/drawing/2014/main" id="{0888DFDF-E579-46B1-83E2-9DEAEC2626F5}"/>
              </a:ext>
            </a:extLst>
          </p:cNvPr>
          <p:cNvSpPr/>
          <p:nvPr/>
        </p:nvSpPr>
        <p:spPr>
          <a:xfrm>
            <a:off x="1261882" y="100928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: 圆角 12">
            <a:extLst>
              <a:ext uri="{FF2B5EF4-FFF2-40B4-BE49-F238E27FC236}">
                <a16:creationId xmlns:a16="http://schemas.microsoft.com/office/drawing/2014/main" id="{50B3559E-1E3E-4350-8DCA-9F772DFBC1BC}"/>
              </a:ext>
            </a:extLst>
          </p:cNvPr>
          <p:cNvSpPr/>
          <p:nvPr/>
        </p:nvSpPr>
        <p:spPr>
          <a:xfrm>
            <a:off x="1600436" y="100928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: 圆角 12">
            <a:extLst>
              <a:ext uri="{FF2B5EF4-FFF2-40B4-BE49-F238E27FC236}">
                <a16:creationId xmlns:a16="http://schemas.microsoft.com/office/drawing/2014/main" id="{7486618E-1BB4-49FA-8CB8-C0FFBCB035D4}"/>
              </a:ext>
            </a:extLst>
          </p:cNvPr>
          <p:cNvSpPr/>
          <p:nvPr/>
        </p:nvSpPr>
        <p:spPr>
          <a:xfrm>
            <a:off x="1936421" y="100927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: 圆角 12">
            <a:extLst>
              <a:ext uri="{FF2B5EF4-FFF2-40B4-BE49-F238E27FC236}">
                <a16:creationId xmlns:a16="http://schemas.microsoft.com/office/drawing/2014/main" id="{7801A387-A9EC-41A9-B3F5-3AABE4E76960}"/>
              </a:ext>
            </a:extLst>
          </p:cNvPr>
          <p:cNvSpPr/>
          <p:nvPr/>
        </p:nvSpPr>
        <p:spPr>
          <a:xfrm>
            <a:off x="2274975" y="100926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: 圆角 12">
            <a:extLst>
              <a:ext uri="{FF2B5EF4-FFF2-40B4-BE49-F238E27FC236}">
                <a16:creationId xmlns:a16="http://schemas.microsoft.com/office/drawing/2014/main" id="{2203E65D-66B5-4F5C-966A-AC9B7149072B}"/>
              </a:ext>
            </a:extLst>
          </p:cNvPr>
          <p:cNvSpPr/>
          <p:nvPr/>
        </p:nvSpPr>
        <p:spPr>
          <a:xfrm>
            <a:off x="2615723" y="100925"/>
            <a:ext cx="379890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矩形: 圆角 12">
            <a:extLst>
              <a:ext uri="{FF2B5EF4-FFF2-40B4-BE49-F238E27FC236}">
                <a16:creationId xmlns:a16="http://schemas.microsoft.com/office/drawing/2014/main" id="{59A33112-9679-4CF5-836C-B957428F672B}"/>
              </a:ext>
            </a:extLst>
          </p:cNvPr>
          <p:cNvSpPr/>
          <p:nvPr/>
        </p:nvSpPr>
        <p:spPr>
          <a:xfrm>
            <a:off x="2994826" y="100925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: 圆角 12">
            <a:extLst>
              <a:ext uri="{FF2B5EF4-FFF2-40B4-BE49-F238E27FC236}">
                <a16:creationId xmlns:a16="http://schemas.microsoft.com/office/drawing/2014/main" id="{B96E1F6A-F9C8-45B7-9E87-C585EC2DDB8E}"/>
              </a:ext>
            </a:extLst>
          </p:cNvPr>
          <p:cNvSpPr/>
          <p:nvPr/>
        </p:nvSpPr>
        <p:spPr>
          <a:xfrm>
            <a:off x="3334027" y="100924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: 圆角 12">
            <a:extLst>
              <a:ext uri="{FF2B5EF4-FFF2-40B4-BE49-F238E27FC236}">
                <a16:creationId xmlns:a16="http://schemas.microsoft.com/office/drawing/2014/main" id="{67D2F797-5DA3-4ADA-BFFE-8DDFC04A09F4}"/>
              </a:ext>
            </a:extLst>
          </p:cNvPr>
          <p:cNvSpPr/>
          <p:nvPr/>
        </p:nvSpPr>
        <p:spPr>
          <a:xfrm>
            <a:off x="3671234" y="100924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: 圆角 12">
            <a:extLst>
              <a:ext uri="{FF2B5EF4-FFF2-40B4-BE49-F238E27FC236}">
                <a16:creationId xmlns:a16="http://schemas.microsoft.com/office/drawing/2014/main" id="{20237276-25B0-4ADD-94FC-C7916AF4E3B4}"/>
              </a:ext>
            </a:extLst>
          </p:cNvPr>
          <p:cNvSpPr/>
          <p:nvPr/>
        </p:nvSpPr>
        <p:spPr>
          <a:xfrm>
            <a:off x="4000142" y="100924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84978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,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independent set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is a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such that no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are adjacent.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maximum independent set</a:t>
                </a:r>
                <a:r>
                  <a:rPr lang="en-US" sz="2400" dirty="0"/>
                  <a:t> 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/>
                  <a:t>) is an independent set of maximum size.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849780"/>
              </a:xfrm>
              <a:blipFill>
                <a:blip r:embed="rId2"/>
                <a:stretch>
                  <a:fillRect l="-1005" t="-4605" r="-131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AE7C4E2-0EF6-4AC4-BE29-EE0DB833022C}"/>
              </a:ext>
            </a:extLst>
          </p:cNvPr>
          <p:cNvGrpSpPr/>
          <p:nvPr/>
        </p:nvGrpSpPr>
        <p:grpSpPr>
          <a:xfrm>
            <a:off x="628650" y="3888510"/>
            <a:ext cx="7611514" cy="977522"/>
            <a:chOff x="628650" y="3888510"/>
            <a:chExt cx="7611514" cy="977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76E611-DDDE-41DA-AF1D-EB1A73CB601C}"/>
                </a:ext>
              </a:extLst>
            </p:cNvPr>
            <p:cNvGrpSpPr/>
            <p:nvPr/>
          </p:nvGrpSpPr>
          <p:grpSpPr>
            <a:xfrm>
              <a:off x="628650" y="3888511"/>
              <a:ext cx="1685047" cy="977521"/>
              <a:chOff x="628650" y="4055632"/>
              <a:chExt cx="1685047" cy="977521"/>
            </a:xfrm>
          </p:grpSpPr>
          <p:cxnSp>
            <p:nvCxnSpPr>
              <p:cNvPr id="6" name="直接箭头连接符 63">
                <a:extLst>
                  <a:ext uri="{FF2B5EF4-FFF2-40B4-BE49-F238E27FC236}">
                    <a16:creationId xmlns:a16="http://schemas.microsoft.com/office/drawing/2014/main" id="{7604CD2D-424A-4A47-A7AD-CA4D78919B5E}"/>
                  </a:ext>
                </a:extLst>
              </p:cNvPr>
              <p:cNvCxnSpPr>
                <a:cxnSpLocks/>
                <a:stCxn id="9" idx="2"/>
                <a:endCxn id="10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61">
                <a:extLst>
                  <a:ext uri="{FF2B5EF4-FFF2-40B4-BE49-F238E27FC236}">
                    <a16:creationId xmlns:a16="http://schemas.microsoft.com/office/drawing/2014/main" id="{B7FF5D68-F3DA-4A74-B8F8-5EFC71FC3151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" name="椭圆 61">
                <a:extLst>
                  <a:ext uri="{FF2B5EF4-FFF2-40B4-BE49-F238E27FC236}">
                    <a16:creationId xmlns:a16="http://schemas.microsoft.com/office/drawing/2014/main" id="{107595DD-5EC7-4494-837D-7A3E5B631D7A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椭圆 61">
                <a:extLst>
                  <a:ext uri="{FF2B5EF4-FFF2-40B4-BE49-F238E27FC236}">
                    <a16:creationId xmlns:a16="http://schemas.microsoft.com/office/drawing/2014/main" id="{79FE789D-CD06-4C8F-BFC7-21087286327F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" name="椭圆 61">
                <a:extLst>
                  <a:ext uri="{FF2B5EF4-FFF2-40B4-BE49-F238E27FC236}">
                    <a16:creationId xmlns:a16="http://schemas.microsoft.com/office/drawing/2014/main" id="{EDE3906B-21A8-4B57-823A-F5F7D6338B75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2" name="直接箭头连接符 66">
                <a:extLst>
                  <a:ext uri="{FF2B5EF4-FFF2-40B4-BE49-F238E27FC236}">
                    <a16:creationId xmlns:a16="http://schemas.microsoft.com/office/drawing/2014/main" id="{6C0D49C0-D01A-4079-86BD-4823D13E8E23}"/>
                  </a:ext>
                </a:extLst>
              </p:cNvPr>
              <p:cNvCxnSpPr>
                <a:cxnSpLocks/>
                <a:stCxn id="8" idx="0"/>
                <a:endCxn id="9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63">
                <a:extLst>
                  <a:ext uri="{FF2B5EF4-FFF2-40B4-BE49-F238E27FC236}">
                    <a16:creationId xmlns:a16="http://schemas.microsoft.com/office/drawing/2014/main" id="{D5B05198-86B2-46C9-B2A1-043C8390AF76}"/>
                  </a:ext>
                </a:extLst>
              </p:cNvPr>
              <p:cNvCxnSpPr>
                <a:cxnSpLocks/>
                <a:stCxn id="10" idx="4"/>
                <a:endCxn id="11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63">
                <a:extLst>
                  <a:ext uri="{FF2B5EF4-FFF2-40B4-BE49-F238E27FC236}">
                    <a16:creationId xmlns:a16="http://schemas.microsoft.com/office/drawing/2014/main" id="{8D5E332C-BCF1-44FE-B41E-E920E5C2DC3F}"/>
                  </a:ext>
                </a:extLst>
              </p:cNvPr>
              <p:cNvCxnSpPr>
                <a:cxnSpLocks/>
                <a:stCxn id="11" idx="6"/>
                <a:endCxn id="8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61">
                <a:extLst>
                  <a:ext uri="{FF2B5EF4-FFF2-40B4-BE49-F238E27FC236}">
                    <a16:creationId xmlns:a16="http://schemas.microsoft.com/office/drawing/2014/main" id="{8A91CC8A-2E6D-4513-8279-63FAD450C38A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0" name="直接箭头连接符 66">
                <a:extLst>
                  <a:ext uri="{FF2B5EF4-FFF2-40B4-BE49-F238E27FC236}">
                    <a16:creationId xmlns:a16="http://schemas.microsoft.com/office/drawing/2014/main" id="{166681DB-DC60-4D72-9DF4-8CC6F189CD52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60AEA88-6456-42B7-B44B-8000229E99E6}"/>
                </a:ext>
              </a:extLst>
            </p:cNvPr>
            <p:cNvGrpSpPr/>
            <p:nvPr/>
          </p:nvGrpSpPr>
          <p:grpSpPr>
            <a:xfrm>
              <a:off x="2604139" y="3888510"/>
              <a:ext cx="1685047" cy="977521"/>
              <a:chOff x="628650" y="4055632"/>
              <a:chExt cx="1685047" cy="977521"/>
            </a:xfrm>
          </p:grpSpPr>
          <p:cxnSp>
            <p:nvCxnSpPr>
              <p:cNvPr id="69" name="直接箭头连接符 63">
                <a:extLst>
                  <a:ext uri="{FF2B5EF4-FFF2-40B4-BE49-F238E27FC236}">
                    <a16:creationId xmlns:a16="http://schemas.microsoft.com/office/drawing/2014/main" id="{0C8A2A55-CB39-4A40-BF06-882E27D73051}"/>
                  </a:ext>
                </a:extLst>
              </p:cNvPr>
              <p:cNvCxnSpPr>
                <a:cxnSpLocks/>
                <a:stCxn id="71" idx="2"/>
                <a:endCxn id="72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1">
                <a:extLst>
                  <a:ext uri="{FF2B5EF4-FFF2-40B4-BE49-F238E27FC236}">
                    <a16:creationId xmlns:a16="http://schemas.microsoft.com/office/drawing/2014/main" id="{EE088786-8B37-4BD3-9DA8-1D2A5D2AB3FA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71" name="椭圆 61">
                <a:extLst>
                  <a:ext uri="{FF2B5EF4-FFF2-40B4-BE49-F238E27FC236}">
                    <a16:creationId xmlns:a16="http://schemas.microsoft.com/office/drawing/2014/main" id="{3BA9FB07-8186-425F-AACF-AF4F1A509B50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2" name="椭圆 61">
                <a:extLst>
                  <a:ext uri="{FF2B5EF4-FFF2-40B4-BE49-F238E27FC236}">
                    <a16:creationId xmlns:a16="http://schemas.microsoft.com/office/drawing/2014/main" id="{3EAFE78C-69EE-4FAB-BF3B-8FE51C825257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3" name="椭圆 61">
                <a:extLst>
                  <a:ext uri="{FF2B5EF4-FFF2-40B4-BE49-F238E27FC236}">
                    <a16:creationId xmlns:a16="http://schemas.microsoft.com/office/drawing/2014/main" id="{6CD4B97F-ACBE-4221-B91C-3A10B44B9B75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74" name="直接箭头连接符 66">
                <a:extLst>
                  <a:ext uri="{FF2B5EF4-FFF2-40B4-BE49-F238E27FC236}">
                    <a16:creationId xmlns:a16="http://schemas.microsoft.com/office/drawing/2014/main" id="{26AA987C-87BC-4EE0-8FE7-3105C4C86129}"/>
                  </a:ext>
                </a:extLst>
              </p:cNvPr>
              <p:cNvCxnSpPr>
                <a:cxnSpLocks/>
                <a:stCxn id="70" idx="0"/>
                <a:endCxn id="71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63">
                <a:extLst>
                  <a:ext uri="{FF2B5EF4-FFF2-40B4-BE49-F238E27FC236}">
                    <a16:creationId xmlns:a16="http://schemas.microsoft.com/office/drawing/2014/main" id="{F835ECF5-6E49-4F84-9C9C-48D55796F373}"/>
                  </a:ext>
                </a:extLst>
              </p:cNvPr>
              <p:cNvCxnSpPr>
                <a:cxnSpLocks/>
                <a:stCxn id="72" idx="4"/>
                <a:endCxn id="73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63">
                <a:extLst>
                  <a:ext uri="{FF2B5EF4-FFF2-40B4-BE49-F238E27FC236}">
                    <a16:creationId xmlns:a16="http://schemas.microsoft.com/office/drawing/2014/main" id="{D699591B-FBD8-4737-BC58-CC5137315FED}"/>
                  </a:ext>
                </a:extLst>
              </p:cNvPr>
              <p:cNvCxnSpPr>
                <a:cxnSpLocks/>
                <a:stCxn id="73" idx="6"/>
                <a:endCxn id="70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61">
                <a:extLst>
                  <a:ext uri="{FF2B5EF4-FFF2-40B4-BE49-F238E27FC236}">
                    <a16:creationId xmlns:a16="http://schemas.microsoft.com/office/drawing/2014/main" id="{EBB0BBC1-738A-434C-9537-26E451156081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8" name="直接箭头连接符 66">
                <a:extLst>
                  <a:ext uri="{FF2B5EF4-FFF2-40B4-BE49-F238E27FC236}">
                    <a16:creationId xmlns:a16="http://schemas.microsoft.com/office/drawing/2014/main" id="{F5C0DE95-8226-4F24-8851-F52CF044AC7B}"/>
                  </a:ext>
                </a:extLst>
              </p:cNvPr>
              <p:cNvCxnSpPr>
                <a:cxnSpLocks/>
                <a:stCxn id="71" idx="6"/>
                <a:endCxn id="77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7D931AB-345F-49AF-821F-59CAFD9E93A0}"/>
                </a:ext>
              </a:extLst>
            </p:cNvPr>
            <p:cNvGrpSpPr/>
            <p:nvPr/>
          </p:nvGrpSpPr>
          <p:grpSpPr>
            <a:xfrm>
              <a:off x="4579628" y="3888510"/>
              <a:ext cx="1685047" cy="977521"/>
              <a:chOff x="628650" y="4055632"/>
              <a:chExt cx="1685047" cy="977521"/>
            </a:xfrm>
          </p:grpSpPr>
          <p:cxnSp>
            <p:nvCxnSpPr>
              <p:cNvPr id="80" name="直接箭头连接符 63">
                <a:extLst>
                  <a:ext uri="{FF2B5EF4-FFF2-40B4-BE49-F238E27FC236}">
                    <a16:creationId xmlns:a16="http://schemas.microsoft.com/office/drawing/2014/main" id="{E7924DAC-92AD-4DCD-B5CE-9F142FB08031}"/>
                  </a:ext>
                </a:extLst>
              </p:cNvPr>
              <p:cNvCxnSpPr>
                <a:cxnSpLocks/>
                <a:stCxn id="82" idx="2"/>
                <a:endCxn id="83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椭圆 61">
                <a:extLst>
                  <a:ext uri="{FF2B5EF4-FFF2-40B4-BE49-F238E27FC236}">
                    <a16:creationId xmlns:a16="http://schemas.microsoft.com/office/drawing/2014/main" id="{5C8F6FD1-24BE-4CD7-8FE0-658004389937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2" name="椭圆 61">
                <a:extLst>
                  <a:ext uri="{FF2B5EF4-FFF2-40B4-BE49-F238E27FC236}">
                    <a16:creationId xmlns:a16="http://schemas.microsoft.com/office/drawing/2014/main" id="{673C0D6B-943B-4460-9B40-D304FBA11D5B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3" name="椭圆 61">
                <a:extLst>
                  <a:ext uri="{FF2B5EF4-FFF2-40B4-BE49-F238E27FC236}">
                    <a16:creationId xmlns:a16="http://schemas.microsoft.com/office/drawing/2014/main" id="{04122AE6-527E-44AA-8FA5-EF0D5FA1210A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4" name="椭圆 61">
                <a:extLst>
                  <a:ext uri="{FF2B5EF4-FFF2-40B4-BE49-F238E27FC236}">
                    <a16:creationId xmlns:a16="http://schemas.microsoft.com/office/drawing/2014/main" id="{DC505A2A-BBC6-481A-A273-3A22DDA8A174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85" name="直接箭头连接符 66">
                <a:extLst>
                  <a:ext uri="{FF2B5EF4-FFF2-40B4-BE49-F238E27FC236}">
                    <a16:creationId xmlns:a16="http://schemas.microsoft.com/office/drawing/2014/main" id="{71788724-2D19-40F4-856E-4465ACF92B65}"/>
                  </a:ext>
                </a:extLst>
              </p:cNvPr>
              <p:cNvCxnSpPr>
                <a:cxnSpLocks/>
                <a:stCxn id="81" idx="0"/>
                <a:endCxn id="82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63">
                <a:extLst>
                  <a:ext uri="{FF2B5EF4-FFF2-40B4-BE49-F238E27FC236}">
                    <a16:creationId xmlns:a16="http://schemas.microsoft.com/office/drawing/2014/main" id="{1DDF3AF5-86B6-40A3-8F76-094CAA7E5042}"/>
                  </a:ext>
                </a:extLst>
              </p:cNvPr>
              <p:cNvCxnSpPr>
                <a:cxnSpLocks/>
                <a:stCxn id="83" idx="4"/>
                <a:endCxn id="84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63">
                <a:extLst>
                  <a:ext uri="{FF2B5EF4-FFF2-40B4-BE49-F238E27FC236}">
                    <a16:creationId xmlns:a16="http://schemas.microsoft.com/office/drawing/2014/main" id="{058281A1-11B0-4BB8-B0A3-8567A60A3639}"/>
                  </a:ext>
                </a:extLst>
              </p:cNvPr>
              <p:cNvCxnSpPr>
                <a:cxnSpLocks/>
                <a:stCxn id="84" idx="6"/>
                <a:endCxn id="81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椭圆 61">
                <a:extLst>
                  <a:ext uri="{FF2B5EF4-FFF2-40B4-BE49-F238E27FC236}">
                    <a16:creationId xmlns:a16="http://schemas.microsoft.com/office/drawing/2014/main" id="{457C2D61-7252-4980-AF44-E9082B4A740A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9" name="直接箭头连接符 66">
                <a:extLst>
                  <a:ext uri="{FF2B5EF4-FFF2-40B4-BE49-F238E27FC236}">
                    <a16:creationId xmlns:a16="http://schemas.microsoft.com/office/drawing/2014/main" id="{1A7734F2-1362-4141-956B-84B63E3612C9}"/>
                  </a:ext>
                </a:extLst>
              </p:cNvPr>
              <p:cNvCxnSpPr>
                <a:cxnSpLocks/>
                <a:stCxn id="82" idx="6"/>
                <a:endCxn id="88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5987102-AD63-4583-861A-26468BAEEF02}"/>
                </a:ext>
              </a:extLst>
            </p:cNvPr>
            <p:cNvGrpSpPr/>
            <p:nvPr/>
          </p:nvGrpSpPr>
          <p:grpSpPr>
            <a:xfrm>
              <a:off x="6555117" y="3888510"/>
              <a:ext cx="1685047" cy="977521"/>
              <a:chOff x="628650" y="4055632"/>
              <a:chExt cx="1685047" cy="977521"/>
            </a:xfrm>
          </p:grpSpPr>
          <p:cxnSp>
            <p:nvCxnSpPr>
              <p:cNvPr id="91" name="直接箭头连接符 63">
                <a:extLst>
                  <a:ext uri="{FF2B5EF4-FFF2-40B4-BE49-F238E27FC236}">
                    <a16:creationId xmlns:a16="http://schemas.microsoft.com/office/drawing/2014/main" id="{1A77A608-99BB-4EEE-8618-5519CC4D4C03}"/>
                  </a:ext>
                </a:extLst>
              </p:cNvPr>
              <p:cNvCxnSpPr>
                <a:cxnSpLocks/>
                <a:stCxn id="93" idx="2"/>
                <a:endCxn id="94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61">
                <a:extLst>
                  <a:ext uri="{FF2B5EF4-FFF2-40B4-BE49-F238E27FC236}">
                    <a16:creationId xmlns:a16="http://schemas.microsoft.com/office/drawing/2014/main" id="{87646AFF-DE1D-444E-893D-EB8037508EDC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3" name="椭圆 61">
                <a:extLst>
                  <a:ext uri="{FF2B5EF4-FFF2-40B4-BE49-F238E27FC236}">
                    <a16:creationId xmlns:a16="http://schemas.microsoft.com/office/drawing/2014/main" id="{F3BA1872-8DC4-4173-8790-6BDD78611DE2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4" name="椭圆 61">
                <a:extLst>
                  <a:ext uri="{FF2B5EF4-FFF2-40B4-BE49-F238E27FC236}">
                    <a16:creationId xmlns:a16="http://schemas.microsoft.com/office/drawing/2014/main" id="{D4F7AC31-B06F-4726-B62D-194EBCED32A2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椭圆 61">
                <a:extLst>
                  <a:ext uri="{FF2B5EF4-FFF2-40B4-BE49-F238E27FC236}">
                    <a16:creationId xmlns:a16="http://schemas.microsoft.com/office/drawing/2014/main" id="{9789BDE8-5637-4DF9-ABA8-0B01790FCBD5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6" name="直接箭头连接符 66">
                <a:extLst>
                  <a:ext uri="{FF2B5EF4-FFF2-40B4-BE49-F238E27FC236}">
                    <a16:creationId xmlns:a16="http://schemas.microsoft.com/office/drawing/2014/main" id="{D0D9F3CD-D8CF-4DD6-A10A-026ACE29605F}"/>
                  </a:ext>
                </a:extLst>
              </p:cNvPr>
              <p:cNvCxnSpPr>
                <a:cxnSpLocks/>
                <a:stCxn id="92" idx="0"/>
                <a:endCxn id="93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63">
                <a:extLst>
                  <a:ext uri="{FF2B5EF4-FFF2-40B4-BE49-F238E27FC236}">
                    <a16:creationId xmlns:a16="http://schemas.microsoft.com/office/drawing/2014/main" id="{F00A88E5-EBAD-4983-9782-FDBB37DAAF3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63">
                <a:extLst>
                  <a:ext uri="{FF2B5EF4-FFF2-40B4-BE49-F238E27FC236}">
                    <a16:creationId xmlns:a16="http://schemas.microsoft.com/office/drawing/2014/main" id="{421AC7DC-44A0-444B-B5EA-185357A96753}"/>
                  </a:ext>
                </a:extLst>
              </p:cNvPr>
              <p:cNvCxnSpPr>
                <a:cxnSpLocks/>
                <a:stCxn id="95" idx="6"/>
                <a:endCxn id="92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61">
                <a:extLst>
                  <a:ext uri="{FF2B5EF4-FFF2-40B4-BE49-F238E27FC236}">
                    <a16:creationId xmlns:a16="http://schemas.microsoft.com/office/drawing/2014/main" id="{AD7A31EA-A24F-4F0A-8619-ADE38E94D3F0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0" name="直接箭头连接符 66">
                <a:extLst>
                  <a:ext uri="{FF2B5EF4-FFF2-40B4-BE49-F238E27FC236}">
                    <a16:creationId xmlns:a16="http://schemas.microsoft.com/office/drawing/2014/main" id="{DCD81DB9-75AA-4572-8C74-02C7160EC8B0}"/>
                  </a:ext>
                </a:extLst>
              </p:cNvPr>
              <p:cNvCxnSpPr>
                <a:cxnSpLocks/>
                <a:stCxn id="93" idx="6"/>
                <a:endCxn id="99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6C4268F-96C0-44A8-AE32-FDA772F8862D}"/>
              </a:ext>
            </a:extLst>
          </p:cNvPr>
          <p:cNvGrpSpPr/>
          <p:nvPr/>
        </p:nvGrpSpPr>
        <p:grpSpPr>
          <a:xfrm>
            <a:off x="2409198" y="4985192"/>
            <a:ext cx="5754132" cy="415106"/>
            <a:chOff x="2409198" y="4985192"/>
            <a:chExt cx="5754132" cy="415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AB955BC-007D-44DD-8E11-5705E0D551B8}"/>
                    </a:ext>
                  </a:extLst>
                </p:cNvPr>
                <p:cNvSpPr txBox="1"/>
                <p:nvPr/>
              </p:nvSpPr>
              <p:spPr>
                <a:xfrm>
                  <a:off x="2409198" y="5000188"/>
                  <a:ext cx="20749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2000" dirty="0"/>
                    <a:t> is </a:t>
                  </a:r>
                  <a:r>
                    <a:rPr lang="en-US" sz="2000" dirty="0">
                      <a:solidFill>
                        <a:srgbClr val="C00000"/>
                      </a:solidFill>
                    </a:rPr>
                    <a:t>NOT</a:t>
                  </a:r>
                  <a:r>
                    <a:rPr lang="en-US" sz="2000" dirty="0"/>
                    <a:t> IS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AB955BC-007D-44DD-8E11-5705E0D55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98" y="5000188"/>
                  <a:ext cx="207492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7576" r="-2639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74FA2C4-7237-45C9-A351-F8F9DF047393}"/>
                    </a:ext>
                  </a:extLst>
                </p:cNvPr>
                <p:cNvSpPr txBox="1"/>
                <p:nvPr/>
              </p:nvSpPr>
              <p:spPr>
                <a:xfrm>
                  <a:off x="4768768" y="4985192"/>
                  <a:ext cx="12980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a14:m>
                  <a:r>
                    <a:rPr lang="en-US" sz="2000" dirty="0"/>
                    <a:t> is </a:t>
                  </a:r>
                  <a:r>
                    <a:rPr lang="en-US" sz="2000" dirty="0" err="1"/>
                    <a:t>IS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74FA2C4-7237-45C9-A351-F8F9DF047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768" y="4985192"/>
                  <a:ext cx="1298048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r="-469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6E03A92-6177-4060-B8BF-C935515A5155}"/>
                    </a:ext>
                  </a:extLst>
                </p:cNvPr>
                <p:cNvSpPr txBox="1"/>
                <p:nvPr/>
              </p:nvSpPr>
              <p:spPr>
                <a:xfrm>
                  <a:off x="6631949" y="4985192"/>
                  <a:ext cx="15313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2000" dirty="0"/>
                    <a:t> is </a:t>
                  </a:r>
                  <a:r>
                    <a:rPr lang="en-US" sz="2000" dirty="0" err="1"/>
                    <a:t>IS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6E03A92-6177-4060-B8BF-C935515A5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949" y="4985192"/>
                  <a:ext cx="1531381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231" r="-3187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321EE8-879F-46CF-884F-574CF9BE8CFA}"/>
              </a:ext>
            </a:extLst>
          </p:cNvPr>
          <p:cNvGrpSpPr/>
          <p:nvPr/>
        </p:nvGrpSpPr>
        <p:grpSpPr>
          <a:xfrm>
            <a:off x="4539794" y="5349879"/>
            <a:ext cx="3718433" cy="404877"/>
            <a:chOff x="4539794" y="5349879"/>
            <a:chExt cx="3718433" cy="404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FAE5C0D-A132-41BF-A4D8-C27DF77D2876}"/>
                </a:ext>
              </a:extLst>
            </p:cNvPr>
            <p:cNvSpPr/>
            <p:nvPr/>
          </p:nvSpPr>
          <p:spPr>
            <a:xfrm>
              <a:off x="6537051" y="5349879"/>
              <a:ext cx="17211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It is also </a:t>
              </a:r>
              <a:r>
                <a:rPr lang="en-US" sz="2000" dirty="0" err="1"/>
                <a:t>MaxIS</a:t>
              </a:r>
              <a:endParaRPr lang="en-US" sz="20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C7D509F-8E08-4F4F-A7C3-97839893C3EA}"/>
                </a:ext>
              </a:extLst>
            </p:cNvPr>
            <p:cNvSpPr/>
            <p:nvPr/>
          </p:nvSpPr>
          <p:spPr>
            <a:xfrm>
              <a:off x="4539794" y="5354646"/>
              <a:ext cx="17559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It is </a:t>
              </a:r>
              <a:r>
                <a:rPr lang="en-US" sz="2000" dirty="0">
                  <a:solidFill>
                    <a:srgbClr val="C00000"/>
                  </a:solidFill>
                </a:rPr>
                <a:t>NOT</a:t>
              </a:r>
              <a:r>
                <a:rPr lang="en-US" sz="2000" dirty="0"/>
                <a:t> </a:t>
              </a:r>
              <a:r>
                <a:rPr lang="en-US" sz="2000" dirty="0" err="1"/>
                <a:t>MaxIS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7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,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independent set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is a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such that no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are adjacent.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maximum independent set</a:t>
                </a:r>
                <a:r>
                  <a:rPr lang="en-US" sz="2400" dirty="0"/>
                  <a:t> 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/>
                  <a:t>) is an independent set of maximum size.</a:t>
                </a:r>
              </a:p>
              <a:p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Computing </a:t>
                </a:r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in an arbitrary graph is (likely) very hard. Even getting an approximate </a:t>
                </a:r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is (likely) very hard!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But if we only consider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trees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MaxIS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is very easy!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Enumerate all possibilities?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0" dirty="0"/>
                  <a:t> ways to cut up a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 rod…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44E8980-5172-4EC9-8423-AAF61D354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61" y="4091780"/>
            <a:ext cx="7143078" cy="2152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2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MaxIS</a:t>
            </a:r>
            <a:r>
              <a:rPr lang="en-US" dirty="0"/>
              <a:t>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Given a tree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compute 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it.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Given an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for each child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an 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(sub)tree rooted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The recurrence depends on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in the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MaxIS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A28A95-2E9E-4E63-8A09-4FE6BE6E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50" y="4841358"/>
            <a:ext cx="8509299" cy="165151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6055E7-841A-4CF9-A92A-A3D5FA67BFA5}"/>
              </a:ext>
            </a:extLst>
          </p:cNvPr>
          <p:cNvCxnSpPr>
            <a:cxnSpLocks/>
          </p:cNvCxnSpPr>
          <p:nvPr/>
        </p:nvCxnSpPr>
        <p:spPr>
          <a:xfrm>
            <a:off x="1069714" y="3797450"/>
            <a:ext cx="454577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MaxIS</a:t>
            </a:r>
            <a:r>
              <a:rPr lang="en-US" dirty="0"/>
              <a:t>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Given a tree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compute 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it.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(sub)tree rooted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 recurrence depends on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in the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MaxIS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NOT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A28A95-2E9E-4E63-8A09-4FE6BE6EC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8" b="5575"/>
          <a:stretch/>
        </p:blipFill>
        <p:spPr>
          <a:xfrm>
            <a:off x="317350" y="5040592"/>
            <a:ext cx="8509299" cy="1452282"/>
          </a:xfrm>
          <a:prstGeom prst="rect">
            <a:avLst/>
          </a:prstGeom>
        </p:spPr>
      </p:pic>
      <p:sp>
        <p:nvSpPr>
          <p:cNvPr id="6" name="矩形: 圆角 12">
            <a:extLst>
              <a:ext uri="{FF2B5EF4-FFF2-40B4-BE49-F238E27FC236}">
                <a16:creationId xmlns:a16="http://schemas.microsoft.com/office/drawing/2014/main" id="{5D64A904-9BD7-4312-BA8B-471F1A7DB0BB}"/>
              </a:ext>
            </a:extLst>
          </p:cNvPr>
          <p:cNvSpPr/>
          <p:nvPr/>
        </p:nvSpPr>
        <p:spPr>
          <a:xfrm>
            <a:off x="3313356" y="4951849"/>
            <a:ext cx="2764715" cy="165334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62B13530-6661-44CC-AFE1-FB7914B0F07E}"/>
              </a:ext>
            </a:extLst>
          </p:cNvPr>
          <p:cNvSpPr/>
          <p:nvPr/>
        </p:nvSpPr>
        <p:spPr>
          <a:xfrm>
            <a:off x="6078071" y="4951849"/>
            <a:ext cx="2764715" cy="165334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MaxIS</a:t>
            </a:r>
            <a:r>
              <a:rPr lang="en-US" dirty="0"/>
              <a:t>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Given a tree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compute 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it.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(sub)tree rooted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NOT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A28A95-2E9E-4E63-8A09-4FE6BE6EC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8" b="5575"/>
          <a:stretch/>
        </p:blipFill>
        <p:spPr>
          <a:xfrm>
            <a:off x="317350" y="5040592"/>
            <a:ext cx="8509299" cy="1452282"/>
          </a:xfrm>
          <a:prstGeom prst="rect">
            <a:avLst/>
          </a:prstGeom>
        </p:spPr>
      </p:pic>
      <p:sp>
        <p:nvSpPr>
          <p:cNvPr id="7" name="矩形 4">
            <a:extLst>
              <a:ext uri="{FF2B5EF4-FFF2-40B4-BE49-F238E27FC236}">
                <a16:creationId xmlns:a16="http://schemas.microsoft.com/office/drawing/2014/main" id="{07FF61E3-8806-4703-B03E-67117B229C18}"/>
              </a:ext>
            </a:extLst>
          </p:cNvPr>
          <p:cNvSpPr/>
          <p:nvPr/>
        </p:nvSpPr>
        <p:spPr>
          <a:xfrm>
            <a:off x="2103118" y="2157830"/>
            <a:ext cx="4937761" cy="2415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MaxIsDP</a:t>
            </a:r>
            <a:r>
              <a:rPr lang="en-GB" sz="2000" b="1" u="sng" dirty="0">
                <a:solidFill>
                  <a:schemeClr val="tx1"/>
                </a:solidFill>
              </a:rPr>
              <a:t>(u):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mis1 = 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mis0 = 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child v of u)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mis1 = mis1 +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MaxISDP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(v).mis0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mis0 = mis0 +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MaxISDP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(v).mis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 = Max(mis0,mis1)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&lt;mis,mis0,mis1&gt;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E80ECA-2FD4-4162-9055-2CA5FE0132CD}"/>
                  </a:ext>
                </a:extLst>
              </p:cNvPr>
              <p:cNvSpPr txBox="1"/>
              <p:nvPr/>
            </p:nvSpPr>
            <p:spPr>
              <a:xfrm>
                <a:off x="3727523" y="2157830"/>
                <a:ext cx="3313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E80ECA-2FD4-4162-9055-2CA5FE013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23" y="2157830"/>
                <a:ext cx="3313356" cy="400110"/>
              </a:xfrm>
              <a:prstGeom prst="rect">
                <a:avLst/>
              </a:prstGeom>
              <a:blipFill>
                <a:blip r:embed="rId4"/>
                <a:stretch>
                  <a:fillRect l="-919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(optimization) problem: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optimal solution step by step.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</a:t>
            </a:r>
            <a:r>
              <a:rPr lang="en-US" b="1" dirty="0">
                <a:solidFill>
                  <a:srgbClr val="C00000"/>
                </a:solidFill>
              </a:rPr>
              <a:t>optimal substructure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property.</a:t>
            </a:r>
          </a:p>
          <a:p>
            <a:pPr lvl="2"/>
            <a:r>
              <a:rPr lang="en-US" dirty="0"/>
              <a:t>We can design a recursive algorithm.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lots of </a:t>
            </a:r>
            <a:r>
              <a:rPr lang="en-US" b="1" dirty="0">
                <a:solidFill>
                  <a:srgbClr val="C00000"/>
                </a:solidFill>
              </a:rPr>
              <a:t>overlapping subproblems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dirty="0"/>
              <a:t>Recursion and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memorize</a:t>
            </a:r>
            <a:r>
              <a:rPr lang="en-US" dirty="0"/>
              <a:t> solutions.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(Top-Down)</a:t>
            </a:r>
          </a:p>
          <a:p>
            <a:pPr lvl="2"/>
            <a:r>
              <a:rPr lang="en-US" dirty="0"/>
              <a:t>Or, consider subproblems in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right order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(Bottom-Up)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391CECAD-8961-4609-A062-6BE4062F4571}"/>
              </a:ext>
            </a:extLst>
          </p:cNvPr>
          <p:cNvSpPr/>
          <p:nvPr/>
        </p:nvSpPr>
        <p:spPr>
          <a:xfrm>
            <a:off x="1351220" y="2703502"/>
            <a:ext cx="5641251" cy="72549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8868-AEAF-4E69-86E6-A6E83E60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Optimal substructure not always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499C-D69B-4636-9364-BE09629C1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Shortest path in unit-weight graph:</a:t>
                </a:r>
              </a:p>
              <a:p>
                <a:pPr lvl="1"/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Longest 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</a:rPr>
                  <a:t>simple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path in unit-weight graph:</a:t>
                </a:r>
              </a:p>
              <a:p>
                <a:pPr lvl="1"/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b="0" dirty="0"/>
                  <a:t>Clearly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/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Similarly,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499C-D69B-4636-9364-BE09629C1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 b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DA8F06D-8DC6-4648-A3AB-2E5D5E2AB85D}"/>
              </a:ext>
            </a:extLst>
          </p:cNvPr>
          <p:cNvGrpSpPr/>
          <p:nvPr/>
        </p:nvGrpSpPr>
        <p:grpSpPr>
          <a:xfrm>
            <a:off x="6924227" y="4179155"/>
            <a:ext cx="1591123" cy="1542479"/>
            <a:chOff x="6668509" y="4747764"/>
            <a:chExt cx="1591123" cy="1542479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EF45B6-24B8-4006-BD4B-765D6D4505D0}"/>
                </a:ext>
              </a:extLst>
            </p:cNvPr>
            <p:cNvSpPr/>
            <p:nvPr/>
          </p:nvSpPr>
          <p:spPr>
            <a:xfrm>
              <a:off x="6668509" y="4747764"/>
              <a:ext cx="419548" cy="41954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271810-06BD-48CB-ACCF-AD5C78B6A750}"/>
                </a:ext>
              </a:extLst>
            </p:cNvPr>
            <p:cNvSpPr/>
            <p:nvPr/>
          </p:nvSpPr>
          <p:spPr>
            <a:xfrm>
              <a:off x="7840084" y="4747764"/>
              <a:ext cx="419548" cy="41954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2C09BF-2DDF-4355-8D5B-2530762E1840}"/>
                </a:ext>
              </a:extLst>
            </p:cNvPr>
            <p:cNvSpPr/>
            <p:nvPr/>
          </p:nvSpPr>
          <p:spPr>
            <a:xfrm>
              <a:off x="6668509" y="5870695"/>
              <a:ext cx="419548" cy="41478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33AC49-4139-4DEB-9C33-B18A8E041582}"/>
                </a:ext>
              </a:extLst>
            </p:cNvPr>
            <p:cNvSpPr/>
            <p:nvPr/>
          </p:nvSpPr>
          <p:spPr>
            <a:xfrm>
              <a:off x="7840084" y="5870695"/>
              <a:ext cx="419548" cy="41954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9F91E6-311C-4480-A4A6-2AA6E19E1AAE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>
              <a:off x="7026616" y="4809205"/>
              <a:ext cx="874909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ED0FFC-77C8-4C0B-89BF-9BF911C2AEF4}"/>
                </a:ext>
              </a:extLst>
            </p:cNvPr>
            <p:cNvCxnSpPr>
              <a:cxnSpLocks/>
              <a:stCxn id="6" idx="5"/>
              <a:endCxn id="8" idx="7"/>
            </p:cNvCxnSpPr>
            <p:nvPr/>
          </p:nvCxnSpPr>
          <p:spPr>
            <a:xfrm>
              <a:off x="8198191" y="5105871"/>
              <a:ext cx="0" cy="8262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37A5607-E0A3-44C9-81AE-A62A5278131B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 flipV="1">
              <a:off x="7026616" y="6224737"/>
              <a:ext cx="874909" cy="40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0802AD-2027-4DEB-869E-2C91EB9D3CF8}"/>
                </a:ext>
              </a:extLst>
            </p:cNvPr>
            <p:cNvCxnSpPr>
              <a:cxnSpLocks/>
              <a:stCxn id="7" idx="1"/>
              <a:endCxn id="5" idx="3"/>
            </p:cNvCxnSpPr>
            <p:nvPr/>
          </p:nvCxnSpPr>
          <p:spPr>
            <a:xfrm flipV="1">
              <a:off x="6729950" y="5105871"/>
              <a:ext cx="0" cy="8255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38FA3F-933C-496C-9AFC-9B89BE508F1E}"/>
                </a:ext>
              </a:extLst>
            </p:cNvPr>
            <p:cNvCxnSpPr>
              <a:cxnSpLocks/>
              <a:stCxn id="5" idx="5"/>
              <a:endCxn id="7" idx="7"/>
            </p:cNvCxnSpPr>
            <p:nvPr/>
          </p:nvCxnSpPr>
          <p:spPr>
            <a:xfrm>
              <a:off x="7026616" y="5105871"/>
              <a:ext cx="0" cy="8255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C7B9C2-51CF-4D2B-AC45-601544322E5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088057" y="6078088"/>
              <a:ext cx="752027" cy="238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BC6084-DD4B-4F44-9694-DFE215CCFDF9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V="1">
              <a:off x="7901525" y="5105871"/>
              <a:ext cx="0" cy="8262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30BE4F8-682F-47B6-BB1A-CF6DF82AF034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088057" y="4957538"/>
              <a:ext cx="752027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53C571-AF3C-4B1D-B646-AEE7013E20FD}"/>
              </a:ext>
            </a:extLst>
          </p:cNvPr>
          <p:cNvSpPr txBox="1"/>
          <p:nvPr/>
        </p:nvSpPr>
        <p:spPr>
          <a:xfrm>
            <a:off x="5062161" y="2131146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Optimal substructure property!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074CC-376A-4FEE-A2CE-3F1BCC82669F}"/>
              </a:ext>
            </a:extLst>
          </p:cNvPr>
          <p:cNvCxnSpPr>
            <a:cxnSpLocks/>
          </p:cNvCxnSpPr>
          <p:nvPr/>
        </p:nvCxnSpPr>
        <p:spPr>
          <a:xfrm>
            <a:off x="1112744" y="5509479"/>
            <a:ext cx="40616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C049A4-08E1-439A-B32E-A2EF05D62D26}"/>
              </a:ext>
            </a:extLst>
          </p:cNvPr>
          <p:cNvSpPr txBox="1"/>
          <p:nvPr/>
        </p:nvSpPr>
        <p:spPr>
          <a:xfrm>
            <a:off x="4739957" y="357687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NO optimal substructure property!</a:t>
            </a:r>
          </a:p>
        </p:txBody>
      </p:sp>
      <p:sp>
        <p:nvSpPr>
          <p:cNvPr id="40" name="矩形: 圆角 12">
            <a:extLst>
              <a:ext uri="{FF2B5EF4-FFF2-40B4-BE49-F238E27FC236}">
                <a16:creationId xmlns:a16="http://schemas.microsoft.com/office/drawing/2014/main" id="{B9608E8C-1472-4F2A-9663-B3F1BC65419D}"/>
              </a:ext>
            </a:extLst>
          </p:cNvPr>
          <p:cNvSpPr/>
          <p:nvPr/>
        </p:nvSpPr>
        <p:spPr>
          <a:xfrm>
            <a:off x="1810983" y="5724637"/>
            <a:ext cx="3600114" cy="2765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: 圆角 12">
            <a:extLst>
              <a:ext uri="{FF2B5EF4-FFF2-40B4-BE49-F238E27FC236}">
                <a16:creationId xmlns:a16="http://schemas.microsoft.com/office/drawing/2014/main" id="{ECE7DCC3-5885-40D2-9559-0270A6539D09}"/>
              </a:ext>
            </a:extLst>
          </p:cNvPr>
          <p:cNvSpPr/>
          <p:nvPr/>
        </p:nvSpPr>
        <p:spPr>
          <a:xfrm>
            <a:off x="2296871" y="6052211"/>
            <a:ext cx="3600114" cy="2765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EA8737-AFEF-4095-B9FC-FE9A20166372}"/>
              </a:ext>
            </a:extLst>
          </p:cNvPr>
          <p:cNvSpPr txBox="1"/>
          <p:nvPr/>
        </p:nvSpPr>
        <p:spPr>
          <a:xfrm>
            <a:off x="1341920" y="4650757"/>
            <a:ext cx="393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Subproblems are NOT </a:t>
            </a:r>
            <a:r>
              <a:rPr lang="en-US" sz="2000" i="1" dirty="0">
                <a:solidFill>
                  <a:srgbClr val="C00000"/>
                </a:solidFill>
              </a:rPr>
              <a:t>independent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FD3E5B-D527-4A20-AB6F-6630F33C715B}"/>
              </a:ext>
            </a:extLst>
          </p:cNvPr>
          <p:cNvSpPr txBox="1"/>
          <p:nvPr/>
        </p:nvSpPr>
        <p:spPr>
          <a:xfrm>
            <a:off x="5125063" y="2480402"/>
            <a:ext cx="339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Subproblems are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independent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59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 animBg="1"/>
      <p:bldP spid="42" grpId="0" animBg="1"/>
      <p:bldP spid="43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(optimization) problem: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optimal solution step by step.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</a:t>
            </a:r>
            <a:r>
              <a:rPr lang="en-US" b="1" dirty="0">
                <a:solidFill>
                  <a:srgbClr val="C00000"/>
                </a:solidFill>
              </a:rPr>
              <a:t>optimal substructure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property.</a:t>
            </a:r>
          </a:p>
          <a:p>
            <a:pPr lvl="2"/>
            <a:r>
              <a:rPr lang="en-US" dirty="0"/>
              <a:t>We can design a recursive algorithm.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lots of </a:t>
            </a:r>
            <a:r>
              <a:rPr lang="en-US" b="1" dirty="0">
                <a:solidFill>
                  <a:srgbClr val="C00000"/>
                </a:solidFill>
              </a:rPr>
              <a:t>overlapping subproblems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dirty="0"/>
              <a:t>Recursion and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memorize</a:t>
            </a:r>
            <a:r>
              <a:rPr lang="en-US" dirty="0"/>
              <a:t> solutions.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(Top-Down)</a:t>
            </a:r>
          </a:p>
          <a:p>
            <a:pPr lvl="2"/>
            <a:r>
              <a:rPr lang="en-US" dirty="0"/>
              <a:t>Or, consider subproblems in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right order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(Bottom-Up)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391CECAD-8961-4609-A062-6BE4062F4571}"/>
              </a:ext>
            </a:extLst>
          </p:cNvPr>
          <p:cNvSpPr/>
          <p:nvPr/>
        </p:nvSpPr>
        <p:spPr>
          <a:xfrm>
            <a:off x="1351220" y="3429000"/>
            <a:ext cx="6458832" cy="107845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4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Dynamic programming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trades space for time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sz="2000" dirty="0"/>
              <a:t>Save solutions for subproblems to avoid repeat computation.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Top-Down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 Recursion with memorization.</a:t>
            </a:r>
          </a:p>
          <a:p>
            <a:pPr lvl="1"/>
            <a:r>
              <a:rPr lang="en-US" sz="2000" dirty="0"/>
              <a:t>Very straightforward, easy to write down the code.</a:t>
            </a:r>
          </a:p>
          <a:p>
            <a:pPr lvl="1"/>
            <a:r>
              <a:rPr lang="en-US" sz="2000" dirty="0"/>
              <a:t>Use array or hash-table to memorize solutions.</a:t>
            </a:r>
          </a:p>
          <a:p>
            <a:pPr lvl="1"/>
            <a:r>
              <a:rPr lang="en-US" sz="2000" dirty="0"/>
              <a:t>Array may cost more space, but hash-table may cost more time.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Bottom-Up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 Solve subproblems in the right order.</a:t>
            </a:r>
          </a:p>
          <a:p>
            <a:pPr lvl="1"/>
            <a:r>
              <a:rPr lang="en-US" sz="2000" dirty="0"/>
              <a:t>Finding the right order might be non-trivial.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(Subproblem graph?)</a:t>
            </a:r>
          </a:p>
          <a:p>
            <a:pPr lvl="1"/>
            <a:r>
              <a:rPr lang="en-US" sz="2000" dirty="0"/>
              <a:t>Usually use array to memorize solutions.</a:t>
            </a:r>
          </a:p>
          <a:p>
            <a:pPr lvl="1"/>
            <a:r>
              <a:rPr lang="en-US" sz="2000" dirty="0"/>
              <a:t>Might be able to reduce the size of array to save even more space.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Top-down vs Bottom-up</a:t>
            </a:r>
          </a:p>
          <a:p>
            <a:pPr lvl="1"/>
            <a:r>
              <a:rPr lang="en-US" sz="2000" dirty="0"/>
              <a:t>Top-down often costs more time in practice. (</a:t>
            </a:r>
            <a:r>
              <a:rPr lang="en-US" sz="2000" dirty="0">
                <a:solidFill>
                  <a:srgbClr val="C00000"/>
                </a:solidFill>
              </a:rPr>
              <a:t>Recursion is costly!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But not always! (</a:t>
            </a:r>
            <a:r>
              <a:rPr lang="en-US" sz="2000" dirty="0">
                <a:solidFill>
                  <a:srgbClr val="C00000"/>
                </a:solidFill>
              </a:rPr>
              <a:t>Top-down only considers </a:t>
            </a:r>
            <a:r>
              <a:rPr lang="en-US" sz="2000" i="1" u="sng" dirty="0">
                <a:solidFill>
                  <a:srgbClr val="C00000"/>
                </a:solidFill>
              </a:rPr>
              <a:t>necessary</a:t>
            </a:r>
            <a:r>
              <a:rPr lang="en-US" sz="2000" dirty="0">
                <a:solidFill>
                  <a:srgbClr val="C00000"/>
                </a:solidFill>
              </a:rPr>
              <a:t> subproblems.</a:t>
            </a:r>
            <a:r>
              <a:rPr lang="en-US" sz="2000" dirty="0"/>
              <a:t>)</a:t>
            </a:r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174F1D18-E257-4353-B581-275A5796338E}"/>
              </a:ext>
            </a:extLst>
          </p:cNvPr>
          <p:cNvSpPr/>
          <p:nvPr/>
        </p:nvSpPr>
        <p:spPr>
          <a:xfrm>
            <a:off x="1116673" y="4988859"/>
            <a:ext cx="7198988" cy="4258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via Dynamic Programming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/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51FE1AAA-76F5-4065-AF18-475F5933950C}"/>
              </a:ext>
            </a:extLst>
          </p:cNvPr>
          <p:cNvSpPr/>
          <p:nvPr/>
        </p:nvSpPr>
        <p:spPr>
          <a:xfrm>
            <a:off x="901520" y="3198040"/>
            <a:ext cx="1174706" cy="3197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12">
            <a:extLst>
              <a:ext uri="{FF2B5EF4-FFF2-40B4-BE49-F238E27FC236}">
                <a16:creationId xmlns:a16="http://schemas.microsoft.com/office/drawing/2014/main" id="{08F0BC16-6A7F-440A-BF73-B902A40800A6}"/>
              </a:ext>
            </a:extLst>
          </p:cNvPr>
          <p:cNvSpPr/>
          <p:nvPr/>
        </p:nvSpPr>
        <p:spPr>
          <a:xfrm>
            <a:off x="2452414" y="3357896"/>
            <a:ext cx="4012932" cy="55788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5EB715CF-26A9-4082-B4BC-F6FE5F5C0A15}"/>
              </a:ext>
            </a:extLst>
          </p:cNvPr>
          <p:cNvSpPr/>
          <p:nvPr/>
        </p:nvSpPr>
        <p:spPr>
          <a:xfrm>
            <a:off x="1057206" y="1711838"/>
            <a:ext cx="7029588" cy="2225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0381DE-2E85-428C-91EB-5D5E8FEE409F}"/>
                  </a:ext>
                </a:extLst>
              </p:cNvPr>
              <p:cNvSpPr/>
              <p:nvPr/>
            </p:nvSpPr>
            <p:spPr>
              <a:xfrm>
                <a:off x="5637007" y="4055738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0381DE-2E85-428C-91EB-5D5E8FEE4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07" y="4055738"/>
                <a:ext cx="2449787" cy="461665"/>
              </a:xfrm>
              <a:prstGeom prst="rect">
                <a:avLst/>
              </a:prstGeom>
              <a:blipFill>
                <a:blip r:embed="rId3"/>
                <a:stretch>
                  <a:fillRect l="-17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EA780D-3C53-416A-B78F-CD4E0EC74480}"/>
                  </a:ext>
                </a:extLst>
              </p:cNvPr>
              <p:cNvSpPr/>
              <p:nvPr/>
            </p:nvSpPr>
            <p:spPr>
              <a:xfrm>
                <a:off x="5635528" y="1711838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EA780D-3C53-416A-B78F-CD4E0EC74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28" y="1711838"/>
                <a:ext cx="2449787" cy="461665"/>
              </a:xfrm>
              <a:prstGeom prst="rect">
                <a:avLst/>
              </a:prstGeom>
              <a:blipFill>
                <a:blip r:embed="rId4"/>
                <a:stretch>
                  <a:fillRect l="-14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Edit Distance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b="1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91D337-492F-4ABF-AAAC-E37E1E33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94332"/>
            <a:ext cx="1938280" cy="194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F4E05381-56DE-440C-B973-EB4323DF27FD}"/>
              </a:ext>
            </a:extLst>
          </p:cNvPr>
          <p:cNvSpPr/>
          <p:nvPr/>
        </p:nvSpPr>
        <p:spPr>
          <a:xfrm>
            <a:off x="2770765" y="3751620"/>
            <a:ext cx="5744585" cy="2831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EditDistDP</a:t>
            </a:r>
            <a:r>
              <a:rPr lang="en-GB" sz="1600" b="1" u="sng" dirty="0">
                <a:solidFill>
                  <a:schemeClr val="tx1"/>
                </a:solidFill>
              </a:rPr>
              <a:t>(A[1…m],B[1…n]):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[i,0]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[0,j] = j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[i,j-1]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[i-1,j-1] + Diff(A[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],B[j])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Min(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delDist,insDist,subDist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CF894AFF-0515-4FF9-ACED-57DE223F3A73}"/>
              </a:ext>
            </a:extLst>
          </p:cNvPr>
          <p:cNvSpPr/>
          <p:nvPr/>
        </p:nvSpPr>
        <p:spPr>
          <a:xfrm>
            <a:off x="2770764" y="830112"/>
            <a:ext cx="5744585" cy="2831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EditDistDP</a:t>
            </a:r>
            <a:r>
              <a:rPr lang="en-GB" sz="1600" b="1" u="sng" dirty="0">
                <a:solidFill>
                  <a:schemeClr val="tx1"/>
                </a:solidFill>
              </a:rPr>
              <a:t>(A[1…m],B[1…n]):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j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m) 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[j-1]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[j-1] + Diff(A[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],B[j])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Min(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delDist,insDist,subDist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752E7D-EBBF-467B-843D-5BCD3FA49E9F}"/>
                  </a:ext>
                </a:extLst>
              </p:cNvPr>
              <p:cNvSpPr/>
              <p:nvPr/>
            </p:nvSpPr>
            <p:spPr>
              <a:xfrm>
                <a:off x="6065561" y="3751620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752E7D-EBBF-467B-843D-5BCD3FA49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61" y="3751620"/>
                <a:ext cx="2449787" cy="461665"/>
              </a:xfrm>
              <a:prstGeom prst="rect">
                <a:avLst/>
              </a:prstGeom>
              <a:blipFill>
                <a:blip r:embed="rId4"/>
                <a:stretch>
                  <a:fillRect l="-14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39319E-3C9D-44E2-AFDC-2BE431122A8B}"/>
                  </a:ext>
                </a:extLst>
              </p:cNvPr>
              <p:cNvSpPr/>
              <p:nvPr/>
            </p:nvSpPr>
            <p:spPr>
              <a:xfrm>
                <a:off x="6065561" y="830112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39319E-3C9D-44E2-AFDC-2BE431122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61" y="830112"/>
                <a:ext cx="2449787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DP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Correctness:</a:t>
            </a:r>
          </a:p>
          <a:p>
            <a:pPr lvl="1"/>
            <a:r>
              <a:rPr lang="en-US" sz="2000" dirty="0"/>
              <a:t>Optimal substructure property.</a:t>
            </a:r>
          </a:p>
          <a:p>
            <a:pPr lvl="1"/>
            <a:r>
              <a:rPr lang="en-US" sz="2000" b="1" dirty="0"/>
              <a:t>Bottom-up approach:</a:t>
            </a:r>
            <a:r>
              <a:rPr lang="en-US" sz="2000" dirty="0"/>
              <a:t> </a:t>
            </a:r>
            <a:r>
              <a:rPr lang="en-US" altLang="zh-CN" sz="2000" dirty="0"/>
              <a:t>subproblems are already solved.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Complexity:</a:t>
            </a:r>
          </a:p>
          <a:p>
            <a:pPr lvl="1"/>
            <a:r>
              <a:rPr lang="en-US" sz="2000" b="1" dirty="0"/>
              <a:t>Space complexity:</a:t>
            </a:r>
            <a:r>
              <a:rPr lang="en-US" sz="2000" dirty="0"/>
              <a:t> obvious with array.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(Hash table?)</a:t>
            </a:r>
          </a:p>
          <a:p>
            <a:pPr lvl="1"/>
            <a:r>
              <a:rPr lang="en-US" sz="2000" b="1" dirty="0"/>
              <a:t>Time complexity [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bottom-up</a:t>
            </a:r>
            <a:r>
              <a:rPr lang="en-US" sz="2000" b="1" dirty="0"/>
              <a:t>]:</a:t>
            </a:r>
            <a:r>
              <a:rPr lang="en-US" sz="2000" dirty="0"/>
              <a:t> usually obvious.</a:t>
            </a:r>
          </a:p>
          <a:p>
            <a:pPr lvl="1"/>
            <a:r>
              <a:rPr lang="en-US" sz="2000" b="1" dirty="0"/>
              <a:t>Time complexity [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top-down</a:t>
            </a:r>
            <a:r>
              <a:rPr lang="en-US" sz="2000" b="1" dirty="0"/>
              <a:t>]:</a:t>
            </a:r>
          </a:p>
          <a:p>
            <a:pPr lvl="2"/>
            <a:r>
              <a:rPr lang="en-US" dirty="0"/>
              <a:t>How many subproblems in total?</a:t>
            </a:r>
            <a:br>
              <a:rPr lang="en-US" sz="18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 of nodes in the subproblem DAG.)</a:t>
            </a:r>
          </a:p>
          <a:p>
            <a:pPr lvl="2"/>
            <a:r>
              <a:rPr lang="en-US" dirty="0"/>
              <a:t>Time to solve a problem, given subproblem solutions?</a:t>
            </a:r>
            <a:br>
              <a:rPr lang="en-US" sz="18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 of edges in the subproblem DAG.)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7606B5-3E7D-4452-A278-BDCE6F794F79}"/>
              </a:ext>
            </a:extLst>
          </p:cNvPr>
          <p:cNvGrpSpPr/>
          <p:nvPr/>
        </p:nvGrpSpPr>
        <p:grpSpPr>
          <a:xfrm>
            <a:off x="7799386" y="2072500"/>
            <a:ext cx="715964" cy="3624430"/>
            <a:chOff x="6484078" y="2778160"/>
            <a:chExt cx="715964" cy="362443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3271BD-AAE7-4D35-BD57-59F4D538CCD6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4BB1-2C46-47F7-A237-E399875C4C1A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5A05AF-E003-47D4-9BBB-9B4245B123BE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D5C46B-2063-4695-BA3A-33B821EAF595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F3CC6B-5F61-4055-94F4-45DB4DF65997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3F7CC6-2A7A-475D-8BDE-11FEDB1E940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CD35E1-1F47-4E09-BB27-BDD28B82017D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7392AF1-EABD-40C8-BCF0-7D9759F5D35E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A7E99C-6CCF-48AF-A0D2-E8A57AD119D5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FF1B71F7-FBAA-468A-B4B3-BBF50CF483F0}"/>
                </a:ext>
              </a:extLst>
            </p:cNvPr>
            <p:cNvCxnSpPr>
              <a:cxnSpLocks/>
              <a:stCxn id="8" idx="2"/>
              <a:endCxn id="10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373DDA7-8DFA-4028-8F1E-3D9BE5D90CA2}"/>
                </a:ext>
              </a:extLst>
            </p:cNvPr>
            <p:cNvCxnSpPr>
              <a:cxnSpLocks/>
              <a:stCxn id="7" idx="6"/>
              <a:endCxn id="9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B66B2483-C181-4505-A4A3-B33FC6803E1D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1C1DA941-E551-48E4-82B8-710F6356F29E}"/>
                </a:ext>
              </a:extLst>
            </p:cNvPr>
            <p:cNvCxnSpPr>
              <a:cxnSpLocks/>
              <a:stCxn id="6" idx="2"/>
              <a:endCxn id="8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6BF1E4D0-F13F-465F-8D5D-713A2BBDB3B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FBB4F59E-CAAE-4052-9937-7609E05382D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0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Greedy algorithm?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dirty="0"/>
                  <a:t> denote max profit for a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dirty="0"/>
                  <a:t> rod.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choice property?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Always cut at the most profitable position? </a:t>
                </a:r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Does NOT yield optimal solution!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DEACE-98B2-4652-AE40-0E0C5C763430}"/>
              </a:ext>
            </a:extLst>
          </p:cNvPr>
          <p:cNvCxnSpPr>
            <a:cxnSpLocks/>
          </p:cNvCxnSpPr>
          <p:nvPr/>
        </p:nvCxnSpPr>
        <p:spPr>
          <a:xfrm>
            <a:off x="628650" y="4980791"/>
            <a:ext cx="34592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Simple solution:</a:t>
                </a:r>
                <a:r>
                  <a:rPr lang="en-US" sz="2400" dirty="0"/>
                  <a:t> recursively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subsets, leading to an algorithm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rgbClr val="C00000"/>
                    </a:solidFill>
                  </a:rPr>
                  <a:t>Can we do better with dynamic programming?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(Notice this is 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not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 optimization problem.)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5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</a:t>
                </a:r>
                <a:br>
                  <a:rPr lang="en-US" sz="2400" dirty="0"/>
                </a:br>
                <a:r>
                  <a:rPr lang="en-US" sz="2400" dirty="0"/>
                  <a:t>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is a solution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 it or not.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there is a solution to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2⋯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”;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then there is a solution to instance “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2⋯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” has a solution.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𝑟𝑢𝑒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𝑎𝑙𝑠𝑒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∨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</a:t>
                </a:r>
                <a:br>
                  <a:rPr lang="en-US" sz="2400" dirty="0"/>
                </a:br>
                <a:r>
                  <a:rPr lang="en-US" sz="2400" dirty="0"/>
                  <a:t>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1: Characterize the structure of solution.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” has a solution.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𝑟𝑢𝑒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𝑎𝑙𝑠𝑒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∨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 (Bottom-Up).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Build an 2D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,0⋯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Evaluation order: bottom row to top row; left to right within each row.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FB79FC38-1A63-4352-A140-9D94F73A0A01}"/>
              </a:ext>
            </a:extLst>
          </p:cNvPr>
          <p:cNvSpPr/>
          <p:nvPr/>
        </p:nvSpPr>
        <p:spPr>
          <a:xfrm>
            <a:off x="1376793" y="513044"/>
            <a:ext cx="6390414" cy="2915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SubsetSumDP</a:t>
            </a:r>
            <a:r>
              <a:rPr lang="en-GB" b="1" u="sng" dirty="0">
                <a:solidFill>
                  <a:schemeClr val="tx1"/>
                </a:solidFill>
              </a:rPr>
              <a:t>(X,T):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ss[n,0] = 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(t=1 to 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(X[n]==t)?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True:False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=n-1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ss[i,0] = 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(t=1 to X[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ss[i+1,t]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(t=X[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to 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Or( ss[i+1,t], ss[i+1,t-X[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ss[1,T]</a:t>
            </a:r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FC49DFE7-2778-46DC-9442-42FBB388F5A5}"/>
              </a:ext>
            </a:extLst>
          </p:cNvPr>
          <p:cNvSpPr/>
          <p:nvPr/>
        </p:nvSpPr>
        <p:spPr>
          <a:xfrm>
            <a:off x="1439403" y="892884"/>
            <a:ext cx="4477303" cy="75303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C4ACBF73-EE5F-416E-A557-1F0559979A56}"/>
              </a:ext>
            </a:extLst>
          </p:cNvPr>
          <p:cNvSpPr/>
          <p:nvPr/>
        </p:nvSpPr>
        <p:spPr>
          <a:xfrm>
            <a:off x="1685861" y="1870881"/>
            <a:ext cx="2036285" cy="29140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1E08852D-C25E-45C6-9C0D-616B1CDF851C}"/>
              </a:ext>
            </a:extLst>
          </p:cNvPr>
          <p:cNvSpPr/>
          <p:nvPr/>
        </p:nvSpPr>
        <p:spPr>
          <a:xfrm>
            <a:off x="1685860" y="2162286"/>
            <a:ext cx="2982959" cy="462579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07013FC8-7503-4363-80F2-BB03DE93C005}"/>
              </a:ext>
            </a:extLst>
          </p:cNvPr>
          <p:cNvSpPr/>
          <p:nvPr/>
        </p:nvSpPr>
        <p:spPr>
          <a:xfrm>
            <a:off x="1685860" y="2633884"/>
            <a:ext cx="5952069" cy="485834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12">
            <a:extLst>
              <a:ext uri="{FF2B5EF4-FFF2-40B4-BE49-F238E27FC236}">
                <a16:creationId xmlns:a16="http://schemas.microsoft.com/office/drawing/2014/main" id="{8718D2C1-F2E2-4FFE-8078-29281B474020}"/>
              </a:ext>
            </a:extLst>
          </p:cNvPr>
          <p:cNvSpPr/>
          <p:nvPr/>
        </p:nvSpPr>
        <p:spPr>
          <a:xfrm>
            <a:off x="4032821" y="3663137"/>
            <a:ext cx="3271621" cy="29140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12">
            <a:extLst>
              <a:ext uri="{FF2B5EF4-FFF2-40B4-BE49-F238E27FC236}">
                <a16:creationId xmlns:a16="http://schemas.microsoft.com/office/drawing/2014/main" id="{F918E584-0809-494B-AAE1-F1933174D28A}"/>
              </a:ext>
            </a:extLst>
          </p:cNvPr>
          <p:cNvSpPr/>
          <p:nvPr/>
        </p:nvSpPr>
        <p:spPr>
          <a:xfrm>
            <a:off x="3678054" y="3962598"/>
            <a:ext cx="3766238" cy="351217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2">
            <a:extLst>
              <a:ext uri="{FF2B5EF4-FFF2-40B4-BE49-F238E27FC236}">
                <a16:creationId xmlns:a16="http://schemas.microsoft.com/office/drawing/2014/main" id="{821DBA13-D7EC-4B19-835A-F411EE4A72AD}"/>
              </a:ext>
            </a:extLst>
          </p:cNvPr>
          <p:cNvSpPr/>
          <p:nvPr/>
        </p:nvSpPr>
        <p:spPr>
          <a:xfrm>
            <a:off x="2617411" y="4579754"/>
            <a:ext cx="4826882" cy="351217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129C6B-2B38-44F8-9D32-4846009626B3}"/>
                  </a:ext>
                </a:extLst>
              </p:cNvPr>
              <p:cNvSpPr/>
              <p:nvPr/>
            </p:nvSpPr>
            <p:spPr>
              <a:xfrm>
                <a:off x="5254810" y="560004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129C6B-2B38-44F8-9D32-484600962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810" y="560004"/>
                <a:ext cx="2449787" cy="461665"/>
              </a:xfrm>
              <a:prstGeom prst="rect">
                <a:avLst/>
              </a:prstGeom>
              <a:blipFill>
                <a:blip r:embed="rId3"/>
                <a:stretch>
                  <a:fillRect l="-248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Simple solution:</a:t>
                </a:r>
                <a:r>
                  <a:rPr lang="en-US" sz="2400" dirty="0"/>
                  <a:t> recursively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subsets, leading to an algorithm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Dynamic programming:</a:t>
                </a:r>
                <a:r>
                  <a:rPr lang="en-US" sz="2400" dirty="0">
                    <a:solidFill>
                      <a:schemeClr val="tx1"/>
                    </a:solidFill>
                  </a:rPr>
                  <a:t>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Dynamic programming isn’t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always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an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7297-A335-4F95-8D3C-882EE0CB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 vs 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84FC-C86B-45A4-AB29-D50F4FDC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Common strategies for solving optimization problems.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Gradually generates a solution for the problem.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Dynamic Programming</a:t>
            </a:r>
          </a:p>
          <a:p>
            <a:pPr lvl="1">
              <a:spcBef>
                <a:spcPts val="600"/>
              </a:spcBef>
            </a:pPr>
            <a:r>
              <a:rPr lang="en-US" sz="2000" i="1" u="sng" dirty="0"/>
              <a:t>At each step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multiple</a:t>
            </a:r>
            <a:r>
              <a:rPr lang="en-US" sz="2000" dirty="0"/>
              <a:t> potential choices, each reducing the problem to a subproblem, compute </a:t>
            </a:r>
            <a:r>
              <a:rPr lang="en-US" sz="2000" dirty="0">
                <a:solidFill>
                  <a:srgbClr val="C00000"/>
                </a:solidFill>
              </a:rPr>
              <a:t>optimal solutions of all subproblems</a:t>
            </a:r>
            <a:r>
              <a:rPr lang="en-US" sz="2000" dirty="0"/>
              <a:t> and then find optimal solution of original problem.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Optimal substructure + Overlapping subproblems.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Greedy</a:t>
            </a:r>
          </a:p>
          <a:p>
            <a:pPr lvl="1">
              <a:spcBef>
                <a:spcPts val="600"/>
              </a:spcBef>
            </a:pPr>
            <a:r>
              <a:rPr lang="en-US" sz="2000" i="1" u="sng" dirty="0"/>
              <a:t>At each step</a:t>
            </a:r>
            <a:r>
              <a:rPr lang="en-US" sz="2000" dirty="0"/>
              <a:t>: make an </a:t>
            </a:r>
            <a:r>
              <a:rPr lang="en-US" sz="2000" dirty="0">
                <a:solidFill>
                  <a:srgbClr val="C00000"/>
                </a:solidFill>
              </a:rPr>
              <a:t>optimal choice</a:t>
            </a:r>
            <a:r>
              <a:rPr lang="en-US" sz="2000" dirty="0"/>
              <a:t>, then compute </a:t>
            </a:r>
            <a:r>
              <a:rPr lang="en-US" sz="2000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 of the subproblem induced by the choice made.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Optimal substructure + Greedy choice.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Try DP first, then check if greedy works! (If does, prove it!)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(Come up with a working algorithm first, then develop a faster one.)</a:t>
            </a:r>
          </a:p>
        </p:txBody>
      </p:sp>
    </p:spTree>
    <p:extLst>
      <p:ext uri="{BB962C8B-B14F-4D97-AF65-F5344CB8AC3E}">
        <p14:creationId xmlns:p14="http://schemas.microsoft.com/office/powerpoint/2010/main" val="411460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[CLRS] Ch.15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Optional reading: [DPV] Ch.6; </a:t>
            </a:r>
            <a:r>
              <a:rPr lang="en-US" sz="2400" dirty="0"/>
              <a:t>[Erickson v1] Ch.3</a:t>
            </a:r>
            <a:endParaRPr lang="en-GB" sz="2400" dirty="0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3582188A-58EB-4C74-848D-F8E26504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0B244EA0-44B8-4D83-BF48-6CF1F960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96" y="4162471"/>
            <a:ext cx="1603536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Simple recursive algorithm.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0" dirty="0"/>
                  <a:t>denote max profit for a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dirty="0"/>
                  <a:t> rod.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 property holds.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No greedy choice property…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rgbClr val="C00000"/>
                    </a:solidFill>
                  </a:rPr>
                  <a:t>Optimal substructure property already implies an algorithm!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At each step, enumerate all possible cut.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For each cut, (recursively) find optimal solution.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(Find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Find optimal solution for original problem.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EA5522C-1924-42FF-BB96-0D1F49DD93B6}"/>
              </a:ext>
            </a:extLst>
          </p:cNvPr>
          <p:cNvSpPr/>
          <p:nvPr/>
        </p:nvSpPr>
        <p:spPr>
          <a:xfrm>
            <a:off x="1033930" y="3622637"/>
            <a:ext cx="7076140" cy="21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CutRodRec</a:t>
            </a:r>
            <a:r>
              <a:rPr lang="en-GB" sz="2000" b="1" u="sng" dirty="0">
                <a:solidFill>
                  <a:schemeClr val="tx1"/>
                </a:solidFill>
              </a:rPr>
              <a:t>(</a:t>
            </a:r>
            <a:r>
              <a:rPr lang="en-GB" sz="2000" b="1" u="sng" dirty="0" err="1">
                <a:solidFill>
                  <a:schemeClr val="tx1"/>
                </a:solidFill>
              </a:rPr>
              <a:t>prices,n</a:t>
            </a:r>
            <a:r>
              <a:rPr lang="en-GB" sz="20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-INF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Max(r, prices[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prices,n-i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A7A2B-115F-4E97-B1AD-B97C20ED0A90}"/>
              </a:ext>
            </a:extLst>
          </p:cNvPr>
          <p:cNvSpPr txBox="1"/>
          <p:nvPr/>
        </p:nvSpPr>
        <p:spPr>
          <a:xfrm>
            <a:off x="4044855" y="3630115"/>
            <a:ext cx="406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Performance of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6018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 gives a simple recursive alg.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  <a:blipFill>
                <a:blip r:embed="rId2"/>
                <a:stretch>
                  <a:fillRect l="-1005" t="-5224" b="-4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CB415D4A-F239-4A02-9259-8942AD055385}"/>
              </a:ext>
            </a:extLst>
          </p:cNvPr>
          <p:cNvSpPr/>
          <p:nvPr/>
        </p:nvSpPr>
        <p:spPr>
          <a:xfrm>
            <a:off x="3432885" y="1896"/>
            <a:ext cx="5711115" cy="1734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Max(r,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C06FABC-A74C-4C12-9234-B36360426799}"/>
              </a:ext>
            </a:extLst>
          </p:cNvPr>
          <p:cNvGrpSpPr/>
          <p:nvPr/>
        </p:nvGrpSpPr>
        <p:grpSpPr>
          <a:xfrm>
            <a:off x="2239980" y="3429000"/>
            <a:ext cx="5735620" cy="909916"/>
            <a:chOff x="2239980" y="3429000"/>
            <a:chExt cx="5735620" cy="9099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672699-537F-4F54-8B41-73B8FD01A658}"/>
                </a:ext>
              </a:extLst>
            </p:cNvPr>
            <p:cNvSpPr/>
            <p:nvPr/>
          </p:nvSpPr>
          <p:spPr>
            <a:xfrm>
              <a:off x="4222376" y="3429000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A6F79F-2744-44A7-A6CA-E6CBC03A9A79}"/>
                </a:ext>
              </a:extLst>
            </p:cNvPr>
            <p:cNvSpPr/>
            <p:nvPr/>
          </p:nvSpPr>
          <p:spPr>
            <a:xfrm>
              <a:off x="7276353" y="3991982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3339D1-3543-4731-9EFA-88A8D3500CF9}"/>
                </a:ext>
              </a:extLst>
            </p:cNvPr>
            <p:cNvSpPr/>
            <p:nvPr/>
          </p:nvSpPr>
          <p:spPr>
            <a:xfrm>
              <a:off x="6335058" y="3990190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5BD204-67C4-40DE-860F-4A80D7D580DC}"/>
                </a:ext>
              </a:extLst>
            </p:cNvPr>
            <p:cNvSpPr/>
            <p:nvPr/>
          </p:nvSpPr>
          <p:spPr>
            <a:xfrm>
              <a:off x="5067148" y="3991982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601FA2-86A4-419D-B30E-721AE54BB057}"/>
                </a:ext>
              </a:extLst>
            </p:cNvPr>
            <p:cNvSpPr/>
            <p:nvPr/>
          </p:nvSpPr>
          <p:spPr>
            <a:xfrm>
              <a:off x="2239980" y="3990190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38D9FA2-15E6-48BA-8019-0FEADBC4900F}"/>
                </a:ext>
              </a:extLst>
            </p:cNvPr>
            <p:cNvCxnSpPr>
              <a:stCxn id="7" idx="6"/>
              <a:endCxn id="8" idx="0"/>
            </p:cNvCxnSpPr>
            <p:nvPr/>
          </p:nvCxnSpPr>
          <p:spPr>
            <a:xfrm>
              <a:off x="4921623" y="3602467"/>
              <a:ext cx="2704354" cy="389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4DB303-A954-4F6B-A69E-3E87E23D894E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819221" y="3725127"/>
              <a:ext cx="1618239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7836C4-F3D9-429F-A654-C0FC23D49D1B}"/>
                </a:ext>
              </a:extLst>
            </p:cNvPr>
            <p:cNvCxnSpPr>
              <a:cxnSpLocks/>
              <a:stCxn id="7" idx="4"/>
              <a:endCxn id="10" idx="1"/>
            </p:cNvCxnSpPr>
            <p:nvPr/>
          </p:nvCxnSpPr>
          <p:spPr>
            <a:xfrm>
              <a:off x="4572000" y="3775934"/>
              <a:ext cx="597550" cy="266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12E2C2-3736-4954-B2B6-83A62548DC6F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flipH="1">
              <a:off x="2836825" y="3725127"/>
              <a:ext cx="1487953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35C1FF-F1E8-4C2B-9906-57EB0AF57D62}"/>
              </a:ext>
            </a:extLst>
          </p:cNvPr>
          <p:cNvGrpSpPr/>
          <p:nvPr/>
        </p:nvGrpSpPr>
        <p:grpSpPr>
          <a:xfrm>
            <a:off x="6335058" y="4337124"/>
            <a:ext cx="699247" cy="666077"/>
            <a:chOff x="6335058" y="4337124"/>
            <a:chExt cx="699247" cy="6660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863D7E-8A3D-4401-A5E9-6A568A28A071}"/>
                </a:ext>
              </a:extLst>
            </p:cNvPr>
            <p:cNvSpPr/>
            <p:nvPr/>
          </p:nvSpPr>
          <p:spPr>
            <a:xfrm>
              <a:off x="6335058" y="4656267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B54C9A0-3209-4269-96A4-6378C54F8629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6684682" y="4337124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E81309-A3F9-455A-B33F-CD85A32D685C}"/>
              </a:ext>
            </a:extLst>
          </p:cNvPr>
          <p:cNvGrpSpPr/>
          <p:nvPr/>
        </p:nvGrpSpPr>
        <p:grpSpPr>
          <a:xfrm>
            <a:off x="4631465" y="4288109"/>
            <a:ext cx="1594524" cy="716884"/>
            <a:chOff x="4631465" y="4288109"/>
            <a:chExt cx="1594524" cy="71688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019C28-B18F-4ACE-9F07-35CF1CC457E6}"/>
                </a:ext>
              </a:extLst>
            </p:cNvPr>
            <p:cNvSpPr/>
            <p:nvPr/>
          </p:nvSpPr>
          <p:spPr>
            <a:xfrm>
              <a:off x="5526742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00478-75CF-4A74-8F25-71A4D2DEBF94}"/>
                </a:ext>
              </a:extLst>
            </p:cNvPr>
            <p:cNvSpPr/>
            <p:nvPr/>
          </p:nvSpPr>
          <p:spPr>
            <a:xfrm>
              <a:off x="4631465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FA1888-298B-4158-9DFE-AA8A17ED46F4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5663993" y="4288109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4FAFC4-DBE8-4567-A3FA-96D32379D96A}"/>
                </a:ext>
              </a:extLst>
            </p:cNvPr>
            <p:cNvCxnSpPr>
              <a:cxnSpLocks/>
              <a:stCxn id="10" idx="3"/>
              <a:endCxn id="14" idx="0"/>
            </p:cNvCxnSpPr>
            <p:nvPr/>
          </p:nvCxnSpPr>
          <p:spPr>
            <a:xfrm flipH="1">
              <a:off x="4981089" y="4288109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83B8C4-4FFE-4FCD-95F1-F2FF1CF88177}"/>
              </a:ext>
            </a:extLst>
          </p:cNvPr>
          <p:cNvGrpSpPr/>
          <p:nvPr/>
        </p:nvGrpSpPr>
        <p:grpSpPr>
          <a:xfrm>
            <a:off x="4631464" y="5004993"/>
            <a:ext cx="699247" cy="666077"/>
            <a:chOff x="4631464" y="5004993"/>
            <a:chExt cx="699247" cy="6660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D08546-BC49-4932-8903-5F8AFFDFFC59}"/>
                </a:ext>
              </a:extLst>
            </p:cNvPr>
            <p:cNvSpPr/>
            <p:nvPr/>
          </p:nvSpPr>
          <p:spPr>
            <a:xfrm>
              <a:off x="4631464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CD4F951-762E-4F0A-8DB5-42E43501FC3C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981088" y="5004993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40F2DE-9058-4894-BFBC-E50457492D87}"/>
              </a:ext>
            </a:extLst>
          </p:cNvPr>
          <p:cNvGrpSpPr/>
          <p:nvPr/>
        </p:nvGrpSpPr>
        <p:grpSpPr>
          <a:xfrm>
            <a:off x="1091298" y="4163657"/>
            <a:ext cx="3344136" cy="2173490"/>
            <a:chOff x="1091298" y="4163657"/>
            <a:chExt cx="3344136" cy="217349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BC250C-68EE-4825-8ECE-2FEB340E8199}"/>
                </a:ext>
              </a:extLst>
            </p:cNvPr>
            <p:cNvSpPr/>
            <p:nvPr/>
          </p:nvSpPr>
          <p:spPr>
            <a:xfrm>
              <a:off x="3736187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869BEF8-4F8E-4BD8-AD38-D6E7613B91B2}"/>
                </a:ext>
              </a:extLst>
            </p:cNvPr>
            <p:cNvSpPr/>
            <p:nvPr/>
          </p:nvSpPr>
          <p:spPr>
            <a:xfrm>
              <a:off x="2794892" y="4656267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D7ADF7-B85E-4F3E-9F42-398CC93CC6B9}"/>
                </a:ext>
              </a:extLst>
            </p:cNvPr>
            <p:cNvSpPr/>
            <p:nvPr/>
          </p:nvSpPr>
          <p:spPr>
            <a:xfrm>
              <a:off x="1526982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27625C-8DA7-4905-8CCD-C825093129EC}"/>
                </a:ext>
              </a:extLst>
            </p:cNvPr>
            <p:cNvSpPr/>
            <p:nvPr/>
          </p:nvSpPr>
          <p:spPr>
            <a:xfrm>
              <a:off x="2794892" y="5322344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4848BE-8878-4533-81D2-620B7B2D1F00}"/>
                </a:ext>
              </a:extLst>
            </p:cNvPr>
            <p:cNvSpPr/>
            <p:nvPr/>
          </p:nvSpPr>
          <p:spPr>
            <a:xfrm>
              <a:off x="1986576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242F144-2C20-4E69-AA79-8FCBFCD13341}"/>
                </a:ext>
              </a:extLst>
            </p:cNvPr>
            <p:cNvSpPr/>
            <p:nvPr/>
          </p:nvSpPr>
          <p:spPr>
            <a:xfrm>
              <a:off x="1091299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8A38F94-8A35-4E56-9654-A80195A644EA}"/>
                </a:ext>
              </a:extLst>
            </p:cNvPr>
            <p:cNvSpPr/>
            <p:nvPr/>
          </p:nvSpPr>
          <p:spPr>
            <a:xfrm>
              <a:off x="1091298" y="5990213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D402122-17C9-44B6-84B6-CCD346EDC85F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3144516" y="5003201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292F10-2E0E-4A76-AEE6-73E6C8C3AABF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 flipH="1">
              <a:off x="1440922" y="5671070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16ECF55-1D10-475C-9739-D2135B41E415}"/>
                </a:ext>
              </a:extLst>
            </p:cNvPr>
            <p:cNvCxnSpPr>
              <a:cxnSpLocks/>
              <a:stCxn id="25" idx="3"/>
              <a:endCxn id="28" idx="0"/>
            </p:cNvCxnSpPr>
            <p:nvPr/>
          </p:nvCxnSpPr>
          <p:spPr>
            <a:xfrm flipH="1">
              <a:off x="1440923" y="4954186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9FF555-C53E-4304-A1EC-FE30A2FFAE45}"/>
                </a:ext>
              </a:extLst>
            </p:cNvPr>
            <p:cNvCxnSpPr>
              <a:cxnSpLocks/>
              <a:stCxn id="25" idx="5"/>
              <a:endCxn id="27" idx="0"/>
            </p:cNvCxnSpPr>
            <p:nvPr/>
          </p:nvCxnSpPr>
          <p:spPr>
            <a:xfrm>
              <a:off x="2123827" y="4954186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C689B2B-26BE-4E5F-A591-EA6B54D50FA6}"/>
                </a:ext>
              </a:extLst>
            </p:cNvPr>
            <p:cNvCxnSpPr>
              <a:cxnSpLocks/>
              <a:stCxn id="11" idx="3"/>
              <a:endCxn id="25" idx="0"/>
            </p:cNvCxnSpPr>
            <p:nvPr/>
          </p:nvCxnSpPr>
          <p:spPr>
            <a:xfrm flipH="1">
              <a:off x="1876606" y="4286317"/>
              <a:ext cx="465776" cy="3717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2306FF7-A3B0-423D-97ED-E0E4926FADEA}"/>
                </a:ext>
              </a:extLst>
            </p:cNvPr>
            <p:cNvCxnSpPr>
              <a:cxnSpLocks/>
              <a:stCxn id="11" idx="5"/>
              <a:endCxn id="24" idx="0"/>
            </p:cNvCxnSpPr>
            <p:nvPr/>
          </p:nvCxnSpPr>
          <p:spPr>
            <a:xfrm>
              <a:off x="2836825" y="4286317"/>
              <a:ext cx="30769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55418B8-8200-4A03-9D6B-73C416231842}"/>
                </a:ext>
              </a:extLst>
            </p:cNvPr>
            <p:cNvCxnSpPr>
              <a:cxnSpLocks/>
              <a:stCxn id="11" idx="6"/>
              <a:endCxn id="23" idx="0"/>
            </p:cNvCxnSpPr>
            <p:nvPr/>
          </p:nvCxnSpPr>
          <p:spPr>
            <a:xfrm>
              <a:off x="2939227" y="4163657"/>
              <a:ext cx="1146584" cy="4944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50C783-558B-4D4E-A0CB-5B07BFE46CD4}"/>
                  </a:ext>
                </a:extLst>
              </p:cNvPr>
              <p:cNvSpPr txBox="1"/>
              <p:nvPr/>
            </p:nvSpPr>
            <p:spPr>
              <a:xfrm>
                <a:off x="3980150" y="5752948"/>
                <a:ext cx="470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C00000"/>
                    </a:solidFill>
                  </a:rPr>
                  <a:t>This algorithm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possibilities!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50C783-558B-4D4E-A0CB-5B07BFE4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50" y="5752948"/>
                <a:ext cx="4709815" cy="369332"/>
              </a:xfrm>
              <a:prstGeom prst="rect">
                <a:avLst/>
              </a:prstGeom>
              <a:blipFill>
                <a:blip r:embed="rId3"/>
                <a:stretch>
                  <a:fillRect l="-647" t="-10000" r="-9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B05A68EA-4913-4F30-9055-09BEC9F279C7}"/>
              </a:ext>
            </a:extLst>
          </p:cNvPr>
          <p:cNvSpPr txBox="1"/>
          <p:nvPr/>
        </p:nvSpPr>
        <p:spPr>
          <a:xfrm>
            <a:off x="3015270" y="6123542"/>
            <a:ext cx="567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Each path from root to a leaf denotes a way to cut the rod.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4DC21-FD7D-4506-922E-1452BC6940E1}"/>
              </a:ext>
            </a:extLst>
          </p:cNvPr>
          <p:cNvSpPr txBox="1"/>
          <p:nvPr/>
        </p:nvSpPr>
        <p:spPr>
          <a:xfrm>
            <a:off x="6071043" y="5146346"/>
            <a:ext cx="2618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Can we do better?!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4DA04AB-CFE7-49B6-A927-E8AF909AF182}"/>
              </a:ext>
            </a:extLst>
          </p:cNvPr>
          <p:cNvGrpSpPr/>
          <p:nvPr/>
        </p:nvGrpSpPr>
        <p:grpSpPr>
          <a:xfrm>
            <a:off x="4469245" y="3818975"/>
            <a:ext cx="597550" cy="1506934"/>
            <a:chOff x="4469245" y="3818975"/>
            <a:chExt cx="597550" cy="150693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FFCD754-EF17-4865-AC16-C7B1062F6A8F}"/>
                </a:ext>
              </a:extLst>
            </p:cNvPr>
            <p:cNvCxnSpPr>
              <a:cxnSpLocks/>
            </p:cNvCxnSpPr>
            <p:nvPr/>
          </p:nvCxnSpPr>
          <p:spPr>
            <a:xfrm>
              <a:off x="4469245" y="3818975"/>
              <a:ext cx="597550" cy="266855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BDDC005-30F9-4602-925E-75930244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545" y="4274797"/>
              <a:ext cx="188461" cy="36995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703A78C-6DD7-4021-A7CB-20E1D87D6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4863" y="5006766"/>
              <a:ext cx="1" cy="31914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 gives a simple recursive alg.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  <a:blipFill>
                <a:blip r:embed="rId2"/>
                <a:stretch>
                  <a:fillRect l="-1005" t="-5224" b="-4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CB415D4A-F239-4A02-9259-8942AD055385}"/>
              </a:ext>
            </a:extLst>
          </p:cNvPr>
          <p:cNvSpPr/>
          <p:nvPr/>
        </p:nvSpPr>
        <p:spPr>
          <a:xfrm>
            <a:off x="3432885" y="1896"/>
            <a:ext cx="5711115" cy="1734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Max(r,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672699-537F-4F54-8B41-73B8FD01A658}"/>
              </a:ext>
            </a:extLst>
          </p:cNvPr>
          <p:cNvSpPr/>
          <p:nvPr/>
        </p:nvSpPr>
        <p:spPr>
          <a:xfrm>
            <a:off x="4222376" y="3429000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A6F79F-2744-44A7-A6CA-E6CBC03A9A79}"/>
              </a:ext>
            </a:extLst>
          </p:cNvPr>
          <p:cNvSpPr/>
          <p:nvPr/>
        </p:nvSpPr>
        <p:spPr>
          <a:xfrm>
            <a:off x="7276353" y="3991982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3339D1-3543-4731-9EFA-88A8D3500CF9}"/>
              </a:ext>
            </a:extLst>
          </p:cNvPr>
          <p:cNvSpPr/>
          <p:nvPr/>
        </p:nvSpPr>
        <p:spPr>
          <a:xfrm>
            <a:off x="6335058" y="3990190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5BD204-67C4-40DE-860F-4A80D7D580DC}"/>
              </a:ext>
            </a:extLst>
          </p:cNvPr>
          <p:cNvSpPr/>
          <p:nvPr/>
        </p:nvSpPr>
        <p:spPr>
          <a:xfrm>
            <a:off x="5067148" y="3991982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601FA2-86A4-419D-B30E-721AE54BB057}"/>
              </a:ext>
            </a:extLst>
          </p:cNvPr>
          <p:cNvSpPr/>
          <p:nvPr/>
        </p:nvSpPr>
        <p:spPr>
          <a:xfrm>
            <a:off x="2239980" y="3990190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8D9FA2-15E6-48BA-8019-0FEADBC4900F}"/>
              </a:ext>
            </a:extLst>
          </p:cNvPr>
          <p:cNvCxnSpPr>
            <a:stCxn id="7" idx="6"/>
            <a:endCxn id="8" idx="0"/>
          </p:cNvCxnSpPr>
          <p:nvPr/>
        </p:nvCxnSpPr>
        <p:spPr>
          <a:xfrm>
            <a:off x="4921623" y="3602467"/>
            <a:ext cx="2704354" cy="389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4DB303-A954-4F6B-A69E-3E87E23D894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819221" y="3725127"/>
            <a:ext cx="1618239" cy="315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7836C4-F3D9-429F-A654-C0FC23D49D1B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4572000" y="3775934"/>
            <a:ext cx="597550" cy="266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12E2C2-3736-4954-B2B6-83A62548DC6F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2836825" y="3725127"/>
            <a:ext cx="1487953" cy="315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63D7E-8A3D-4401-A5E9-6A568A28A071}"/>
              </a:ext>
            </a:extLst>
          </p:cNvPr>
          <p:cNvSpPr/>
          <p:nvPr/>
        </p:nvSpPr>
        <p:spPr>
          <a:xfrm>
            <a:off x="6335058" y="4656267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54C9A0-3209-4269-96A4-6378C54F862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6684682" y="4337124"/>
            <a:ext cx="0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6019C28-B18F-4ACE-9F07-35CF1CC457E6}"/>
              </a:ext>
            </a:extLst>
          </p:cNvPr>
          <p:cNvSpPr/>
          <p:nvPr/>
        </p:nvSpPr>
        <p:spPr>
          <a:xfrm>
            <a:off x="5526742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000478-75CF-4A74-8F25-71A4D2DEBF94}"/>
              </a:ext>
            </a:extLst>
          </p:cNvPr>
          <p:cNvSpPr/>
          <p:nvPr/>
        </p:nvSpPr>
        <p:spPr>
          <a:xfrm>
            <a:off x="4631465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FA1888-298B-4158-9DFE-AA8A17ED46F4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5663993" y="4288109"/>
            <a:ext cx="212373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4FAFC4-DBE8-4567-A3FA-96D32379D96A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4981089" y="4288109"/>
            <a:ext cx="188461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D08546-BC49-4932-8903-5F8AFFDFFC59}"/>
              </a:ext>
            </a:extLst>
          </p:cNvPr>
          <p:cNvSpPr/>
          <p:nvPr/>
        </p:nvSpPr>
        <p:spPr>
          <a:xfrm>
            <a:off x="4631464" y="5324136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D4F951-762E-4F0A-8DB5-42E43501FC3C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4981088" y="5004993"/>
            <a:ext cx="1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BBC250C-68EE-4825-8ECE-2FEB340E8199}"/>
              </a:ext>
            </a:extLst>
          </p:cNvPr>
          <p:cNvSpPr/>
          <p:nvPr/>
        </p:nvSpPr>
        <p:spPr>
          <a:xfrm>
            <a:off x="3736187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69BEF8-4F8E-4BD8-AD38-D6E7613B91B2}"/>
              </a:ext>
            </a:extLst>
          </p:cNvPr>
          <p:cNvSpPr/>
          <p:nvPr/>
        </p:nvSpPr>
        <p:spPr>
          <a:xfrm>
            <a:off x="2794892" y="4656267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D7ADF7-B85E-4F3E-9F42-398CC93CC6B9}"/>
              </a:ext>
            </a:extLst>
          </p:cNvPr>
          <p:cNvSpPr/>
          <p:nvPr/>
        </p:nvSpPr>
        <p:spPr>
          <a:xfrm>
            <a:off x="1526982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27625C-8DA7-4905-8CCD-C825093129EC}"/>
              </a:ext>
            </a:extLst>
          </p:cNvPr>
          <p:cNvSpPr/>
          <p:nvPr/>
        </p:nvSpPr>
        <p:spPr>
          <a:xfrm>
            <a:off x="2794892" y="5322344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4848BE-8878-4533-81D2-620B7B2D1F00}"/>
              </a:ext>
            </a:extLst>
          </p:cNvPr>
          <p:cNvSpPr/>
          <p:nvPr/>
        </p:nvSpPr>
        <p:spPr>
          <a:xfrm>
            <a:off x="1986576" y="5324136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42F144-2C20-4E69-AA79-8FCBFCD13341}"/>
              </a:ext>
            </a:extLst>
          </p:cNvPr>
          <p:cNvSpPr/>
          <p:nvPr/>
        </p:nvSpPr>
        <p:spPr>
          <a:xfrm>
            <a:off x="1091299" y="5324136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A38F94-8A35-4E56-9654-A80195A644EA}"/>
              </a:ext>
            </a:extLst>
          </p:cNvPr>
          <p:cNvSpPr/>
          <p:nvPr/>
        </p:nvSpPr>
        <p:spPr>
          <a:xfrm>
            <a:off x="1091298" y="5990213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402122-17C9-44B6-84B6-CCD346EDC85F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3144516" y="5003201"/>
            <a:ext cx="0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92F10-2E0E-4A76-AEE6-73E6C8C3AABF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1440922" y="5671070"/>
            <a:ext cx="1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6ECF55-1D10-475C-9739-D2135B41E415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1440923" y="4954186"/>
            <a:ext cx="188461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9FF555-C53E-4304-A1EC-FE30A2FFAE45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>
            <a:off x="2123827" y="4954186"/>
            <a:ext cx="212373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689B2B-26BE-4E5F-A591-EA6B54D50FA6}"/>
              </a:ext>
            </a:extLst>
          </p:cNvPr>
          <p:cNvCxnSpPr>
            <a:cxnSpLocks/>
            <a:stCxn id="11" idx="3"/>
            <a:endCxn id="25" idx="0"/>
          </p:cNvCxnSpPr>
          <p:nvPr/>
        </p:nvCxnSpPr>
        <p:spPr>
          <a:xfrm flipH="1">
            <a:off x="1876606" y="4286317"/>
            <a:ext cx="465776" cy="371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306FF7-A3B0-423D-97ED-E0E4926FADEA}"/>
              </a:ext>
            </a:extLst>
          </p:cNvPr>
          <p:cNvCxnSpPr>
            <a:cxnSpLocks/>
            <a:stCxn id="11" idx="5"/>
            <a:endCxn id="24" idx="0"/>
          </p:cNvCxnSpPr>
          <p:nvPr/>
        </p:nvCxnSpPr>
        <p:spPr>
          <a:xfrm>
            <a:off x="2836825" y="4286317"/>
            <a:ext cx="307691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5418B8-8200-4A03-9D6B-73C416231842}"/>
              </a:ext>
            </a:extLst>
          </p:cNvPr>
          <p:cNvCxnSpPr>
            <a:cxnSpLocks/>
            <a:stCxn id="11" idx="6"/>
            <a:endCxn id="23" idx="0"/>
          </p:cNvCxnSpPr>
          <p:nvPr/>
        </p:nvCxnSpPr>
        <p:spPr>
          <a:xfrm>
            <a:off x="2939227" y="4163657"/>
            <a:ext cx="1146584" cy="494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DC3329-100F-496A-AD00-D475110421E2}"/>
              </a:ext>
            </a:extLst>
          </p:cNvPr>
          <p:cNvSpPr txBox="1"/>
          <p:nvPr/>
        </p:nvSpPr>
        <p:spPr>
          <a:xfrm>
            <a:off x="3794634" y="5752948"/>
            <a:ext cx="472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Each node denotes a subproblem of certain size.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1A4C11-58CF-49C4-B8BF-10773D99E866}"/>
              </a:ext>
            </a:extLst>
          </p:cNvPr>
          <p:cNvSpPr txBox="1"/>
          <p:nvPr/>
        </p:nvSpPr>
        <p:spPr>
          <a:xfrm>
            <a:off x="4271560" y="6110026"/>
            <a:ext cx="424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Some subproblems appear multiple times.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FE874-27FD-443D-9D4D-7E6943957E4F}"/>
              </a:ext>
            </a:extLst>
          </p:cNvPr>
          <p:cNvSpPr txBox="1"/>
          <p:nvPr/>
        </p:nvSpPr>
        <p:spPr>
          <a:xfrm>
            <a:off x="5575313" y="5085079"/>
            <a:ext cx="2940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For each subproblem,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only need to solve it </a:t>
            </a:r>
            <a:r>
              <a:rPr lang="en-US" sz="2000" b="1" dirty="0">
                <a:solidFill>
                  <a:srgbClr val="C00000"/>
                </a:solidFill>
              </a:rPr>
              <a:t>once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11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 gives a simple recursive alg.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Simple recursion solves same subproblem multiple times.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Solve each subproblem </a:t>
                </a:r>
                <a:r>
                  <a:rPr lang="en-US" sz="2400" b="1" i="1" dirty="0">
                    <a:solidFill>
                      <a:schemeClr val="accent6">
                        <a:lumMod val="75000"/>
                      </a:schemeClr>
                    </a:solidFill>
                  </a:rPr>
                  <a:t>once</a:t>
                </a:r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and </a:t>
                </a:r>
                <a:r>
                  <a:rPr lang="en-US" sz="2400" b="1" i="1" dirty="0">
                    <a:solidFill>
                      <a:schemeClr val="accent6">
                        <a:lumMod val="75000"/>
                      </a:schemeClr>
                    </a:solidFill>
                  </a:rPr>
                  <a:t>remember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solution!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4">
            <a:extLst>
              <a:ext uri="{FF2B5EF4-FFF2-40B4-BE49-F238E27FC236}">
                <a16:creationId xmlns:a16="http://schemas.microsoft.com/office/drawing/2014/main" id="{28EF1059-206D-49EB-935F-147ED81268B4}"/>
              </a:ext>
            </a:extLst>
          </p:cNvPr>
          <p:cNvSpPr/>
          <p:nvPr/>
        </p:nvSpPr>
        <p:spPr>
          <a:xfrm>
            <a:off x="868382" y="4091781"/>
            <a:ext cx="6949738" cy="259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CutRodRecMemAux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prices,r,n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(r[n]&gt;0)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r[n]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r[n] = q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104A3DF0-B70F-4C68-8668-8872BAB20D64}"/>
              </a:ext>
            </a:extLst>
          </p:cNvPr>
          <p:cNvSpPr/>
          <p:nvPr/>
        </p:nvSpPr>
        <p:spPr>
          <a:xfrm>
            <a:off x="4154245" y="4230971"/>
            <a:ext cx="4361105" cy="109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Runtime of this algorithm?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Each subproblem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(optimal revenue for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rod)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solved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once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When actually solving the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problem, optimal solutions of subproblems are known.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(Otherwise we would recurse first.)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Thus solving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problem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Total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1+2+⋯+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4">
            <a:extLst>
              <a:ext uri="{FF2B5EF4-FFF2-40B4-BE49-F238E27FC236}">
                <a16:creationId xmlns:a16="http://schemas.microsoft.com/office/drawing/2014/main" id="{1C9482D6-E98D-438A-8782-C171D22EB0DD}"/>
              </a:ext>
            </a:extLst>
          </p:cNvPr>
          <p:cNvSpPr/>
          <p:nvPr/>
        </p:nvSpPr>
        <p:spPr>
          <a:xfrm>
            <a:off x="868382" y="4091781"/>
            <a:ext cx="6949738" cy="259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CutRodRecMemAux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prices,r,n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(r[n]&gt;0)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r[n]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r[n] = q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353050D6-C9A5-4EE9-AE59-EEB1389E5A1C}"/>
              </a:ext>
            </a:extLst>
          </p:cNvPr>
          <p:cNvSpPr/>
          <p:nvPr/>
        </p:nvSpPr>
        <p:spPr>
          <a:xfrm>
            <a:off x="4154245" y="4230971"/>
            <a:ext cx="4361105" cy="109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4900</TotalTime>
  <Words>5871</Words>
  <Application>Microsoft Office PowerPoint</Application>
  <PresentationFormat>On-screen Show (4:3)</PresentationFormat>
  <Paragraphs>775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Cambria Math</vt:lpstr>
      <vt:lpstr>Courier New</vt:lpstr>
      <vt:lpstr>Calibri Light</vt:lpstr>
      <vt:lpstr>Arial</vt:lpstr>
      <vt:lpstr>Calibri</vt:lpstr>
      <vt:lpstr>Office Theme</vt:lpstr>
      <vt:lpstr>Dynamic Programming</vt:lpstr>
      <vt:lpstr>Problem Solving Strategies</vt:lpstr>
      <vt:lpstr>The Rod-Cutting Problem</vt:lpstr>
      <vt:lpstr>The Rod-Cutting Problem</vt:lpstr>
      <vt:lpstr>The Rod-Cutting Problem</vt:lpstr>
      <vt:lpstr>The Rod-Cutting Problem</vt:lpstr>
      <vt:lpstr>The Rod-Cutting Problem</vt:lpstr>
      <vt:lpstr>The Rod-Cutting Problem</vt:lpstr>
      <vt:lpstr>The Rod-Cutting Problem</vt:lpstr>
      <vt:lpstr>PowerPoint Presentation</vt:lpstr>
      <vt:lpstr>The Rod-Cutting Problem The Top-Down Approach</vt:lpstr>
      <vt:lpstr>The Rod-Cutting Problem The Bottom-Up Approach</vt:lpstr>
      <vt:lpstr>The Rod-Cutting Problem The Bottom-Up Approach</vt:lpstr>
      <vt:lpstr>The Rod-Cutting Problem Reconstructing optimal solution</vt:lpstr>
      <vt:lpstr>Dynamic Programming (DP)</vt:lpstr>
      <vt:lpstr>APSP via Dynamic Programming The Floyd-Warshall Algorithm</vt:lpstr>
      <vt:lpstr>Developing a DP algorithm</vt:lpstr>
      <vt:lpstr>Matrix-chain Multiplication</vt:lpstr>
      <vt:lpstr>Matrix-chain Multiplication Developing a DP algorithm</vt:lpstr>
      <vt:lpstr>Matrix-chain Multiplication Developing a DP algorithm</vt:lpstr>
      <vt:lpstr>Matrix-chain Multiplication Developing a DP algorithm</vt:lpstr>
      <vt:lpstr>Edit Distance</vt:lpstr>
      <vt:lpstr>Edit Distance</vt:lpstr>
      <vt:lpstr>Edit Distance</vt:lpstr>
      <vt:lpstr>Edit Distance</vt:lpstr>
      <vt:lpstr>Edit Distance</vt:lpstr>
      <vt:lpstr>PowerPoint Presentation</vt:lpstr>
      <vt:lpstr>Maximum Independent Set</vt:lpstr>
      <vt:lpstr>Maximum Independent Set</vt:lpstr>
      <vt:lpstr>MaxIS of Trees</vt:lpstr>
      <vt:lpstr>MaxIS of Trees</vt:lpstr>
      <vt:lpstr>MaxIS of Trees</vt:lpstr>
      <vt:lpstr>Dynamic Programming (DP)</vt:lpstr>
      <vt:lpstr>Optimal substructure not always true</vt:lpstr>
      <vt:lpstr>Dynamic Programming (DP)</vt:lpstr>
      <vt:lpstr>Top-Down vs Bottom-Up</vt:lpstr>
      <vt:lpstr>APSP via Dynamic Programming The Floyd-Warshall Algorithm</vt:lpstr>
      <vt:lpstr>Edit Distance</vt:lpstr>
      <vt:lpstr>Analysis of DP Algorithms</vt:lpstr>
      <vt:lpstr>Subset Sum</vt:lpstr>
      <vt:lpstr>Subset Sum</vt:lpstr>
      <vt:lpstr>Subset Sum</vt:lpstr>
      <vt:lpstr>Subset Sum</vt:lpstr>
      <vt:lpstr>Dynamic Programming vs Greedy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ZHENG Chaodong</dc:creator>
  <cp:lastModifiedBy>ZHENG Chaodong</cp:lastModifiedBy>
  <cp:revision>121</cp:revision>
  <dcterms:created xsi:type="dcterms:W3CDTF">2019-12-01T09:06:29Z</dcterms:created>
  <dcterms:modified xsi:type="dcterms:W3CDTF">2021-12-16T01:46:45Z</dcterms:modified>
</cp:coreProperties>
</file>