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7" r:id="rId3"/>
    <p:sldId id="266" r:id="rId4"/>
    <p:sldId id="267" r:id="rId5"/>
    <p:sldId id="269" r:id="rId6"/>
    <p:sldId id="270" r:id="rId7"/>
    <p:sldId id="273" r:id="rId8"/>
    <p:sldId id="271" r:id="rId9"/>
    <p:sldId id="274" r:id="rId10"/>
    <p:sldId id="272" r:id="rId11"/>
    <p:sldId id="268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4"/>
    <p:sldId id="286" r:id="rId25"/>
    <p:sldId id="287" r:id="rId26"/>
    <p:sldId id="288" r:id="rId27"/>
    <p:sldId id="289" r:id="rId28"/>
    <p:sldId id="290" r:id="rId29"/>
    <p:sldId id="293" r:id="rId30"/>
    <p:sldId id="291" r:id="rId31"/>
    <p:sldId id="295" r:id="rId32"/>
    <p:sldId id="294" r:id="rId33"/>
    <p:sldId id="297" r:id="rId34"/>
    <p:sldId id="298" r:id="rId35"/>
    <p:sldId id="296" r:id="rId36"/>
    <p:sldId id="292" r:id="rId37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41"/>
    </p:embeddedFont>
    <p:embeddedFont>
      <p:font typeface="Calibri" panose="020F0502020204030204" charset="0"/>
      <p:regular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1173" autoAdjust="0"/>
  </p:normalViewPr>
  <p:slideViewPr>
    <p:cSldViewPr snapToGrid="0">
      <p:cViewPr varScale="1">
        <p:scale>
          <a:sx n="132" d="100"/>
          <a:sy n="132" d="100"/>
        </p:scale>
        <p:origin x="25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font" Target="fonts/font2.fntdata"/><Relationship Id="rId41" Type="http://schemas.openxmlformats.org/officeDocument/2006/relationships/font" Target="fonts/font1.fntdata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8F7EA-1543-4953-AD36-BAF1B5F65161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67914-FE94-473C-8F8B-DC1B25F937B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67914-FE94-473C-8F8B-DC1B25F937B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D3435-0131-4218-AAB6-871A064F73D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05A4F-6B1F-49D0-A038-785A6E6B5F5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2" Type="http://schemas.openxmlformats.org/officeDocument/2006/relationships/slideLayout" Target="../slideLayouts/slideLayout6.xml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5.png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Basic Data Structures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 panose="02070409020205090404" pitchFamily="49" charset="0"/>
                <a:cs typeface="Courier New" panose="02070409020205090404" pitchFamily="49" charset="0"/>
              </a:rPr>
              <a:t>List</a:t>
            </a:r>
            <a:r>
              <a:rPr lang="en-GB" dirty="0"/>
              <a:t> ADT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28650" y="2886014"/>
                <a:ext cx="7180235" cy="3034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GB" sz="2400" dirty="0"/>
                  <a:t>A </a:t>
                </a:r>
                <a:r>
                  <a:rPr lang="en-GB" sz="2400" b="1" dirty="0">
                    <a:solidFill>
                      <a:srgbClr val="C0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List</a:t>
                </a:r>
                <a:r>
                  <a:rPr lang="en-GB" sz="2400" dirty="0"/>
                  <a:t> is a sequence of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sz="2400" dirty="0"/>
                  <a:t>The </a:t>
                </a:r>
                <a:r>
                  <a:rPr lang="en-US" sz="24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List</a:t>
                </a:r>
                <a:r>
                  <a:rPr lang="en-US" sz="2400" dirty="0"/>
                  <a:t> interface supports the following operations:</a:t>
                </a:r>
                <a:endParaRPr lang="en-US" sz="2400" dirty="0"/>
              </a:p>
              <a:p>
                <a:pPr marL="636905" lvl="1" indent="-179705">
                  <a:buFont typeface="Arial" panose="020B0604020202090204" pitchFamily="34" charset="0"/>
                  <a:buChar char="•"/>
                </a:pPr>
                <a:r>
                  <a:rPr lang="en-US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Size()</a:t>
                </a:r>
                <a:r>
                  <a:rPr lang="en-US" sz="2000" dirty="0"/>
                  <a:t>: return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, the length of the list</a:t>
                </a:r>
                <a:endParaRPr lang="en-US" sz="2000" dirty="0"/>
              </a:p>
              <a:p>
                <a:pPr marL="636905" lvl="1" indent="-179705">
                  <a:buFont typeface="Arial" panose="020B0604020202090204" pitchFamily="34" charset="0"/>
                  <a:buChar char="•"/>
                </a:pPr>
                <a:r>
                  <a:rPr lang="en-US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Get(</a:t>
                </a:r>
                <a:r>
                  <a:rPr lang="en-US" sz="20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i</a:t>
                </a:r>
                <a:r>
                  <a:rPr lang="en-US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sz="2000" dirty="0"/>
                  <a:t>: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636905" lvl="1" indent="-179705">
                  <a:buFont typeface="Arial" panose="020B0604020202090204" pitchFamily="34" charset="0"/>
                  <a:buChar char="•"/>
                </a:pPr>
                <a:r>
                  <a:rPr lang="en-US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Set(</a:t>
                </a:r>
                <a:r>
                  <a:rPr lang="en-US" sz="20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i,x</a:t>
                </a:r>
                <a:r>
                  <a:rPr lang="en-US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sz="2000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/>
              </a:p>
              <a:p>
                <a:pPr marL="636905" lvl="1" indent="-179705">
                  <a:buFont typeface="Arial" panose="020B0604020202090204" pitchFamily="34" charset="0"/>
                  <a:buChar char="•"/>
                </a:pPr>
                <a:r>
                  <a:rPr lang="en-US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Add(</a:t>
                </a:r>
                <a:r>
                  <a:rPr lang="en-US" sz="20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i,x</a:t>
                </a:r>
                <a:r>
                  <a:rPr lang="en-US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sz="2000" dirty="0"/>
                  <a:t>: </a:t>
                </a:r>
                <a:br>
                  <a:rPr lang="en-US" sz="2000" dirty="0"/>
                </a:b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increase list size by 1</a:t>
                </a:r>
                <a:endParaRPr lang="en-US" sz="2000" dirty="0"/>
              </a:p>
              <a:p>
                <a:pPr marL="636905" lvl="1" indent="-179705">
                  <a:buFont typeface="Arial" panose="020B0604020202090204" pitchFamily="34" charset="0"/>
                  <a:buChar char="•"/>
                </a:pPr>
                <a:r>
                  <a:rPr lang="en-US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Remove(</a:t>
                </a:r>
                <a:r>
                  <a:rPr lang="en-US" sz="20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i</a:t>
                </a:r>
                <a:r>
                  <a:rPr lang="en-US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sz="2000" dirty="0"/>
                  <a:t>: </a:t>
                </a:r>
                <a:br>
                  <a:rPr lang="en-US" sz="2000" dirty="0"/>
                </a:b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, decrease list size by 1</a:t>
                </a:r>
                <a:endParaRPr lang="en-US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886014"/>
                <a:ext cx="7180235" cy="3034805"/>
              </a:xfrm>
              <a:prstGeom prst="rect">
                <a:avLst/>
              </a:prstGeom>
              <a:blipFill rotWithShape="1">
                <a:blip r:embed="rId1"/>
                <a:stretch>
                  <a:fillRect t="-19" r="4" b="-11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2523601" y="1690689"/>
            <a:ext cx="4096798" cy="738664"/>
            <a:chOff x="628650" y="1690689"/>
            <a:chExt cx="4096798" cy="738664"/>
          </a:xfrm>
        </p:grpSpPr>
        <p:grpSp>
          <p:nvGrpSpPr>
            <p:cNvPr id="7" name="组合 6"/>
            <p:cNvGrpSpPr/>
            <p:nvPr/>
          </p:nvGrpSpPr>
          <p:grpSpPr>
            <a:xfrm>
              <a:off x="628650" y="1690689"/>
              <a:ext cx="301686" cy="738664"/>
              <a:chOff x="628650" y="1646618"/>
              <a:chExt cx="301686" cy="738664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628650" y="2015950"/>
                <a:ext cx="29527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</a:t>
                </a:r>
                <a:endParaRPr lang="en-US" dirty="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1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257300" y="1690689"/>
              <a:ext cx="301686" cy="738664"/>
              <a:chOff x="628650" y="1646618"/>
              <a:chExt cx="301686" cy="738664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628650" y="2015950"/>
                <a:ext cx="28245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endParaRPr lang="en-US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2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866714" y="1690689"/>
              <a:ext cx="306494" cy="738664"/>
              <a:chOff x="628650" y="1646618"/>
              <a:chExt cx="306494" cy="738664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628650" y="2015950"/>
                <a:ext cx="30649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b</a:t>
                </a:r>
                <a:endParaRPr lang="en-US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3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500172" y="1690689"/>
              <a:ext cx="306494" cy="738664"/>
              <a:chOff x="628650" y="1646618"/>
              <a:chExt cx="306494" cy="738664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628650" y="2015950"/>
                <a:ext cx="30649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</a:t>
                </a:r>
                <a:endParaRPr lang="en-US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4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128822" y="1690689"/>
              <a:ext cx="301686" cy="738664"/>
              <a:chOff x="628650" y="1646618"/>
              <a:chExt cx="301686" cy="738664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628650" y="2015950"/>
                <a:ext cx="288862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k</a:t>
                </a:r>
                <a:endParaRPr lang="en-US" dirty="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5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3739840" y="1690689"/>
              <a:ext cx="343364" cy="738664"/>
              <a:chOff x="628650" y="1646618"/>
              <a:chExt cx="343364" cy="738664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628650" y="2015950"/>
                <a:ext cx="3433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…</a:t>
                </a:r>
                <a:endParaRPr lang="en-US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28650" y="1646618"/>
                <a:ext cx="3433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…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350858" y="1690689"/>
              <a:ext cx="374590" cy="738664"/>
              <a:chOff x="628650" y="1646618"/>
              <a:chExt cx="374590" cy="738664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628650" y="2015950"/>
                <a:ext cx="300082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</a:t>
                </a:r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628650" y="1646618"/>
                    <a:ext cx="37459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650" y="1646618"/>
                    <a:ext cx="374590" cy="369332"/>
                  </a:xfrm>
                  <a:prstGeom prst="rect">
                    <a:avLst/>
                  </a:prstGeom>
                  <a:blipFill rotWithShape="1">
                    <a:blip r:embed="rId2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 panose="02070409020205090404" pitchFamily="49" charset="0"/>
                <a:cs typeface="Courier New" panose="02070409020205090404" pitchFamily="49" charset="0"/>
              </a:rPr>
              <a:t>List</a:t>
            </a:r>
            <a:r>
              <a:rPr lang="en-GB" dirty="0"/>
              <a:t> ADT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28650" y="2295009"/>
                <a:ext cx="8155118" cy="3522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sz="2400" dirty="0"/>
                  <a:t>The </a:t>
                </a:r>
                <a:r>
                  <a:rPr lang="en-US" sz="24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List</a:t>
                </a:r>
                <a:r>
                  <a:rPr lang="en-US" sz="2400" dirty="0"/>
                  <a:t> interface supports the following operations:</a:t>
                </a:r>
                <a:endParaRPr lang="en-US" sz="2400" dirty="0"/>
              </a:p>
              <a:p>
                <a:pPr marL="636905" lvl="1" indent="-179705">
                  <a:buFont typeface="Arial" panose="020B0604020202090204" pitchFamily="34" charset="0"/>
                  <a:buChar char="•"/>
                </a:pPr>
                <a:r>
                  <a:rPr lang="en-US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Size()</a:t>
                </a:r>
                <a:r>
                  <a:rPr lang="en-US" dirty="0"/>
                  <a:t>: 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length of the list</a:t>
                </a:r>
                <a:endParaRPr lang="en-US" dirty="0"/>
              </a:p>
              <a:p>
                <a:pPr marL="636905" lvl="1" indent="-179705">
                  <a:buFont typeface="Arial" panose="020B0604020202090204" pitchFamily="34" charset="0"/>
                  <a:buChar char="•"/>
                </a:pPr>
                <a:r>
                  <a:rPr lang="en-US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Get(</a:t>
                </a:r>
                <a:r>
                  <a:rPr lang="en-US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i</a:t>
                </a:r>
                <a:r>
                  <a:rPr lang="en-US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dirty="0"/>
                  <a:t>: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636905" lvl="1" indent="-179705">
                  <a:buFont typeface="Arial" panose="020B0604020202090204" pitchFamily="34" charset="0"/>
                  <a:buChar char="•"/>
                </a:pPr>
                <a:r>
                  <a:rPr lang="en-US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Set(</a:t>
                </a:r>
                <a:r>
                  <a:rPr lang="en-US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i,x</a:t>
                </a:r>
                <a:r>
                  <a:rPr lang="en-US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636905" lvl="1" indent="-179705">
                  <a:buFont typeface="Arial" panose="020B0604020202090204" pitchFamily="34" charset="0"/>
                  <a:buChar char="•"/>
                </a:pPr>
                <a:r>
                  <a:rPr lang="en-US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Add(</a:t>
                </a:r>
                <a:r>
                  <a:rPr lang="en-US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i,x</a:t>
                </a:r>
                <a:r>
                  <a:rPr lang="en-US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increase list size by 1</a:t>
                </a:r>
                <a:endParaRPr lang="en-US" dirty="0"/>
              </a:p>
              <a:p>
                <a:pPr marL="636905" lvl="1" indent="-179705">
                  <a:buFont typeface="Arial" panose="020B0604020202090204" pitchFamily="34" charset="0"/>
                  <a:buChar char="•"/>
                </a:pPr>
                <a:r>
                  <a:rPr lang="en-US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Remove(</a:t>
                </a:r>
                <a:r>
                  <a:rPr lang="en-US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i</a:t>
                </a:r>
                <a:r>
                  <a:rPr lang="en-US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decrease list size by 1</a:t>
                </a:r>
                <a:endParaRPr lang="en-US" dirty="0"/>
              </a:p>
              <a:p>
                <a:pPr marL="179705" indent="-179705">
                  <a:spcBef>
                    <a:spcPts val="1200"/>
                  </a:spcBef>
                  <a:buFont typeface="Arial" panose="020B0604020202090204" pitchFamily="34" charset="0"/>
                  <a:buChar char="•"/>
                </a:pPr>
                <a:r>
                  <a:rPr lang="en-US" sz="24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List</a:t>
                </a:r>
                <a:r>
                  <a:rPr lang="en-US" sz="2400" dirty="0"/>
                  <a:t> can implement </a:t>
                </a:r>
                <a:r>
                  <a:rPr lang="en-US" sz="24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Deque</a:t>
                </a:r>
                <a:r>
                  <a:rPr lang="en-US" sz="2400" dirty="0"/>
                  <a:t>:</a:t>
                </a:r>
                <a:endParaRPr lang="en-US" sz="2400" dirty="0"/>
              </a:p>
              <a:p>
                <a:pPr marL="636905" lvl="1" indent="-179705">
                  <a:buFont typeface="Arial" panose="020B0604020202090204" pitchFamily="34" charset="0"/>
                  <a:buChar char="•"/>
                </a:pPr>
                <a:r>
                  <a:rPr lang="en-US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AddFirst</a:t>
                </a:r>
                <a:r>
                  <a:rPr lang="en-US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(x)</a:t>
                </a:r>
                <a:r>
                  <a:rPr lang="en-US" dirty="0">
                    <a:cs typeface="Courier New" panose="02070409020205090404" pitchFamily="49" charset="0"/>
                  </a:rPr>
                  <a:t> is </a:t>
                </a:r>
                <a:r>
                  <a:rPr lang="en-US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Add(1,x)</a:t>
                </a:r>
                <a:r>
                  <a:rPr lang="en-US" dirty="0"/>
                  <a:t>, </a:t>
                </a:r>
                <a:r>
                  <a:rPr lang="en-US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AddLast</a:t>
                </a:r>
                <a:r>
                  <a:rPr lang="en-US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(x)</a:t>
                </a:r>
                <a:r>
                  <a:rPr lang="en-US" dirty="0">
                    <a:cs typeface="Courier New" panose="02070409020205090404" pitchFamily="49" charset="0"/>
                  </a:rPr>
                  <a:t> is </a:t>
                </a:r>
                <a:r>
                  <a:rPr lang="en-US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Add(Size()+1,x)</a:t>
                </a:r>
                <a:r>
                  <a:rPr lang="en-US" dirty="0"/>
                  <a:t> </a:t>
                </a:r>
                <a:endParaRPr lang="en-US" dirty="0"/>
              </a:p>
              <a:p>
                <a:pPr marL="636905" lvl="1" indent="-179705">
                  <a:buFont typeface="Arial" panose="020B0604020202090204" pitchFamily="34" charset="0"/>
                  <a:buChar char="•"/>
                </a:pPr>
                <a:r>
                  <a:rPr lang="en-US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RemoveFirst</a:t>
                </a:r>
                <a:r>
                  <a:rPr lang="en-US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()</a:t>
                </a:r>
                <a:r>
                  <a:rPr lang="en-US" dirty="0">
                    <a:cs typeface="Courier New" panose="02070409020205090404" pitchFamily="49" charset="0"/>
                  </a:rPr>
                  <a:t> is </a:t>
                </a:r>
                <a:r>
                  <a:rPr lang="en-US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Remove(1)</a:t>
                </a:r>
                <a:r>
                  <a:rPr lang="en-US" dirty="0"/>
                  <a:t>, </a:t>
                </a:r>
                <a:r>
                  <a:rPr lang="en-US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RemoveLast</a:t>
                </a:r>
                <a:r>
                  <a:rPr lang="en-US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()</a:t>
                </a:r>
                <a:r>
                  <a:rPr lang="en-US" dirty="0">
                    <a:cs typeface="Courier New" panose="02070409020205090404" pitchFamily="49" charset="0"/>
                  </a:rPr>
                  <a:t> is </a:t>
                </a:r>
                <a:r>
                  <a:rPr lang="en-US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Remove(Size())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295009"/>
                <a:ext cx="8155118" cy="3522503"/>
              </a:xfrm>
              <a:prstGeom prst="rect">
                <a:avLst/>
              </a:prstGeom>
              <a:blipFill rotWithShape="1">
                <a:blip r:embed="rId1"/>
                <a:stretch>
                  <a:fillRect t="-3" r="5" b="-8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2523601" y="1357599"/>
            <a:ext cx="4096798" cy="738664"/>
            <a:chOff x="628650" y="1690689"/>
            <a:chExt cx="4096798" cy="738664"/>
          </a:xfrm>
        </p:grpSpPr>
        <p:grpSp>
          <p:nvGrpSpPr>
            <p:cNvPr id="7" name="组合 6"/>
            <p:cNvGrpSpPr/>
            <p:nvPr/>
          </p:nvGrpSpPr>
          <p:grpSpPr>
            <a:xfrm>
              <a:off x="628650" y="1690689"/>
              <a:ext cx="301686" cy="738664"/>
              <a:chOff x="628650" y="1646618"/>
              <a:chExt cx="301686" cy="738664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628650" y="2015950"/>
                <a:ext cx="29527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</a:t>
                </a:r>
                <a:endParaRPr lang="en-US" dirty="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1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257300" y="1690689"/>
              <a:ext cx="301686" cy="738664"/>
              <a:chOff x="628650" y="1646618"/>
              <a:chExt cx="301686" cy="738664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628650" y="2015950"/>
                <a:ext cx="28245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endParaRPr lang="en-US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2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866714" y="1690689"/>
              <a:ext cx="306494" cy="738664"/>
              <a:chOff x="628650" y="1646618"/>
              <a:chExt cx="306494" cy="738664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628650" y="2015950"/>
                <a:ext cx="30649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b</a:t>
                </a:r>
                <a:endParaRPr lang="en-US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3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500172" y="1690689"/>
              <a:ext cx="306494" cy="738664"/>
              <a:chOff x="628650" y="1646618"/>
              <a:chExt cx="306494" cy="738664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628650" y="2015950"/>
                <a:ext cx="30649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</a:t>
                </a:r>
                <a:endParaRPr lang="en-US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4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128822" y="1690689"/>
              <a:ext cx="301686" cy="738664"/>
              <a:chOff x="628650" y="1646618"/>
              <a:chExt cx="301686" cy="738664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628650" y="2015950"/>
                <a:ext cx="288862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k</a:t>
                </a:r>
                <a:endParaRPr lang="en-US" dirty="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5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3739840" y="1690689"/>
              <a:ext cx="343364" cy="738664"/>
              <a:chOff x="628650" y="1646618"/>
              <a:chExt cx="343364" cy="738664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628650" y="2015950"/>
                <a:ext cx="3433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…</a:t>
                </a:r>
                <a:endParaRPr lang="en-US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28650" y="1646618"/>
                <a:ext cx="3433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…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350858" y="1690689"/>
              <a:ext cx="374590" cy="738664"/>
              <a:chOff x="628650" y="1646618"/>
              <a:chExt cx="374590" cy="738664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628650" y="2015950"/>
                <a:ext cx="300082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</a:t>
                </a:r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628650" y="1646618"/>
                    <a:ext cx="37459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650" y="1646618"/>
                    <a:ext cx="374590" cy="369332"/>
                  </a:xfrm>
                  <a:prstGeom prst="rect">
                    <a:avLst/>
                  </a:prstGeom>
                  <a:blipFill rotWithShape="1">
                    <a:blip r:embed="rId2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Using array to implement </a:t>
            </a:r>
            <a:r>
              <a:rPr lang="en-GB" sz="2800" dirty="0">
                <a:latin typeface="Courier New" panose="02070409020205090404" pitchFamily="49" charset="0"/>
                <a:cs typeface="Courier New" panose="02070409020205090404" pitchFamily="49" charset="0"/>
              </a:rPr>
              <a:t>List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 err="1">
                <a:latin typeface="Courier New" panose="02070409020205090404" pitchFamily="49" charset="0"/>
                <a:cs typeface="Courier New" panose="02070409020205090404" pitchFamily="49" charset="0"/>
              </a:rPr>
              <a:t>ArrayList</a:t>
            </a:r>
            <a:r>
              <a:rPr lang="en-GB" dirty="0"/>
              <a:t> data structure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List</a:t>
                </a:r>
                <a:r>
                  <a:rPr lang="en-US" sz="2000" dirty="0"/>
                  <a:t> interface supports the following operations:</a:t>
                </a:r>
                <a:endParaRPr lang="en-US" sz="2000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Size()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length of the list</a:t>
                </a:r>
                <a:endParaRPr lang="en-US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Get(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Set(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Add(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increase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  <a:endParaRPr lang="en-US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Remove(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decrease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  <a:endParaRPr 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blipFill rotWithShape="1">
                <a:blip r:embed="rId1"/>
                <a:stretch>
                  <a:fillRect t="-8" r="8" b="-15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83" name="组合 82"/>
          <p:cNvGrpSpPr/>
          <p:nvPr/>
        </p:nvGrpSpPr>
        <p:grpSpPr>
          <a:xfrm>
            <a:off x="4636083" y="2170164"/>
            <a:ext cx="3879267" cy="3570208"/>
            <a:chOff x="4636083" y="2258537"/>
            <a:chExt cx="3879267" cy="3570208"/>
          </a:xfrm>
        </p:grpSpPr>
        <p:grpSp>
          <p:nvGrpSpPr>
            <p:cNvPr id="13" name="组合 12"/>
            <p:cNvGrpSpPr/>
            <p:nvPr/>
          </p:nvGrpSpPr>
          <p:grpSpPr>
            <a:xfrm>
              <a:off x="4636083" y="2627869"/>
              <a:ext cx="2571194" cy="369332"/>
              <a:chOff x="4975041" y="2749770"/>
              <a:chExt cx="2571194" cy="369332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f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a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6265137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636083" y="2258537"/>
              <a:ext cx="2571194" cy="369332"/>
              <a:chOff x="4572000" y="2277588"/>
              <a:chExt cx="2571194" cy="369332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4572000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1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89452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2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217048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3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5539572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4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5862096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5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179383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6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6501907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7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81919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8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4640582" y="3335755"/>
              <a:ext cx="2571194" cy="369332"/>
              <a:chOff x="4975041" y="2749770"/>
              <a:chExt cx="2571194" cy="369332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f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a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d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6265137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7197637" y="2997201"/>
              <a:ext cx="1172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Add(4,d)</a:t>
              </a:r>
              <a:endParaRPr lang="en-US" sz="1600" dirty="0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4640582" y="4043641"/>
              <a:ext cx="2571194" cy="369332"/>
              <a:chOff x="4975041" y="2749770"/>
              <a:chExt cx="2571194" cy="369332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f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q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d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6265137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7219803" y="3705087"/>
              <a:ext cx="1172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Set(3,q)</a:t>
              </a:r>
              <a:endParaRPr lang="en-US" sz="1600" dirty="0"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4640582" y="4751527"/>
              <a:ext cx="2571194" cy="369332"/>
              <a:chOff x="4975041" y="2749770"/>
              <a:chExt cx="2571194" cy="369332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a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f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q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6265137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d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7219803" y="4412973"/>
              <a:ext cx="1172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Add(1,a)</a:t>
              </a:r>
              <a:endParaRPr lang="en-US" sz="1600" dirty="0"/>
            </a:p>
          </p:txBody>
        </p:sp>
        <p:cxnSp>
          <p:nvCxnSpPr>
            <p:cNvPr id="54" name="直接箭头连接符 53"/>
            <p:cNvCxnSpPr>
              <a:stCxn id="35" idx="2"/>
              <a:endCxn id="46" idx="0"/>
            </p:cNvCxnSpPr>
            <p:nvPr/>
          </p:nvCxnSpPr>
          <p:spPr>
            <a:xfrm>
              <a:off x="4802582" y="4412973"/>
              <a:ext cx="322524" cy="3385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36" idx="2"/>
              <a:endCxn id="47" idx="0"/>
            </p:cNvCxnSpPr>
            <p:nvPr/>
          </p:nvCxnSpPr>
          <p:spPr>
            <a:xfrm>
              <a:off x="5125106" y="4412973"/>
              <a:ext cx="322524" cy="3385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37" idx="2"/>
              <a:endCxn id="48" idx="0"/>
            </p:cNvCxnSpPr>
            <p:nvPr/>
          </p:nvCxnSpPr>
          <p:spPr>
            <a:xfrm>
              <a:off x="5447630" y="4412973"/>
              <a:ext cx="322524" cy="3385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38" idx="2"/>
              <a:endCxn id="49" idx="0"/>
            </p:cNvCxnSpPr>
            <p:nvPr/>
          </p:nvCxnSpPr>
          <p:spPr>
            <a:xfrm>
              <a:off x="5770154" y="4412973"/>
              <a:ext cx="322524" cy="3385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/>
            <p:cNvGrpSpPr/>
            <p:nvPr/>
          </p:nvGrpSpPr>
          <p:grpSpPr>
            <a:xfrm>
              <a:off x="4640582" y="5459413"/>
              <a:ext cx="2571194" cy="369332"/>
              <a:chOff x="4975041" y="2749770"/>
              <a:chExt cx="2571194" cy="369332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a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q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d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6265137" y="2749770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p:grpSp>
        <p:sp>
          <p:nvSpPr>
            <p:cNvPr id="76" name="文本框 75"/>
            <p:cNvSpPr txBox="1"/>
            <p:nvPr/>
          </p:nvSpPr>
          <p:spPr>
            <a:xfrm>
              <a:off x="7219803" y="5120859"/>
              <a:ext cx="1295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Remove(3)</a:t>
              </a:r>
              <a:endParaRPr lang="en-US" sz="1600" dirty="0"/>
            </a:p>
          </p:txBody>
        </p:sp>
        <p:cxnSp>
          <p:nvCxnSpPr>
            <p:cNvPr id="77" name="直接箭头连接符 76"/>
            <p:cNvCxnSpPr>
              <a:stCxn id="48" idx="2"/>
              <a:endCxn id="70" idx="0"/>
            </p:cNvCxnSpPr>
            <p:nvPr/>
          </p:nvCxnSpPr>
          <p:spPr>
            <a:xfrm flipH="1">
              <a:off x="5447630" y="5120859"/>
              <a:ext cx="322524" cy="3385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49" idx="2"/>
              <a:endCxn id="71" idx="0"/>
            </p:cNvCxnSpPr>
            <p:nvPr/>
          </p:nvCxnSpPr>
          <p:spPr>
            <a:xfrm flipH="1">
              <a:off x="5770154" y="5120859"/>
              <a:ext cx="322524" cy="3385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/>
              <p:cNvSpPr txBox="1"/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" t="-132" r="21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/>
              <p:cNvSpPr txBox="1"/>
              <p:nvPr/>
            </p:nvSpPr>
            <p:spPr>
              <a:xfrm>
                <a:off x="1884764" y="2533614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4" y="2533614"/>
                <a:ext cx="133305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" t="-162" r="21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/>
              <p:cNvSpPr txBox="1"/>
              <p:nvPr/>
            </p:nvSpPr>
            <p:spPr>
              <a:xfrm>
                <a:off x="2149548" y="3062096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062096"/>
                <a:ext cx="133305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" t="-34" r="20" b="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/>
              <p:cNvSpPr txBox="1"/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8" name="文本框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" t="-64" r="10" b="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/>
              <p:cNvSpPr txBox="1"/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9" name="文本框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" t="-51" r="20" b="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90" name="文本框 89"/>
          <p:cNvSpPr txBox="1"/>
          <p:nvPr/>
        </p:nvSpPr>
        <p:spPr>
          <a:xfrm>
            <a:off x="511810" y="6150007"/>
            <a:ext cx="692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705" indent="-179705">
              <a:buFont typeface="Arial" panose="020B060402020209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Queries and updates are fast.</a:t>
            </a:r>
            <a:endParaRPr lang="en-GB" sz="2000" dirty="0">
              <a:solidFill>
                <a:srgbClr val="C00000"/>
              </a:solidFill>
            </a:endParaRPr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Modifications are fast at “end”, but slow at “front” or “middle”.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Using array to implement </a:t>
            </a:r>
            <a:r>
              <a:rPr lang="en-GB" sz="2800" dirty="0">
                <a:latin typeface="Courier New" panose="02070409020205090404" pitchFamily="49" charset="0"/>
                <a:cs typeface="Courier New" panose="02070409020205090404" pitchFamily="49" charset="0"/>
              </a:rPr>
              <a:t>List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 err="1">
                <a:latin typeface="Courier New" panose="02070409020205090404" pitchFamily="49" charset="0"/>
                <a:cs typeface="Courier New" panose="02070409020205090404" pitchFamily="49" charset="0"/>
              </a:rPr>
              <a:t>ArrayList</a:t>
            </a:r>
            <a:r>
              <a:rPr lang="en-GB" dirty="0"/>
              <a:t> data structure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List</a:t>
                </a:r>
                <a:r>
                  <a:rPr lang="en-US" sz="2000" dirty="0"/>
                  <a:t> interface supports the following operations:</a:t>
                </a:r>
                <a:endParaRPr lang="en-US" sz="2000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Size()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length of the list</a:t>
                </a:r>
                <a:endParaRPr lang="en-US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Get(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Set(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Add(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increase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  <a:endParaRPr lang="en-US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Remove(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decrease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  <a:endParaRPr 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blipFill rotWithShape="1">
                <a:blip r:embed="rId1"/>
                <a:stretch>
                  <a:fillRect t="-8" r="8" b="-15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/>
              <p:cNvSpPr txBox="1"/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" t="-132" r="21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/>
              <p:cNvSpPr txBox="1"/>
              <p:nvPr/>
            </p:nvSpPr>
            <p:spPr>
              <a:xfrm>
                <a:off x="1884764" y="2533614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4" y="2533614"/>
                <a:ext cx="133305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" t="-162" r="21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/>
              <p:cNvSpPr txBox="1"/>
              <p:nvPr/>
            </p:nvSpPr>
            <p:spPr>
              <a:xfrm>
                <a:off x="2149548" y="3062096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062096"/>
                <a:ext cx="133305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" t="-34" r="20" b="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/>
              <p:cNvSpPr txBox="1"/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8" name="文本框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" t="-64" r="10" b="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/>
              <p:cNvSpPr txBox="1"/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9" name="文本框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" t="-51" r="20" b="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90" name="文本框 89"/>
          <p:cNvSpPr txBox="1"/>
          <p:nvPr/>
        </p:nvSpPr>
        <p:spPr>
          <a:xfrm>
            <a:off x="628650" y="5638197"/>
            <a:ext cx="692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705" indent="-179705">
              <a:buFont typeface="Arial" panose="020B060402020209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Queries and updates are fast.</a:t>
            </a:r>
            <a:endParaRPr lang="en-GB" sz="2000" dirty="0">
              <a:solidFill>
                <a:srgbClr val="C00000"/>
              </a:solidFill>
            </a:endParaRPr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Modifications are fast at “end”, but slow at “front” or “middle”.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9300" y="2351909"/>
            <a:ext cx="3978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Q:</a:t>
            </a:r>
            <a:r>
              <a:rPr lang="en-GB" sz="2000" dirty="0"/>
              <a:t> Is </a:t>
            </a:r>
            <a:r>
              <a:rPr lang="en-GB" sz="2000" dirty="0" err="1">
                <a:latin typeface="Courier New" panose="02070409020205090404" pitchFamily="49" charset="0"/>
                <a:cs typeface="Courier New" panose="02070409020205090404" pitchFamily="49" charset="0"/>
              </a:rPr>
              <a:t>ArrayList</a:t>
            </a:r>
            <a:r>
              <a:rPr lang="en-GB" sz="2000" dirty="0"/>
              <a:t> good for </a:t>
            </a:r>
            <a:r>
              <a:rPr lang="en-GB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Stack</a:t>
            </a:r>
            <a:r>
              <a:rPr lang="en-GB" sz="2000" dirty="0"/>
              <a:t>?</a:t>
            </a:r>
            <a:endParaRPr lang="en-GB" sz="2000" dirty="0"/>
          </a:p>
          <a:p>
            <a:r>
              <a:rPr lang="en-GB" sz="2000" b="1" dirty="0"/>
              <a:t>A:</a:t>
            </a:r>
            <a:r>
              <a:rPr lang="en-GB" sz="2000" dirty="0"/>
              <a:t> Yes. (</a:t>
            </a:r>
            <a:r>
              <a:rPr lang="en-GB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Push</a:t>
            </a:r>
            <a:r>
              <a:rPr lang="en-GB" sz="2000" dirty="0"/>
              <a:t> and </a:t>
            </a:r>
            <a:r>
              <a:rPr lang="en-GB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Pop</a:t>
            </a:r>
            <a:r>
              <a:rPr lang="en-GB" sz="2000" dirty="0"/>
              <a:t> are fast.)</a:t>
            </a:r>
            <a:endParaRPr lang="en-US" sz="2000" dirty="0"/>
          </a:p>
        </p:txBody>
      </p:sp>
      <p:sp>
        <p:nvSpPr>
          <p:cNvPr id="78" name="文本框 77"/>
          <p:cNvSpPr txBox="1"/>
          <p:nvPr/>
        </p:nvSpPr>
        <p:spPr>
          <a:xfrm>
            <a:off x="4409300" y="3246762"/>
            <a:ext cx="4658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Q:</a:t>
            </a:r>
            <a:r>
              <a:rPr lang="en-GB" sz="2000" dirty="0"/>
              <a:t> Is </a:t>
            </a:r>
            <a:r>
              <a:rPr lang="en-GB" sz="2000" dirty="0" err="1">
                <a:latin typeface="Courier New" panose="02070409020205090404" pitchFamily="49" charset="0"/>
                <a:cs typeface="Courier New" panose="02070409020205090404" pitchFamily="49" charset="0"/>
              </a:rPr>
              <a:t>ArrayList</a:t>
            </a:r>
            <a:r>
              <a:rPr lang="en-GB" sz="2000" dirty="0"/>
              <a:t> good for FIFO </a:t>
            </a:r>
            <a:r>
              <a:rPr lang="en-GB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Queue</a:t>
            </a:r>
            <a:r>
              <a:rPr lang="en-GB" sz="2000" dirty="0"/>
              <a:t>?</a:t>
            </a:r>
            <a:endParaRPr lang="en-GB" sz="2000" dirty="0"/>
          </a:p>
          <a:p>
            <a:r>
              <a:rPr lang="en-GB" sz="2000" b="1" dirty="0"/>
              <a:t>A:</a:t>
            </a:r>
            <a:r>
              <a:rPr lang="en-GB" sz="2000" dirty="0"/>
              <a:t> No. (</a:t>
            </a:r>
            <a:r>
              <a:rPr lang="en-GB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Enqueue</a:t>
            </a:r>
            <a:r>
              <a:rPr lang="en-GB" sz="2000" dirty="0"/>
              <a:t> can be slow.)</a:t>
            </a:r>
            <a:endParaRPr lang="en-US" sz="2000" dirty="0"/>
          </a:p>
        </p:txBody>
      </p:sp>
      <p:sp>
        <p:nvSpPr>
          <p:cNvPr id="79" name="文本框 78"/>
          <p:cNvSpPr txBox="1"/>
          <p:nvPr/>
        </p:nvSpPr>
        <p:spPr>
          <a:xfrm>
            <a:off x="4409300" y="4141615"/>
            <a:ext cx="4132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Q:</a:t>
            </a:r>
            <a:r>
              <a:rPr lang="en-GB" sz="2000" dirty="0"/>
              <a:t> Is </a:t>
            </a:r>
            <a:r>
              <a:rPr lang="en-GB" sz="2000" dirty="0" err="1">
                <a:latin typeface="Courier New" panose="02070409020205090404" pitchFamily="49" charset="0"/>
                <a:cs typeface="Courier New" panose="02070409020205090404" pitchFamily="49" charset="0"/>
              </a:rPr>
              <a:t>ArrayList</a:t>
            </a:r>
            <a:r>
              <a:rPr lang="en-GB" sz="2000" dirty="0"/>
              <a:t> good for </a:t>
            </a:r>
            <a:r>
              <a:rPr lang="en-GB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Deque</a:t>
            </a:r>
            <a:r>
              <a:rPr lang="en-GB" sz="2000" dirty="0"/>
              <a:t>?</a:t>
            </a:r>
            <a:endParaRPr lang="en-GB" sz="2000" dirty="0"/>
          </a:p>
          <a:p>
            <a:r>
              <a:rPr lang="en-GB" sz="2000" b="1" dirty="0"/>
              <a:t>A:</a:t>
            </a:r>
            <a:r>
              <a:rPr lang="en-GB" sz="2000" dirty="0"/>
              <a:t> No.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Using circular array to implement </a:t>
            </a:r>
            <a:r>
              <a:rPr lang="en-GB" sz="2800" dirty="0">
                <a:latin typeface="Courier New" panose="02070409020205090404" pitchFamily="49" charset="0"/>
                <a:cs typeface="Courier New" panose="02070409020205090404" pitchFamily="49" charset="0"/>
              </a:rPr>
              <a:t>Deque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 err="1">
                <a:latin typeface="Courier New" panose="02070409020205090404" pitchFamily="49" charset="0"/>
                <a:cs typeface="Courier New" panose="02070409020205090404" pitchFamily="49" charset="0"/>
              </a:rPr>
              <a:t>ArrayDeque</a:t>
            </a:r>
            <a:r>
              <a:rPr lang="en-GB" dirty="0"/>
              <a:t> data structure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8650" y="1690689"/>
            <a:ext cx="6465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Using simple array to implement </a:t>
            </a:r>
            <a:r>
              <a:rPr lang="en-GB" dirty="0">
                <a:latin typeface="Courier New" panose="02070409020205090404" pitchFamily="49" charset="0"/>
                <a:cs typeface="Courier New" panose="02070409020205090404" pitchFamily="49" charset="0"/>
              </a:rPr>
              <a:t>List</a:t>
            </a:r>
            <a:r>
              <a:rPr lang="en-GB" dirty="0"/>
              <a:t>:</a:t>
            </a:r>
            <a:endParaRPr lang="en-GB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Queries and updates are fast.</a:t>
            </a:r>
            <a:endParaRPr lang="en-GB" dirty="0">
              <a:solidFill>
                <a:srgbClr val="C00000"/>
              </a:solidFill>
            </a:endParaRPr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Modifications are fast at “end”, but slow at “front” or “middle”.</a:t>
            </a:r>
            <a:endParaRPr lang="en-GB" dirty="0">
              <a:solidFill>
                <a:srgbClr val="C00000"/>
              </a:solidFill>
            </a:endParaRPr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ArrayList</a:t>
            </a:r>
            <a:r>
              <a:rPr lang="en-US" dirty="0">
                <a:solidFill>
                  <a:srgbClr val="C00000"/>
                </a:solidFill>
              </a:rPr>
              <a:t> is good for </a:t>
            </a:r>
            <a:r>
              <a:rPr lang="en-US" dirty="0">
                <a:solidFill>
                  <a:srgbClr val="C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Stack</a:t>
            </a:r>
            <a:r>
              <a:rPr lang="en-US" dirty="0">
                <a:solidFill>
                  <a:srgbClr val="C00000"/>
                </a:solidFill>
              </a:rPr>
              <a:t>, but not FIFO </a:t>
            </a:r>
            <a:r>
              <a:rPr lang="en-US" dirty="0">
                <a:solidFill>
                  <a:srgbClr val="C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Queue</a:t>
            </a:r>
            <a:r>
              <a:rPr lang="en-US" dirty="0">
                <a:solidFill>
                  <a:srgbClr val="C00000"/>
                </a:solidFill>
              </a:rPr>
              <a:t> or </a:t>
            </a:r>
            <a:r>
              <a:rPr lang="en-US" dirty="0">
                <a:solidFill>
                  <a:srgbClr val="C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Deque</a:t>
            </a:r>
            <a:r>
              <a:rPr lang="en-US" dirty="0">
                <a:solidFill>
                  <a:srgbClr val="C00000"/>
                </a:solidFill>
              </a:rPr>
              <a:t>.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28650" y="3016252"/>
            <a:ext cx="2723292" cy="1453312"/>
            <a:chOff x="5192788" y="3847249"/>
            <a:chExt cx="2723292" cy="1453312"/>
          </a:xfrm>
        </p:grpSpPr>
        <p:grpSp>
          <p:nvGrpSpPr>
            <p:cNvPr id="5" name="组合 4"/>
            <p:cNvGrpSpPr/>
            <p:nvPr/>
          </p:nvGrpSpPr>
          <p:grpSpPr>
            <a:xfrm>
              <a:off x="5344886" y="4216581"/>
              <a:ext cx="2571194" cy="369332"/>
              <a:chOff x="4975041" y="2749770"/>
              <a:chExt cx="2571194" cy="369332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f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a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e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6265137" y="2749770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q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5344886" y="3847249"/>
              <a:ext cx="2571194" cy="369332"/>
              <a:chOff x="4572000" y="2277588"/>
              <a:chExt cx="2571194" cy="369332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4572000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1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489452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2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5217048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3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5539572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4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5862096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5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179383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6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6501907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7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681919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8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p:grpSp>
        <p:cxnSp>
          <p:nvCxnSpPr>
            <p:cNvPr id="69" name="直接箭头连接符 68"/>
            <p:cNvCxnSpPr/>
            <p:nvPr/>
          </p:nvCxnSpPr>
          <p:spPr>
            <a:xfrm flipV="1">
              <a:off x="5506886" y="4667888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5192788" y="4931229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40902020509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409020205090404" pitchFamily="49" charset="0"/>
              </a:endParaRPr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V="1">
              <a:off x="6805422" y="4667888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6567825" y="4931229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40902020509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409020205090404" pitchFamily="49" charset="0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4310219" y="3028260"/>
            <a:ext cx="2571194" cy="1453312"/>
            <a:chOff x="4501962" y="3016252"/>
            <a:chExt cx="2571194" cy="1453312"/>
          </a:xfrm>
        </p:grpSpPr>
        <p:grpSp>
          <p:nvGrpSpPr>
            <p:cNvPr id="78" name="组合 77"/>
            <p:cNvGrpSpPr/>
            <p:nvPr/>
          </p:nvGrpSpPr>
          <p:grpSpPr>
            <a:xfrm>
              <a:off x="4501962" y="3385584"/>
              <a:ext cx="2571194" cy="369332"/>
              <a:chOff x="4975041" y="2749770"/>
              <a:chExt cx="2571194" cy="369332"/>
            </a:xfrm>
          </p:grpSpPr>
          <p:sp>
            <p:nvSpPr>
              <p:cNvPr id="92" name="文本框 91"/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f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a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e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6265137" y="2749770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q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4501962" y="3016252"/>
              <a:ext cx="2571194" cy="369332"/>
              <a:chOff x="4572000" y="2277588"/>
              <a:chExt cx="2571194" cy="369332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4572000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1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489452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2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5217048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3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5539572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4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5862096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5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6179383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6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6501907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7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681919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8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p:grpSp>
        <p:cxnSp>
          <p:nvCxnSpPr>
            <p:cNvPr id="80" name="直接箭头连接符 79"/>
            <p:cNvCxnSpPr/>
            <p:nvPr/>
          </p:nvCxnSpPr>
          <p:spPr>
            <a:xfrm flipV="1">
              <a:off x="4991134" y="3836891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/>
            <p:cNvSpPr txBox="1"/>
            <p:nvPr/>
          </p:nvSpPr>
          <p:spPr>
            <a:xfrm>
              <a:off x="4677036" y="4100232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40902020509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409020205090404" pitchFamily="49" charset="0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V="1">
              <a:off x="5962498" y="3836891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5724901" y="4100232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40902020509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409020205090404" pitchFamily="49" charset="0"/>
              </a:endParaRP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4904619" y="4084485"/>
            <a:ext cx="3610731" cy="2408389"/>
            <a:chOff x="2362868" y="4220516"/>
            <a:chExt cx="3610731" cy="2408389"/>
          </a:xfrm>
        </p:grpSpPr>
        <p:sp>
          <p:nvSpPr>
            <p:cNvPr id="101" name="椭圆 100"/>
            <p:cNvSpPr/>
            <p:nvPr/>
          </p:nvSpPr>
          <p:spPr>
            <a:xfrm>
              <a:off x="3635864" y="4469564"/>
              <a:ext cx="1872271" cy="187227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4040180" y="4876918"/>
              <a:ext cx="1057563" cy="10575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直接箭头连接符 102"/>
            <p:cNvCxnSpPr>
              <a:stCxn id="102" idx="0"/>
              <a:endCxn id="101" idx="0"/>
            </p:cNvCxnSpPr>
            <p:nvPr/>
          </p:nvCxnSpPr>
          <p:spPr>
            <a:xfrm flipV="1">
              <a:off x="4568962" y="4469564"/>
              <a:ext cx="3038" cy="40735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101" idx="4"/>
              <a:endCxn id="102" idx="4"/>
            </p:cNvCxnSpPr>
            <p:nvPr/>
          </p:nvCxnSpPr>
          <p:spPr>
            <a:xfrm flipH="1" flipV="1">
              <a:off x="4568962" y="5934481"/>
              <a:ext cx="3038" cy="40735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101" idx="6"/>
              <a:endCxn id="102" idx="6"/>
            </p:cNvCxnSpPr>
            <p:nvPr/>
          </p:nvCxnSpPr>
          <p:spPr>
            <a:xfrm flipH="1">
              <a:off x="5097743" y="5405700"/>
              <a:ext cx="4103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>
              <a:stCxn id="101" idx="2"/>
              <a:endCxn id="102" idx="2"/>
            </p:cNvCxnSpPr>
            <p:nvPr/>
          </p:nvCxnSpPr>
          <p:spPr>
            <a:xfrm>
              <a:off x="3635864" y="5405700"/>
              <a:ext cx="4043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>
              <a:stCxn id="102" idx="1"/>
              <a:endCxn id="101" idx="1"/>
            </p:cNvCxnSpPr>
            <p:nvPr/>
          </p:nvCxnSpPr>
          <p:spPr>
            <a:xfrm flipH="1" flipV="1">
              <a:off x="3910052" y="4743752"/>
              <a:ext cx="285005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02" idx="7"/>
              <a:endCxn id="101" idx="7"/>
            </p:cNvCxnSpPr>
            <p:nvPr/>
          </p:nvCxnSpPr>
          <p:spPr>
            <a:xfrm flipV="1">
              <a:off x="4942866" y="4743752"/>
              <a:ext cx="291081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101" idx="5"/>
              <a:endCxn id="102" idx="5"/>
            </p:cNvCxnSpPr>
            <p:nvPr/>
          </p:nvCxnSpPr>
          <p:spPr>
            <a:xfrm flipH="1" flipV="1">
              <a:off x="4942866" y="5779604"/>
              <a:ext cx="291081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101" idx="3"/>
              <a:endCxn id="102" idx="3"/>
            </p:cNvCxnSpPr>
            <p:nvPr/>
          </p:nvCxnSpPr>
          <p:spPr>
            <a:xfrm flipV="1">
              <a:off x="3910052" y="5779604"/>
              <a:ext cx="285005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/>
            <p:cNvSpPr txBox="1"/>
            <p:nvPr/>
          </p:nvSpPr>
          <p:spPr>
            <a:xfrm>
              <a:off x="3978100" y="625957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1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838862" y="625957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8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3337660" y="5594938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2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471890" y="5591762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7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3334803" y="4847585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3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5471890" y="485030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6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3978100" y="4220516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4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838862" y="4220516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5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3737603" y="550611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f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3737603" y="494754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a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137919" y="455820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e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689786" y="455820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q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cxnSp>
          <p:nvCxnSpPr>
            <p:cNvPr id="165" name="直接箭头连接符 164"/>
            <p:cNvCxnSpPr/>
            <p:nvPr/>
          </p:nvCxnSpPr>
          <p:spPr>
            <a:xfrm flipV="1">
              <a:off x="2956903" y="5776427"/>
              <a:ext cx="361245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/>
            <p:cNvSpPr txBox="1"/>
            <p:nvPr/>
          </p:nvSpPr>
          <p:spPr>
            <a:xfrm>
              <a:off x="2362868" y="5591762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40902020509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409020205090404" pitchFamily="49" charset="0"/>
              </a:endParaRPr>
            </a:p>
          </p:txBody>
        </p:sp>
        <p:cxnSp>
          <p:nvCxnSpPr>
            <p:cNvPr id="168" name="直接箭头连接符 167"/>
            <p:cNvCxnSpPr/>
            <p:nvPr/>
          </p:nvCxnSpPr>
          <p:spPr>
            <a:xfrm flipV="1">
              <a:off x="5162862" y="4405182"/>
              <a:ext cx="361245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本框 168"/>
            <p:cNvSpPr txBox="1"/>
            <p:nvPr/>
          </p:nvSpPr>
          <p:spPr>
            <a:xfrm>
              <a:off x="5498404" y="4220516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40902020509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409020205090404" pitchFamily="49" charset="0"/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642041" y="4828096"/>
            <a:ext cx="2723292" cy="1453312"/>
            <a:chOff x="5192788" y="3847249"/>
            <a:chExt cx="2723292" cy="1453312"/>
          </a:xfrm>
        </p:grpSpPr>
        <p:grpSp>
          <p:nvGrpSpPr>
            <p:cNvPr id="172" name="组合 171"/>
            <p:cNvGrpSpPr/>
            <p:nvPr/>
          </p:nvGrpSpPr>
          <p:grpSpPr>
            <a:xfrm>
              <a:off x="5344886" y="4216581"/>
              <a:ext cx="2571194" cy="369332"/>
              <a:chOff x="4975041" y="2749770"/>
              <a:chExt cx="2571194" cy="369332"/>
            </a:xfrm>
          </p:grpSpPr>
          <p:sp>
            <p:nvSpPr>
              <p:cNvPr id="186" name="文本框 185"/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f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187" name="文本框 186"/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a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188" name="文本框 187"/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e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189" name="文本框 188"/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q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190" name="文本框 189"/>
              <p:cNvSpPr txBox="1"/>
              <p:nvPr/>
            </p:nvSpPr>
            <p:spPr>
              <a:xfrm>
                <a:off x="6265137" y="2749770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p:grpSp>
        <p:grpSp>
          <p:nvGrpSpPr>
            <p:cNvPr id="173" name="组合 172"/>
            <p:cNvGrpSpPr/>
            <p:nvPr/>
          </p:nvGrpSpPr>
          <p:grpSpPr>
            <a:xfrm>
              <a:off x="5344886" y="3847249"/>
              <a:ext cx="2571194" cy="369332"/>
              <a:chOff x="4572000" y="2277588"/>
              <a:chExt cx="2571194" cy="369332"/>
            </a:xfrm>
          </p:grpSpPr>
          <p:sp>
            <p:nvSpPr>
              <p:cNvPr id="178" name="文本框 177"/>
              <p:cNvSpPr txBox="1"/>
              <p:nvPr/>
            </p:nvSpPr>
            <p:spPr>
              <a:xfrm>
                <a:off x="4572000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1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179" name="文本框 178"/>
              <p:cNvSpPr txBox="1"/>
              <p:nvPr/>
            </p:nvSpPr>
            <p:spPr>
              <a:xfrm>
                <a:off x="489452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2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180" name="文本框 179"/>
              <p:cNvSpPr txBox="1"/>
              <p:nvPr/>
            </p:nvSpPr>
            <p:spPr>
              <a:xfrm>
                <a:off x="5217048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3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181" name="文本框 180"/>
              <p:cNvSpPr txBox="1"/>
              <p:nvPr/>
            </p:nvSpPr>
            <p:spPr>
              <a:xfrm>
                <a:off x="5539572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4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182" name="文本框 181"/>
              <p:cNvSpPr txBox="1"/>
              <p:nvPr/>
            </p:nvSpPr>
            <p:spPr>
              <a:xfrm>
                <a:off x="5862096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5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179383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6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184" name="文本框 183"/>
              <p:cNvSpPr txBox="1"/>
              <p:nvPr/>
            </p:nvSpPr>
            <p:spPr>
              <a:xfrm>
                <a:off x="6501907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7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185" name="文本框 184"/>
              <p:cNvSpPr txBox="1"/>
              <p:nvPr/>
            </p:nvSpPr>
            <p:spPr>
              <a:xfrm>
                <a:off x="681919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8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p:grpSp>
        <p:cxnSp>
          <p:nvCxnSpPr>
            <p:cNvPr id="174" name="直接箭头连接符 173"/>
            <p:cNvCxnSpPr/>
            <p:nvPr/>
          </p:nvCxnSpPr>
          <p:spPr>
            <a:xfrm flipV="1">
              <a:off x="5506886" y="4667888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/>
            <p:cNvSpPr txBox="1"/>
            <p:nvPr/>
          </p:nvSpPr>
          <p:spPr>
            <a:xfrm>
              <a:off x="5192788" y="4931229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40902020509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409020205090404" pitchFamily="49" charset="0"/>
              </a:endParaRPr>
            </a:p>
          </p:txBody>
        </p:sp>
        <p:cxnSp>
          <p:nvCxnSpPr>
            <p:cNvPr id="176" name="直接箭头连接符 175"/>
            <p:cNvCxnSpPr/>
            <p:nvPr/>
          </p:nvCxnSpPr>
          <p:spPr>
            <a:xfrm flipV="1">
              <a:off x="6478346" y="4667888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文本框 176"/>
            <p:cNvSpPr txBox="1"/>
            <p:nvPr/>
          </p:nvSpPr>
          <p:spPr>
            <a:xfrm>
              <a:off x="6240749" y="4931229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40902020509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409020205090404" pitchFamily="49" charset="0"/>
              </a:endParaRPr>
            </a:p>
          </p:txBody>
        </p:sp>
      </p:grpSp>
      <p:cxnSp>
        <p:nvCxnSpPr>
          <p:cNvPr id="194" name="直接箭头连接符 193"/>
          <p:cNvCxnSpPr/>
          <p:nvPr/>
        </p:nvCxnSpPr>
        <p:spPr>
          <a:xfrm flipH="1" flipV="1">
            <a:off x="648047" y="4773672"/>
            <a:ext cx="2715810" cy="150773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/>
          <p:nvPr/>
        </p:nvCxnSpPr>
        <p:spPr>
          <a:xfrm flipH="1">
            <a:off x="628650" y="4773672"/>
            <a:ext cx="2759975" cy="153453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箭头: 右 3"/>
          <p:cNvSpPr/>
          <p:nvPr/>
        </p:nvSpPr>
        <p:spPr>
          <a:xfrm rot="5400000">
            <a:off x="1423183" y="4384020"/>
            <a:ext cx="338022" cy="47519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1786427" y="4437561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 err="1">
                <a:latin typeface="Courier New" panose="02070409020205090404" pitchFamily="49" charset="0"/>
                <a:cs typeface="Courier New" panose="02070409020205090404" pitchFamily="49" charset="0"/>
              </a:rPr>
              <a:t>RemoveFirst</a:t>
            </a:r>
            <a:r>
              <a:rPr lang="en-GB" sz="1600" dirty="0"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endParaRPr lang="en-US" sz="1600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Using circular array to implement </a:t>
            </a:r>
            <a:r>
              <a:rPr lang="en-GB" sz="2800" dirty="0">
                <a:latin typeface="Courier New" panose="02070409020205090404" pitchFamily="49" charset="0"/>
                <a:cs typeface="Courier New" panose="02070409020205090404" pitchFamily="49" charset="0"/>
              </a:rPr>
              <a:t>Deque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 err="1">
                <a:latin typeface="Courier New" panose="02070409020205090404" pitchFamily="49" charset="0"/>
                <a:cs typeface="Courier New" panose="02070409020205090404" pitchFamily="49" charset="0"/>
              </a:rPr>
              <a:t>ArrayDeque</a:t>
            </a:r>
            <a:r>
              <a:rPr lang="en-GB" dirty="0"/>
              <a:t> data structure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8650" y="1690689"/>
            <a:ext cx="52420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Maintain </a:t>
            </a:r>
            <a:r>
              <a:rPr lang="en-GB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head</a:t>
            </a:r>
            <a:r>
              <a:rPr lang="en-GB" sz="2000" dirty="0"/>
              <a:t> and </a:t>
            </a:r>
            <a:r>
              <a:rPr lang="en-GB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tail</a:t>
            </a:r>
            <a:r>
              <a:rPr lang="en-GB" sz="2000" dirty="0"/>
              <a:t>:</a:t>
            </a:r>
            <a:endParaRPr lang="en-GB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GB" sz="2000" dirty="0" err="1">
                <a:latin typeface="Courier New" panose="02070409020205090404" pitchFamily="49" charset="0"/>
                <a:cs typeface="Courier New" panose="02070409020205090404" pitchFamily="49" charset="0"/>
              </a:rPr>
              <a:t>AddFirst</a:t>
            </a:r>
            <a:r>
              <a:rPr lang="en-GB" sz="2000" dirty="0"/>
              <a:t> and </a:t>
            </a:r>
            <a:r>
              <a:rPr lang="en-GB" sz="2000" dirty="0" err="1">
                <a:latin typeface="Courier New" panose="02070409020205090404" pitchFamily="49" charset="0"/>
                <a:cs typeface="Courier New" panose="02070409020205090404" pitchFamily="49" charset="0"/>
              </a:rPr>
              <a:t>RemoveFirst</a:t>
            </a:r>
            <a:r>
              <a:rPr lang="en-GB" sz="2000" dirty="0"/>
              <a:t>: move </a:t>
            </a:r>
            <a:r>
              <a:rPr lang="en-GB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head</a:t>
            </a:r>
            <a:r>
              <a:rPr lang="en-US" sz="2000" dirty="0"/>
              <a:t>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 err="1">
                <a:latin typeface="Courier New" panose="02070409020205090404" pitchFamily="49" charset="0"/>
                <a:cs typeface="Courier New" panose="02070409020205090404" pitchFamily="49" charset="0"/>
              </a:rPr>
              <a:t>AddLast</a:t>
            </a:r>
            <a:r>
              <a:rPr lang="en-US" sz="2000" dirty="0"/>
              <a:t> and </a:t>
            </a:r>
            <a:r>
              <a:rPr lang="en-US" sz="2000" dirty="0" err="1">
                <a:latin typeface="Courier New" panose="02070409020205090404" pitchFamily="49" charset="0"/>
                <a:cs typeface="Courier New" panose="02070409020205090404" pitchFamily="49" charset="0"/>
              </a:rPr>
              <a:t>RemoveLast</a:t>
            </a:r>
            <a:r>
              <a:rPr lang="en-US" sz="2000" dirty="0"/>
              <a:t>: move 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tail</a:t>
            </a:r>
            <a:r>
              <a:rPr lang="en-US" sz="2000" dirty="0"/>
              <a:t>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Use modular arithmetic to </a:t>
            </a:r>
            <a:br>
              <a:rPr lang="en-US" sz="2000" dirty="0"/>
            </a:br>
            <a:r>
              <a:rPr lang="en-US" sz="2000" dirty="0"/>
              <a:t>“wrap around” at both ends.</a:t>
            </a:r>
            <a:endParaRPr lang="en-US" sz="2000" dirty="0"/>
          </a:p>
        </p:txBody>
      </p:sp>
      <p:grpSp>
        <p:nvGrpSpPr>
          <p:cNvPr id="100" name="组合 99"/>
          <p:cNvGrpSpPr/>
          <p:nvPr/>
        </p:nvGrpSpPr>
        <p:grpSpPr>
          <a:xfrm>
            <a:off x="5945940" y="1690689"/>
            <a:ext cx="2571194" cy="1453312"/>
            <a:chOff x="4501962" y="3016252"/>
            <a:chExt cx="2571194" cy="1453312"/>
          </a:xfrm>
        </p:grpSpPr>
        <p:grpSp>
          <p:nvGrpSpPr>
            <p:cNvPr id="78" name="组合 77"/>
            <p:cNvGrpSpPr/>
            <p:nvPr/>
          </p:nvGrpSpPr>
          <p:grpSpPr>
            <a:xfrm>
              <a:off x="4501962" y="3385584"/>
              <a:ext cx="2571194" cy="369332"/>
              <a:chOff x="4975041" y="2749770"/>
              <a:chExt cx="2571194" cy="369332"/>
            </a:xfrm>
          </p:grpSpPr>
          <p:sp>
            <p:nvSpPr>
              <p:cNvPr id="92" name="文本框 91"/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f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a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e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6265137" y="2749770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q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4501962" y="3016252"/>
              <a:ext cx="2571194" cy="369332"/>
              <a:chOff x="4572000" y="2277588"/>
              <a:chExt cx="2571194" cy="369332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4572000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1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489452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2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5217048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3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5539572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4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5862096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5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6179383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6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6501907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7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681919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8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p:grpSp>
        <p:cxnSp>
          <p:nvCxnSpPr>
            <p:cNvPr id="80" name="直接箭头连接符 79"/>
            <p:cNvCxnSpPr/>
            <p:nvPr/>
          </p:nvCxnSpPr>
          <p:spPr>
            <a:xfrm flipV="1">
              <a:off x="4991134" y="3836891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/>
            <p:cNvSpPr txBox="1"/>
            <p:nvPr/>
          </p:nvSpPr>
          <p:spPr>
            <a:xfrm>
              <a:off x="4677036" y="4100232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40902020509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409020205090404" pitchFamily="49" charset="0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V="1">
              <a:off x="5962498" y="3836891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5724901" y="4100232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40902020509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409020205090404" pitchFamily="49" charset="0"/>
              </a:endParaRP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4947622" y="3711773"/>
            <a:ext cx="3610731" cy="2408389"/>
            <a:chOff x="2362868" y="4220516"/>
            <a:chExt cx="3610731" cy="2408389"/>
          </a:xfrm>
        </p:grpSpPr>
        <p:sp>
          <p:nvSpPr>
            <p:cNvPr id="101" name="椭圆 100"/>
            <p:cNvSpPr/>
            <p:nvPr/>
          </p:nvSpPr>
          <p:spPr>
            <a:xfrm>
              <a:off x="3635864" y="4469564"/>
              <a:ext cx="1872271" cy="187227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4040180" y="4876918"/>
              <a:ext cx="1057563" cy="10575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直接箭头连接符 102"/>
            <p:cNvCxnSpPr>
              <a:stCxn id="102" idx="0"/>
              <a:endCxn id="101" idx="0"/>
            </p:cNvCxnSpPr>
            <p:nvPr/>
          </p:nvCxnSpPr>
          <p:spPr>
            <a:xfrm flipV="1">
              <a:off x="4568962" y="4469564"/>
              <a:ext cx="3038" cy="40735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101" idx="4"/>
              <a:endCxn id="102" idx="4"/>
            </p:cNvCxnSpPr>
            <p:nvPr/>
          </p:nvCxnSpPr>
          <p:spPr>
            <a:xfrm flipH="1" flipV="1">
              <a:off x="4568962" y="5934481"/>
              <a:ext cx="3038" cy="40735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101" idx="6"/>
              <a:endCxn id="102" idx="6"/>
            </p:cNvCxnSpPr>
            <p:nvPr/>
          </p:nvCxnSpPr>
          <p:spPr>
            <a:xfrm flipH="1">
              <a:off x="5097743" y="5405700"/>
              <a:ext cx="4103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>
              <a:stCxn id="101" idx="2"/>
              <a:endCxn id="102" idx="2"/>
            </p:cNvCxnSpPr>
            <p:nvPr/>
          </p:nvCxnSpPr>
          <p:spPr>
            <a:xfrm>
              <a:off x="3635864" y="5405700"/>
              <a:ext cx="4043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>
              <a:stCxn id="102" idx="1"/>
              <a:endCxn id="101" idx="1"/>
            </p:cNvCxnSpPr>
            <p:nvPr/>
          </p:nvCxnSpPr>
          <p:spPr>
            <a:xfrm flipH="1" flipV="1">
              <a:off x="3910052" y="4743752"/>
              <a:ext cx="285005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02" idx="7"/>
              <a:endCxn id="101" idx="7"/>
            </p:cNvCxnSpPr>
            <p:nvPr/>
          </p:nvCxnSpPr>
          <p:spPr>
            <a:xfrm flipV="1">
              <a:off x="4942866" y="4743752"/>
              <a:ext cx="291081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101" idx="5"/>
              <a:endCxn id="102" idx="5"/>
            </p:cNvCxnSpPr>
            <p:nvPr/>
          </p:nvCxnSpPr>
          <p:spPr>
            <a:xfrm flipH="1" flipV="1">
              <a:off x="4942866" y="5779604"/>
              <a:ext cx="291081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101" idx="3"/>
              <a:endCxn id="102" idx="3"/>
            </p:cNvCxnSpPr>
            <p:nvPr/>
          </p:nvCxnSpPr>
          <p:spPr>
            <a:xfrm flipV="1">
              <a:off x="3910052" y="5779604"/>
              <a:ext cx="285005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/>
            <p:cNvSpPr txBox="1"/>
            <p:nvPr/>
          </p:nvSpPr>
          <p:spPr>
            <a:xfrm>
              <a:off x="3978100" y="625957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1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838862" y="625957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8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3337660" y="5594938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2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471890" y="5591762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7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3334803" y="4847585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3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5471890" y="485030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6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3978100" y="4220516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4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838862" y="4220516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5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3737603" y="550611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f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3737603" y="494754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a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137919" y="455820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e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689786" y="455820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q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cxnSp>
          <p:nvCxnSpPr>
            <p:cNvPr id="165" name="直接箭头连接符 164"/>
            <p:cNvCxnSpPr/>
            <p:nvPr/>
          </p:nvCxnSpPr>
          <p:spPr>
            <a:xfrm flipV="1">
              <a:off x="2956903" y="5776427"/>
              <a:ext cx="361245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/>
            <p:cNvSpPr txBox="1"/>
            <p:nvPr/>
          </p:nvSpPr>
          <p:spPr>
            <a:xfrm>
              <a:off x="2362868" y="5591762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40902020509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409020205090404" pitchFamily="49" charset="0"/>
              </a:endParaRPr>
            </a:p>
          </p:txBody>
        </p:sp>
        <p:cxnSp>
          <p:nvCxnSpPr>
            <p:cNvPr id="168" name="直接箭头连接符 167"/>
            <p:cNvCxnSpPr/>
            <p:nvPr/>
          </p:nvCxnSpPr>
          <p:spPr>
            <a:xfrm flipV="1">
              <a:off x="5162862" y="4405182"/>
              <a:ext cx="361245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本框 168"/>
            <p:cNvSpPr txBox="1"/>
            <p:nvPr/>
          </p:nvSpPr>
          <p:spPr>
            <a:xfrm>
              <a:off x="5498404" y="4220516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40902020509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409020205090404" pitchFamily="49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962605" y="3609445"/>
            <a:ext cx="3488808" cy="2775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GB" sz="1600" b="1" u="sng" dirty="0" err="1">
                <a:solidFill>
                  <a:schemeClr val="tx1"/>
                </a:solidFill>
                <a:cs typeface="Courier New" panose="02070409020205090404" pitchFamily="49" charset="0"/>
              </a:rPr>
              <a:t>AddLast</a:t>
            </a:r>
            <a:r>
              <a:rPr lang="en-GB" sz="1600" b="1" u="sng" dirty="0">
                <a:solidFill>
                  <a:schemeClr val="tx1"/>
                </a:solidFill>
                <a:cs typeface="Courier New" panose="02070409020205090404" pitchFamily="49" charset="0"/>
              </a:rPr>
              <a:t>(x):</a:t>
            </a:r>
            <a:endParaRPr lang="en-GB" sz="1600" b="1" u="sng" dirty="0">
              <a:solidFill>
                <a:schemeClr val="tx1"/>
              </a:solidFill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tail=(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tail%N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)+1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A[tail]=x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b="1" u="sng" dirty="0" err="1">
                <a:solidFill>
                  <a:schemeClr val="tx1"/>
                </a:solidFill>
                <a:cs typeface="Courier New" panose="02070409020205090404" pitchFamily="49" charset="0"/>
              </a:rPr>
              <a:t>RemoveFirst</a:t>
            </a:r>
            <a:r>
              <a:rPr lang="en-GB" sz="1600" b="1" u="sng" dirty="0">
                <a:solidFill>
                  <a:schemeClr val="tx1"/>
                </a:solidFill>
                <a:cs typeface="Courier New" panose="02070409020205090404" pitchFamily="49" charset="0"/>
              </a:rPr>
              <a:t>():</a:t>
            </a:r>
            <a:endParaRPr lang="en-GB" sz="1600" b="1" u="sng" dirty="0">
              <a:solidFill>
                <a:schemeClr val="tx1"/>
              </a:solidFill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head=(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head%N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)+1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b="1" u="sng" dirty="0" err="1">
                <a:solidFill>
                  <a:schemeClr val="tx1"/>
                </a:solidFill>
                <a:cs typeface="Courier New" panose="02070409020205090404" pitchFamily="49" charset="0"/>
              </a:rPr>
              <a:t>AddFirst</a:t>
            </a:r>
            <a:r>
              <a:rPr lang="en-GB" sz="1600" b="1" u="sng" dirty="0">
                <a:solidFill>
                  <a:schemeClr val="tx1"/>
                </a:solidFill>
                <a:cs typeface="Courier New" panose="02070409020205090404" pitchFamily="49" charset="0"/>
              </a:rPr>
              <a:t>(x):</a:t>
            </a:r>
            <a:endParaRPr lang="en-GB" sz="1600" b="1" u="sng" dirty="0">
              <a:solidFill>
                <a:schemeClr val="tx1"/>
              </a:solidFill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head=(head==1)?N:(head-1)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A[head]=x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b="1" u="sng" dirty="0" err="1">
                <a:solidFill>
                  <a:schemeClr val="tx1"/>
                </a:solidFill>
                <a:cs typeface="Courier New" panose="02070409020205090404" pitchFamily="49" charset="0"/>
              </a:rPr>
              <a:t>RemoveLast</a:t>
            </a:r>
            <a:r>
              <a:rPr lang="en-GB" sz="1600" b="1" u="sng" dirty="0">
                <a:solidFill>
                  <a:schemeClr val="tx1"/>
                </a:solidFill>
                <a:cs typeface="Courier New" panose="02070409020205090404" pitchFamily="49" charset="0"/>
              </a:rPr>
              <a:t>(x):</a:t>
            </a:r>
            <a:endParaRPr lang="en-GB" sz="1600" b="1" u="sng" dirty="0">
              <a:solidFill>
                <a:schemeClr val="tx1"/>
              </a:solidFill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tail=(tail==1)?N:(tail-1)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本框 105"/>
              <p:cNvSpPr txBox="1"/>
              <p:nvPr/>
            </p:nvSpPr>
            <p:spPr>
              <a:xfrm>
                <a:off x="3249656" y="3680128"/>
                <a:ext cx="1163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all in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656" y="3680128"/>
                <a:ext cx="1163332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31" t="-82" r="32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Using circular array to implement </a:t>
            </a:r>
            <a:r>
              <a:rPr lang="en-GB" sz="2800" dirty="0">
                <a:latin typeface="Courier New" panose="02070409020205090404" pitchFamily="49" charset="0"/>
                <a:cs typeface="Courier New" panose="02070409020205090404" pitchFamily="49" charset="0"/>
              </a:rPr>
              <a:t>Deque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 err="1">
                <a:latin typeface="Courier New" panose="02070409020205090404" pitchFamily="49" charset="0"/>
                <a:cs typeface="Courier New" panose="02070409020205090404" pitchFamily="49" charset="0"/>
              </a:rPr>
              <a:t>ArrayDeque</a:t>
            </a:r>
            <a:r>
              <a:rPr lang="en-GB" dirty="0"/>
              <a:t> data structure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8650" y="1690689"/>
            <a:ext cx="52420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Maintain </a:t>
            </a:r>
            <a:r>
              <a:rPr lang="en-GB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head</a:t>
            </a:r>
            <a:r>
              <a:rPr lang="en-GB" sz="2000" dirty="0"/>
              <a:t> and </a:t>
            </a:r>
            <a:r>
              <a:rPr lang="en-GB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tail</a:t>
            </a:r>
            <a:r>
              <a:rPr lang="en-GB" sz="2000" dirty="0"/>
              <a:t>:</a:t>
            </a:r>
            <a:endParaRPr lang="en-GB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GB" sz="2000" dirty="0" err="1">
                <a:latin typeface="Courier New" panose="02070409020205090404" pitchFamily="49" charset="0"/>
                <a:cs typeface="Courier New" panose="02070409020205090404" pitchFamily="49" charset="0"/>
              </a:rPr>
              <a:t>AddFirst</a:t>
            </a:r>
            <a:r>
              <a:rPr lang="en-GB" sz="2000" dirty="0"/>
              <a:t> and </a:t>
            </a:r>
            <a:r>
              <a:rPr lang="en-GB" sz="2000" dirty="0" err="1">
                <a:latin typeface="Courier New" panose="02070409020205090404" pitchFamily="49" charset="0"/>
                <a:cs typeface="Courier New" panose="02070409020205090404" pitchFamily="49" charset="0"/>
              </a:rPr>
              <a:t>RemoveFirst</a:t>
            </a:r>
            <a:r>
              <a:rPr lang="en-GB" sz="2000" dirty="0"/>
              <a:t>: move </a:t>
            </a:r>
            <a:r>
              <a:rPr lang="en-GB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head</a:t>
            </a:r>
            <a:r>
              <a:rPr lang="en-US" sz="2000" dirty="0"/>
              <a:t>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 err="1">
                <a:latin typeface="Courier New" panose="02070409020205090404" pitchFamily="49" charset="0"/>
                <a:cs typeface="Courier New" panose="02070409020205090404" pitchFamily="49" charset="0"/>
              </a:rPr>
              <a:t>AddLast</a:t>
            </a:r>
            <a:r>
              <a:rPr lang="en-US" sz="2000" dirty="0"/>
              <a:t> and </a:t>
            </a:r>
            <a:r>
              <a:rPr lang="en-US" sz="2000" dirty="0" err="1">
                <a:latin typeface="Courier New" panose="02070409020205090404" pitchFamily="49" charset="0"/>
                <a:cs typeface="Courier New" panose="02070409020205090404" pitchFamily="49" charset="0"/>
              </a:rPr>
              <a:t>RemoveLast</a:t>
            </a:r>
            <a:r>
              <a:rPr lang="en-US" sz="2000" dirty="0"/>
              <a:t>: move 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tail</a:t>
            </a:r>
            <a:r>
              <a:rPr lang="en-US" sz="2000" dirty="0"/>
              <a:t>.</a:t>
            </a:r>
            <a:endParaRPr lang="en-US" sz="20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/>
              <a:t>Use modular arithmetic to </a:t>
            </a:r>
            <a:br>
              <a:rPr lang="en-US" sz="2000" dirty="0"/>
            </a:br>
            <a:r>
              <a:rPr lang="en-US" sz="2000" dirty="0"/>
              <a:t>“wrap around” at both ends.</a:t>
            </a:r>
            <a:endParaRPr lang="en-US" sz="2000" dirty="0"/>
          </a:p>
        </p:txBody>
      </p:sp>
      <p:grpSp>
        <p:nvGrpSpPr>
          <p:cNvPr id="100" name="组合 99"/>
          <p:cNvGrpSpPr/>
          <p:nvPr/>
        </p:nvGrpSpPr>
        <p:grpSpPr>
          <a:xfrm>
            <a:off x="5945940" y="1690689"/>
            <a:ext cx="2571194" cy="1453312"/>
            <a:chOff x="4501962" y="3016252"/>
            <a:chExt cx="2571194" cy="1453312"/>
          </a:xfrm>
        </p:grpSpPr>
        <p:grpSp>
          <p:nvGrpSpPr>
            <p:cNvPr id="78" name="组合 77"/>
            <p:cNvGrpSpPr/>
            <p:nvPr/>
          </p:nvGrpSpPr>
          <p:grpSpPr>
            <a:xfrm>
              <a:off x="4501962" y="3385584"/>
              <a:ext cx="2571194" cy="369332"/>
              <a:chOff x="4975041" y="2749770"/>
              <a:chExt cx="2571194" cy="369332"/>
            </a:xfrm>
          </p:grpSpPr>
          <p:sp>
            <p:nvSpPr>
              <p:cNvPr id="92" name="文本框 91"/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f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a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e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6265137" y="2749770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q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4501962" y="3016252"/>
              <a:ext cx="2571194" cy="369332"/>
              <a:chOff x="4572000" y="2277588"/>
              <a:chExt cx="2571194" cy="369332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4572000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1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489452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2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5217048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3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5539572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4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5862096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5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6179383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6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6501907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7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681919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8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p:grpSp>
        <p:cxnSp>
          <p:nvCxnSpPr>
            <p:cNvPr id="80" name="直接箭头连接符 79"/>
            <p:cNvCxnSpPr/>
            <p:nvPr/>
          </p:nvCxnSpPr>
          <p:spPr>
            <a:xfrm flipV="1">
              <a:off x="4991134" y="3836891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/>
            <p:cNvSpPr txBox="1"/>
            <p:nvPr/>
          </p:nvSpPr>
          <p:spPr>
            <a:xfrm>
              <a:off x="4677036" y="4100232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40902020509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409020205090404" pitchFamily="49" charset="0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V="1">
              <a:off x="5962498" y="3836891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5724901" y="4100232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40902020509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409020205090404" pitchFamily="49" charset="0"/>
              </a:endParaRP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4947622" y="3711773"/>
            <a:ext cx="3610731" cy="2408389"/>
            <a:chOff x="2362868" y="4220516"/>
            <a:chExt cx="3610731" cy="2408389"/>
          </a:xfrm>
        </p:grpSpPr>
        <p:sp>
          <p:nvSpPr>
            <p:cNvPr id="101" name="椭圆 100"/>
            <p:cNvSpPr/>
            <p:nvPr/>
          </p:nvSpPr>
          <p:spPr>
            <a:xfrm>
              <a:off x="3635864" y="4469564"/>
              <a:ext cx="1872271" cy="187227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4040180" y="4876918"/>
              <a:ext cx="1057563" cy="10575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直接箭头连接符 102"/>
            <p:cNvCxnSpPr>
              <a:stCxn id="102" idx="0"/>
              <a:endCxn id="101" idx="0"/>
            </p:cNvCxnSpPr>
            <p:nvPr/>
          </p:nvCxnSpPr>
          <p:spPr>
            <a:xfrm flipV="1">
              <a:off x="4568962" y="4469564"/>
              <a:ext cx="3038" cy="40735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101" idx="4"/>
              <a:endCxn id="102" idx="4"/>
            </p:cNvCxnSpPr>
            <p:nvPr/>
          </p:nvCxnSpPr>
          <p:spPr>
            <a:xfrm flipH="1" flipV="1">
              <a:off x="4568962" y="5934481"/>
              <a:ext cx="3038" cy="40735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101" idx="6"/>
              <a:endCxn id="102" idx="6"/>
            </p:cNvCxnSpPr>
            <p:nvPr/>
          </p:nvCxnSpPr>
          <p:spPr>
            <a:xfrm flipH="1">
              <a:off x="5097743" y="5405700"/>
              <a:ext cx="4103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>
              <a:stCxn id="101" idx="2"/>
              <a:endCxn id="102" idx="2"/>
            </p:cNvCxnSpPr>
            <p:nvPr/>
          </p:nvCxnSpPr>
          <p:spPr>
            <a:xfrm>
              <a:off x="3635864" y="5405700"/>
              <a:ext cx="4043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>
              <a:stCxn id="102" idx="1"/>
              <a:endCxn id="101" idx="1"/>
            </p:cNvCxnSpPr>
            <p:nvPr/>
          </p:nvCxnSpPr>
          <p:spPr>
            <a:xfrm flipH="1" flipV="1">
              <a:off x="3910052" y="4743752"/>
              <a:ext cx="285005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02" idx="7"/>
              <a:endCxn id="101" idx="7"/>
            </p:cNvCxnSpPr>
            <p:nvPr/>
          </p:nvCxnSpPr>
          <p:spPr>
            <a:xfrm flipV="1">
              <a:off x="4942866" y="4743752"/>
              <a:ext cx="291081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101" idx="5"/>
              <a:endCxn id="102" idx="5"/>
            </p:cNvCxnSpPr>
            <p:nvPr/>
          </p:nvCxnSpPr>
          <p:spPr>
            <a:xfrm flipH="1" flipV="1">
              <a:off x="4942866" y="5779604"/>
              <a:ext cx="291081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101" idx="3"/>
              <a:endCxn id="102" idx="3"/>
            </p:cNvCxnSpPr>
            <p:nvPr/>
          </p:nvCxnSpPr>
          <p:spPr>
            <a:xfrm flipV="1">
              <a:off x="3910052" y="5779604"/>
              <a:ext cx="285005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/>
            <p:cNvSpPr txBox="1"/>
            <p:nvPr/>
          </p:nvSpPr>
          <p:spPr>
            <a:xfrm>
              <a:off x="3978100" y="625957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1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838862" y="625957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8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3337660" y="5594938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2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471890" y="5591762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7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3334803" y="4847585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3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5471890" y="485030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6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3978100" y="4220516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4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838862" y="4220516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5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3737603" y="550611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f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3737603" y="494754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a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137919" y="455820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e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689786" y="455820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q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cxnSp>
          <p:nvCxnSpPr>
            <p:cNvPr id="165" name="直接箭头连接符 164"/>
            <p:cNvCxnSpPr/>
            <p:nvPr/>
          </p:nvCxnSpPr>
          <p:spPr>
            <a:xfrm flipV="1">
              <a:off x="2956903" y="5776427"/>
              <a:ext cx="361245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/>
            <p:cNvSpPr txBox="1"/>
            <p:nvPr/>
          </p:nvSpPr>
          <p:spPr>
            <a:xfrm>
              <a:off x="2362868" y="5591762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40902020509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409020205090404" pitchFamily="49" charset="0"/>
              </a:endParaRPr>
            </a:p>
          </p:txBody>
        </p:sp>
        <p:cxnSp>
          <p:nvCxnSpPr>
            <p:cNvPr id="168" name="直接箭头连接符 167"/>
            <p:cNvCxnSpPr/>
            <p:nvPr/>
          </p:nvCxnSpPr>
          <p:spPr>
            <a:xfrm flipV="1">
              <a:off x="5162862" y="4405182"/>
              <a:ext cx="361245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本框 168"/>
            <p:cNvSpPr txBox="1"/>
            <p:nvPr/>
          </p:nvSpPr>
          <p:spPr>
            <a:xfrm>
              <a:off x="5498404" y="4220516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40902020509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409020205090404" pitchFamily="49" charset="0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628650" y="3429000"/>
            <a:ext cx="43189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indent="-179705">
              <a:buFont typeface="Arial" panose="020B060402020209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Queries and updates are fast.</a:t>
            </a:r>
            <a:endParaRPr lang="en-GB" sz="2000" dirty="0">
              <a:solidFill>
                <a:srgbClr val="C00000"/>
              </a:solidFill>
            </a:endParaRPr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Modifications are fast at “front” and “end” (i.e., </a:t>
            </a:r>
            <a:r>
              <a:rPr lang="en-GB" sz="2000" dirty="0">
                <a:solidFill>
                  <a:srgbClr val="C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head</a:t>
            </a:r>
            <a:r>
              <a:rPr lang="en-GB" sz="2000" dirty="0">
                <a:solidFill>
                  <a:srgbClr val="C00000"/>
                </a:solidFill>
              </a:rPr>
              <a:t> and </a:t>
            </a:r>
            <a:r>
              <a:rPr lang="en-GB" sz="2000" dirty="0">
                <a:solidFill>
                  <a:srgbClr val="C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tail</a:t>
            </a:r>
            <a:r>
              <a:rPr lang="en-GB" sz="2000" dirty="0">
                <a:solidFill>
                  <a:srgbClr val="C00000"/>
                </a:solidFill>
              </a:rPr>
              <a:t>), but still slow at “middle”.</a:t>
            </a:r>
            <a:endParaRPr lang="en-GB" sz="2000" dirty="0">
              <a:solidFill>
                <a:srgbClr val="C00000"/>
              </a:solidFill>
            </a:endParaRPr>
          </a:p>
          <a:p>
            <a:pPr marL="179705" indent="-179705">
              <a:spcBef>
                <a:spcPts val="1200"/>
              </a:spcBef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lang="en-GB" sz="2000" dirty="0" err="1">
                <a:solidFill>
                  <a:srgbClr val="C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ArrayDeque</a:t>
            </a:r>
            <a:r>
              <a:rPr lang="en-GB" sz="2000" dirty="0">
                <a:solidFill>
                  <a:srgbClr val="C00000"/>
                </a:solidFill>
              </a:rPr>
              <a:t> is good for </a:t>
            </a:r>
            <a:r>
              <a:rPr lang="en-GB" sz="2000" dirty="0">
                <a:solidFill>
                  <a:srgbClr val="C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Stack</a:t>
            </a:r>
            <a:r>
              <a:rPr lang="en-GB" sz="2000" dirty="0">
                <a:solidFill>
                  <a:srgbClr val="C00000"/>
                </a:solidFill>
              </a:rPr>
              <a:t>, FIFO </a:t>
            </a:r>
            <a:r>
              <a:rPr lang="en-GB" sz="2000" dirty="0">
                <a:solidFill>
                  <a:srgbClr val="C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Queue</a:t>
            </a:r>
            <a:r>
              <a:rPr lang="en-GB" sz="2000" dirty="0">
                <a:solidFill>
                  <a:srgbClr val="C00000"/>
                </a:solidFill>
              </a:rPr>
              <a:t>, and </a:t>
            </a:r>
            <a:r>
              <a:rPr lang="en-GB" sz="2000" dirty="0">
                <a:solidFill>
                  <a:srgbClr val="C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Deque</a:t>
            </a:r>
            <a:r>
              <a:rPr lang="en-GB" sz="2000" dirty="0">
                <a:solidFill>
                  <a:srgbClr val="C00000"/>
                </a:solidFill>
              </a:rPr>
              <a:t>; but can be slow for some </a:t>
            </a:r>
            <a:r>
              <a:rPr lang="en-GB" sz="2000" dirty="0">
                <a:solidFill>
                  <a:srgbClr val="C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List</a:t>
            </a:r>
            <a:r>
              <a:rPr lang="en-GB" sz="2000" dirty="0">
                <a:solidFill>
                  <a:srgbClr val="C00000"/>
                </a:solidFill>
              </a:rPr>
              <a:t> operations.</a:t>
            </a:r>
            <a:endParaRPr lang="en-GB" sz="2000" dirty="0">
              <a:solidFill>
                <a:srgbClr val="C00000"/>
              </a:solidFill>
            </a:endParaRPr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Capacity of array is also a problem!!!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/>
          <p:cNvSpPr/>
          <p:nvPr/>
        </p:nvSpPr>
        <p:spPr>
          <a:xfrm>
            <a:off x="7482553" y="2269535"/>
            <a:ext cx="423420" cy="3077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Using linked list to implement </a:t>
            </a:r>
            <a:r>
              <a:rPr lang="en-GB" sz="2800" dirty="0">
                <a:latin typeface="Courier New" panose="02070409020205090404" pitchFamily="49" charset="0"/>
                <a:cs typeface="Courier New" panose="02070409020205090404" pitchFamily="49" charset="0"/>
              </a:rPr>
              <a:t>List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>
                <a:latin typeface="Courier New" panose="02070409020205090404" pitchFamily="49" charset="0"/>
                <a:cs typeface="Courier New" panose="02070409020205090404" pitchFamily="49" charset="0"/>
              </a:rPr>
              <a:t>LinkedList</a:t>
            </a:r>
            <a:r>
              <a:rPr lang="en-GB" dirty="0"/>
              <a:t> data structure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List</a:t>
                </a:r>
                <a:r>
                  <a:rPr lang="en-US" sz="2000" dirty="0"/>
                  <a:t> interface supports the following operations:</a:t>
                </a:r>
                <a:endParaRPr lang="en-US" sz="2000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Size()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length of the list</a:t>
                </a:r>
                <a:endParaRPr lang="en-US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Get(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Set(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Add(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increase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  <a:endParaRPr lang="en-US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Remove(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decrease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  <a:endParaRPr 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blipFill rotWithShape="1">
                <a:blip r:embed="rId1"/>
                <a:stretch>
                  <a:fillRect t="-8" r="8" b="-15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63" name="组合 62"/>
          <p:cNvGrpSpPr/>
          <p:nvPr/>
        </p:nvGrpSpPr>
        <p:grpSpPr>
          <a:xfrm>
            <a:off x="4544508" y="2235418"/>
            <a:ext cx="3482126" cy="923329"/>
            <a:chOff x="4411013" y="2104718"/>
            <a:chExt cx="3482126" cy="923329"/>
          </a:xfrm>
        </p:grpSpPr>
        <p:grpSp>
          <p:nvGrpSpPr>
            <p:cNvPr id="59" name="组合 58"/>
            <p:cNvGrpSpPr/>
            <p:nvPr/>
          </p:nvGrpSpPr>
          <p:grpSpPr>
            <a:xfrm>
              <a:off x="4572000" y="2658715"/>
              <a:ext cx="702036" cy="369332"/>
              <a:chOff x="6616339" y="2519920"/>
              <a:chExt cx="702036" cy="369332"/>
            </a:xfrm>
          </p:grpSpPr>
          <p:sp>
            <p:nvSpPr>
              <p:cNvPr id="78" name="文本框 77"/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a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>
                <a:off x="7032704" y="2704586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组合 83"/>
            <p:cNvGrpSpPr/>
            <p:nvPr/>
          </p:nvGrpSpPr>
          <p:grpSpPr>
            <a:xfrm>
              <a:off x="5274036" y="2658715"/>
              <a:ext cx="702036" cy="369332"/>
              <a:chOff x="6616339" y="2519920"/>
              <a:chExt cx="702036" cy="369332"/>
            </a:xfrm>
          </p:grpSpPr>
          <p:sp>
            <p:nvSpPr>
              <p:cNvPr id="91" name="文本框 90"/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93" name="直接箭头连接符 92"/>
              <p:cNvCxnSpPr/>
              <p:nvPr/>
            </p:nvCxnSpPr>
            <p:spPr>
              <a:xfrm>
                <a:off x="7032704" y="2704586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组合 93"/>
            <p:cNvGrpSpPr/>
            <p:nvPr/>
          </p:nvGrpSpPr>
          <p:grpSpPr>
            <a:xfrm>
              <a:off x="5976072" y="2658715"/>
              <a:ext cx="702036" cy="369332"/>
              <a:chOff x="6616339" y="2519920"/>
              <a:chExt cx="702036" cy="369332"/>
            </a:xfrm>
          </p:grpSpPr>
          <p:sp>
            <p:nvSpPr>
              <p:cNvPr id="95" name="文本框 94"/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d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97" name="直接箭头连接符 96"/>
              <p:cNvCxnSpPr/>
              <p:nvPr/>
            </p:nvCxnSpPr>
            <p:spPr>
              <a:xfrm>
                <a:off x="7032704" y="2704586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组合 97"/>
            <p:cNvGrpSpPr/>
            <p:nvPr/>
          </p:nvGrpSpPr>
          <p:grpSpPr>
            <a:xfrm>
              <a:off x="6678108" y="2658715"/>
              <a:ext cx="702036" cy="369332"/>
              <a:chOff x="6616339" y="2519920"/>
              <a:chExt cx="702036" cy="369332"/>
            </a:xfrm>
          </p:grpSpPr>
          <p:sp>
            <p:nvSpPr>
              <p:cNvPr id="99" name="文本框 98"/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f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101" name="直接箭头连接符 100"/>
              <p:cNvCxnSpPr/>
              <p:nvPr/>
            </p:nvCxnSpPr>
            <p:spPr>
              <a:xfrm>
                <a:off x="7032704" y="2704586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合 101"/>
            <p:cNvGrpSpPr/>
            <p:nvPr/>
          </p:nvGrpSpPr>
          <p:grpSpPr>
            <a:xfrm>
              <a:off x="7384408" y="2658715"/>
              <a:ext cx="508731" cy="369332"/>
              <a:chOff x="6616339" y="2519920"/>
              <a:chExt cx="508731" cy="369332"/>
            </a:xfrm>
          </p:grpSpPr>
          <p:sp>
            <p:nvSpPr>
              <p:cNvPr id="103" name="文本框 102"/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k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p:grpSp>
        <p:cxnSp>
          <p:nvCxnSpPr>
            <p:cNvPr id="106" name="直接箭头连接符 105"/>
            <p:cNvCxnSpPr/>
            <p:nvPr/>
          </p:nvCxnSpPr>
          <p:spPr>
            <a:xfrm>
              <a:off x="4732988" y="2386190"/>
              <a:ext cx="0" cy="272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/>
            <p:cNvSpPr txBox="1"/>
            <p:nvPr/>
          </p:nvSpPr>
          <p:spPr>
            <a:xfrm>
              <a:off x="4411013" y="2104718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cs typeface="Courier New" panose="02070409020205090404" pitchFamily="49" charset="0"/>
                </a:rPr>
                <a:t>head</a:t>
              </a:r>
              <a:endParaRPr lang="en-US" dirty="0">
                <a:cs typeface="Courier New" panose="02070409020205090404" pitchFamily="49" charset="0"/>
              </a:endParaRPr>
            </a:p>
          </p:txBody>
        </p:sp>
        <p:cxnSp>
          <p:nvCxnSpPr>
            <p:cNvPr id="108" name="直接箭头连接符 107"/>
            <p:cNvCxnSpPr/>
            <p:nvPr/>
          </p:nvCxnSpPr>
          <p:spPr>
            <a:xfrm>
              <a:off x="7560768" y="2386190"/>
              <a:ext cx="0" cy="272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/>
            <p:cNvSpPr txBox="1"/>
            <p:nvPr/>
          </p:nvSpPr>
          <p:spPr>
            <a:xfrm>
              <a:off x="7328369" y="2104718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cs typeface="Courier New" panose="02070409020205090404" pitchFamily="49" charset="0"/>
                </a:rPr>
                <a:t>tail</a:t>
              </a:r>
              <a:endParaRPr lang="en-US" dirty="0">
                <a:cs typeface="Courier New" panose="02070409020205090404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/>
              <p:cNvSpPr txBox="1"/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0" name="文本框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" t="-132" r="21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文本框 110"/>
              <p:cNvSpPr txBox="1"/>
              <p:nvPr/>
            </p:nvSpPr>
            <p:spPr>
              <a:xfrm>
                <a:off x="1884764" y="2533614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4" y="2533614"/>
                <a:ext cx="143834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" t="-162" r="10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/>
              <p:cNvSpPr txBox="1"/>
              <p:nvPr/>
            </p:nvSpPr>
            <p:spPr>
              <a:xfrm>
                <a:off x="2149548" y="3062096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062096"/>
                <a:ext cx="143834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" t="-34" r="10" b="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本框 112"/>
              <p:cNvSpPr txBox="1"/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3" name="文本框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" t="-64" r="10" b="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文本框 113"/>
              <p:cNvSpPr txBox="1"/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4" name="文本框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" t="-51" r="20" b="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15" name="文本框 114"/>
          <p:cNvSpPr txBox="1"/>
          <p:nvPr/>
        </p:nvSpPr>
        <p:spPr>
          <a:xfrm>
            <a:off x="4327473" y="3663577"/>
            <a:ext cx="4411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Q:</a:t>
            </a:r>
            <a:r>
              <a:rPr lang="en-GB" sz="2000" dirty="0"/>
              <a:t> Is </a:t>
            </a:r>
            <a:r>
              <a:rPr lang="en-GB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LinkedList</a:t>
            </a:r>
            <a:r>
              <a:rPr lang="en-GB" sz="2000" dirty="0"/>
              <a:t> good for </a:t>
            </a:r>
            <a:r>
              <a:rPr lang="en-GB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Stack</a:t>
            </a:r>
            <a:r>
              <a:rPr lang="en-GB" sz="2000" dirty="0"/>
              <a:t>?</a:t>
            </a:r>
            <a:endParaRPr lang="en-GB" sz="2000" dirty="0"/>
          </a:p>
          <a:p>
            <a:r>
              <a:rPr lang="en-GB" sz="2000" b="1" dirty="0"/>
              <a:t>A:</a:t>
            </a:r>
            <a:r>
              <a:rPr lang="en-GB" sz="2000" dirty="0"/>
              <a:t> Yes. (</a:t>
            </a:r>
            <a:r>
              <a:rPr lang="en-GB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Push</a:t>
            </a:r>
            <a:r>
              <a:rPr lang="en-GB" sz="2000" dirty="0"/>
              <a:t> and </a:t>
            </a:r>
            <a:r>
              <a:rPr lang="en-GB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Pop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at head</a:t>
            </a:r>
            <a:r>
              <a:rPr lang="en-GB" sz="2000" dirty="0"/>
              <a:t> are fast.)</a:t>
            </a:r>
            <a:endParaRPr lang="en-US" sz="20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4327473" y="4558430"/>
            <a:ext cx="4644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Q:</a:t>
            </a:r>
            <a:r>
              <a:rPr lang="en-GB" sz="2000" dirty="0"/>
              <a:t> Is </a:t>
            </a:r>
            <a:r>
              <a:rPr lang="en-GB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LinkedList</a:t>
            </a:r>
            <a:r>
              <a:rPr lang="en-GB" sz="2000" dirty="0"/>
              <a:t> good for FIFO </a:t>
            </a:r>
            <a:r>
              <a:rPr lang="en-GB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Queue</a:t>
            </a:r>
            <a:r>
              <a:rPr lang="en-GB" sz="2000" dirty="0"/>
              <a:t>?</a:t>
            </a:r>
            <a:endParaRPr lang="en-GB" sz="2000" dirty="0"/>
          </a:p>
          <a:p>
            <a:r>
              <a:rPr lang="en-GB" sz="2000" b="1" dirty="0"/>
              <a:t>A:</a:t>
            </a:r>
            <a:r>
              <a:rPr lang="en-GB" sz="2000" dirty="0"/>
              <a:t> Yes. (</a:t>
            </a:r>
            <a:r>
              <a:rPr lang="en-GB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Enqueue</a:t>
            </a:r>
            <a:r>
              <a:rPr lang="en-GB" sz="2000" dirty="0"/>
              <a:t> and </a:t>
            </a:r>
            <a:r>
              <a:rPr lang="en-GB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Dequeue</a:t>
            </a:r>
            <a:r>
              <a:rPr lang="en-GB" sz="2000" dirty="0"/>
              <a:t> are fast.)</a:t>
            </a:r>
            <a:endParaRPr lang="en-US" sz="20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4327473" y="5453283"/>
            <a:ext cx="4132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Q:</a:t>
            </a:r>
            <a:r>
              <a:rPr lang="en-GB" sz="2000" dirty="0"/>
              <a:t> Is </a:t>
            </a:r>
            <a:r>
              <a:rPr lang="en-GB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LinkedList</a:t>
            </a:r>
            <a:r>
              <a:rPr lang="en-GB" sz="2000" dirty="0"/>
              <a:t> good for </a:t>
            </a:r>
            <a:r>
              <a:rPr lang="en-GB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Deque</a:t>
            </a:r>
            <a:r>
              <a:rPr lang="en-GB" sz="2000" dirty="0"/>
              <a:t>?</a:t>
            </a:r>
            <a:endParaRPr lang="en-GB" sz="2000" dirty="0"/>
          </a:p>
          <a:p>
            <a:r>
              <a:rPr lang="en-GB" sz="2000" b="1" dirty="0"/>
              <a:t>A:</a:t>
            </a:r>
            <a:r>
              <a:rPr lang="en-GB" sz="2000" dirty="0"/>
              <a:t> No. (</a:t>
            </a:r>
            <a:r>
              <a:rPr lang="en-GB" sz="2000" dirty="0" err="1">
                <a:latin typeface="Courier New" panose="02070409020205090404" pitchFamily="49" charset="0"/>
                <a:cs typeface="Courier New" panose="02070409020205090404" pitchFamily="49" charset="0"/>
              </a:rPr>
              <a:t>RemoveLast</a:t>
            </a:r>
            <a:r>
              <a:rPr lang="en-GB" sz="2000" dirty="0"/>
              <a:t> can be slow.)</a:t>
            </a:r>
            <a:endParaRPr lang="en-US" sz="2000" dirty="0"/>
          </a:p>
        </p:txBody>
      </p:sp>
      <p:sp>
        <p:nvSpPr>
          <p:cNvPr id="65" name="文本框 64"/>
          <p:cNvSpPr txBox="1"/>
          <p:nvPr/>
        </p:nvSpPr>
        <p:spPr>
          <a:xfrm>
            <a:off x="628650" y="5516251"/>
            <a:ext cx="2967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Traversing backwards from</a:t>
            </a:r>
            <a:br>
              <a:rPr lang="en-GB" sz="2000" dirty="0">
                <a:solidFill>
                  <a:srgbClr val="C00000"/>
                </a:solidFill>
              </a:rPr>
            </a:br>
            <a:r>
              <a:rPr lang="en-GB" sz="2000" dirty="0">
                <a:solidFill>
                  <a:srgbClr val="C00000"/>
                </a:solidFill>
              </a:rPr>
              <a:t>tail is not efficient.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10" grpId="0"/>
      <p:bldP spid="111" grpId="0"/>
      <p:bldP spid="112" grpId="0"/>
      <p:bldP spid="113" grpId="0"/>
      <p:bldP spid="114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Using doubly-linked list to implement </a:t>
            </a:r>
            <a:r>
              <a:rPr lang="en-GB" sz="2800" dirty="0">
                <a:latin typeface="Courier New" panose="02070409020205090404" pitchFamily="49" charset="0"/>
                <a:cs typeface="Courier New" panose="02070409020205090404" pitchFamily="49" charset="0"/>
              </a:rPr>
              <a:t>List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 err="1">
                <a:latin typeface="Courier New" panose="02070409020205090404" pitchFamily="49" charset="0"/>
                <a:cs typeface="Courier New" panose="02070409020205090404" pitchFamily="49" charset="0"/>
              </a:rPr>
              <a:t>DLinkedList</a:t>
            </a:r>
            <a:r>
              <a:rPr lang="en-GB" dirty="0"/>
              <a:t> data structure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List</a:t>
                </a:r>
                <a:r>
                  <a:rPr lang="en-US" sz="2000" dirty="0"/>
                  <a:t> interface supports the following operations:</a:t>
                </a:r>
                <a:endParaRPr lang="en-US" sz="2000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Size()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length of the list</a:t>
                </a:r>
                <a:endParaRPr lang="en-US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Get(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Set(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Add(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increase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  <a:endParaRPr lang="en-US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Remove(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decrease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  <a:endParaRPr 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blipFill rotWithShape="1">
                <a:blip r:embed="rId1"/>
                <a:stretch>
                  <a:fillRect t="-8" r="8" b="-15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63" name="组合 62"/>
          <p:cNvGrpSpPr/>
          <p:nvPr/>
        </p:nvGrpSpPr>
        <p:grpSpPr>
          <a:xfrm>
            <a:off x="4544508" y="2235418"/>
            <a:ext cx="3482126" cy="923329"/>
            <a:chOff x="4411013" y="2104718"/>
            <a:chExt cx="3482126" cy="923329"/>
          </a:xfrm>
        </p:grpSpPr>
        <p:grpSp>
          <p:nvGrpSpPr>
            <p:cNvPr id="59" name="组合 58"/>
            <p:cNvGrpSpPr/>
            <p:nvPr/>
          </p:nvGrpSpPr>
          <p:grpSpPr>
            <a:xfrm>
              <a:off x="4572000" y="2658715"/>
              <a:ext cx="702036" cy="369332"/>
              <a:chOff x="6616339" y="2519920"/>
              <a:chExt cx="702036" cy="369332"/>
            </a:xfrm>
          </p:grpSpPr>
          <p:sp>
            <p:nvSpPr>
              <p:cNvPr id="78" name="文本框 77"/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a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>
                <a:off x="7032704" y="2704586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组合 83"/>
            <p:cNvGrpSpPr/>
            <p:nvPr/>
          </p:nvGrpSpPr>
          <p:grpSpPr>
            <a:xfrm>
              <a:off x="5274036" y="2658715"/>
              <a:ext cx="702036" cy="369332"/>
              <a:chOff x="6616339" y="2519920"/>
              <a:chExt cx="702036" cy="369332"/>
            </a:xfrm>
          </p:grpSpPr>
          <p:sp>
            <p:nvSpPr>
              <p:cNvPr id="91" name="文本框 90"/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93" name="直接箭头连接符 92"/>
              <p:cNvCxnSpPr/>
              <p:nvPr/>
            </p:nvCxnSpPr>
            <p:spPr>
              <a:xfrm>
                <a:off x="7032704" y="2704586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组合 93"/>
            <p:cNvGrpSpPr/>
            <p:nvPr/>
          </p:nvGrpSpPr>
          <p:grpSpPr>
            <a:xfrm>
              <a:off x="5976072" y="2658715"/>
              <a:ext cx="702036" cy="369332"/>
              <a:chOff x="6616339" y="2519920"/>
              <a:chExt cx="702036" cy="369332"/>
            </a:xfrm>
          </p:grpSpPr>
          <p:sp>
            <p:nvSpPr>
              <p:cNvPr id="95" name="文本框 94"/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d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97" name="直接箭头连接符 96"/>
              <p:cNvCxnSpPr/>
              <p:nvPr/>
            </p:nvCxnSpPr>
            <p:spPr>
              <a:xfrm>
                <a:off x="7032704" y="2704586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组合 97"/>
            <p:cNvGrpSpPr/>
            <p:nvPr/>
          </p:nvGrpSpPr>
          <p:grpSpPr>
            <a:xfrm>
              <a:off x="6678108" y="2658715"/>
              <a:ext cx="702036" cy="369332"/>
              <a:chOff x="6616339" y="2519920"/>
              <a:chExt cx="702036" cy="369332"/>
            </a:xfrm>
          </p:grpSpPr>
          <p:sp>
            <p:nvSpPr>
              <p:cNvPr id="99" name="文本框 98"/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f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101" name="直接箭头连接符 100"/>
              <p:cNvCxnSpPr/>
              <p:nvPr/>
            </p:nvCxnSpPr>
            <p:spPr>
              <a:xfrm>
                <a:off x="7032704" y="2704586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合 101"/>
            <p:cNvGrpSpPr/>
            <p:nvPr/>
          </p:nvGrpSpPr>
          <p:grpSpPr>
            <a:xfrm>
              <a:off x="7384408" y="2658715"/>
              <a:ext cx="508731" cy="369332"/>
              <a:chOff x="6616339" y="2519920"/>
              <a:chExt cx="508731" cy="369332"/>
            </a:xfrm>
          </p:grpSpPr>
          <p:sp>
            <p:nvSpPr>
              <p:cNvPr id="103" name="文本框 102"/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k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p:grpSp>
        <p:cxnSp>
          <p:nvCxnSpPr>
            <p:cNvPr id="106" name="直接箭头连接符 105"/>
            <p:cNvCxnSpPr/>
            <p:nvPr/>
          </p:nvCxnSpPr>
          <p:spPr>
            <a:xfrm>
              <a:off x="4732988" y="2386190"/>
              <a:ext cx="0" cy="272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/>
            <p:cNvSpPr txBox="1"/>
            <p:nvPr/>
          </p:nvSpPr>
          <p:spPr>
            <a:xfrm>
              <a:off x="4411013" y="2104718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cs typeface="Courier New" panose="02070409020205090404" pitchFamily="49" charset="0"/>
                </a:rPr>
                <a:t>head</a:t>
              </a:r>
              <a:endParaRPr lang="en-US" dirty="0">
                <a:cs typeface="Courier New" panose="02070409020205090404" pitchFamily="49" charset="0"/>
              </a:endParaRPr>
            </a:p>
          </p:txBody>
        </p:sp>
        <p:cxnSp>
          <p:nvCxnSpPr>
            <p:cNvPr id="108" name="直接箭头连接符 107"/>
            <p:cNvCxnSpPr/>
            <p:nvPr/>
          </p:nvCxnSpPr>
          <p:spPr>
            <a:xfrm>
              <a:off x="7560768" y="2386190"/>
              <a:ext cx="0" cy="272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/>
            <p:cNvSpPr txBox="1"/>
            <p:nvPr/>
          </p:nvSpPr>
          <p:spPr>
            <a:xfrm>
              <a:off x="7328369" y="2104718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cs typeface="Courier New" panose="02070409020205090404" pitchFamily="49" charset="0"/>
                </a:rPr>
                <a:t>tail</a:t>
              </a:r>
              <a:endParaRPr lang="en-US" dirty="0">
                <a:cs typeface="Courier New" panose="02070409020205090404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315239" y="3570416"/>
            <a:ext cx="4234719" cy="923329"/>
            <a:chOff x="4315239" y="3570416"/>
            <a:chExt cx="4234719" cy="923329"/>
          </a:xfrm>
        </p:grpSpPr>
        <p:grpSp>
          <p:nvGrpSpPr>
            <p:cNvPr id="3" name="组合 2"/>
            <p:cNvGrpSpPr/>
            <p:nvPr/>
          </p:nvGrpSpPr>
          <p:grpSpPr>
            <a:xfrm>
              <a:off x="4338983" y="3570416"/>
              <a:ext cx="654346" cy="553997"/>
              <a:chOff x="4572000" y="3528078"/>
              <a:chExt cx="654346" cy="553997"/>
            </a:xfrm>
          </p:grpSpPr>
          <p:cxnSp>
            <p:nvCxnSpPr>
              <p:cNvPr id="43" name="直接箭头连接符 42"/>
              <p:cNvCxnSpPr/>
              <p:nvPr/>
            </p:nvCxnSpPr>
            <p:spPr>
              <a:xfrm>
                <a:off x="4893975" y="3809550"/>
                <a:ext cx="0" cy="2725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/>
              <p:cNvSpPr txBox="1"/>
              <p:nvPr/>
            </p:nvSpPr>
            <p:spPr>
              <a:xfrm>
                <a:off x="4572000" y="3528078"/>
                <a:ext cx="6543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cs typeface="Courier New" panose="02070409020205090404" pitchFamily="49" charset="0"/>
                  </a:rPr>
                  <a:t>head</a:t>
                </a:r>
                <a:endParaRPr lang="en-US" dirty="0">
                  <a:cs typeface="Courier New" panose="02070409020205090404" pitchFamily="49" charset="0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4315239" y="4124413"/>
              <a:ext cx="886767" cy="369332"/>
              <a:chOff x="6086836" y="4299644"/>
              <a:chExt cx="886767" cy="369332"/>
            </a:xfrm>
          </p:grpSpPr>
          <p:sp>
            <p:nvSpPr>
              <p:cNvPr id="58" name="文本框 57"/>
              <p:cNvSpPr txBox="1"/>
              <p:nvPr/>
            </p:nvSpPr>
            <p:spPr>
              <a:xfrm>
                <a:off x="6271567" y="4299644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a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6595567" y="4299644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61" name="直接箭头连接符 60"/>
              <p:cNvCxnSpPr/>
              <p:nvPr/>
            </p:nvCxnSpPr>
            <p:spPr>
              <a:xfrm>
                <a:off x="6687932" y="4398585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6086836" y="4299644"/>
                <a:ext cx="184731" cy="369332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008701" y="4115107"/>
              <a:ext cx="1080072" cy="369332"/>
              <a:chOff x="6780298" y="4290338"/>
              <a:chExt cx="1080072" cy="369332"/>
            </a:xfrm>
          </p:grpSpPr>
          <p:sp>
            <p:nvSpPr>
              <p:cNvPr id="71" name="文本框 70"/>
              <p:cNvSpPr txBox="1"/>
              <p:nvPr/>
            </p:nvSpPr>
            <p:spPr>
              <a:xfrm>
                <a:off x="7158334" y="4290338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7482334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73" name="直接箭头连接符 72"/>
              <p:cNvCxnSpPr/>
              <p:nvPr/>
            </p:nvCxnSpPr>
            <p:spPr>
              <a:xfrm>
                <a:off x="7574699" y="4389279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文本框 73"/>
              <p:cNvSpPr txBox="1"/>
              <p:nvPr/>
            </p:nvSpPr>
            <p:spPr>
              <a:xfrm>
                <a:off x="6973603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75" name="直接箭头连接符 74"/>
              <p:cNvCxnSpPr/>
              <p:nvPr/>
            </p:nvCxnSpPr>
            <p:spPr>
              <a:xfrm flipH="1">
                <a:off x="6780298" y="4565812"/>
                <a:ext cx="2804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5893531" y="4115107"/>
              <a:ext cx="1080072" cy="369332"/>
              <a:chOff x="6780298" y="4290338"/>
              <a:chExt cx="1080072" cy="369332"/>
            </a:xfrm>
          </p:grpSpPr>
          <p:sp>
            <p:nvSpPr>
              <p:cNvPr id="82" name="文本框 81"/>
              <p:cNvSpPr txBox="1"/>
              <p:nvPr/>
            </p:nvSpPr>
            <p:spPr>
              <a:xfrm>
                <a:off x="7158334" y="4290338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d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7482334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85" name="直接箭头连接符 84"/>
              <p:cNvCxnSpPr/>
              <p:nvPr/>
            </p:nvCxnSpPr>
            <p:spPr>
              <a:xfrm>
                <a:off x="7574699" y="4389279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本框 85"/>
              <p:cNvSpPr txBox="1"/>
              <p:nvPr/>
            </p:nvSpPr>
            <p:spPr>
              <a:xfrm>
                <a:off x="6973603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87" name="直接箭头连接符 86"/>
              <p:cNvCxnSpPr/>
              <p:nvPr/>
            </p:nvCxnSpPr>
            <p:spPr>
              <a:xfrm flipH="1">
                <a:off x="6780298" y="4565812"/>
                <a:ext cx="2804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组合 87"/>
            <p:cNvGrpSpPr/>
            <p:nvPr/>
          </p:nvGrpSpPr>
          <p:grpSpPr>
            <a:xfrm>
              <a:off x="6778361" y="4115107"/>
              <a:ext cx="1080072" cy="369332"/>
              <a:chOff x="6780298" y="4290338"/>
              <a:chExt cx="1080072" cy="369332"/>
            </a:xfrm>
          </p:grpSpPr>
          <p:sp>
            <p:nvSpPr>
              <p:cNvPr id="89" name="文本框 88"/>
              <p:cNvSpPr txBox="1"/>
              <p:nvPr/>
            </p:nvSpPr>
            <p:spPr>
              <a:xfrm>
                <a:off x="7158334" y="4290338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f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7482334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105" name="直接箭头连接符 104"/>
              <p:cNvCxnSpPr/>
              <p:nvPr/>
            </p:nvCxnSpPr>
            <p:spPr>
              <a:xfrm>
                <a:off x="7574699" y="4389279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文本框 117"/>
              <p:cNvSpPr txBox="1"/>
              <p:nvPr/>
            </p:nvSpPr>
            <p:spPr>
              <a:xfrm>
                <a:off x="6973603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119" name="直接箭头连接符 118"/>
              <p:cNvCxnSpPr/>
              <p:nvPr/>
            </p:nvCxnSpPr>
            <p:spPr>
              <a:xfrm flipH="1">
                <a:off x="6780298" y="4565812"/>
                <a:ext cx="2804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组合 119"/>
            <p:cNvGrpSpPr/>
            <p:nvPr/>
          </p:nvGrpSpPr>
          <p:grpSpPr>
            <a:xfrm>
              <a:off x="7663191" y="4115107"/>
              <a:ext cx="886767" cy="369332"/>
              <a:chOff x="6780298" y="4290338"/>
              <a:chExt cx="886767" cy="369332"/>
            </a:xfrm>
          </p:grpSpPr>
          <p:sp>
            <p:nvSpPr>
              <p:cNvPr id="121" name="文本框 120"/>
              <p:cNvSpPr txBox="1"/>
              <p:nvPr/>
            </p:nvSpPr>
            <p:spPr>
              <a:xfrm>
                <a:off x="7158334" y="4290338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k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7482334" y="4290338"/>
                <a:ext cx="184731" cy="369332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6973603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125" name="直接箭头连接符 124"/>
              <p:cNvCxnSpPr/>
              <p:nvPr/>
            </p:nvCxnSpPr>
            <p:spPr>
              <a:xfrm flipH="1">
                <a:off x="6780298" y="4565812"/>
                <a:ext cx="2804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组合 125"/>
            <p:cNvGrpSpPr/>
            <p:nvPr/>
          </p:nvGrpSpPr>
          <p:grpSpPr>
            <a:xfrm>
              <a:off x="7965830" y="3574889"/>
              <a:ext cx="475195" cy="553997"/>
              <a:chOff x="4661576" y="3528078"/>
              <a:chExt cx="475195" cy="553997"/>
            </a:xfrm>
          </p:grpSpPr>
          <p:cxnSp>
            <p:nvCxnSpPr>
              <p:cNvPr id="127" name="直接箭头连接符 126"/>
              <p:cNvCxnSpPr/>
              <p:nvPr/>
            </p:nvCxnSpPr>
            <p:spPr>
              <a:xfrm>
                <a:off x="4893975" y="3809550"/>
                <a:ext cx="0" cy="2725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文本框 127"/>
              <p:cNvSpPr txBox="1"/>
              <p:nvPr/>
            </p:nvSpPr>
            <p:spPr>
              <a:xfrm>
                <a:off x="4661576" y="3528078"/>
                <a:ext cx="47519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cs typeface="Courier New" panose="02070409020205090404" pitchFamily="49" charset="0"/>
                  </a:rPr>
                  <a:t>tail</a:t>
                </a:r>
                <a:endParaRPr lang="en-US" dirty="0">
                  <a:cs typeface="Courier New" panose="02070409020205090404" pitchFamily="49" charset="0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/>
              <p:cNvSpPr txBox="1"/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9" name="文本框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" t="-132" r="21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/>
              <p:cNvSpPr txBox="1"/>
              <p:nvPr/>
            </p:nvSpPr>
            <p:spPr>
              <a:xfrm>
                <a:off x="1884764" y="2533614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0" name="文本框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4" y="2533614"/>
                <a:ext cx="143834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" t="-162" r="10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本框 130"/>
              <p:cNvSpPr txBox="1"/>
              <p:nvPr/>
            </p:nvSpPr>
            <p:spPr>
              <a:xfrm>
                <a:off x="2149548" y="3062096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1" name="文本框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062096"/>
                <a:ext cx="143834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" t="-34" r="10" b="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本框 131"/>
              <p:cNvSpPr txBox="1"/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2" name="文本框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" t="-64" r="10" b="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文本框 132"/>
              <p:cNvSpPr txBox="1"/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3" name="文本框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" t="-51" r="20" b="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34" name="直接箭头连接符 133"/>
          <p:cNvCxnSpPr/>
          <p:nvPr/>
        </p:nvCxnSpPr>
        <p:spPr>
          <a:xfrm flipH="1" flipV="1">
            <a:off x="4478491" y="2192786"/>
            <a:ext cx="3719738" cy="117022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 flipH="1">
            <a:off x="4473937" y="2183165"/>
            <a:ext cx="3691966" cy="122449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64235" y="4890668"/>
            <a:ext cx="4076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rgbClr val="C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DLinkedList</a:t>
            </a:r>
            <a:r>
              <a:rPr lang="en-GB" sz="2000" dirty="0">
                <a:solidFill>
                  <a:srgbClr val="C00000"/>
                </a:solidFill>
              </a:rPr>
              <a:t> is good for </a:t>
            </a:r>
            <a:r>
              <a:rPr lang="en-GB" sz="2000" dirty="0">
                <a:solidFill>
                  <a:srgbClr val="C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Stack</a:t>
            </a:r>
            <a:r>
              <a:rPr lang="en-GB" sz="2000" dirty="0">
                <a:solidFill>
                  <a:srgbClr val="C00000"/>
                </a:solidFill>
              </a:rPr>
              <a:t>, FIFO </a:t>
            </a:r>
            <a:r>
              <a:rPr lang="en-GB" sz="2000" dirty="0">
                <a:solidFill>
                  <a:srgbClr val="C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Queue</a:t>
            </a:r>
            <a:r>
              <a:rPr lang="en-GB" sz="2000" dirty="0">
                <a:solidFill>
                  <a:srgbClr val="C00000"/>
                </a:solidFill>
              </a:rPr>
              <a:t>, and </a:t>
            </a:r>
            <a:r>
              <a:rPr lang="en-GB" sz="2000" dirty="0">
                <a:solidFill>
                  <a:srgbClr val="C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Deque</a:t>
            </a:r>
            <a:r>
              <a:rPr lang="en-GB" sz="2000" dirty="0">
                <a:solidFill>
                  <a:srgbClr val="C00000"/>
                </a:solidFill>
              </a:rPr>
              <a:t>; but can be slow for some </a:t>
            </a:r>
            <a:r>
              <a:rPr lang="en-GB" sz="2000" dirty="0">
                <a:solidFill>
                  <a:srgbClr val="C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List</a:t>
            </a:r>
            <a:r>
              <a:rPr lang="en-GB" sz="2000" dirty="0">
                <a:solidFill>
                  <a:srgbClr val="C00000"/>
                </a:solidFill>
              </a:rPr>
              <a:t> operations.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Using doubly-linked list to implement </a:t>
            </a:r>
            <a:r>
              <a:rPr lang="en-GB" sz="2800" dirty="0">
                <a:latin typeface="Courier New" panose="02070409020205090404" pitchFamily="49" charset="0"/>
                <a:cs typeface="Courier New" panose="02070409020205090404" pitchFamily="49" charset="0"/>
              </a:rPr>
              <a:t>List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 err="1">
                <a:latin typeface="Courier New" panose="02070409020205090404" pitchFamily="49" charset="0"/>
                <a:cs typeface="Courier New" panose="02070409020205090404" pitchFamily="49" charset="0"/>
              </a:rPr>
              <a:t>DLinkedList</a:t>
            </a:r>
            <a:r>
              <a:rPr lang="en-GB" dirty="0"/>
              <a:t> data structure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List</a:t>
                </a:r>
                <a:r>
                  <a:rPr lang="en-US" sz="2000" dirty="0"/>
                  <a:t> interface supports the following operations:</a:t>
                </a:r>
                <a:endParaRPr lang="en-US" sz="2000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Size()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length of the list</a:t>
                </a:r>
                <a:endParaRPr lang="en-US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Get(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Set(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Add(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increase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  <a:endParaRPr lang="en-US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Remove(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decrease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  <a:endParaRPr 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blipFill rotWithShape="1">
                <a:blip r:embed="rId1"/>
                <a:stretch>
                  <a:fillRect t="-8" r="8" b="-15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/>
              <p:cNvSpPr txBox="1"/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9" name="文本框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" t="-132" r="21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/>
              <p:cNvSpPr txBox="1"/>
              <p:nvPr/>
            </p:nvSpPr>
            <p:spPr>
              <a:xfrm>
                <a:off x="1884764" y="2533614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0" name="文本框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4" y="2533614"/>
                <a:ext cx="143834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" t="-162" r="10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本框 130"/>
              <p:cNvSpPr txBox="1"/>
              <p:nvPr/>
            </p:nvSpPr>
            <p:spPr>
              <a:xfrm>
                <a:off x="2149548" y="3062096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1" name="文本框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062096"/>
                <a:ext cx="143834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" t="-34" r="10" b="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本框 131"/>
              <p:cNvSpPr txBox="1"/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2" name="文本框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" t="-64" r="10" b="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文本框 132"/>
              <p:cNvSpPr txBox="1"/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3" name="文本框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" t="-51" r="20" b="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628650" y="5559179"/>
            <a:ext cx="4076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rgbClr val="C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DLinkedList</a:t>
            </a:r>
            <a:r>
              <a:rPr lang="en-GB" sz="2000" dirty="0">
                <a:solidFill>
                  <a:srgbClr val="C00000"/>
                </a:solidFill>
              </a:rPr>
              <a:t> is good for </a:t>
            </a:r>
            <a:r>
              <a:rPr lang="en-GB" sz="2000" dirty="0">
                <a:solidFill>
                  <a:srgbClr val="C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Stack</a:t>
            </a:r>
            <a:r>
              <a:rPr lang="en-GB" sz="2000" dirty="0">
                <a:solidFill>
                  <a:srgbClr val="C00000"/>
                </a:solidFill>
              </a:rPr>
              <a:t>, FIFO </a:t>
            </a:r>
            <a:r>
              <a:rPr lang="en-GB" sz="2000" dirty="0">
                <a:solidFill>
                  <a:srgbClr val="C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Queue</a:t>
            </a:r>
            <a:r>
              <a:rPr lang="en-GB" sz="2000" dirty="0">
                <a:solidFill>
                  <a:srgbClr val="C00000"/>
                </a:solidFill>
              </a:rPr>
              <a:t>, and </a:t>
            </a:r>
            <a:r>
              <a:rPr lang="en-GB" sz="2000" dirty="0">
                <a:solidFill>
                  <a:srgbClr val="C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Deque</a:t>
            </a:r>
            <a:r>
              <a:rPr lang="en-GB" sz="2000" dirty="0">
                <a:solidFill>
                  <a:srgbClr val="C00000"/>
                </a:solidFill>
              </a:rPr>
              <a:t>; but can be slow for some </a:t>
            </a:r>
            <a:r>
              <a:rPr lang="en-GB" sz="2000" dirty="0">
                <a:solidFill>
                  <a:srgbClr val="C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List</a:t>
            </a:r>
            <a:r>
              <a:rPr lang="en-GB" sz="2000" dirty="0">
                <a:solidFill>
                  <a:srgbClr val="C00000"/>
                </a:solidFill>
              </a:rPr>
              <a:t> operations.</a:t>
            </a:r>
            <a:endParaRPr lang="en-US" sz="2000" dirty="0"/>
          </a:p>
        </p:txBody>
      </p:sp>
      <p:sp>
        <p:nvSpPr>
          <p:cNvPr id="76" name="矩形 75"/>
          <p:cNvSpPr/>
          <p:nvPr/>
        </p:nvSpPr>
        <p:spPr>
          <a:xfrm>
            <a:off x="5050390" y="3466172"/>
            <a:ext cx="2963196" cy="13692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GB" sz="1600" b="1" u="sng" dirty="0" err="1">
                <a:solidFill>
                  <a:schemeClr val="tx1"/>
                </a:solidFill>
                <a:cs typeface="Courier New" panose="02070409020205090404" pitchFamily="49" charset="0"/>
              </a:rPr>
              <a:t>AddFirst</a:t>
            </a:r>
            <a:r>
              <a:rPr lang="en-GB" sz="1600" b="1" u="sng" dirty="0">
                <a:solidFill>
                  <a:schemeClr val="tx1"/>
                </a:solidFill>
                <a:cs typeface="Courier New" panose="02070409020205090404" pitchFamily="49" charset="0"/>
              </a:rPr>
              <a:t>(x):</a:t>
            </a:r>
            <a:endParaRPr lang="en-GB" sz="1600" b="1" u="sng" dirty="0">
              <a:solidFill>
                <a:schemeClr val="tx1"/>
              </a:solidFill>
              <a:cs typeface="Courier New" panose="02070409020205090404" pitchFamily="49" charset="0"/>
            </a:endParaRP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x.next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=head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head-&gt;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prev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=&amp;x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head=&amp;x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x.prev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=NULL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4728415" y="2116766"/>
            <a:ext cx="654346" cy="553997"/>
            <a:chOff x="4572000" y="3528078"/>
            <a:chExt cx="654346" cy="553997"/>
          </a:xfrm>
        </p:grpSpPr>
        <p:cxnSp>
          <p:nvCxnSpPr>
            <p:cNvPr id="158" name="直接箭头连接符 157"/>
            <p:cNvCxnSpPr/>
            <p:nvPr/>
          </p:nvCxnSpPr>
          <p:spPr>
            <a:xfrm>
              <a:off x="4893975" y="3809550"/>
              <a:ext cx="0" cy="272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文本框 158"/>
            <p:cNvSpPr txBox="1"/>
            <p:nvPr/>
          </p:nvSpPr>
          <p:spPr>
            <a:xfrm>
              <a:off x="4572000" y="3528078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cs typeface="Courier New" panose="02070409020205090404" pitchFamily="49" charset="0"/>
                </a:rPr>
                <a:t>head</a:t>
              </a:r>
              <a:endParaRPr lang="en-US" dirty="0">
                <a:cs typeface="Courier New" panose="02070409020205090404" pitchFamily="49" charset="0"/>
              </a:endParaRPr>
            </a:p>
          </p:txBody>
        </p:sp>
      </p:grpSp>
      <p:sp>
        <p:nvSpPr>
          <p:cNvPr id="154" name="文本框 153"/>
          <p:cNvSpPr txBox="1"/>
          <p:nvPr/>
        </p:nvSpPr>
        <p:spPr>
          <a:xfrm>
            <a:off x="4889402" y="2670763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409020205090404" pitchFamily="49" charset="0"/>
                <a:cs typeface="Courier New" panose="02070409020205090404" pitchFamily="49" charset="0"/>
              </a:rPr>
              <a:t>a</a:t>
            </a:r>
            <a:endParaRPr lang="en-US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5213402" y="2670763"/>
            <a:ext cx="18473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cxnSp>
        <p:nvCxnSpPr>
          <p:cNvPr id="156" name="直接箭头连接符 155"/>
          <p:cNvCxnSpPr/>
          <p:nvPr/>
        </p:nvCxnSpPr>
        <p:spPr>
          <a:xfrm>
            <a:off x="5305767" y="2769704"/>
            <a:ext cx="285671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4704671" y="2670763"/>
            <a:ext cx="184731" cy="36933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2"/>
            </a:bgClr>
          </a:patt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5398133" y="2661457"/>
            <a:ext cx="1080072" cy="369332"/>
            <a:chOff x="6780298" y="4290338"/>
            <a:chExt cx="1080072" cy="369332"/>
          </a:xfrm>
        </p:grpSpPr>
        <p:sp>
          <p:nvSpPr>
            <p:cNvPr id="149" name="文本框 148"/>
            <p:cNvSpPr txBox="1"/>
            <p:nvPr/>
          </p:nvSpPr>
          <p:spPr>
            <a:xfrm>
              <a:off x="7158334" y="4290338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c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7482334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cxnSp>
          <p:nvCxnSpPr>
            <p:cNvPr id="151" name="直接箭头连接符 150"/>
            <p:cNvCxnSpPr/>
            <p:nvPr/>
          </p:nvCxnSpPr>
          <p:spPr>
            <a:xfrm>
              <a:off x="7574699" y="4389279"/>
              <a:ext cx="285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/>
            <p:cNvSpPr txBox="1"/>
            <p:nvPr/>
          </p:nvSpPr>
          <p:spPr>
            <a:xfrm>
              <a:off x="6973603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cxnSp>
          <p:nvCxnSpPr>
            <p:cNvPr id="153" name="直接箭头连接符 152"/>
            <p:cNvCxnSpPr/>
            <p:nvPr/>
          </p:nvCxnSpPr>
          <p:spPr>
            <a:xfrm flipH="1">
              <a:off x="6780298" y="4565812"/>
              <a:ext cx="280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6282963" y="2661457"/>
            <a:ext cx="1080072" cy="369332"/>
            <a:chOff x="6780298" y="4290338"/>
            <a:chExt cx="1080072" cy="369332"/>
          </a:xfrm>
        </p:grpSpPr>
        <p:sp>
          <p:nvSpPr>
            <p:cNvPr id="144" name="文本框 143"/>
            <p:cNvSpPr txBox="1"/>
            <p:nvPr/>
          </p:nvSpPr>
          <p:spPr>
            <a:xfrm>
              <a:off x="7158334" y="4290338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d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7482334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cxnSp>
          <p:nvCxnSpPr>
            <p:cNvPr id="146" name="直接箭头连接符 145"/>
            <p:cNvCxnSpPr/>
            <p:nvPr/>
          </p:nvCxnSpPr>
          <p:spPr>
            <a:xfrm>
              <a:off x="7574699" y="4389279"/>
              <a:ext cx="285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146"/>
            <p:cNvSpPr txBox="1"/>
            <p:nvPr/>
          </p:nvSpPr>
          <p:spPr>
            <a:xfrm>
              <a:off x="6973603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cxnSp>
          <p:nvCxnSpPr>
            <p:cNvPr id="148" name="直接箭头连接符 147"/>
            <p:cNvCxnSpPr/>
            <p:nvPr/>
          </p:nvCxnSpPr>
          <p:spPr>
            <a:xfrm flipH="1">
              <a:off x="6780298" y="4565812"/>
              <a:ext cx="280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/>
          <p:cNvGrpSpPr/>
          <p:nvPr/>
        </p:nvGrpSpPr>
        <p:grpSpPr>
          <a:xfrm>
            <a:off x="7167793" y="2661457"/>
            <a:ext cx="1080072" cy="369332"/>
            <a:chOff x="6780298" y="4290338"/>
            <a:chExt cx="1080072" cy="369332"/>
          </a:xfrm>
        </p:grpSpPr>
        <p:sp>
          <p:nvSpPr>
            <p:cNvPr id="139" name="文本框 138"/>
            <p:cNvSpPr txBox="1"/>
            <p:nvPr/>
          </p:nvSpPr>
          <p:spPr>
            <a:xfrm>
              <a:off x="7158334" y="4290338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f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7482334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cxnSp>
          <p:nvCxnSpPr>
            <p:cNvPr id="141" name="直接箭头连接符 140"/>
            <p:cNvCxnSpPr/>
            <p:nvPr/>
          </p:nvCxnSpPr>
          <p:spPr>
            <a:xfrm>
              <a:off x="7574699" y="4389279"/>
              <a:ext cx="285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/>
            <p:cNvSpPr txBox="1"/>
            <p:nvPr/>
          </p:nvSpPr>
          <p:spPr>
            <a:xfrm>
              <a:off x="6973603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cxnSp>
          <p:nvCxnSpPr>
            <p:cNvPr id="143" name="直接箭头连接符 142"/>
            <p:cNvCxnSpPr/>
            <p:nvPr/>
          </p:nvCxnSpPr>
          <p:spPr>
            <a:xfrm flipH="1">
              <a:off x="6780298" y="4565812"/>
              <a:ext cx="280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组合 113"/>
          <p:cNvGrpSpPr/>
          <p:nvPr/>
        </p:nvGrpSpPr>
        <p:grpSpPr>
          <a:xfrm>
            <a:off x="8052623" y="2661457"/>
            <a:ext cx="886767" cy="369332"/>
            <a:chOff x="6780298" y="4290338"/>
            <a:chExt cx="886767" cy="369332"/>
          </a:xfrm>
        </p:grpSpPr>
        <p:sp>
          <p:nvSpPr>
            <p:cNvPr id="123" name="文本框 122"/>
            <p:cNvSpPr txBox="1"/>
            <p:nvPr/>
          </p:nvSpPr>
          <p:spPr>
            <a:xfrm>
              <a:off x="7158334" y="4290338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k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7482334" y="4290338"/>
              <a:ext cx="184731" cy="369332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6973603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cxnSp>
          <p:nvCxnSpPr>
            <p:cNvPr id="138" name="直接箭头连接符 137"/>
            <p:cNvCxnSpPr/>
            <p:nvPr/>
          </p:nvCxnSpPr>
          <p:spPr>
            <a:xfrm flipH="1">
              <a:off x="6780298" y="4565812"/>
              <a:ext cx="280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8355262" y="2121239"/>
            <a:ext cx="475195" cy="553997"/>
            <a:chOff x="4661576" y="3528078"/>
            <a:chExt cx="475195" cy="553997"/>
          </a:xfrm>
        </p:grpSpPr>
        <p:cxnSp>
          <p:nvCxnSpPr>
            <p:cNvPr id="116" name="直接箭头连接符 115"/>
            <p:cNvCxnSpPr/>
            <p:nvPr/>
          </p:nvCxnSpPr>
          <p:spPr>
            <a:xfrm>
              <a:off x="4893975" y="3809550"/>
              <a:ext cx="0" cy="272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/>
            <p:cNvSpPr txBox="1"/>
            <p:nvPr/>
          </p:nvSpPr>
          <p:spPr>
            <a:xfrm>
              <a:off x="4661576" y="3528078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cs typeface="Courier New" panose="02070409020205090404" pitchFamily="49" charset="0"/>
                </a:rPr>
                <a:t>tail</a:t>
              </a:r>
              <a:endParaRPr lang="en-US" dirty="0">
                <a:cs typeface="Courier New" panose="02070409020205090404" pitchFamily="49" charset="0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4005468" y="2670763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409020205090404" pitchFamily="49" charset="0"/>
                <a:cs typeface="Courier New" panose="02070409020205090404" pitchFamily="49" charset="0"/>
              </a:rPr>
              <a:t>x</a:t>
            </a:r>
            <a:endParaRPr lang="en-US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4329468" y="2670763"/>
            <a:ext cx="18473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4421833" y="2769704"/>
            <a:ext cx="285671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/>
          <p:cNvSpPr txBox="1"/>
          <p:nvPr/>
        </p:nvSpPr>
        <p:spPr>
          <a:xfrm>
            <a:off x="3820737" y="2670763"/>
            <a:ext cx="18473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cxnSp>
        <p:nvCxnSpPr>
          <p:cNvPr id="165" name="直接箭头连接符 164"/>
          <p:cNvCxnSpPr/>
          <p:nvPr/>
        </p:nvCxnSpPr>
        <p:spPr>
          <a:xfrm flipH="1">
            <a:off x="4516577" y="2936931"/>
            <a:ext cx="280459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3815881" y="2670763"/>
            <a:ext cx="184731" cy="36933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2"/>
            </a:bgClr>
          </a:patt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 rot="1800000">
            <a:off x="6423730" y="3665622"/>
            <a:ext cx="2665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What if </a:t>
            </a:r>
            <a:r>
              <a:rPr lang="en-GB" sz="2000" dirty="0">
                <a:solidFill>
                  <a:srgbClr val="FF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head==NULL</a:t>
            </a:r>
            <a:r>
              <a:rPr lang="en-GB" sz="2000" dirty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5050390" y="5029660"/>
            <a:ext cx="2963196" cy="1545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GB" sz="1600" b="1" u="sng" dirty="0" err="1">
                <a:solidFill>
                  <a:schemeClr val="tx1"/>
                </a:solidFill>
                <a:cs typeface="Courier New" panose="02070409020205090404" pitchFamily="49" charset="0"/>
              </a:rPr>
              <a:t>AddFirst</a:t>
            </a:r>
            <a:r>
              <a:rPr lang="en-GB" sz="1600" b="1" u="sng" dirty="0">
                <a:solidFill>
                  <a:schemeClr val="tx1"/>
                </a:solidFill>
                <a:cs typeface="Courier New" panose="02070409020205090404" pitchFamily="49" charset="0"/>
              </a:rPr>
              <a:t>(x):</a:t>
            </a:r>
            <a:endParaRPr lang="en-GB" sz="1600" b="1" u="sng" dirty="0">
              <a:solidFill>
                <a:schemeClr val="tx1"/>
              </a:solidFill>
              <a:cs typeface="Courier New" panose="02070409020205090404" pitchFamily="49" charset="0"/>
            </a:endParaRP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x.next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=head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(head!=NULL)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head-&gt;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prev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=&amp;x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head=&amp;x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x.prev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=NULL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 rot="1800000">
            <a:off x="6760775" y="5061473"/>
            <a:ext cx="2218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What about </a:t>
            </a:r>
            <a:r>
              <a:rPr lang="en-GB" sz="2000" dirty="0">
                <a:solidFill>
                  <a:srgbClr val="FF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tail</a:t>
            </a:r>
            <a:r>
              <a:rPr lang="en-GB" sz="2000" dirty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9259E-6 L -0.09826 -2.59259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7" grpId="0"/>
      <p:bldP spid="167" grpId="0" animBg="1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“data structure”?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GB" sz="2400" dirty="0"/>
              <a:t>A </a:t>
            </a:r>
            <a:r>
              <a:rPr lang="en-GB" sz="2400" b="1" dirty="0">
                <a:solidFill>
                  <a:schemeClr val="accent1"/>
                </a:solidFill>
              </a:rPr>
              <a:t>data structure</a:t>
            </a:r>
            <a:r>
              <a:rPr lang="en-GB" sz="2400" dirty="0"/>
              <a:t> is </a:t>
            </a:r>
            <a:r>
              <a:rPr lang="en-GB" sz="2400" dirty="0">
                <a:highlight>
                  <a:srgbClr val="FFFF00"/>
                </a:highlight>
              </a:rPr>
              <a:t>a way </a:t>
            </a:r>
            <a:r>
              <a:rPr lang="en-US" sz="2400" dirty="0">
                <a:highlight>
                  <a:srgbClr val="FFFF00"/>
                </a:highlight>
              </a:rPr>
              <a:t>to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store and organize data</a:t>
            </a:r>
            <a:r>
              <a:rPr lang="en-US" sz="2400" dirty="0"/>
              <a:t> in order to </a:t>
            </a:r>
            <a:r>
              <a:rPr lang="en-US" sz="2400" dirty="0">
                <a:highlight>
                  <a:srgbClr val="FFFF00"/>
                </a:highlight>
              </a:rPr>
              <a:t>facilitate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access</a:t>
            </a:r>
            <a:r>
              <a:rPr lang="en-US" sz="2400" dirty="0">
                <a:highlight>
                  <a:srgbClr val="FFFF00"/>
                </a:highlight>
              </a:rPr>
              <a:t> and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modifications</a:t>
            </a:r>
            <a:r>
              <a:rPr lang="en-US" sz="2400" dirty="0"/>
              <a:t>.</a:t>
            </a:r>
            <a:endParaRPr lang="en-US" sz="2400" dirty="0"/>
          </a:p>
          <a:p>
            <a:r>
              <a:rPr lang="en-US" sz="2400" dirty="0"/>
              <a:t>E.g., </a:t>
            </a:r>
            <a:r>
              <a:rPr lang="en-US" sz="2400" i="1" dirty="0">
                <a:solidFill>
                  <a:srgbClr val="7030A0"/>
                </a:solidFill>
              </a:rPr>
              <a:t>array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7030A0"/>
                </a:solidFill>
              </a:rPr>
              <a:t>linked list</a:t>
            </a:r>
            <a:r>
              <a:rPr lang="en-US" sz="2400" dirty="0"/>
              <a:t>.</a:t>
            </a:r>
            <a:endParaRPr lang="en-US" sz="2400" dirty="0"/>
          </a:p>
          <a:p>
            <a:r>
              <a:rPr lang="en-US" sz="2400" dirty="0"/>
              <a:t>Different types of data demand different data structures.</a:t>
            </a:r>
            <a:endParaRPr lang="en-US" sz="2400" dirty="0"/>
          </a:p>
          <a:p>
            <a:r>
              <a:rPr lang="en-US" sz="2400" dirty="0"/>
              <a:t>One type of data could be represented by different data structures. Picking an appropriate one is important!</a:t>
            </a:r>
            <a:endParaRPr lang="en-US" sz="2400" dirty="0"/>
          </a:p>
        </p:txBody>
      </p:sp>
      <p:grpSp>
        <p:nvGrpSpPr>
          <p:cNvPr id="52" name="组合 51"/>
          <p:cNvGrpSpPr/>
          <p:nvPr/>
        </p:nvGrpSpPr>
        <p:grpSpPr>
          <a:xfrm>
            <a:off x="804700" y="4227402"/>
            <a:ext cx="7175278" cy="936886"/>
            <a:chOff x="804700" y="4227402"/>
            <a:chExt cx="7175278" cy="936886"/>
          </a:xfrm>
        </p:grpSpPr>
        <p:sp>
          <p:nvSpPr>
            <p:cNvPr id="4" name="矩形 3"/>
            <p:cNvSpPr/>
            <p:nvPr/>
          </p:nvSpPr>
          <p:spPr>
            <a:xfrm>
              <a:off x="2278774" y="4227402"/>
              <a:ext cx="4227130" cy="936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>
                  <a:solidFill>
                    <a:schemeClr val="tx1"/>
                  </a:solidFill>
                </a:rPr>
                <a:t>Computer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箭头: 右 4"/>
            <p:cNvSpPr/>
            <p:nvPr/>
          </p:nvSpPr>
          <p:spPr>
            <a:xfrm>
              <a:off x="804700" y="4402290"/>
              <a:ext cx="1474074" cy="57806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&lt;1, 9, 1, 3&gt;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364949" y="4323566"/>
              <a:ext cx="3040775" cy="7355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2000" b="1" dirty="0">
                  <a:solidFill>
                    <a:schemeClr val="accent1">
                      <a:lumMod val="50000"/>
                    </a:schemeClr>
                  </a:solidFill>
                </a:rPr>
                <a:t>integer sorting algorithm A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447392" y="4691325"/>
              <a:ext cx="1261245" cy="312953"/>
              <a:chOff x="3888498" y="4014733"/>
              <a:chExt cx="1261245" cy="34706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3888498" y="4014734"/>
                <a:ext cx="315640" cy="34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204138" y="4014733"/>
                <a:ext cx="315640" cy="34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9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519778" y="4014733"/>
                <a:ext cx="315640" cy="34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834103" y="4014733"/>
                <a:ext cx="315640" cy="34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4" name="箭头: 右 23"/>
            <p:cNvSpPr/>
            <p:nvPr/>
          </p:nvSpPr>
          <p:spPr>
            <a:xfrm>
              <a:off x="6505904" y="4402289"/>
              <a:ext cx="1474074" cy="57806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&lt;1, 1, 3, 9&gt;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04700" y="5360137"/>
            <a:ext cx="7175278" cy="936886"/>
            <a:chOff x="805358" y="5302355"/>
            <a:chExt cx="7175278" cy="936886"/>
          </a:xfrm>
        </p:grpSpPr>
        <p:sp>
          <p:nvSpPr>
            <p:cNvPr id="25" name="矩形 24"/>
            <p:cNvSpPr/>
            <p:nvPr/>
          </p:nvSpPr>
          <p:spPr>
            <a:xfrm>
              <a:off x="2279432" y="5302355"/>
              <a:ext cx="4227130" cy="936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>
                  <a:solidFill>
                    <a:schemeClr val="tx1"/>
                  </a:solidFill>
                </a:rPr>
                <a:t>Computer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箭头: 右 25"/>
            <p:cNvSpPr/>
            <p:nvPr/>
          </p:nvSpPr>
          <p:spPr>
            <a:xfrm>
              <a:off x="805358" y="5477243"/>
              <a:ext cx="1474074" cy="57806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&lt;1, 9, 1, 3&gt;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365607" y="5398519"/>
              <a:ext cx="3040775" cy="7355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2000" b="1" dirty="0">
                  <a:solidFill>
                    <a:schemeClr val="accent1">
                      <a:lumMod val="50000"/>
                    </a:schemeClr>
                  </a:solidFill>
                </a:rPr>
                <a:t>integer sorting algorithm B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" name="箭头: 右 32"/>
            <p:cNvSpPr/>
            <p:nvPr/>
          </p:nvSpPr>
          <p:spPr>
            <a:xfrm>
              <a:off x="6506562" y="5477242"/>
              <a:ext cx="1474074" cy="57806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&lt;1, 1, 3, 9&gt;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3448050" y="5766279"/>
              <a:ext cx="630622" cy="312952"/>
              <a:chOff x="3448050" y="5766279"/>
              <a:chExt cx="630622" cy="312952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448050" y="5766279"/>
                <a:ext cx="315640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763032" y="5766279"/>
                <a:ext cx="100838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6" name="直接箭头连接符 35"/>
              <p:cNvCxnSpPr>
                <a:stCxn id="34" idx="3"/>
              </p:cNvCxnSpPr>
              <p:nvPr/>
            </p:nvCxnSpPr>
            <p:spPr>
              <a:xfrm>
                <a:off x="3863870" y="5922755"/>
                <a:ext cx="21480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4089013" y="5766279"/>
              <a:ext cx="630622" cy="312952"/>
              <a:chOff x="3448050" y="5766279"/>
              <a:chExt cx="630622" cy="312952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3448050" y="5766279"/>
                <a:ext cx="315640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9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763032" y="5766279"/>
                <a:ext cx="100838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42" name="直接箭头连接符 41"/>
              <p:cNvCxnSpPr>
                <a:stCxn id="41" idx="3"/>
              </p:cNvCxnSpPr>
              <p:nvPr/>
            </p:nvCxnSpPr>
            <p:spPr>
              <a:xfrm>
                <a:off x="3863870" y="5922755"/>
                <a:ext cx="21480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>
              <a:off x="4727354" y="5766276"/>
              <a:ext cx="630622" cy="312952"/>
              <a:chOff x="3448050" y="5766279"/>
              <a:chExt cx="630622" cy="312952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3448050" y="5766279"/>
                <a:ext cx="315640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763032" y="5766279"/>
                <a:ext cx="100838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46" name="直接箭头连接符 45"/>
              <p:cNvCxnSpPr>
                <a:stCxn id="45" idx="3"/>
              </p:cNvCxnSpPr>
              <p:nvPr/>
            </p:nvCxnSpPr>
            <p:spPr>
              <a:xfrm>
                <a:off x="3863870" y="5922755"/>
                <a:ext cx="21480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5365691" y="5766276"/>
              <a:ext cx="415820" cy="312952"/>
              <a:chOff x="3448050" y="5766279"/>
              <a:chExt cx="415820" cy="312952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3448050" y="5766279"/>
                <a:ext cx="315640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763032" y="5766279"/>
                <a:ext cx="100838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Using doubly-linked list to implement </a:t>
            </a:r>
            <a:r>
              <a:rPr lang="en-GB" sz="2800" dirty="0">
                <a:latin typeface="Courier New" panose="02070409020205090404" pitchFamily="49" charset="0"/>
                <a:cs typeface="Courier New" panose="02070409020205090404" pitchFamily="49" charset="0"/>
              </a:rPr>
              <a:t>List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 err="1">
                <a:latin typeface="Courier New" panose="02070409020205090404" pitchFamily="49" charset="0"/>
                <a:cs typeface="Courier New" panose="02070409020205090404" pitchFamily="49" charset="0"/>
              </a:rPr>
              <a:t>DLinkedList</a:t>
            </a:r>
            <a:r>
              <a:rPr lang="en-GB" dirty="0"/>
              <a:t> data structure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List</a:t>
                </a:r>
                <a:r>
                  <a:rPr lang="en-US" sz="2000" dirty="0"/>
                  <a:t> interface supports the following operations:</a:t>
                </a:r>
                <a:endParaRPr lang="en-US" sz="2000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Size()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length of the list</a:t>
                </a:r>
                <a:endParaRPr lang="en-US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Get(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Set(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Add(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increase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  <a:endParaRPr lang="en-US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Remove(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decrease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  <a:endParaRPr 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blipFill rotWithShape="1">
                <a:blip r:embed="rId1"/>
                <a:stretch>
                  <a:fillRect t="-8" r="8" b="-15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/>
              <p:cNvSpPr txBox="1"/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9" name="文本框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" t="-132" r="21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/>
              <p:cNvSpPr txBox="1"/>
              <p:nvPr/>
            </p:nvSpPr>
            <p:spPr>
              <a:xfrm>
                <a:off x="1884764" y="2533614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0" name="文本框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4" y="2533614"/>
                <a:ext cx="143834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" t="-162" r="10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本框 130"/>
              <p:cNvSpPr txBox="1"/>
              <p:nvPr/>
            </p:nvSpPr>
            <p:spPr>
              <a:xfrm>
                <a:off x="2149548" y="3062096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1" name="文本框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062096"/>
                <a:ext cx="143834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" t="-34" r="10" b="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本框 131"/>
              <p:cNvSpPr txBox="1"/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2" name="文本框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" t="-64" r="10" b="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文本框 132"/>
              <p:cNvSpPr txBox="1"/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3" name="文本框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" t="-51" r="20" b="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4473937" y="2122212"/>
            <a:ext cx="4234719" cy="923329"/>
            <a:chOff x="4315239" y="3570416"/>
            <a:chExt cx="4234719" cy="923329"/>
          </a:xfrm>
        </p:grpSpPr>
        <p:grpSp>
          <p:nvGrpSpPr>
            <p:cNvPr id="11" name="组合 10"/>
            <p:cNvGrpSpPr/>
            <p:nvPr/>
          </p:nvGrpSpPr>
          <p:grpSpPr>
            <a:xfrm>
              <a:off x="4338983" y="3570416"/>
              <a:ext cx="654346" cy="553997"/>
              <a:chOff x="4572000" y="3528078"/>
              <a:chExt cx="654346" cy="553997"/>
            </a:xfrm>
          </p:grpSpPr>
          <p:cxnSp>
            <p:nvCxnSpPr>
              <p:cNvPr id="44" name="直接箭头连接符 43"/>
              <p:cNvCxnSpPr/>
              <p:nvPr/>
            </p:nvCxnSpPr>
            <p:spPr>
              <a:xfrm>
                <a:off x="4893975" y="3809550"/>
                <a:ext cx="0" cy="2725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/>
              <p:cNvSpPr txBox="1"/>
              <p:nvPr/>
            </p:nvSpPr>
            <p:spPr>
              <a:xfrm>
                <a:off x="4572000" y="3528078"/>
                <a:ext cx="6543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cs typeface="Courier New" panose="02070409020205090404" pitchFamily="49" charset="0"/>
                  </a:rPr>
                  <a:t>head</a:t>
                </a:r>
                <a:endParaRPr lang="en-US" dirty="0">
                  <a:cs typeface="Courier New" panose="02070409020205090404" pitchFamily="49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315239" y="4124413"/>
              <a:ext cx="886767" cy="369332"/>
              <a:chOff x="6086836" y="4299644"/>
              <a:chExt cx="886767" cy="369332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6271567" y="4299644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a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6595567" y="4299644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>
                <a:off x="6687932" y="4398585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文本框 42"/>
              <p:cNvSpPr txBox="1"/>
              <p:nvPr/>
            </p:nvSpPr>
            <p:spPr>
              <a:xfrm>
                <a:off x="6086836" y="4299644"/>
                <a:ext cx="184731" cy="369332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008701" y="4115107"/>
              <a:ext cx="1080072" cy="369332"/>
              <a:chOff x="6780298" y="4290338"/>
              <a:chExt cx="1080072" cy="369332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7158334" y="4290338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7482334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37" name="直接箭头连接符 36"/>
              <p:cNvCxnSpPr/>
              <p:nvPr/>
            </p:nvCxnSpPr>
            <p:spPr>
              <a:xfrm>
                <a:off x="7574699" y="4389279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/>
              <p:cNvSpPr txBox="1"/>
              <p:nvPr/>
            </p:nvSpPr>
            <p:spPr>
              <a:xfrm>
                <a:off x="6973603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39" name="直接箭头连接符 38"/>
              <p:cNvCxnSpPr/>
              <p:nvPr/>
            </p:nvCxnSpPr>
            <p:spPr>
              <a:xfrm flipH="1">
                <a:off x="6780298" y="4565812"/>
                <a:ext cx="2804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/>
          </p:nvGrpSpPr>
          <p:grpSpPr>
            <a:xfrm>
              <a:off x="5893531" y="4115107"/>
              <a:ext cx="1080072" cy="369332"/>
              <a:chOff x="6780298" y="4290338"/>
              <a:chExt cx="1080072" cy="369332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7158334" y="4290338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d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7482334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>
                <a:off x="7574699" y="4389279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6973603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 flipH="1">
                <a:off x="6780298" y="4565812"/>
                <a:ext cx="2804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>
              <a:off x="6778361" y="4115107"/>
              <a:ext cx="1080072" cy="369332"/>
              <a:chOff x="6780298" y="4290338"/>
              <a:chExt cx="1080072" cy="369332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7158334" y="4290338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f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7482334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7574699" y="4389279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6973603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29" name="直接箭头连接符 28"/>
              <p:cNvCxnSpPr/>
              <p:nvPr/>
            </p:nvCxnSpPr>
            <p:spPr>
              <a:xfrm flipH="1">
                <a:off x="6780298" y="4565812"/>
                <a:ext cx="2804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7663191" y="4115107"/>
              <a:ext cx="886767" cy="369332"/>
              <a:chOff x="6780298" y="4290338"/>
              <a:chExt cx="886767" cy="369332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7158334" y="4290338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k</a:t>
                </a:r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7482334" y="4290338"/>
                <a:ext cx="184731" cy="369332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973603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>
                <a:off x="6780298" y="4565812"/>
                <a:ext cx="2804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7965830" y="3574889"/>
              <a:ext cx="475195" cy="553997"/>
              <a:chOff x="4661576" y="3528078"/>
              <a:chExt cx="475195" cy="553997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>
                <a:off x="4893975" y="3809550"/>
                <a:ext cx="0" cy="2725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4661576" y="3528078"/>
                <a:ext cx="47519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cs typeface="Courier New" panose="02070409020205090404" pitchFamily="49" charset="0"/>
                  </a:rPr>
                  <a:t>tail</a:t>
                </a:r>
                <a:endParaRPr lang="en-US" dirty="0">
                  <a:cs typeface="Courier New" panose="02070409020205090404" pitchFamily="49" charset="0"/>
                </a:endParaRPr>
              </a:p>
            </p:txBody>
          </p:sp>
        </p:grpSp>
      </p:grpSp>
      <p:cxnSp>
        <p:nvCxnSpPr>
          <p:cNvPr id="81" name="直接箭头连接符 80"/>
          <p:cNvCxnSpPr/>
          <p:nvPr/>
        </p:nvCxnSpPr>
        <p:spPr>
          <a:xfrm flipH="1">
            <a:off x="4278087" y="2122212"/>
            <a:ext cx="4604656" cy="103338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H="1" flipV="1">
            <a:off x="4278087" y="2122212"/>
            <a:ext cx="4604656" cy="103338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3938943" y="5054199"/>
            <a:ext cx="929550" cy="530218"/>
            <a:chOff x="4434400" y="3528078"/>
            <a:chExt cx="929550" cy="530218"/>
          </a:xfrm>
        </p:grpSpPr>
        <p:cxnSp>
          <p:nvCxnSpPr>
            <p:cNvPr id="144" name="直接箭头连接符 143"/>
            <p:cNvCxnSpPr/>
            <p:nvPr/>
          </p:nvCxnSpPr>
          <p:spPr>
            <a:xfrm>
              <a:off x="4893975" y="3809550"/>
              <a:ext cx="184731" cy="2487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/>
            <p:cNvSpPr txBox="1"/>
            <p:nvPr/>
          </p:nvSpPr>
          <p:spPr>
            <a:xfrm>
              <a:off x="4434400" y="3528078"/>
              <a:ext cx="9295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cs typeface="Courier New" panose="02070409020205090404" pitchFamily="49" charset="0"/>
                </a:rPr>
                <a:t>sentinel</a:t>
              </a:r>
              <a:endParaRPr lang="en-US" dirty="0">
                <a:cs typeface="Courier New" panose="02070409020205090404" pitchFamily="49" charset="0"/>
              </a:endParaRP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4615139" y="5653533"/>
            <a:ext cx="693462" cy="369332"/>
            <a:chOff x="6086836" y="4299644"/>
            <a:chExt cx="693462" cy="369332"/>
          </a:xfrm>
        </p:grpSpPr>
        <p:sp>
          <p:nvSpPr>
            <p:cNvPr id="147" name="文本框 146"/>
            <p:cNvSpPr txBox="1"/>
            <p:nvPr/>
          </p:nvSpPr>
          <p:spPr>
            <a:xfrm>
              <a:off x="6271567" y="4299644"/>
              <a:ext cx="324000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S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6595567" y="4299644"/>
              <a:ext cx="18473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6086836" y="4299644"/>
              <a:ext cx="18473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</p:grpSp>
      <p:cxnSp>
        <p:nvCxnSpPr>
          <p:cNvPr id="151" name="连接符: 肘形 150"/>
          <p:cNvCxnSpPr/>
          <p:nvPr/>
        </p:nvCxnSpPr>
        <p:spPr>
          <a:xfrm>
            <a:off x="4711481" y="5930284"/>
            <a:ext cx="233568" cy="92581"/>
          </a:xfrm>
          <a:prstGeom prst="bentConnector4">
            <a:avLst>
              <a:gd name="adj1" fmla="val -991"/>
              <a:gd name="adj2" fmla="val 237177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连接符: 肘形 156"/>
          <p:cNvCxnSpPr>
            <a:endCxn id="147" idx="0"/>
          </p:cNvCxnSpPr>
          <p:nvPr/>
        </p:nvCxnSpPr>
        <p:spPr>
          <a:xfrm rot="10800000">
            <a:off x="4961870" y="5653534"/>
            <a:ext cx="254366" cy="105855"/>
          </a:xfrm>
          <a:prstGeom prst="bentConnector4">
            <a:avLst>
              <a:gd name="adj1" fmla="val -567"/>
              <a:gd name="adj2" fmla="val 231974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6751522" y="4774766"/>
            <a:ext cx="1957134" cy="13692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GB" sz="1600" b="1" u="sng" dirty="0" err="1">
                <a:solidFill>
                  <a:schemeClr val="tx1"/>
                </a:solidFill>
                <a:cs typeface="Courier New" panose="02070409020205090404" pitchFamily="49" charset="0"/>
              </a:rPr>
              <a:t>AddFirst</a:t>
            </a:r>
            <a:r>
              <a:rPr lang="en-GB" sz="1600" b="1" u="sng" dirty="0">
                <a:solidFill>
                  <a:schemeClr val="tx1"/>
                </a:solidFill>
                <a:cs typeface="Courier New" panose="02070409020205090404" pitchFamily="49" charset="0"/>
              </a:rPr>
              <a:t>(x):</a:t>
            </a:r>
            <a:endParaRPr lang="en-GB" sz="1600" b="1" u="sng" dirty="0">
              <a:solidFill>
                <a:schemeClr val="tx1"/>
              </a:solidFill>
              <a:cs typeface="Courier New" panose="02070409020205090404" pitchFamily="49" charset="0"/>
            </a:endParaRP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x.next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S.next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S.next.prev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=&amp;x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S.next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=&amp;x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x.prev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=&amp;S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98960" y="5653533"/>
            <a:ext cx="693462" cy="369332"/>
            <a:chOff x="5598960" y="5653533"/>
            <a:chExt cx="693462" cy="369332"/>
          </a:xfrm>
        </p:grpSpPr>
        <p:sp>
          <p:nvSpPr>
            <p:cNvPr id="171" name="文本框 170"/>
            <p:cNvSpPr txBox="1"/>
            <p:nvPr/>
          </p:nvSpPr>
          <p:spPr>
            <a:xfrm>
              <a:off x="5783691" y="5653533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x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6107691" y="5653533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598960" y="5653533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</p:grpSp>
      <p:cxnSp>
        <p:nvCxnSpPr>
          <p:cNvPr id="174" name="连接符: 肘形 173"/>
          <p:cNvCxnSpPr>
            <a:endCxn id="150" idx="0"/>
          </p:cNvCxnSpPr>
          <p:nvPr/>
        </p:nvCxnSpPr>
        <p:spPr>
          <a:xfrm rot="10800000">
            <a:off x="4707505" y="5653534"/>
            <a:ext cx="1493728" cy="84555"/>
          </a:xfrm>
          <a:prstGeom prst="bentConnector4">
            <a:avLst>
              <a:gd name="adj1" fmla="val 40"/>
              <a:gd name="adj2" fmla="val 370357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肘形 179"/>
          <p:cNvCxnSpPr>
            <a:endCxn id="171" idx="2"/>
          </p:cNvCxnSpPr>
          <p:nvPr/>
        </p:nvCxnSpPr>
        <p:spPr>
          <a:xfrm>
            <a:off x="4711481" y="5929202"/>
            <a:ext cx="1233472" cy="93663"/>
          </a:xfrm>
          <a:prstGeom prst="bentConnector4">
            <a:avLst>
              <a:gd name="adj1" fmla="val -553"/>
              <a:gd name="adj2" fmla="val 242372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>
            <a:off x="5216235" y="5759390"/>
            <a:ext cx="372825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 flipH="1">
            <a:off x="5307628" y="5929202"/>
            <a:ext cx="379010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3938943" y="3274383"/>
            <a:ext cx="929550" cy="530218"/>
            <a:chOff x="4434400" y="3528078"/>
            <a:chExt cx="929550" cy="530218"/>
          </a:xfrm>
        </p:grpSpPr>
        <p:cxnSp>
          <p:nvCxnSpPr>
            <p:cNvPr id="120" name="直接箭头连接符 119"/>
            <p:cNvCxnSpPr/>
            <p:nvPr/>
          </p:nvCxnSpPr>
          <p:spPr>
            <a:xfrm>
              <a:off x="4893975" y="3809550"/>
              <a:ext cx="184731" cy="2487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120"/>
            <p:cNvSpPr txBox="1"/>
            <p:nvPr/>
          </p:nvSpPr>
          <p:spPr>
            <a:xfrm>
              <a:off x="4434400" y="3528078"/>
              <a:ext cx="9295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cs typeface="Courier New" panose="02070409020205090404" pitchFamily="49" charset="0"/>
                </a:rPr>
                <a:t>sentinel</a:t>
              </a:r>
              <a:endParaRPr lang="en-US" dirty="0">
                <a:cs typeface="Courier New" panose="02070409020205090404" pitchFamily="49" charset="0"/>
              </a:endParaRPr>
            </a:p>
          </p:txBody>
        </p:sp>
      </p:grpSp>
      <p:sp>
        <p:nvSpPr>
          <p:cNvPr id="116" name="文本框 115"/>
          <p:cNvSpPr txBox="1"/>
          <p:nvPr/>
        </p:nvSpPr>
        <p:spPr>
          <a:xfrm>
            <a:off x="4799870" y="3873717"/>
            <a:ext cx="324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409020205090404" pitchFamily="49" charset="0"/>
                <a:cs typeface="Courier New" panose="02070409020205090404" pitchFamily="49" charset="0"/>
              </a:rPr>
              <a:t>S</a:t>
            </a:r>
            <a:endParaRPr lang="en-US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5123870" y="3873717"/>
            <a:ext cx="1847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cxnSp>
        <p:nvCxnSpPr>
          <p:cNvPr id="118" name="直接箭头连接符 117"/>
          <p:cNvCxnSpPr/>
          <p:nvPr/>
        </p:nvCxnSpPr>
        <p:spPr>
          <a:xfrm>
            <a:off x="5216235" y="3972658"/>
            <a:ext cx="285671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4615139" y="3873717"/>
            <a:ext cx="1847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686637" y="3864411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409020205090404" pitchFamily="49" charset="0"/>
                <a:cs typeface="Courier New" panose="02070409020205090404" pitchFamily="49" charset="0"/>
              </a:rPr>
              <a:t>c</a:t>
            </a:r>
            <a:endParaRPr lang="en-US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6010637" y="3864411"/>
            <a:ext cx="18473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cxnSp>
        <p:nvCxnSpPr>
          <p:cNvPr id="113" name="直接箭头连接符 112"/>
          <p:cNvCxnSpPr/>
          <p:nvPr/>
        </p:nvCxnSpPr>
        <p:spPr>
          <a:xfrm>
            <a:off x="6103002" y="3963352"/>
            <a:ext cx="285671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5501906" y="3864411"/>
            <a:ext cx="18473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cxnSp>
        <p:nvCxnSpPr>
          <p:cNvPr id="115" name="直接箭头连接符 114"/>
          <p:cNvCxnSpPr/>
          <p:nvPr/>
        </p:nvCxnSpPr>
        <p:spPr>
          <a:xfrm flipH="1">
            <a:off x="5308601" y="4139885"/>
            <a:ext cx="280459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6193431" y="3864411"/>
            <a:ext cx="1080072" cy="369332"/>
            <a:chOff x="6780298" y="4290338"/>
            <a:chExt cx="1080072" cy="369332"/>
          </a:xfrm>
        </p:grpSpPr>
        <p:sp>
          <p:nvSpPr>
            <p:cNvPr id="106" name="文本框 105"/>
            <p:cNvSpPr txBox="1"/>
            <p:nvPr/>
          </p:nvSpPr>
          <p:spPr>
            <a:xfrm>
              <a:off x="7158334" y="4290338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d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7482334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cxnSp>
          <p:nvCxnSpPr>
            <p:cNvPr id="108" name="直接箭头连接符 107"/>
            <p:cNvCxnSpPr/>
            <p:nvPr/>
          </p:nvCxnSpPr>
          <p:spPr>
            <a:xfrm>
              <a:off x="7574699" y="4389279"/>
              <a:ext cx="285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/>
            <p:cNvSpPr txBox="1"/>
            <p:nvPr/>
          </p:nvSpPr>
          <p:spPr>
            <a:xfrm>
              <a:off x="6973603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 flipH="1">
              <a:off x="6780298" y="4565812"/>
              <a:ext cx="280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/>
          <p:cNvGrpSpPr/>
          <p:nvPr/>
        </p:nvGrpSpPr>
        <p:grpSpPr>
          <a:xfrm>
            <a:off x="7078261" y="3864411"/>
            <a:ext cx="1080072" cy="369332"/>
            <a:chOff x="6780298" y="4290338"/>
            <a:chExt cx="1080072" cy="369332"/>
          </a:xfrm>
        </p:grpSpPr>
        <p:sp>
          <p:nvSpPr>
            <p:cNvPr id="101" name="文本框 100"/>
            <p:cNvSpPr txBox="1"/>
            <p:nvPr/>
          </p:nvSpPr>
          <p:spPr>
            <a:xfrm>
              <a:off x="7158334" y="4290338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f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7482334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cxnSp>
          <p:nvCxnSpPr>
            <p:cNvPr id="103" name="直接箭头连接符 102"/>
            <p:cNvCxnSpPr/>
            <p:nvPr/>
          </p:nvCxnSpPr>
          <p:spPr>
            <a:xfrm>
              <a:off x="7574699" y="4389279"/>
              <a:ext cx="285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/>
            <p:cNvSpPr txBox="1"/>
            <p:nvPr/>
          </p:nvSpPr>
          <p:spPr>
            <a:xfrm>
              <a:off x="6973603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cxnSp>
          <p:nvCxnSpPr>
            <p:cNvPr id="105" name="直接箭头连接符 104"/>
            <p:cNvCxnSpPr/>
            <p:nvPr/>
          </p:nvCxnSpPr>
          <p:spPr>
            <a:xfrm flipH="1">
              <a:off x="6780298" y="4565812"/>
              <a:ext cx="280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7963091" y="3864411"/>
            <a:ext cx="886767" cy="369332"/>
            <a:chOff x="6780298" y="4290338"/>
            <a:chExt cx="886767" cy="369332"/>
          </a:xfrm>
        </p:grpSpPr>
        <p:sp>
          <p:nvSpPr>
            <p:cNvPr id="97" name="文本框 96"/>
            <p:cNvSpPr txBox="1"/>
            <p:nvPr/>
          </p:nvSpPr>
          <p:spPr>
            <a:xfrm>
              <a:off x="7158334" y="4290338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k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7482334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6973603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>
            <a:xfrm flipH="1">
              <a:off x="6780298" y="4565812"/>
              <a:ext cx="280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连接符: 肘形 84"/>
          <p:cNvCxnSpPr>
            <a:endCxn id="97" idx="2"/>
          </p:cNvCxnSpPr>
          <p:nvPr/>
        </p:nvCxnSpPr>
        <p:spPr>
          <a:xfrm>
            <a:off x="4707504" y="4138468"/>
            <a:ext cx="3795623" cy="95275"/>
          </a:xfrm>
          <a:prstGeom prst="bentConnector4">
            <a:avLst>
              <a:gd name="adj1" fmla="val -64"/>
              <a:gd name="adj2" fmla="val 238297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肘形 136"/>
          <p:cNvCxnSpPr>
            <a:endCxn id="116" idx="0"/>
          </p:cNvCxnSpPr>
          <p:nvPr/>
        </p:nvCxnSpPr>
        <p:spPr>
          <a:xfrm rot="10800000">
            <a:off x="4961871" y="3873718"/>
            <a:ext cx="3795625" cy="98295"/>
          </a:xfrm>
          <a:prstGeom prst="bentConnector4">
            <a:avLst>
              <a:gd name="adj1" fmla="val 19"/>
              <a:gd name="adj2" fmla="val 255043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4868493" y="3241442"/>
            <a:ext cx="36138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rgbClr val="C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S.next</a:t>
            </a:r>
            <a:r>
              <a:rPr lang="en-GB" dirty="0">
                <a:solidFill>
                  <a:srgbClr val="C00000"/>
                </a:solidFill>
                <a:cs typeface="Courier New" panose="02070409020205090404" pitchFamily="49" charset="0"/>
              </a:rPr>
              <a:t> is head, and </a:t>
            </a:r>
            <a:r>
              <a:rPr lang="en-GB" dirty="0" err="1">
                <a:solidFill>
                  <a:srgbClr val="C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S.prev</a:t>
            </a:r>
            <a:r>
              <a:rPr lang="en-GB" dirty="0">
                <a:solidFill>
                  <a:srgbClr val="C00000"/>
                </a:solidFill>
                <a:cs typeface="Courier New" panose="02070409020205090404" pitchFamily="49" charset="0"/>
              </a:rPr>
              <a:t> is tail</a:t>
            </a:r>
            <a:endParaRPr lang="en-US" dirty="0">
              <a:solidFill>
                <a:srgbClr val="C00000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55653" y="4600904"/>
            <a:ext cx="693462" cy="369332"/>
            <a:chOff x="5055653" y="4600904"/>
            <a:chExt cx="693462" cy="369332"/>
          </a:xfrm>
        </p:grpSpPr>
        <p:sp>
          <p:nvSpPr>
            <p:cNvPr id="123" name="文本框 122"/>
            <p:cNvSpPr txBox="1"/>
            <p:nvPr/>
          </p:nvSpPr>
          <p:spPr>
            <a:xfrm>
              <a:off x="5240384" y="4600904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x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5564384" y="4600904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5055653" y="4600904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</p:grpSp>
      <p:cxnSp>
        <p:nvCxnSpPr>
          <p:cNvPr id="127" name="直接箭头连接符 126"/>
          <p:cNvCxnSpPr/>
          <p:nvPr/>
        </p:nvCxnSpPr>
        <p:spPr>
          <a:xfrm flipV="1">
            <a:off x="5653054" y="4243049"/>
            <a:ext cx="110068" cy="45628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H="1">
            <a:off x="5477884" y="4143849"/>
            <a:ext cx="112102" cy="457055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5216235" y="3972013"/>
            <a:ext cx="98715" cy="628562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 flipH="1" flipV="1">
            <a:off x="5075033" y="4243049"/>
            <a:ext cx="72753" cy="451236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ourier New" panose="02070409020205090404" pitchFamily="49" charset="0"/>
                <a:cs typeface="Courier New" panose="02070409020205090404" pitchFamily="49" charset="0"/>
              </a:rPr>
              <a:t>Queue</a:t>
            </a:r>
            <a:r>
              <a:rPr lang="en-GB" sz="2400" dirty="0"/>
              <a:t> ADT: FIFO </a:t>
            </a:r>
            <a:r>
              <a:rPr lang="en-GB" sz="2400" dirty="0">
                <a:latin typeface="Courier New" panose="02070409020205090404" pitchFamily="49" charset="0"/>
                <a:cs typeface="Courier New" panose="02070409020205090404" pitchFamily="49" charset="0"/>
              </a:rPr>
              <a:t>Queue</a:t>
            </a:r>
            <a:r>
              <a:rPr lang="en-GB" sz="2400" dirty="0"/>
              <a:t>, </a:t>
            </a:r>
            <a:r>
              <a:rPr lang="en-GB" sz="2400" dirty="0">
                <a:latin typeface="Courier New" panose="02070409020205090404" pitchFamily="49" charset="0"/>
                <a:cs typeface="Courier New" panose="02070409020205090404" pitchFamily="49" charset="0"/>
              </a:rPr>
              <a:t>Stack</a:t>
            </a:r>
            <a:r>
              <a:rPr lang="en-GB" sz="2400" dirty="0"/>
              <a:t> (LIFO </a:t>
            </a:r>
            <a:r>
              <a:rPr lang="en-GB" sz="2400" dirty="0">
                <a:latin typeface="Courier New" panose="02070409020205090404" pitchFamily="49" charset="0"/>
                <a:cs typeface="Courier New" panose="02070409020205090404" pitchFamily="49" charset="0"/>
              </a:rPr>
              <a:t>Queue</a:t>
            </a:r>
            <a:r>
              <a:rPr lang="en-GB" sz="2400" dirty="0"/>
              <a:t>), </a:t>
            </a:r>
            <a:r>
              <a:rPr lang="en-GB" sz="2400" dirty="0">
                <a:latin typeface="Courier New" panose="02070409020205090404" pitchFamily="49" charset="0"/>
                <a:cs typeface="Courier New" panose="02070409020205090404" pitchFamily="49" charset="0"/>
              </a:rPr>
              <a:t>Deque</a:t>
            </a:r>
            <a:endParaRPr lang="en-GB" sz="2400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2400" dirty="0">
                <a:latin typeface="Courier New" panose="02070409020205090404" pitchFamily="49" charset="0"/>
                <a:cs typeface="Courier New" panose="02070409020205090404" pitchFamily="49" charset="0"/>
              </a:rPr>
              <a:t>List</a:t>
            </a:r>
            <a:r>
              <a:rPr lang="en-GB" sz="2400" dirty="0"/>
              <a:t> ADT: can implement various Queue</a:t>
            </a:r>
            <a:endParaRPr lang="en-GB" sz="2400" dirty="0"/>
          </a:p>
          <a:p>
            <a:r>
              <a:rPr lang="en-GB" sz="2400" dirty="0"/>
              <a:t>Array based implementations (simple/circular):</a:t>
            </a:r>
            <a:endParaRPr lang="en-GB" sz="2400" dirty="0"/>
          </a:p>
          <a:p>
            <a:pPr lvl="1"/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Queries are fast, updates (i.e.,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Set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) are also fast</a:t>
            </a:r>
            <a:endParaRPr lang="en-GB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Modifications (i.e.,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Add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Remove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) are fast at “start” and “end”, but slow in “middle”</a:t>
            </a:r>
            <a:endParaRPr lang="en-GB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Capacity can be a problem (come back to this later…)</a:t>
            </a:r>
            <a:endParaRPr lang="en-GB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400" dirty="0"/>
              <a:t>Linked list based implementations (singly/doubly linked):</a:t>
            </a:r>
            <a:endParaRPr lang="en-GB" sz="2400" dirty="0"/>
          </a:p>
          <a:p>
            <a:pPr lvl="1"/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Operations (queries, updates, and modifications) are fast at “start” and “end”, but slow in “middle”</a:t>
            </a:r>
            <a:endParaRPr lang="en-GB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No capacity issue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Ch10 (10.1-10.3)</a:t>
            </a:r>
            <a:endParaRPr lang="en-GB" sz="2400" dirty="0"/>
          </a:p>
          <a:p>
            <a:r>
              <a:rPr lang="en-GB" sz="2400" dirty="0"/>
              <a:t>[Morin] Ch1 (1.1, 1.2), Ch2 (2.1-2.4), Ch3 (3.1, 3.2)</a:t>
            </a:r>
            <a:endParaRPr 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0" y="3435348"/>
            <a:ext cx="2038350" cy="3057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Application of </a:t>
            </a:r>
            <a:r>
              <a:rPr lang="en-GB" sz="2800" dirty="0">
                <a:cs typeface="Courier New" panose="02070409020205090404" pitchFamily="49" charset="0"/>
              </a:rPr>
              <a:t>Stack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/>
              <a:t>Balancing Symbols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8651" y="1690689"/>
            <a:ext cx="788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Compiler needs to check whether the parentheses (), brackets [], and braces {} are </a:t>
            </a:r>
            <a:r>
              <a:rPr lang="en-GB" sz="2400" dirty="0">
                <a:solidFill>
                  <a:srgbClr val="C00000"/>
                </a:solidFill>
              </a:rPr>
              <a:t>matched</a:t>
            </a:r>
            <a:r>
              <a:rPr lang="en-GB" sz="2400" dirty="0"/>
              <a:t>.</a:t>
            </a:r>
            <a:endParaRPr 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28650" y="2744352"/>
            <a:ext cx="4672693" cy="3384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  <a:cs typeface="Courier New" panose="02070409020205090404" pitchFamily="49" charset="0"/>
              </a:rPr>
              <a:t>CheckParen</a:t>
            </a:r>
            <a:r>
              <a:rPr lang="en-GB" b="1" u="sng" dirty="0">
                <a:solidFill>
                  <a:schemeClr val="tx1"/>
                </a:solidFill>
                <a:cs typeface="Courier New" panose="02070409020205090404" pitchFamily="49" charset="0"/>
              </a:rPr>
              <a:t>(str):</a:t>
            </a:r>
            <a:endParaRPr lang="en-GB" b="1" u="sng" dirty="0">
              <a:solidFill>
                <a:schemeClr val="tx1"/>
              </a:solidFill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Stack s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=1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while (str[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]!=NULL)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(str[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 is ‘(’ or ‘[’ or ‘{’)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(str[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(str[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 is ‘)’ or ‘]’ or ‘}’)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if 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s.empty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return </a:t>
            </a:r>
            <a:r>
              <a:rPr lang="en-GB" sz="1600" b="1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false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if 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s.pop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 and str[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 mismatch)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return </a:t>
            </a:r>
            <a:r>
              <a:rPr lang="en-GB" sz="1600" b="1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false</a:t>
            </a:r>
            <a:endParaRPr lang="en-GB" sz="1600" b="1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++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return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s.empty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5671457" y="2744352"/>
            <a:ext cx="2623457" cy="4778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if (a&gt;b) {b=c[10];}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5671456" y="3444837"/>
            <a:ext cx="2623457" cy="4778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if (a&gt;b) {b=c[10];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直接箭头连接符 7"/>
          <p:cNvCxnSpPr>
            <a:stCxn id="7" idx="1"/>
          </p:cNvCxnSpPr>
          <p:nvPr/>
        </p:nvCxnSpPr>
        <p:spPr>
          <a:xfrm flipH="1">
            <a:off x="2743200" y="3683747"/>
            <a:ext cx="2928256" cy="224896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/>
          <p:cNvSpPr/>
          <p:nvPr/>
        </p:nvSpPr>
        <p:spPr>
          <a:xfrm>
            <a:off x="5671456" y="4161566"/>
            <a:ext cx="2623457" cy="4778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if (a&gt;b)) {b=c[10];}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直接箭头连接符 11"/>
          <p:cNvCxnSpPr>
            <a:stCxn id="11" idx="1"/>
          </p:cNvCxnSpPr>
          <p:nvPr/>
        </p:nvCxnSpPr>
        <p:spPr>
          <a:xfrm flipH="1">
            <a:off x="2964996" y="4400476"/>
            <a:ext cx="2706460" cy="5758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/>
          <p:cNvSpPr/>
          <p:nvPr/>
        </p:nvSpPr>
        <p:spPr>
          <a:xfrm>
            <a:off x="5671455" y="4878295"/>
            <a:ext cx="2623457" cy="4778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if (a&gt;b) {b=c[10);}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" name="直接箭头连接符 15"/>
          <p:cNvCxnSpPr>
            <a:stCxn id="15" idx="1"/>
          </p:cNvCxnSpPr>
          <p:nvPr/>
        </p:nvCxnSpPr>
        <p:spPr>
          <a:xfrm flipH="1">
            <a:off x="2964996" y="5117205"/>
            <a:ext cx="2706459" cy="33112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: 圆角 38"/>
          <p:cNvSpPr/>
          <p:nvPr/>
        </p:nvSpPr>
        <p:spPr>
          <a:xfrm>
            <a:off x="663262" y="3450093"/>
            <a:ext cx="1632263" cy="3539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矩形: 圆角 37"/>
          <p:cNvSpPr/>
          <p:nvPr/>
        </p:nvSpPr>
        <p:spPr>
          <a:xfrm>
            <a:off x="2841750" y="1724205"/>
            <a:ext cx="1939800" cy="4778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Application of </a:t>
            </a:r>
            <a:r>
              <a:rPr lang="en-GB" sz="2800" dirty="0">
                <a:cs typeface="Courier New" panose="02070409020205090404" pitchFamily="49" charset="0"/>
              </a:rPr>
              <a:t>Stack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/>
              <a:t>Evaluating Postfix Expressions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28650" y="1763060"/>
                <a:ext cx="43883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How do we evaluate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?</a:t>
                </a:r>
                <a:endParaRPr lang="en-US" sz="20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63060"/>
                <a:ext cx="4388317" cy="400110"/>
              </a:xfrm>
              <a:prstGeom prst="rect">
                <a:avLst/>
              </a:prstGeom>
              <a:blipFill rotWithShape="1">
                <a:blip r:embed="rId1"/>
                <a:stretch>
                  <a:fillRect t="-75" r="11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6166757" y="2460684"/>
            <a:ext cx="843500" cy="1143885"/>
            <a:chOff x="5519057" y="2157463"/>
            <a:chExt cx="843500" cy="114388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5519057" y="2993571"/>
                  <a:ext cx="2164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9057" y="2993571"/>
                  <a:ext cx="216405" cy="307777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6146152" y="2993570"/>
                  <a:ext cx="2164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152" y="2993570"/>
                  <a:ext cx="216405" cy="307777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矩形 9"/>
                <p:cNvSpPr/>
                <p:nvPr/>
              </p:nvSpPr>
              <p:spPr>
                <a:xfrm>
                  <a:off x="5735462" y="2157463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5462" y="2157463"/>
                  <a:ext cx="410690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7" name="直接箭头连接符 16"/>
            <p:cNvCxnSpPr>
              <a:stCxn id="9" idx="0"/>
              <a:endCxn id="10" idx="2"/>
            </p:cNvCxnSpPr>
            <p:nvPr/>
          </p:nvCxnSpPr>
          <p:spPr>
            <a:xfrm flipV="1">
              <a:off x="5627260" y="2526795"/>
              <a:ext cx="313547" cy="46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4" idx="0"/>
              <a:endCxn id="10" idx="2"/>
            </p:cNvCxnSpPr>
            <p:nvPr/>
          </p:nvCxnSpPr>
          <p:spPr>
            <a:xfrm flipH="1" flipV="1">
              <a:off x="5940807" y="2526795"/>
              <a:ext cx="313548" cy="4667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7419080" y="2460684"/>
            <a:ext cx="849913" cy="1143885"/>
            <a:chOff x="5519057" y="2157463"/>
            <a:chExt cx="849913" cy="114388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5519057" y="2993571"/>
                  <a:ext cx="18755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9057" y="2993571"/>
                  <a:ext cx="187551" cy="307777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6146152" y="2993570"/>
                  <a:ext cx="2228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152" y="2993570"/>
                  <a:ext cx="222818" cy="307777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矩形 24"/>
                <p:cNvSpPr/>
                <p:nvPr/>
              </p:nvSpPr>
              <p:spPr>
                <a:xfrm>
                  <a:off x="5735462" y="2157463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5462" y="2157463"/>
                  <a:ext cx="410690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26" name="直接箭头连接符 25"/>
            <p:cNvCxnSpPr>
              <a:stCxn id="23" idx="0"/>
              <a:endCxn id="25" idx="2"/>
            </p:cNvCxnSpPr>
            <p:nvPr/>
          </p:nvCxnSpPr>
          <p:spPr>
            <a:xfrm flipV="1">
              <a:off x="5612833" y="2526795"/>
              <a:ext cx="327974" cy="46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4" idx="0"/>
              <a:endCxn id="25" idx="2"/>
            </p:cNvCxnSpPr>
            <p:nvPr/>
          </p:nvCxnSpPr>
          <p:spPr>
            <a:xfrm flipH="1" flipV="1">
              <a:off x="5940807" y="2526795"/>
              <a:ext cx="316754" cy="4667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6588507" y="1758208"/>
            <a:ext cx="1252323" cy="702476"/>
            <a:chOff x="6588507" y="1690689"/>
            <a:chExt cx="1252323" cy="70247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矩形 27"/>
                <p:cNvSpPr/>
                <p:nvPr/>
              </p:nvSpPr>
              <p:spPr>
                <a:xfrm>
                  <a:off x="7010257" y="1690689"/>
                  <a:ext cx="4026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257" y="1690689"/>
                  <a:ext cx="402674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29" name="直接箭头连接符 28"/>
            <p:cNvCxnSpPr>
              <a:stCxn id="10" idx="0"/>
              <a:endCxn id="28" idx="2"/>
            </p:cNvCxnSpPr>
            <p:nvPr/>
          </p:nvCxnSpPr>
          <p:spPr>
            <a:xfrm flipV="1">
              <a:off x="6588507" y="2060021"/>
              <a:ext cx="623087" cy="333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5" idx="0"/>
              <a:endCxn id="28" idx="2"/>
            </p:cNvCxnSpPr>
            <p:nvPr/>
          </p:nvCxnSpPr>
          <p:spPr>
            <a:xfrm flipH="1" flipV="1">
              <a:off x="7211594" y="2060021"/>
              <a:ext cx="629236" cy="333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634126" y="2388264"/>
                <a:ext cx="4045466" cy="747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If we place operators </a:t>
                </a:r>
                <a:r>
                  <a:rPr lang="en-GB" sz="2000" b="1" dirty="0"/>
                  <a:t>after</a:t>
                </a:r>
                <a:r>
                  <a:rPr lang="en-GB" sz="2000" dirty="0"/>
                  <a:t> operands:</a:t>
                </a:r>
                <a:endParaRPr lang="en-GB" sz="20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26" y="2388264"/>
                <a:ext cx="4045466" cy="747512"/>
              </a:xfrm>
              <a:prstGeom prst="rect">
                <a:avLst/>
              </a:prstGeom>
              <a:blipFill rotWithShape="1">
                <a:blip r:embed="rId8"/>
                <a:stretch>
                  <a:fillRect l="-10" t="-4" r="7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634126" y="3096150"/>
                <a:ext cx="441524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In fact, we can remove the parentheses:</a:t>
                </a:r>
                <a:endParaRPr lang="en-GB" sz="2000" dirty="0"/>
              </a:p>
              <a:p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×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26" y="3096150"/>
                <a:ext cx="4415248" cy="707886"/>
              </a:xfrm>
              <a:prstGeom prst="rect">
                <a:avLst/>
              </a:prstGeom>
              <a:blipFill rotWithShape="1">
                <a:blip r:embed="rId9"/>
                <a:stretch>
                  <a:fillRect l="-9" t="-74" r="11" b="-14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0" name="文本框 39"/>
          <p:cNvSpPr txBox="1"/>
          <p:nvPr/>
        </p:nvSpPr>
        <p:spPr>
          <a:xfrm>
            <a:off x="3714327" y="2163170"/>
            <a:ext cx="167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infix expression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79393" y="3788647"/>
            <a:ext cx="191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postfix expression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28650" y="4319300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Postfix notation</a:t>
            </a:r>
            <a:r>
              <a:rPr lang="en-GB" dirty="0"/>
              <a:t>, also known as </a:t>
            </a:r>
            <a:r>
              <a:rPr lang="en-GB" b="1" dirty="0">
                <a:solidFill>
                  <a:schemeClr val="accent1"/>
                </a:solidFill>
              </a:rPr>
              <a:t>reverse Polish notation</a:t>
            </a:r>
            <a:r>
              <a:rPr lang="en-GB" dirty="0"/>
              <a:t> (</a:t>
            </a:r>
            <a:r>
              <a:rPr lang="en-GB" b="1" dirty="0">
                <a:solidFill>
                  <a:schemeClr val="accent1"/>
                </a:solidFill>
              </a:rPr>
              <a:t>RPN</a:t>
            </a:r>
            <a:r>
              <a:rPr lang="en-GB" dirty="0"/>
              <a:t>), </a:t>
            </a:r>
            <a:r>
              <a:rPr lang="en-US" dirty="0"/>
              <a:t>is a mathematical notation in which operators follow their operands. If there are multiple operations, operators are given immediately after their last operands.</a:t>
            </a:r>
            <a:endParaRPr 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28650" y="5323846"/>
            <a:ext cx="3601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RPN does not need </a:t>
            </a:r>
            <a:r>
              <a:rPr lang="en-US" sz="2000" dirty="0">
                <a:solidFill>
                  <a:srgbClr val="C00000"/>
                </a:solidFill>
              </a:rPr>
              <a:t>parentheses!</a:t>
            </a:r>
            <a:endParaRPr lang="en-US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5051618" y="5323846"/>
                <a:ext cx="2455865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000" i="1" u="sng" dirty="0"/>
                  <a:t>One more example:</a:t>
                </a:r>
                <a:endParaRPr lang="en-GB" sz="2000" i="1" u="sng" dirty="0"/>
              </a:p>
              <a:p>
                <a:r>
                  <a:rPr lang="en-GB" sz="2000" dirty="0"/>
                  <a:t>Infix: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618" y="5323846"/>
                <a:ext cx="2455865" cy="784830"/>
              </a:xfrm>
              <a:prstGeom prst="rect">
                <a:avLst/>
              </a:prstGeom>
              <a:blipFill rotWithShape="1">
                <a:blip r:embed="rId10"/>
                <a:stretch>
                  <a:fillRect l="-8" t="-1" r="21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5049374" y="6026044"/>
                <a:ext cx="22339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RPN: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74" y="6026044"/>
                <a:ext cx="2233945" cy="400110"/>
              </a:xfrm>
              <a:prstGeom prst="rect">
                <a:avLst/>
              </a:prstGeom>
              <a:blipFill rotWithShape="1">
                <a:blip r:embed="rId11"/>
                <a:stretch>
                  <a:fillRect l="-22" t="-132" r="23" b="-26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2" grpId="0"/>
      <p:bldP spid="36" grpId="0"/>
      <p:bldP spid="37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Application of </a:t>
            </a:r>
            <a:r>
              <a:rPr lang="en-GB" sz="2800" dirty="0">
                <a:cs typeface="Courier New" panose="02070409020205090404" pitchFamily="49" charset="0"/>
              </a:rPr>
              <a:t>Stack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/>
              <a:t>Evaluating Postfix Expressions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8650" y="1690689"/>
            <a:ext cx="5851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Given an expression in RPN, how to evaluate its value?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650" y="2237590"/>
            <a:ext cx="4672693" cy="23828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  <a:cs typeface="Courier New" panose="02070409020205090404" pitchFamily="49" charset="0"/>
              </a:rPr>
              <a:t>EvalRPN</a:t>
            </a:r>
            <a:r>
              <a:rPr lang="en-GB" b="1" u="sng" dirty="0">
                <a:solidFill>
                  <a:schemeClr val="tx1"/>
                </a:solidFill>
                <a:cs typeface="Courier New" panose="02070409020205090404" pitchFamily="49" charset="0"/>
              </a:rPr>
              <a:t>(str):</a:t>
            </a:r>
            <a:endParaRPr lang="en-GB" b="1" u="sng" dirty="0">
              <a:solidFill>
                <a:schemeClr val="tx1"/>
              </a:solidFill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Stack s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while ((token=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NextToken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(str))!=NULL)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(token is an operand)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(token)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else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res=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PopOperandAndCalc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s,token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	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(res)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return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s.pop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059485" y="3835580"/>
                <a:ext cx="2399247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000" i="1" u="sng" dirty="0"/>
                  <a:t>One simple example:</a:t>
                </a:r>
                <a:endParaRPr lang="en-GB" sz="2000" i="1" u="sng" dirty="0"/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485" y="3835580"/>
                <a:ext cx="2399247" cy="784830"/>
              </a:xfrm>
              <a:prstGeom prst="rect">
                <a:avLst/>
              </a:prstGeom>
              <a:blipFill rotWithShape="1">
                <a:blip r:embed="rId1"/>
                <a:stretch>
                  <a:fillRect l="-13" t="-23" r="22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 rot="16200000">
            <a:off x="726622" y="6111874"/>
            <a:ext cx="283028" cy="478971"/>
            <a:chOff x="1623856" y="5647268"/>
            <a:chExt cx="283028" cy="478971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623856" y="5647268"/>
              <a:ext cx="0" cy="478971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623856" y="5647268"/>
              <a:ext cx="283028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623856" y="6126239"/>
              <a:ext cx="283028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箭头连接符 12"/>
          <p:cNvCxnSpPr/>
          <p:nvPr/>
        </p:nvCxnSpPr>
        <p:spPr>
          <a:xfrm flipV="1">
            <a:off x="6219825" y="4620410"/>
            <a:ext cx="1" cy="2884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1347106" y="6025179"/>
            <a:ext cx="478971" cy="467694"/>
            <a:chOff x="1347106" y="6025179"/>
            <a:chExt cx="478971" cy="467694"/>
          </a:xfrm>
        </p:grpSpPr>
        <p:sp>
          <p:nvSpPr>
            <p:cNvPr id="12" name="文本框 11"/>
            <p:cNvSpPr txBox="1"/>
            <p:nvPr/>
          </p:nvSpPr>
          <p:spPr>
            <a:xfrm>
              <a:off x="1425330" y="6025179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3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 rot="16200000">
              <a:off x="1445078" y="6111873"/>
              <a:ext cx="283028" cy="478971"/>
              <a:chOff x="1623856" y="5647268"/>
              <a:chExt cx="283028" cy="478971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1623856" y="5647268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1623856" y="5647268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H="1">
                <a:off x="1623856" y="612623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2" name="直接箭头连接符 31"/>
          <p:cNvCxnSpPr/>
          <p:nvPr/>
        </p:nvCxnSpPr>
        <p:spPr>
          <a:xfrm flipV="1">
            <a:off x="6420795" y="4620410"/>
            <a:ext cx="1" cy="2884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2065562" y="5655845"/>
            <a:ext cx="478971" cy="837027"/>
            <a:chOff x="2143785" y="5655846"/>
            <a:chExt cx="478971" cy="837027"/>
          </a:xfrm>
        </p:grpSpPr>
        <p:sp>
          <p:nvSpPr>
            <p:cNvPr id="21" name="文本框 20"/>
            <p:cNvSpPr txBox="1"/>
            <p:nvPr/>
          </p:nvSpPr>
          <p:spPr>
            <a:xfrm>
              <a:off x="2222009" y="6025179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3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 rot="16200000">
              <a:off x="2241757" y="6111873"/>
              <a:ext cx="283028" cy="478971"/>
              <a:chOff x="1623856" y="5647268"/>
              <a:chExt cx="283028" cy="478971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1623856" y="5647268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>
                <a:off x="1623856" y="5647268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H="1">
                <a:off x="1623856" y="612623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32"/>
            <p:cNvSpPr txBox="1"/>
            <p:nvPr/>
          </p:nvSpPr>
          <p:spPr>
            <a:xfrm>
              <a:off x="2222008" y="5655846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6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</p:grpSp>
      <p:cxnSp>
        <p:nvCxnSpPr>
          <p:cNvPr id="35" name="直接箭头连接符 34"/>
          <p:cNvCxnSpPr/>
          <p:nvPr/>
        </p:nvCxnSpPr>
        <p:spPr>
          <a:xfrm flipV="1">
            <a:off x="6646787" y="4620409"/>
            <a:ext cx="1" cy="2884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2784016" y="4818819"/>
            <a:ext cx="478971" cy="1674053"/>
            <a:chOff x="2784016" y="4818819"/>
            <a:chExt cx="478971" cy="1674053"/>
          </a:xfrm>
        </p:grpSpPr>
        <p:sp>
          <p:nvSpPr>
            <p:cNvPr id="37" name="文本框 36"/>
            <p:cNvSpPr txBox="1"/>
            <p:nvPr/>
          </p:nvSpPr>
          <p:spPr>
            <a:xfrm>
              <a:off x="2862240" y="5471179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3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 rot="16200000">
              <a:off x="2881988" y="6111872"/>
              <a:ext cx="283028" cy="478971"/>
              <a:chOff x="1623856" y="5647268"/>
              <a:chExt cx="283028" cy="478971"/>
            </a:xfrm>
          </p:grpSpPr>
          <p:cxnSp>
            <p:nvCxnSpPr>
              <p:cNvPr id="40" name="直接连接符 39"/>
              <p:cNvCxnSpPr/>
              <p:nvPr/>
            </p:nvCxnSpPr>
            <p:spPr>
              <a:xfrm>
                <a:off x="1623856" y="5647268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>
                <a:off x="1623856" y="5647268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H="1">
                <a:off x="1623856" y="612623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文本框 38"/>
            <p:cNvSpPr txBox="1"/>
            <p:nvPr/>
          </p:nvSpPr>
          <p:spPr>
            <a:xfrm>
              <a:off x="2862240" y="4818819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6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矩形 42"/>
                <p:cNvSpPr/>
                <p:nvPr/>
              </p:nvSpPr>
              <p:spPr>
                <a:xfrm>
                  <a:off x="2818157" y="5138128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矩形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157" y="5138128"/>
                  <a:ext cx="410690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45" name="组合 44"/>
          <p:cNvGrpSpPr/>
          <p:nvPr/>
        </p:nvGrpSpPr>
        <p:grpSpPr>
          <a:xfrm>
            <a:off x="3502472" y="6025177"/>
            <a:ext cx="478971" cy="467694"/>
            <a:chOff x="1347106" y="6025179"/>
            <a:chExt cx="478971" cy="467694"/>
          </a:xfrm>
        </p:grpSpPr>
        <p:sp>
          <p:nvSpPr>
            <p:cNvPr id="46" name="文本框 45"/>
            <p:cNvSpPr txBox="1"/>
            <p:nvPr/>
          </p:nvSpPr>
          <p:spPr>
            <a:xfrm>
              <a:off x="1425330" y="6025179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9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 rot="16200000">
              <a:off x="1445078" y="6111873"/>
              <a:ext cx="283028" cy="478971"/>
              <a:chOff x="1623856" y="5647268"/>
              <a:chExt cx="283028" cy="478971"/>
            </a:xfrm>
          </p:grpSpPr>
          <p:cxnSp>
            <p:nvCxnSpPr>
              <p:cNvPr id="48" name="直接连接符 47"/>
              <p:cNvCxnSpPr/>
              <p:nvPr/>
            </p:nvCxnSpPr>
            <p:spPr>
              <a:xfrm>
                <a:off x="1623856" y="5647268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H="1">
                <a:off x="1623856" y="5647268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>
                <a:off x="1623856" y="612623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直接箭头连接符 50"/>
          <p:cNvCxnSpPr/>
          <p:nvPr/>
        </p:nvCxnSpPr>
        <p:spPr>
          <a:xfrm flipV="1">
            <a:off x="6862199" y="4620409"/>
            <a:ext cx="1" cy="2884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4142702" y="5655845"/>
            <a:ext cx="478971" cy="837027"/>
            <a:chOff x="2143785" y="5655846"/>
            <a:chExt cx="478971" cy="837027"/>
          </a:xfrm>
        </p:grpSpPr>
        <p:sp>
          <p:nvSpPr>
            <p:cNvPr id="53" name="文本框 52"/>
            <p:cNvSpPr txBox="1"/>
            <p:nvPr/>
          </p:nvSpPr>
          <p:spPr>
            <a:xfrm>
              <a:off x="2222009" y="6025179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9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 rot="16200000">
              <a:off x="2241757" y="6111873"/>
              <a:ext cx="283028" cy="478971"/>
              <a:chOff x="1623856" y="5647268"/>
              <a:chExt cx="283028" cy="478971"/>
            </a:xfrm>
          </p:grpSpPr>
          <p:cxnSp>
            <p:nvCxnSpPr>
              <p:cNvPr id="56" name="直接连接符 55"/>
              <p:cNvCxnSpPr/>
              <p:nvPr/>
            </p:nvCxnSpPr>
            <p:spPr>
              <a:xfrm>
                <a:off x="1623856" y="5647268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1623856" y="5647268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H="1">
                <a:off x="1623856" y="612623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2222008" y="5655846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8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</p:grpSp>
      <p:cxnSp>
        <p:nvCxnSpPr>
          <p:cNvPr id="59" name="直接箭头连接符 58"/>
          <p:cNvCxnSpPr/>
          <p:nvPr/>
        </p:nvCxnSpPr>
        <p:spPr>
          <a:xfrm flipV="1">
            <a:off x="7082333" y="4620408"/>
            <a:ext cx="1" cy="2884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4864866" y="4818819"/>
            <a:ext cx="478971" cy="1674053"/>
            <a:chOff x="2784016" y="4818819"/>
            <a:chExt cx="478971" cy="1674053"/>
          </a:xfrm>
        </p:grpSpPr>
        <p:sp>
          <p:nvSpPr>
            <p:cNvPr id="61" name="文本框 60"/>
            <p:cNvSpPr txBox="1"/>
            <p:nvPr/>
          </p:nvSpPr>
          <p:spPr>
            <a:xfrm>
              <a:off x="2862240" y="5471179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9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 rot="16200000">
              <a:off x="2881988" y="6111872"/>
              <a:ext cx="283028" cy="478971"/>
              <a:chOff x="1623856" y="5647268"/>
              <a:chExt cx="283028" cy="478971"/>
            </a:xfrm>
          </p:grpSpPr>
          <p:cxnSp>
            <p:nvCxnSpPr>
              <p:cNvPr id="65" name="直接连接符 64"/>
              <p:cNvCxnSpPr/>
              <p:nvPr/>
            </p:nvCxnSpPr>
            <p:spPr>
              <a:xfrm>
                <a:off x="1623856" y="5647268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flipH="1">
                <a:off x="1623856" y="5647268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flipH="1">
                <a:off x="1623856" y="612623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文本框 62"/>
            <p:cNvSpPr txBox="1"/>
            <p:nvPr/>
          </p:nvSpPr>
          <p:spPr>
            <a:xfrm>
              <a:off x="2862240" y="4818819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8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矩形 63"/>
                <p:cNvSpPr/>
                <p:nvPr/>
              </p:nvSpPr>
              <p:spPr>
                <a:xfrm>
                  <a:off x="2818157" y="5138128"/>
                  <a:ext cx="4026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4" name="矩形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157" y="5138128"/>
                  <a:ext cx="402674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68" name="组合 67"/>
          <p:cNvGrpSpPr/>
          <p:nvPr/>
        </p:nvGrpSpPr>
        <p:grpSpPr>
          <a:xfrm>
            <a:off x="5580515" y="6025176"/>
            <a:ext cx="624568" cy="467696"/>
            <a:chOff x="1347107" y="6025179"/>
            <a:chExt cx="624568" cy="467696"/>
          </a:xfrm>
        </p:grpSpPr>
        <p:sp>
          <p:nvSpPr>
            <p:cNvPr id="69" name="文本框 68"/>
            <p:cNvSpPr txBox="1"/>
            <p:nvPr/>
          </p:nvSpPr>
          <p:spPr>
            <a:xfrm>
              <a:off x="1425330" y="6025179"/>
              <a:ext cx="460382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72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 rot="16200000">
              <a:off x="1517876" y="6039076"/>
              <a:ext cx="283030" cy="624568"/>
              <a:chOff x="1623854" y="5647268"/>
              <a:chExt cx="283030" cy="624568"/>
            </a:xfrm>
          </p:grpSpPr>
          <p:cxnSp>
            <p:nvCxnSpPr>
              <p:cNvPr id="71" name="直接连接符 70"/>
              <p:cNvCxnSpPr/>
              <p:nvPr/>
            </p:nvCxnSpPr>
            <p:spPr>
              <a:xfrm rot="5400000" flipV="1">
                <a:off x="1311571" y="5959552"/>
                <a:ext cx="624567" cy="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flipH="1">
                <a:off x="1623856" y="5647268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H="1">
                <a:off x="1623856" y="6271836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组合 75"/>
          <p:cNvGrpSpPr/>
          <p:nvPr/>
        </p:nvGrpSpPr>
        <p:grpSpPr>
          <a:xfrm>
            <a:off x="6441760" y="5471179"/>
            <a:ext cx="624568" cy="1021691"/>
            <a:chOff x="1347107" y="5471184"/>
            <a:chExt cx="624568" cy="1021691"/>
          </a:xfrm>
        </p:grpSpPr>
        <p:sp>
          <p:nvSpPr>
            <p:cNvPr id="77" name="文本框 76"/>
            <p:cNvSpPr txBox="1"/>
            <p:nvPr/>
          </p:nvSpPr>
          <p:spPr>
            <a:xfrm>
              <a:off x="1425330" y="5471184"/>
              <a:ext cx="46038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72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 rot="16200000">
              <a:off x="1517876" y="6039076"/>
              <a:ext cx="283030" cy="624568"/>
              <a:chOff x="1623854" y="5647268"/>
              <a:chExt cx="283030" cy="624568"/>
            </a:xfrm>
          </p:grpSpPr>
          <p:cxnSp>
            <p:nvCxnSpPr>
              <p:cNvPr id="79" name="直接连接符 78"/>
              <p:cNvCxnSpPr/>
              <p:nvPr/>
            </p:nvCxnSpPr>
            <p:spPr>
              <a:xfrm rot="5400000" flipV="1">
                <a:off x="1311571" y="5959552"/>
                <a:ext cx="624567" cy="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flipH="1">
                <a:off x="1623856" y="5647268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H="1">
                <a:off x="1623856" y="6271836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文本框 81"/>
          <p:cNvSpPr txBox="1"/>
          <p:nvPr/>
        </p:nvSpPr>
        <p:spPr>
          <a:xfrm>
            <a:off x="5658739" y="2237263"/>
            <a:ext cx="2856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Given an infix expression, how to convert it to RPN and evaluate its value?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rgbClr val="C00000"/>
                </a:solidFill>
              </a:rPr>
              <a:t>(Beware of priorities!)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Application of </a:t>
            </a:r>
            <a:r>
              <a:rPr lang="en-GB" sz="2800" dirty="0">
                <a:cs typeface="Courier New" panose="02070409020205090404" pitchFamily="49" charset="0"/>
              </a:rPr>
              <a:t>Stack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/>
              <a:t>Function Calls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8650" y="1690689"/>
            <a:ext cx="3992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How do function calls actually work?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8650" y="2216032"/>
            <a:ext cx="2988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Alice</a:t>
            </a:r>
            <a:r>
              <a:rPr lang="en-GB" sz="2000" b="1" dirty="0"/>
              <a:t>:</a:t>
            </a:r>
            <a:r>
              <a:rPr lang="en-GB" sz="2000" dirty="0"/>
              <a:t> only knows addition.</a:t>
            </a:r>
            <a:endParaRPr lang="en-US" sz="2000" dirty="0"/>
          </a:p>
        </p:txBody>
      </p:sp>
      <p:sp>
        <p:nvSpPr>
          <p:cNvPr id="74" name="文本框 73"/>
          <p:cNvSpPr txBox="1"/>
          <p:nvPr/>
        </p:nvSpPr>
        <p:spPr>
          <a:xfrm>
            <a:off x="628650" y="2616142"/>
            <a:ext cx="346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2"/>
                </a:solidFill>
              </a:rPr>
              <a:t>Bob</a:t>
            </a:r>
            <a:r>
              <a:rPr lang="en-GB" sz="2000" b="1" dirty="0"/>
              <a:t>:</a:t>
            </a:r>
            <a:r>
              <a:rPr lang="en-GB" sz="2000" dirty="0"/>
              <a:t> only knows multiplication.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/>
              <p:cNvSpPr txBox="1"/>
              <p:nvPr/>
            </p:nvSpPr>
            <p:spPr>
              <a:xfrm>
                <a:off x="628650" y="3016252"/>
                <a:ext cx="42108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/>
                  <a:t>Question: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234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35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45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016252"/>
                <a:ext cx="4210896" cy="400110"/>
              </a:xfrm>
              <a:prstGeom prst="rect">
                <a:avLst/>
              </a:prstGeom>
              <a:blipFill rotWithShape="1">
                <a:blip r:embed="rId1"/>
                <a:stretch>
                  <a:fillRect r="5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628650" y="4541213"/>
                <a:ext cx="3929743" cy="11990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234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334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35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45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334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1575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1909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909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25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1934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541213"/>
                <a:ext cx="3929743" cy="1199014"/>
              </a:xfrm>
              <a:prstGeom prst="rect">
                <a:avLst/>
              </a:prstGeom>
              <a:blipFill rotWithShape="1">
                <a:blip r:embed="rId2"/>
                <a:stretch>
                  <a:fillRect l="-162" t="-557" r="-152" b="-491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1668592" y="4809272"/>
                <a:ext cx="750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1575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592" y="4809272"/>
                <a:ext cx="75052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0" t="-113" r="54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矩形 82"/>
              <p:cNvSpPr/>
              <p:nvPr/>
            </p:nvSpPr>
            <p:spPr>
              <a:xfrm>
                <a:off x="2593521" y="3876337"/>
                <a:ext cx="2364688" cy="9309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Calc: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35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Answer: _____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 left at end of line two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矩形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521" y="3876337"/>
                <a:ext cx="2364688" cy="930955"/>
              </a:xfrm>
              <a:prstGeom prst="rect">
                <a:avLst/>
              </a:prstGeom>
              <a:blipFill rotWithShape="1">
                <a:blip r:embed="rId4"/>
                <a:stretch>
                  <a:fillRect l="-276" t="-714" r="-263" b="-645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矩形 83"/>
              <p:cNvSpPr/>
              <p:nvPr/>
            </p:nvSpPr>
            <p:spPr>
              <a:xfrm>
                <a:off x="3400602" y="4141103"/>
                <a:ext cx="750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1575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602" y="4141103"/>
                <a:ext cx="75052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4" t="-73" r="18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矩形 84"/>
              <p:cNvSpPr/>
              <p:nvPr/>
            </p:nvSpPr>
            <p:spPr>
              <a:xfrm>
                <a:off x="1243818" y="4859909"/>
                <a:ext cx="3929743" cy="11990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35</m:t>
                    </m:r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45</m:t>
                    </m:r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1575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5" name="矩形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818" y="4859909"/>
                <a:ext cx="3929743" cy="1199014"/>
              </a:xfrm>
              <a:prstGeom prst="rect">
                <a:avLst/>
              </a:prstGeom>
              <a:blipFill rotWithShape="1">
                <a:blip r:embed="rId6"/>
                <a:stretch>
                  <a:fillRect l="-174" t="-551" r="-156" b="-497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4" grpId="0"/>
      <p:bldP spid="75" grpId="0"/>
      <p:bldP spid="14" grpId="0" animBg="1"/>
      <p:bldP spid="20" grpId="0"/>
      <p:bldP spid="83" grpId="0" animBg="1"/>
      <p:bldP spid="84" grpId="0"/>
      <p:bldP spid="85" grpId="0" animBg="1"/>
      <p:bldP spid="85" grpId="1" animBg="1" uiExpand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Application of </a:t>
            </a:r>
            <a:r>
              <a:rPr lang="en-GB" sz="2800" dirty="0">
                <a:cs typeface="Courier New" panose="02070409020205090404" pitchFamily="49" charset="0"/>
              </a:rPr>
              <a:t>Stack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/>
              <a:t>Function Calls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8650" y="1690689"/>
            <a:ext cx="3992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How do function calls actually work?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8650" y="2216032"/>
            <a:ext cx="2988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Alice</a:t>
            </a:r>
            <a:r>
              <a:rPr lang="en-GB" sz="2000" b="1" dirty="0"/>
              <a:t>:</a:t>
            </a:r>
            <a:r>
              <a:rPr lang="en-GB" sz="2000" dirty="0"/>
              <a:t> only knows addition.</a:t>
            </a:r>
            <a:endParaRPr lang="en-US" sz="2000" dirty="0"/>
          </a:p>
        </p:txBody>
      </p:sp>
      <p:sp>
        <p:nvSpPr>
          <p:cNvPr id="74" name="文本框 73"/>
          <p:cNvSpPr txBox="1"/>
          <p:nvPr/>
        </p:nvSpPr>
        <p:spPr>
          <a:xfrm>
            <a:off x="628650" y="2616142"/>
            <a:ext cx="346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2"/>
                </a:solidFill>
              </a:rPr>
              <a:t>Bob</a:t>
            </a:r>
            <a:r>
              <a:rPr lang="en-GB" sz="2000" b="1" dirty="0"/>
              <a:t>:</a:t>
            </a:r>
            <a:r>
              <a:rPr lang="en-GB" sz="2000" dirty="0"/>
              <a:t> only knows multiplication.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/>
              <p:cNvSpPr txBox="1"/>
              <p:nvPr/>
            </p:nvSpPr>
            <p:spPr>
              <a:xfrm>
                <a:off x="628650" y="3016252"/>
                <a:ext cx="42108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/>
                  <a:t>Question: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234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35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45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016252"/>
                <a:ext cx="4210896" cy="400110"/>
              </a:xfrm>
              <a:prstGeom prst="rect">
                <a:avLst/>
              </a:prstGeom>
              <a:blipFill rotWithShape="1">
                <a:blip r:embed="rId1"/>
                <a:stretch>
                  <a:fillRect r="5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628650" y="3795776"/>
            <a:ext cx="3992696" cy="26970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u="sng" dirty="0" err="1">
                <a:solidFill>
                  <a:schemeClr val="tx1"/>
                </a:solidFill>
                <a:cs typeface="Courier New" panose="02070409020205090404" pitchFamily="49" charset="0"/>
              </a:rPr>
              <a:t>FuncAlice</a:t>
            </a:r>
            <a:r>
              <a:rPr lang="en-GB" b="1" u="sng" dirty="0">
                <a:solidFill>
                  <a:schemeClr val="tx1"/>
                </a:solidFill>
                <a:cs typeface="Courier New" panose="02070409020205090404" pitchFamily="49" charset="0"/>
              </a:rPr>
              <a:t>():</a:t>
            </a:r>
            <a:endParaRPr lang="en-GB" b="1" u="sng" dirty="0">
              <a:solidFill>
                <a:schemeClr val="tx1"/>
              </a:solidFill>
              <a:cs typeface="Courier New" panose="02070409020205090404" pitchFamily="49" charset="0"/>
            </a:endParaRPr>
          </a:p>
          <a:p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sum=100+234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temp=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FuncBob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(35,45)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sum+=temp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sum+=25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return sum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spcBef>
                <a:spcPts val="1200"/>
              </a:spcBef>
            </a:pPr>
            <a:r>
              <a:rPr lang="en-GB" b="1" u="sng" dirty="0" err="1">
                <a:solidFill>
                  <a:schemeClr val="tx1"/>
                </a:solidFill>
                <a:cs typeface="Courier New" panose="02070409020205090404" pitchFamily="49" charset="0"/>
              </a:rPr>
              <a:t>FuncBob</a:t>
            </a:r>
            <a:r>
              <a:rPr lang="en-GB" b="1" u="sng" dirty="0">
                <a:solidFill>
                  <a:schemeClr val="tx1"/>
                </a:solidFill>
                <a:cs typeface="Courier New" panose="02070409020205090404" pitchFamily="49" charset="0"/>
              </a:rPr>
              <a:t>(</a:t>
            </a:r>
            <a:r>
              <a:rPr lang="en-GB" b="1" u="sng" dirty="0" err="1">
                <a:solidFill>
                  <a:schemeClr val="tx1"/>
                </a:solidFill>
                <a:cs typeface="Courier New" panose="02070409020205090404" pitchFamily="49" charset="0"/>
              </a:rPr>
              <a:t>a,b</a:t>
            </a:r>
            <a:r>
              <a:rPr lang="en-GB" b="1" u="sng" dirty="0">
                <a:solidFill>
                  <a:schemeClr val="tx1"/>
                </a:solidFill>
                <a:cs typeface="Courier New" panose="02070409020205090404" pitchFamily="49" charset="0"/>
              </a:rPr>
              <a:t>):</a:t>
            </a:r>
            <a:endParaRPr lang="en-GB" b="1" u="sng" dirty="0">
              <a:solidFill>
                <a:schemeClr val="tx1"/>
              </a:solidFill>
              <a:cs typeface="Courier New" panose="02070409020205090404" pitchFamily="49" charset="0"/>
            </a:endParaRPr>
          </a:p>
          <a:p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c=a*b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return c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01568" y="2616142"/>
            <a:ext cx="173356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409020205090404" pitchFamily="49" charset="0"/>
                <a:cs typeface="Courier New" panose="02070409020205090404" pitchFamily="49" charset="0"/>
              </a:rPr>
              <a:t>sum:</a:t>
            </a:r>
            <a:endParaRPr lang="en-US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01568" y="2985474"/>
            <a:ext cx="173356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409020205090404" pitchFamily="49" charset="0"/>
                <a:cs typeface="Courier New" panose="02070409020205090404" pitchFamily="49" charset="0"/>
              </a:rPr>
              <a:t>temp:</a:t>
            </a:r>
            <a:endParaRPr lang="en-US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1950739" y="3941705"/>
            <a:ext cx="496476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2360983" y="4264669"/>
            <a:ext cx="496476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3368666" y="4536811"/>
            <a:ext cx="496476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257205" y="2616142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urier New" panose="02070409020205090404" pitchFamily="49" charset="0"/>
                <a:cs typeface="Courier New" panose="02070409020205090404" pitchFamily="49" charset="0"/>
              </a:rPr>
              <a:t>334</a:t>
            </a:r>
            <a:endParaRPr lang="en-US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701567" y="3724138"/>
            <a:ext cx="173356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409020205090404" pitchFamily="49" charset="0"/>
                <a:cs typeface="Courier New" panose="02070409020205090404" pitchFamily="49" charset="0"/>
              </a:rPr>
              <a:t>a:35</a:t>
            </a:r>
            <a:endParaRPr lang="en-US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01567" y="3354806"/>
            <a:ext cx="173356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409020205090404" pitchFamily="49" charset="0"/>
                <a:cs typeface="Courier New" panose="02070409020205090404" pitchFamily="49" charset="0"/>
              </a:rPr>
              <a:t>b:45</a:t>
            </a:r>
            <a:endParaRPr lang="en-US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01567" y="4093470"/>
            <a:ext cx="173356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return </a:t>
            </a:r>
            <a:r>
              <a:rPr lang="en-GB" b="1" dirty="0" err="1">
                <a:solidFill>
                  <a:schemeClr val="tx2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addr</a:t>
            </a:r>
            <a:endParaRPr lang="en-US" b="1" dirty="0">
              <a:solidFill>
                <a:schemeClr val="tx2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2112745" y="5788668"/>
            <a:ext cx="496476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701567" y="4462802"/>
            <a:ext cx="173356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409020205090404" pitchFamily="49" charset="0"/>
                <a:cs typeface="Courier New" panose="02070409020205090404" pitchFamily="49" charset="0"/>
              </a:rPr>
              <a:t>c:</a:t>
            </a:r>
            <a:endParaRPr lang="en-US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1454263" y="6049925"/>
            <a:ext cx="496476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1874539" y="6353000"/>
            <a:ext cx="496476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989323" y="446280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urier New" panose="02070409020205090404" pitchFamily="49" charset="0"/>
                <a:cs typeface="Courier New" panose="02070409020205090404" pitchFamily="49" charset="0"/>
              </a:rPr>
              <a:t>1575</a:t>
            </a:r>
            <a:endParaRPr lang="en-US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689544" y="1690689"/>
            <a:ext cx="173356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409020205090404" pitchFamily="49" charset="0"/>
                <a:cs typeface="Courier New" panose="02070409020205090404" pitchFamily="49" charset="0"/>
              </a:rPr>
              <a:t>EAX:1575</a:t>
            </a:r>
            <a:endParaRPr lang="en-US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H="1" flipV="1">
            <a:off x="2076737" y="4829000"/>
            <a:ext cx="496476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392035" y="298547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urier New" panose="02070409020205090404" pitchFamily="49" charset="0"/>
                <a:cs typeface="Courier New" panose="02070409020205090404" pitchFamily="49" charset="0"/>
              </a:rPr>
              <a:t>1575</a:t>
            </a:r>
            <a:endParaRPr lang="en-US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933" y="185864"/>
            <a:ext cx="3602660" cy="648627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39546" y="365126"/>
            <a:ext cx="139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Call Stack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9" grpId="0"/>
      <p:bldP spid="21" grpId="0" animBg="1"/>
      <p:bldP spid="22" grpId="0" animBg="1"/>
      <p:bldP spid="23" grpId="0" animBg="1"/>
      <p:bldP spid="23" grpId="1" animBg="1"/>
      <p:bldP spid="25" grpId="0" animBg="1"/>
      <p:bldP spid="25" grpId="1" animBg="1"/>
      <p:bldP spid="28" grpId="0"/>
      <p:bldP spid="28" grpId="1"/>
      <p:bldP spid="29" grpId="0" animBg="1"/>
      <p:bldP spid="34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Eliminating Recursion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14463" y="1527896"/>
            <a:ext cx="515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function calls are implemented via a “call stack”</a:t>
            </a:r>
            <a:endParaRPr 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628651" y="2128060"/>
            <a:ext cx="452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recursion is a specific type of function call</a:t>
            </a:r>
            <a:endParaRPr lang="en-US" sz="2000" dirty="0"/>
          </a:p>
        </p:txBody>
      </p:sp>
      <p:sp>
        <p:nvSpPr>
          <p:cNvPr id="7" name="右大括号 6"/>
          <p:cNvSpPr/>
          <p:nvPr/>
        </p:nvSpPr>
        <p:spPr>
          <a:xfrm>
            <a:off x="5551782" y="1731320"/>
            <a:ext cx="226325" cy="59679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5979134" y="1472561"/>
            <a:ext cx="2850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with the help of a stack, recursion can be replaced by </a:t>
            </a:r>
            <a:r>
              <a:rPr lang="en-GB" sz="2000" b="1" dirty="0">
                <a:solidFill>
                  <a:srgbClr val="C00000"/>
                </a:solidFill>
              </a:rPr>
              <a:t>iteration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519" y="2725541"/>
            <a:ext cx="3016567" cy="1868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  <a:cs typeface="Courier New" panose="02070409020205090404" pitchFamily="49" charset="0"/>
              </a:rPr>
              <a:t>FactRec</a:t>
            </a:r>
            <a:r>
              <a:rPr lang="en-GB" b="1" u="sng" dirty="0">
                <a:solidFill>
                  <a:schemeClr val="tx1"/>
                </a:solidFill>
                <a:cs typeface="Courier New" panose="02070409020205090404" pitchFamily="49" charset="0"/>
              </a:rPr>
              <a:t>(</a:t>
            </a:r>
            <a:r>
              <a:rPr lang="en-GB" b="1" u="sng" dirty="0" err="1">
                <a:solidFill>
                  <a:schemeClr val="tx1"/>
                </a:solidFill>
                <a:cs typeface="Courier New" panose="02070409020205090404" pitchFamily="49" charset="0"/>
              </a:rPr>
              <a:t>val</a:t>
            </a:r>
            <a:r>
              <a:rPr lang="en-GB" b="1" u="sng" dirty="0">
                <a:solidFill>
                  <a:schemeClr val="tx1"/>
                </a:solidFill>
                <a:cs typeface="Courier New" panose="02070409020205090404" pitchFamily="49" charset="0"/>
              </a:rPr>
              <a:t>):</a:t>
            </a:r>
            <a:endParaRPr lang="en-GB" b="1" u="sng" dirty="0">
              <a:solidFill>
                <a:schemeClr val="tx1"/>
              </a:solidFill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val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== 1)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acc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1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else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acc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FactRec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(val-1)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res =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val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*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acc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return res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83422" y="2725541"/>
            <a:ext cx="5642059" cy="35990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  <a:cs typeface="Courier New" panose="02070409020205090404" pitchFamily="49" charset="0"/>
              </a:rPr>
              <a:t>FactIter</a:t>
            </a:r>
            <a:r>
              <a:rPr lang="en-GB" b="1" u="sng" dirty="0">
                <a:solidFill>
                  <a:schemeClr val="tx1"/>
                </a:solidFill>
                <a:cs typeface="Courier New" panose="02070409020205090404" pitchFamily="49" charset="0"/>
              </a:rPr>
              <a:t>(n):</a:t>
            </a:r>
            <a:endParaRPr lang="en-GB" b="1" u="sng" dirty="0">
              <a:solidFill>
                <a:schemeClr val="tx1"/>
              </a:solidFill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Stack s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(Frame(n,-1,NULL))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s.empty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frame=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s.peek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frame.val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&lt;=1)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frame.acc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=1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frame.acc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!=-1) {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res=(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frame.val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)*(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frame.acc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(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frame.prevFrame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)-&gt;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acc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=res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s.pop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 }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else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(Frame(frame.val-1,-1,&amp;frame))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return res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4834" y="5070352"/>
            <a:ext cx="2570252" cy="1254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struct Frame {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int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val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int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acc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Frame*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prevFrame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4212771" y="4593771"/>
            <a:ext cx="1110343" cy="228600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5323114" y="4186618"/>
            <a:ext cx="968829" cy="40715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291943" y="4001952"/>
            <a:ext cx="270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“return address” implicitly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 animBg="1"/>
      <p:bldP spid="8" grpId="0"/>
      <p:bldP spid="9" grpId="0" animBg="1"/>
      <p:bldP spid="10" grpId="0" animBg="1"/>
      <p:bldP spid="11" grpId="0" animBg="1"/>
      <p:bldP spid="2" grpId="0" animBg="1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Eliminating Recursion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14463" y="1527896"/>
            <a:ext cx="515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function calls are implemented via a “call stack”</a:t>
            </a:r>
            <a:endParaRPr 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628651" y="2128060"/>
            <a:ext cx="452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recursion is a specific type of function call</a:t>
            </a:r>
            <a:endParaRPr lang="en-US" sz="2000" dirty="0"/>
          </a:p>
        </p:txBody>
      </p:sp>
      <p:sp>
        <p:nvSpPr>
          <p:cNvPr id="7" name="右大括号 6"/>
          <p:cNvSpPr/>
          <p:nvPr/>
        </p:nvSpPr>
        <p:spPr>
          <a:xfrm>
            <a:off x="5551782" y="1731320"/>
            <a:ext cx="226325" cy="59679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5979134" y="1472561"/>
            <a:ext cx="2850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with the help of a stack, recursion can be replaced by </a:t>
            </a:r>
            <a:r>
              <a:rPr lang="en-GB" sz="2000" b="1" dirty="0">
                <a:solidFill>
                  <a:srgbClr val="C00000"/>
                </a:solidFill>
              </a:rPr>
              <a:t>iteration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4463" y="3090776"/>
            <a:ext cx="8515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Q:</a:t>
            </a:r>
            <a:r>
              <a:rPr lang="en-GB" sz="2400" dirty="0"/>
              <a:t> Why recursion can be </a:t>
            </a:r>
            <a:r>
              <a:rPr lang="en-GB" sz="2400" i="1" dirty="0"/>
              <a:t>undesirable</a:t>
            </a:r>
            <a:r>
              <a:rPr lang="en-GB" sz="2400" dirty="0"/>
              <a:t>?</a:t>
            </a:r>
            <a:endParaRPr lang="en-GB" sz="2400" dirty="0"/>
          </a:p>
          <a:p>
            <a:r>
              <a:rPr lang="en-US" sz="2400" b="1" dirty="0"/>
              <a:t>A:</a:t>
            </a:r>
            <a:r>
              <a:rPr lang="en-US" sz="2400" dirty="0"/>
              <a:t> Recursion can be </a:t>
            </a:r>
            <a:r>
              <a:rPr lang="en-US" sz="2400" dirty="0">
                <a:solidFill>
                  <a:schemeClr val="accent1"/>
                </a:solidFill>
              </a:rPr>
              <a:t>slow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1"/>
                </a:solidFill>
              </a:rPr>
              <a:t>memory consuming</a:t>
            </a:r>
            <a:r>
              <a:rPr lang="en-US" sz="2400" dirty="0"/>
              <a:t> due to the creation and maintenance of stack frames.</a:t>
            </a:r>
            <a:endParaRPr 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14463" y="4490863"/>
            <a:ext cx="8515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Q:</a:t>
            </a:r>
            <a:r>
              <a:rPr lang="en-GB" sz="2400" dirty="0"/>
              <a:t> Why recursion can be </a:t>
            </a:r>
            <a:r>
              <a:rPr lang="en-GB" sz="2400" i="1" dirty="0"/>
              <a:t>desirable</a:t>
            </a:r>
            <a:r>
              <a:rPr lang="en-GB" sz="2400" dirty="0"/>
              <a:t>?</a:t>
            </a:r>
            <a:endParaRPr lang="en-GB" sz="2400" dirty="0"/>
          </a:p>
          <a:p>
            <a:r>
              <a:rPr lang="en-US" sz="2400" b="1" dirty="0"/>
              <a:t>A:</a:t>
            </a:r>
            <a:r>
              <a:rPr lang="en-US" sz="2400" dirty="0"/>
              <a:t> Recursion can make the code </a:t>
            </a:r>
            <a:r>
              <a:rPr lang="en-US" sz="2400" dirty="0">
                <a:solidFill>
                  <a:schemeClr val="accent1"/>
                </a:solidFill>
              </a:rPr>
              <a:t>clearer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concise</a:t>
            </a:r>
            <a:r>
              <a:rPr lang="en-US" sz="2400" dirty="0"/>
              <a:t>, and </a:t>
            </a:r>
            <a:r>
              <a:rPr lang="en-US" sz="2400" dirty="0">
                <a:solidFill>
                  <a:schemeClr val="accent1"/>
                </a:solidFill>
              </a:rPr>
              <a:t>intuitive</a:t>
            </a:r>
            <a:r>
              <a:rPr lang="en-US" sz="2400" dirty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Data Type (ADT)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GB" sz="2400" dirty="0"/>
              <a:t>A data structure usually provides an </a:t>
            </a:r>
            <a:r>
              <a:rPr lang="en-GB" sz="2400" b="1" dirty="0"/>
              <a:t>interface</a:t>
            </a:r>
            <a:r>
              <a:rPr lang="en-GB" sz="2400" dirty="0"/>
              <a:t>.</a:t>
            </a:r>
            <a:endParaRPr lang="en-GB" sz="2400" dirty="0"/>
          </a:p>
          <a:p>
            <a:pPr lvl="1"/>
            <a:r>
              <a:rPr lang="en-GB" sz="2000" dirty="0"/>
              <a:t>Often, the interface is also called an </a:t>
            </a:r>
            <a:r>
              <a:rPr lang="en-GB" sz="2000" b="1" dirty="0">
                <a:solidFill>
                  <a:schemeClr val="accent1"/>
                </a:solidFill>
              </a:rPr>
              <a:t>abstract data type (ADT)</a:t>
            </a:r>
            <a:r>
              <a:rPr lang="en-GB" sz="2000" dirty="0"/>
              <a:t>.</a:t>
            </a:r>
            <a:endParaRPr lang="en-GB" sz="2000" dirty="0"/>
          </a:p>
          <a:p>
            <a:pPr lvl="1"/>
            <a:r>
              <a:rPr lang="en-US" sz="2000" dirty="0"/>
              <a:t>An ADT specifies what a data structure “can do” and “should do”, but </a:t>
            </a:r>
            <a:r>
              <a:rPr lang="en-US" sz="2000" i="1" dirty="0"/>
              <a:t>not</a:t>
            </a:r>
            <a:r>
              <a:rPr lang="en-US" sz="2000" dirty="0"/>
              <a:t> “how to do” them.</a:t>
            </a:r>
            <a:endParaRPr lang="en-US" sz="2000" dirty="0"/>
          </a:p>
          <a:p>
            <a:r>
              <a:rPr lang="en-US" sz="2400" dirty="0"/>
              <a:t>ADT: 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List</a:t>
            </a:r>
            <a:r>
              <a:rPr lang="en-US" sz="2000" dirty="0"/>
              <a:t>, which supports 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get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set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add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remove</a:t>
            </a:r>
            <a:r>
              <a:rPr lang="en-US" sz="2000" dirty="0"/>
              <a:t>, …</a:t>
            </a:r>
            <a:br>
              <a:rPr lang="en-US" sz="2000" dirty="0"/>
            </a:br>
            <a:r>
              <a:rPr lang="en-US" sz="2400" dirty="0"/>
              <a:t>Data structure: </a:t>
            </a:r>
            <a:r>
              <a:rPr lang="en-US" sz="2000" dirty="0" err="1">
                <a:latin typeface="Courier New" panose="02070409020205090404" pitchFamily="49" charset="0"/>
                <a:cs typeface="Courier New" panose="02070409020205090404" pitchFamily="49" charset="0"/>
              </a:rPr>
              <a:t>ArrayList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LinkedList</a:t>
            </a:r>
            <a:r>
              <a:rPr lang="en-US" sz="2000" dirty="0"/>
              <a:t>, …</a:t>
            </a:r>
            <a:endParaRPr lang="en-US" sz="2000" dirty="0"/>
          </a:p>
          <a:p>
            <a:r>
              <a:rPr lang="en-US" sz="2400" dirty="0"/>
              <a:t>An ADT is a </a:t>
            </a:r>
            <a:r>
              <a:rPr lang="en-US" sz="2400" dirty="0">
                <a:solidFill>
                  <a:srgbClr val="FF0000"/>
                </a:solidFill>
              </a:rPr>
              <a:t>logical description</a:t>
            </a:r>
            <a:r>
              <a:rPr lang="en-US" sz="2400" dirty="0"/>
              <a:t>, and a data structure is a </a:t>
            </a:r>
            <a:r>
              <a:rPr lang="en-US" sz="2400" dirty="0">
                <a:solidFill>
                  <a:srgbClr val="FF0000"/>
                </a:solidFill>
              </a:rPr>
              <a:t>concrete implementation</a:t>
            </a:r>
            <a:r>
              <a:rPr lang="en-US" sz="2400" dirty="0"/>
              <a:t>.</a:t>
            </a:r>
            <a:endParaRPr lang="en-US" sz="2400" dirty="0"/>
          </a:p>
          <a:p>
            <a:pPr lvl="1"/>
            <a:r>
              <a:rPr lang="en-US" sz="2000" dirty="0"/>
              <a:t>Similar to .h file and .</a:t>
            </a:r>
            <a:r>
              <a:rPr lang="en-US" sz="2000" dirty="0" err="1"/>
              <a:t>cpp</a:t>
            </a:r>
            <a:r>
              <a:rPr lang="en-US" sz="2000" dirty="0"/>
              <a:t> file.</a:t>
            </a:r>
            <a:endParaRPr lang="en-US" sz="2000" dirty="0"/>
          </a:p>
          <a:p>
            <a:pPr lvl="1"/>
            <a:r>
              <a:rPr lang="en-US" sz="2000" dirty="0"/>
              <a:t>Different data structures can implement same ADT.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(Why bother?)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Tail Recursion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28650" y="1500585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function is called </a:t>
            </a:r>
            <a:r>
              <a:rPr lang="en-US" sz="2400" b="1" dirty="0">
                <a:solidFill>
                  <a:schemeClr val="accent1"/>
                </a:solidFill>
              </a:rPr>
              <a:t>tail-recursive</a:t>
            </a:r>
            <a:r>
              <a:rPr lang="en-US" sz="2400" dirty="0"/>
              <a:t> if each activation of the function will make at most a single recursive call, and will return immediately after that call.</a:t>
            </a:r>
            <a:endParaRPr 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28650" y="2831523"/>
            <a:ext cx="3016567" cy="1461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  <a:cs typeface="Courier New" panose="02070409020205090404" pitchFamily="49" charset="0"/>
              </a:rPr>
              <a:t>FactRec</a:t>
            </a:r>
            <a:r>
              <a:rPr lang="en-GB" b="1" u="sng" dirty="0">
                <a:solidFill>
                  <a:schemeClr val="tx1"/>
                </a:solidFill>
                <a:cs typeface="Courier New" panose="02070409020205090404" pitchFamily="49" charset="0"/>
              </a:rPr>
              <a:t>(n):</a:t>
            </a:r>
            <a:endParaRPr lang="en-GB" b="1" u="sng" dirty="0">
              <a:solidFill>
                <a:schemeClr val="tx1"/>
              </a:solidFill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(n==1)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1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else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n*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FactRec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(n-1)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05673" y="2826148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52669" y="2831523"/>
            <a:ext cx="3758292" cy="1637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  <a:cs typeface="Courier New" panose="02070409020205090404" pitchFamily="49" charset="0"/>
              </a:rPr>
              <a:t>EuclidGCDRec</a:t>
            </a:r>
            <a:r>
              <a:rPr lang="en-GB" b="1" u="sng" dirty="0">
                <a:solidFill>
                  <a:schemeClr val="tx1"/>
                </a:solidFill>
                <a:cs typeface="Courier New" panose="02070409020205090404" pitchFamily="49" charset="0"/>
              </a:rPr>
              <a:t>(m, n):</a:t>
            </a:r>
            <a:endParaRPr lang="en-GB" b="1" u="sng" dirty="0">
              <a:solidFill>
                <a:schemeClr val="tx1"/>
              </a:solidFill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(n==0)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m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else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rem=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m%n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EuclidGCDRec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(n, rem)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63027" y="2826148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√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6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Tail Recursion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28651" y="2826148"/>
            <a:ext cx="3083378" cy="1637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>
                <a:solidFill>
                  <a:schemeClr val="tx1"/>
                </a:solidFill>
                <a:cs typeface="Courier New" panose="02070409020205090404" pitchFamily="49" charset="0"/>
              </a:rPr>
              <a:t>Euclid (m, n):</a:t>
            </a:r>
            <a:endParaRPr lang="en-GB" b="1" u="sng" dirty="0">
              <a:solidFill>
                <a:schemeClr val="tx1"/>
              </a:solidFill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(n==0)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m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else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rem=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m%n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Euclid(n, rem)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41020" y="2826148"/>
            <a:ext cx="1440160" cy="1477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u="sng" dirty="0"/>
              <a:t>Euclid(6, 4):</a:t>
            </a:r>
            <a:endParaRPr lang="en-US" altLang="zh-CN" b="1" u="sng" dirty="0"/>
          </a:p>
          <a:p>
            <a:r>
              <a:rPr lang="en-US" altLang="zh-CN" dirty="0"/>
              <a:t>4==0 ? </a:t>
            </a:r>
            <a:endParaRPr lang="en-US" altLang="zh-CN" dirty="0"/>
          </a:p>
          <a:p>
            <a:r>
              <a:rPr lang="en-US" altLang="zh-CN" dirty="0"/>
              <a:t>rem = 6%4</a:t>
            </a:r>
            <a:endParaRPr lang="en-US" altLang="zh-CN" dirty="0"/>
          </a:p>
          <a:p>
            <a:r>
              <a:rPr lang="en-US" altLang="zh-CN" dirty="0"/>
              <a:t>… … …</a:t>
            </a:r>
            <a:endParaRPr lang="en-US" altLang="zh-CN" dirty="0"/>
          </a:p>
          <a:p>
            <a:r>
              <a:rPr lang="en-US" altLang="zh-CN" dirty="0"/>
              <a:t>return 2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680319" y="3974936"/>
            <a:ext cx="1296144" cy="1477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u="sng" dirty="0"/>
              <a:t>Euclid(4, 2):</a:t>
            </a:r>
            <a:endParaRPr lang="en-US" altLang="zh-CN" b="1" u="sng" dirty="0"/>
          </a:p>
          <a:p>
            <a:r>
              <a:rPr lang="en-US" altLang="zh-CN" dirty="0"/>
              <a:t>2==0 ?</a:t>
            </a:r>
            <a:endParaRPr lang="en-US" altLang="zh-CN" dirty="0"/>
          </a:p>
          <a:p>
            <a:r>
              <a:rPr lang="en-US" altLang="zh-CN" dirty="0"/>
              <a:t>rem = 4%2</a:t>
            </a:r>
            <a:endParaRPr lang="en-US" altLang="zh-CN" dirty="0"/>
          </a:p>
          <a:p>
            <a:r>
              <a:rPr lang="en-US" altLang="zh-CN" dirty="0"/>
              <a:t>… … … </a:t>
            </a:r>
            <a:endParaRPr lang="en-US" altLang="zh-CN" dirty="0"/>
          </a:p>
          <a:p>
            <a:r>
              <a:rPr lang="en-US" altLang="zh-CN" dirty="0"/>
              <a:t>return 2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219205" y="5209770"/>
            <a:ext cx="1296144" cy="923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u="sng" dirty="0"/>
              <a:t>Euclid(2, 0):</a:t>
            </a:r>
            <a:endParaRPr lang="en-US" altLang="zh-CN" b="1" u="sng" dirty="0"/>
          </a:p>
          <a:p>
            <a:r>
              <a:rPr lang="en-US" altLang="zh-CN" dirty="0"/>
              <a:t>0==0 ?</a:t>
            </a:r>
            <a:endParaRPr lang="en-US" altLang="zh-CN" dirty="0"/>
          </a:p>
          <a:p>
            <a:r>
              <a:rPr lang="en-US" altLang="zh-CN" dirty="0"/>
              <a:t>return 2</a:t>
            </a:r>
            <a:endParaRPr lang="en-US" altLang="zh-CN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381180" y="3862106"/>
            <a:ext cx="299139" cy="107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976463" y="5057156"/>
            <a:ext cx="242742" cy="168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6976463" y="5452264"/>
            <a:ext cx="242742" cy="680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5381180" y="4303476"/>
            <a:ext cx="299139" cy="1148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28650" y="1500585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function is called </a:t>
            </a:r>
            <a:r>
              <a:rPr lang="en-US" sz="2400" b="1" dirty="0">
                <a:solidFill>
                  <a:schemeClr val="accent1"/>
                </a:solidFill>
              </a:rPr>
              <a:t>tail-recursive</a:t>
            </a:r>
            <a:r>
              <a:rPr lang="en-US" sz="2400" dirty="0"/>
              <a:t> if each activation of the function will make at most a single recursive call, and will return immediately after that call.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28650" y="5209770"/>
            <a:ext cx="4771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Once reaching the base case,</a:t>
            </a:r>
            <a:br>
              <a:rPr lang="en-US" sz="24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can safely return result </a:t>
            </a:r>
            <a:r>
              <a:rPr lang="en-US" sz="2400" b="1" dirty="0">
                <a:solidFill>
                  <a:srgbClr val="FF0000"/>
                </a:solidFill>
              </a:rPr>
              <a:t>immediately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!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Tail Recursion to Iteration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28651" y="1690689"/>
            <a:ext cx="78867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indent="-179705">
              <a:buFont typeface="Arial" panose="020B0604020202090204" pitchFamily="34" charset="0"/>
              <a:buChar char="•"/>
            </a:pPr>
            <a:r>
              <a:rPr lang="en-GB" sz="2400" dirty="0"/>
              <a:t>Each function parameter is a variable.</a:t>
            </a:r>
            <a:endParaRPr lang="en-GB" sz="24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400" dirty="0"/>
              <a:t>Convert the main body of the function into a loop:</a:t>
            </a:r>
            <a:endParaRPr lang="en-US" sz="2400" dirty="0"/>
          </a:p>
          <a:p>
            <a:pPr marL="636905" lvl="1" indent="-179705">
              <a:buFont typeface="Arial" panose="020B0604020202090204" pitchFamily="34" charset="0"/>
              <a:buChar char="•"/>
            </a:pP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</a:rPr>
              <a:t>Base cases</a:t>
            </a:r>
            <a:r>
              <a:rPr lang="en-US" sz="2200" dirty="0"/>
              <a:t>: do computation and return results.</a:t>
            </a:r>
            <a:endParaRPr lang="en-US" sz="2200" dirty="0"/>
          </a:p>
          <a:p>
            <a:pPr marL="636905" lvl="1" indent="-179705">
              <a:buFont typeface="Arial" panose="020B0604020202090204" pitchFamily="34" charset="0"/>
              <a:buChar char="•"/>
            </a:pP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</a:rPr>
              <a:t>Recursive cases</a:t>
            </a:r>
            <a:r>
              <a:rPr lang="en-US" sz="2200" dirty="0"/>
              <a:t>: do computation and update variables.</a:t>
            </a:r>
            <a:endParaRPr lang="en-US" sz="2200" dirty="0"/>
          </a:p>
        </p:txBody>
      </p:sp>
      <p:sp>
        <p:nvSpPr>
          <p:cNvPr id="6" name="矩形 5"/>
          <p:cNvSpPr/>
          <p:nvPr/>
        </p:nvSpPr>
        <p:spPr>
          <a:xfrm>
            <a:off x="628650" y="3659207"/>
            <a:ext cx="3758293" cy="1637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  <a:cs typeface="Courier New" panose="02070409020205090404" pitchFamily="49" charset="0"/>
              </a:rPr>
              <a:t>EuclidGCDRec</a:t>
            </a:r>
            <a:r>
              <a:rPr lang="en-GB" b="1" u="sng" dirty="0">
                <a:solidFill>
                  <a:schemeClr val="tx1"/>
                </a:solidFill>
                <a:cs typeface="Courier New" panose="02070409020205090404" pitchFamily="49" charset="0"/>
              </a:rPr>
              <a:t> (m, n):</a:t>
            </a:r>
            <a:endParaRPr lang="en-GB" b="1" u="sng" dirty="0">
              <a:solidFill>
                <a:schemeClr val="tx1"/>
              </a:solidFill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(n==0)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m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else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rem=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m%n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EuclidGCDRec</a:t>
            </a:r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(n, rem)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94514" y="3659207"/>
            <a:ext cx="2612571" cy="2122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  <a:cs typeface="Courier New" panose="02070409020205090404" pitchFamily="49" charset="0"/>
              </a:rPr>
              <a:t>EuclidGCDIter</a:t>
            </a:r>
            <a:r>
              <a:rPr lang="en-GB" b="1" u="sng" dirty="0">
                <a:solidFill>
                  <a:schemeClr val="tx1"/>
                </a:solidFill>
                <a:cs typeface="Courier New" panose="02070409020205090404" pitchFamily="49" charset="0"/>
              </a:rPr>
              <a:t> (m, n):</a:t>
            </a:r>
            <a:endParaRPr lang="en-GB" b="1" u="sng" dirty="0">
              <a:solidFill>
                <a:schemeClr val="tx1"/>
              </a:solidFill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while (true)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(n==0)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return m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else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rem=</a:t>
            </a:r>
            <a:r>
              <a:rPr lang="en-GB" sz="16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m%n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m=n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n=rem</a:t>
            </a:r>
            <a:endParaRPr lang="en-GB" sz="16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 versus Recursion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Recursion can be converted into iteration</a:t>
            </a:r>
            <a:endParaRPr lang="en-GB" dirty="0">
              <a:solidFill>
                <a:srgbClr val="C00000"/>
              </a:solidFill>
            </a:endParaRPr>
          </a:p>
          <a:p>
            <a:pPr lvl="1"/>
            <a:r>
              <a:rPr lang="en-GB" dirty="0"/>
              <a:t>Generic method: simulate a call stack</a:t>
            </a:r>
            <a:endParaRPr lang="en-GB" dirty="0"/>
          </a:p>
          <a:p>
            <a:pPr lvl="1"/>
            <a:r>
              <a:rPr lang="en-GB" dirty="0"/>
              <a:t>Special case: tail recursion</a:t>
            </a:r>
            <a:endParaRPr lang="en-GB" dirty="0"/>
          </a:p>
          <a:p>
            <a:r>
              <a:rPr lang="en-GB" dirty="0">
                <a:solidFill>
                  <a:srgbClr val="C00000"/>
                </a:solidFill>
              </a:rPr>
              <a:t>Iteration can be converted into tail recursion</a:t>
            </a:r>
            <a:endParaRPr lang="en-GB" dirty="0">
              <a:solidFill>
                <a:srgbClr val="C00000"/>
              </a:solidFill>
            </a:endParaRPr>
          </a:p>
          <a:p>
            <a:r>
              <a:rPr lang="en-GB" dirty="0">
                <a:solidFill>
                  <a:srgbClr val="C00000"/>
                </a:solidFill>
              </a:rPr>
              <a:t>No one is always perfect</a:t>
            </a:r>
            <a:endParaRPr lang="en-GB" dirty="0">
              <a:solidFill>
                <a:srgbClr val="C00000"/>
              </a:solidFill>
            </a:endParaRPr>
          </a:p>
          <a:p>
            <a:pPr lvl="1"/>
            <a:r>
              <a:rPr lang="en-GB" dirty="0"/>
              <a:t>Iteration can be faster and more memory efficient</a:t>
            </a:r>
            <a:endParaRPr lang="en-GB" dirty="0"/>
          </a:p>
          <a:p>
            <a:pPr lvl="1"/>
            <a:r>
              <a:rPr lang="en-GB" dirty="0"/>
              <a:t>Recursion can </a:t>
            </a:r>
            <a:r>
              <a:rPr lang="en-US" dirty="0"/>
              <a:t>be clearer, more concise and intuitive</a:t>
            </a:r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[Deng] Ch1 (1.4</a:t>
            </a:r>
            <a:r>
              <a:rPr lang="en-GB" sz="2400" baseline="30000" dirty="0"/>
              <a:t>*</a:t>
            </a:r>
            <a:r>
              <a:rPr lang="en-GB" sz="2400" dirty="0"/>
              <a:t>), Ch4 (4.1-4.4)</a:t>
            </a:r>
            <a:endParaRPr lang="en-GB" sz="2400" dirty="0"/>
          </a:p>
          <a:p>
            <a:r>
              <a:rPr lang="en-GB" sz="2400" dirty="0"/>
              <a:t>[Weiss] Ch3 (3.6)</a:t>
            </a:r>
            <a:endParaRPr lang="en-GB" sz="2400" dirty="0"/>
          </a:p>
          <a:p>
            <a:r>
              <a:rPr lang="en-GB" sz="2400" dirty="0"/>
              <a:t>[CSAPP] Ch3 (3.7</a:t>
            </a:r>
            <a:r>
              <a:rPr lang="en-GB" sz="2400" baseline="30000" dirty="0"/>
              <a:t>*</a:t>
            </a:r>
            <a:r>
              <a:rPr lang="en-GB" sz="2400" dirty="0"/>
              <a:t>)</a:t>
            </a:r>
            <a:endParaRPr lang="en-US" sz="2400" dirty="0"/>
          </a:p>
        </p:txBody>
      </p:sp>
      <p:pic>
        <p:nvPicPr>
          <p:cNvPr id="4" name="Picture 6" descr="https://img1.doubanio.com/view/subject/l/public/s28388499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44" y="3944936"/>
            <a:ext cx="1684818" cy="2366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images-na.ssl-images-amazon.com/images/I/41oGuEd4krL._SX378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878" y="3944936"/>
            <a:ext cx="1802497" cy="2366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091" y="3944936"/>
            <a:ext cx="1819236" cy="2366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628650" y="2862943"/>
            <a:ext cx="7655379" cy="4743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ourier New" panose="02070409020205090404" pitchFamily="49" charset="0"/>
              </a:rPr>
              <a:t>The </a:t>
            </a:r>
            <a:r>
              <a:rPr lang="en-GB" dirty="0">
                <a:latin typeface="Courier New" panose="02070409020205090404" pitchFamily="49" charset="0"/>
                <a:cs typeface="Courier New" panose="02070409020205090404" pitchFamily="49" charset="0"/>
              </a:rPr>
              <a:t>Queue</a:t>
            </a:r>
            <a:r>
              <a:rPr lang="en-GB" dirty="0">
                <a:cs typeface="Courier New" panose="02070409020205090404" pitchFamily="49" charset="0"/>
              </a:rPr>
              <a:t> ADT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28650" y="1690689"/>
                <a:ext cx="7886700" cy="16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400" dirty="0"/>
                  <a:t>The </a:t>
                </a:r>
                <a:r>
                  <a:rPr lang="en-GB" sz="24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Queue</a:t>
                </a:r>
                <a:r>
                  <a:rPr lang="en-GB" sz="2400" dirty="0"/>
                  <a:t> ADT represents a collection of items to which we can </a:t>
                </a:r>
                <a:r>
                  <a:rPr lang="en-GB" sz="2400" dirty="0">
                    <a:solidFill>
                      <a:srgbClr val="FF0000"/>
                    </a:solidFill>
                  </a:rPr>
                  <a:t>add</a:t>
                </a:r>
                <a:r>
                  <a:rPr lang="en-GB" sz="2400" dirty="0"/>
                  <a:t> items and </a:t>
                </a:r>
                <a:r>
                  <a:rPr lang="en-GB" sz="2400" dirty="0">
                    <a:solidFill>
                      <a:srgbClr val="FF0000"/>
                    </a:solidFill>
                  </a:rPr>
                  <a:t>remove</a:t>
                </a:r>
                <a:r>
                  <a:rPr lang="en-GB" sz="2400" dirty="0"/>
                  <a:t> the next item.</a:t>
                </a:r>
                <a:endParaRPr lang="en-GB" sz="2400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GB" sz="24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Add(x)</a:t>
                </a:r>
                <a:r>
                  <a:rPr lang="en-GB" sz="2400" dirty="0"/>
                  <a:t>: add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to the queue.</a:t>
                </a:r>
                <a:endParaRPr lang="en-GB" sz="2400" dirty="0"/>
              </a:p>
              <a:p>
                <a:pPr marL="179705" indent="-179705">
                  <a:spcAft>
                    <a:spcPts val="600"/>
                  </a:spcAft>
                  <a:buFont typeface="Arial" panose="020B0604020202090204" pitchFamily="34" charset="0"/>
                  <a:buChar char="•"/>
                </a:pPr>
                <a:r>
                  <a:rPr lang="en-GB" sz="24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Remove()</a:t>
                </a:r>
                <a:r>
                  <a:rPr lang="en-GB" sz="2400" dirty="0"/>
                  <a:t>: remove the next item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from queue, return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7886700" cy="1646605"/>
              </a:xfrm>
              <a:prstGeom prst="rect">
                <a:avLst/>
              </a:prstGeom>
              <a:blipFill rotWithShape="1">
                <a:blip r:embed="rId1"/>
                <a:stretch>
                  <a:fillRect t="-19" b="-18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28650" y="3520707"/>
            <a:ext cx="742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</a:t>
            </a:r>
            <a:r>
              <a:rPr lang="en-GB" sz="2400" i="1" dirty="0">
                <a:solidFill>
                  <a:schemeClr val="accent1"/>
                </a:solidFill>
              </a:rPr>
              <a:t>queuing discipline</a:t>
            </a:r>
            <a:r>
              <a:rPr lang="en-GB" sz="2400" dirty="0"/>
              <a:t> decides which item to be removed.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ourier New" panose="02070409020205090404" pitchFamily="49" charset="0"/>
              </a:rPr>
              <a:t>FIFO </a:t>
            </a:r>
            <a:r>
              <a:rPr lang="en-GB" dirty="0">
                <a:latin typeface="Courier New" panose="02070409020205090404" pitchFamily="49" charset="0"/>
                <a:cs typeface="Courier New" panose="02070409020205090404" pitchFamily="49" charset="0"/>
              </a:rPr>
              <a:t>Queue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28650" y="1635790"/>
                <a:ext cx="7886700" cy="140038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000" dirty="0"/>
                  <a:t>The </a:t>
                </a:r>
                <a:r>
                  <a:rPr lang="en-GB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Queue</a:t>
                </a:r>
                <a:r>
                  <a:rPr lang="en-GB" sz="2000" dirty="0"/>
                  <a:t> ADT represents a collection of items to which we can add items and remove the next item.</a:t>
                </a:r>
                <a:endParaRPr lang="en-GB" sz="2000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GB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Add(x)</a:t>
                </a:r>
                <a:r>
                  <a:rPr lang="en-GB" sz="2000" dirty="0"/>
                  <a:t>: add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/>
                  <a:t> to the queue.</a:t>
                </a:r>
                <a:endParaRPr lang="en-GB" sz="2000" dirty="0"/>
              </a:p>
              <a:p>
                <a:pPr marL="179705" indent="-179705">
                  <a:spcAft>
                    <a:spcPts val="600"/>
                  </a:spcAft>
                  <a:buFont typeface="Arial" panose="020B0604020202090204" pitchFamily="34" charset="0"/>
                  <a:buChar char="•"/>
                </a:pPr>
                <a:r>
                  <a:rPr lang="en-GB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Remove()</a:t>
                </a:r>
                <a:r>
                  <a:rPr lang="en-GB" sz="2000" dirty="0"/>
                  <a:t>: remove the next item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from queue, return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35790"/>
                <a:ext cx="7886700" cy="1400383"/>
              </a:xfrm>
              <a:prstGeom prst="rect">
                <a:avLst/>
              </a:prstGeom>
              <a:blipFill rotWithShape="1">
                <a:blip r:embed="rId1"/>
                <a:stretch>
                  <a:fillRect l="-81" t="-456" r="-81" b="-17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28650" y="3194136"/>
            <a:ext cx="6844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</a:t>
            </a:r>
            <a:r>
              <a:rPr lang="en-GB" sz="2400" b="1" dirty="0">
                <a:solidFill>
                  <a:schemeClr val="accent1"/>
                </a:solidFill>
              </a:rPr>
              <a:t>first-in-first-out (FIFO)</a:t>
            </a:r>
            <a:r>
              <a:rPr lang="en-GB" sz="2400" dirty="0"/>
              <a:t> queuing discipline:</a:t>
            </a:r>
            <a:br>
              <a:rPr lang="en-US" sz="2400" dirty="0"/>
            </a:br>
            <a:r>
              <a:rPr lang="en-US" sz="2400" dirty="0"/>
              <a:t>items are removed in the same order they are added.</a:t>
            </a:r>
            <a:endParaRPr lang="en-GB" sz="2400" dirty="0"/>
          </a:p>
        </p:txBody>
      </p:sp>
      <p:pic>
        <p:nvPicPr>
          <p:cNvPr id="1026" name="Picture 2" descr="Image result for que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4306837"/>
            <a:ext cx="2819400" cy="20193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28650" y="4183096"/>
                <a:ext cx="5067300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400" b="1" dirty="0">
                    <a:solidFill>
                      <a:srgbClr val="C00000"/>
                    </a:solidFill>
                  </a:rPr>
                  <a:t>FIFO</a:t>
                </a:r>
                <a:r>
                  <a:rPr lang="en-GB" sz="2400" dirty="0">
                    <a:solidFill>
                      <a:srgbClr val="C00000"/>
                    </a:solidFill>
                  </a:rPr>
                  <a:t> </a:t>
                </a:r>
                <a:r>
                  <a:rPr lang="en-GB" sz="2400" b="1" dirty="0">
                    <a:solidFill>
                      <a:srgbClr val="C0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Queue</a:t>
                </a:r>
                <a:r>
                  <a:rPr lang="en-GB" sz="2400" dirty="0"/>
                  <a:t>:</a:t>
                </a:r>
                <a:endParaRPr lang="en-GB" sz="2400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GB" sz="24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Add(x)</a:t>
                </a:r>
                <a:r>
                  <a:rPr lang="en-GB" sz="2400" dirty="0">
                    <a:cs typeface="Courier New" panose="02070409020205090404" pitchFamily="49" charset="0"/>
                  </a:rPr>
                  <a:t> or </a:t>
                </a:r>
                <a:r>
                  <a:rPr lang="en-GB" sz="24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Enqueue(x)</a:t>
                </a:r>
                <a:r>
                  <a:rPr lang="en-GB" sz="2400" dirty="0"/>
                  <a:t>: </a:t>
                </a:r>
                <a:br>
                  <a:rPr lang="en-GB" sz="2400" dirty="0"/>
                </a:br>
                <a:r>
                  <a:rPr lang="en-GB" sz="2400" dirty="0"/>
                  <a:t>add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to the end of the queue.</a:t>
                </a:r>
                <a:endParaRPr lang="en-GB" sz="2400" dirty="0"/>
              </a:p>
              <a:p>
                <a:pPr marL="179705" indent="-179705">
                  <a:spcAft>
                    <a:spcPts val="600"/>
                  </a:spcAft>
                  <a:buFont typeface="Arial" panose="020B0604020202090204" pitchFamily="34" charset="0"/>
                  <a:buChar char="•"/>
                </a:pPr>
                <a:r>
                  <a:rPr lang="en-GB" sz="24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Remove()</a:t>
                </a:r>
                <a:r>
                  <a:rPr lang="en-GB" sz="2400" dirty="0">
                    <a:cs typeface="Courier New" panose="02070409020205090404" pitchFamily="49" charset="0"/>
                  </a:rPr>
                  <a:t> or </a:t>
                </a:r>
                <a:r>
                  <a:rPr lang="en-GB" sz="24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Dequeue()</a:t>
                </a:r>
                <a:r>
                  <a:rPr lang="en-GB" sz="2400" dirty="0"/>
                  <a:t>: </a:t>
                </a:r>
                <a:br>
                  <a:rPr lang="en-GB" sz="2400" dirty="0"/>
                </a:br>
                <a:r>
                  <a:rPr lang="en-GB" sz="2400" dirty="0"/>
                  <a:t>remove the first item from the queue</a:t>
                </a:r>
                <a:r>
                  <a:rPr lang="en-US" sz="2400" dirty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183096"/>
                <a:ext cx="5067300" cy="2015936"/>
              </a:xfrm>
              <a:prstGeom prst="rect">
                <a:avLst/>
              </a:prstGeom>
              <a:blipFill rotWithShape="1">
                <a:blip r:embed="rId3"/>
                <a:stretch>
                  <a:fillRect t="-17" b="-5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7485502" y="3943108"/>
            <a:ext cx="1418978" cy="603717"/>
            <a:chOff x="7717197" y="3955022"/>
            <a:chExt cx="1418978" cy="603717"/>
          </a:xfrm>
        </p:grpSpPr>
        <p:sp>
          <p:nvSpPr>
            <p:cNvPr id="2" name="文本框 1"/>
            <p:cNvSpPr txBox="1"/>
            <p:nvPr/>
          </p:nvSpPr>
          <p:spPr>
            <a:xfrm>
              <a:off x="7717197" y="3955022"/>
              <a:ext cx="14189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chemeClr val="accent2"/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Enqueue(x)</a:t>
              </a:r>
              <a:endParaRPr lang="en-US" sz="1600" b="1" dirty="0">
                <a:solidFill>
                  <a:schemeClr val="accent2"/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H="1">
              <a:off x="8426686" y="4293576"/>
              <a:ext cx="174172" cy="26516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812751" y="6054118"/>
            <a:ext cx="1295547" cy="544228"/>
            <a:chOff x="5884627" y="6168037"/>
            <a:chExt cx="1295547" cy="544228"/>
          </a:xfrm>
        </p:grpSpPr>
        <p:sp>
          <p:nvSpPr>
            <p:cNvPr id="13" name="文本框 12"/>
            <p:cNvSpPr txBox="1"/>
            <p:nvPr/>
          </p:nvSpPr>
          <p:spPr>
            <a:xfrm>
              <a:off x="5884627" y="6373711"/>
              <a:ext cx="1295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chemeClr val="accent2"/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Dequeue()</a:t>
              </a:r>
              <a:endParaRPr lang="en-US" sz="1600" b="1" dirty="0">
                <a:solidFill>
                  <a:schemeClr val="accent2"/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H="1">
              <a:off x="6532400" y="6168037"/>
              <a:ext cx="174172" cy="26516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ueu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1" y="4293182"/>
            <a:ext cx="2819400" cy="20193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组合 28"/>
          <p:cNvGrpSpPr/>
          <p:nvPr/>
        </p:nvGrpSpPr>
        <p:grpSpPr>
          <a:xfrm>
            <a:off x="1057031" y="935730"/>
            <a:ext cx="2391020" cy="4986539"/>
            <a:chOff x="1274745" y="763196"/>
            <a:chExt cx="2391020" cy="4986539"/>
          </a:xfrm>
        </p:grpSpPr>
        <p:grpSp>
          <p:nvGrpSpPr>
            <p:cNvPr id="21" name="组合 20"/>
            <p:cNvGrpSpPr/>
            <p:nvPr/>
          </p:nvGrpSpPr>
          <p:grpSpPr>
            <a:xfrm>
              <a:off x="1960545" y="763196"/>
              <a:ext cx="283028" cy="478971"/>
              <a:chOff x="881743" y="1959429"/>
              <a:chExt cx="283028" cy="478971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/>
            <p:cNvGrpSpPr/>
            <p:nvPr/>
          </p:nvGrpSpPr>
          <p:grpSpPr>
            <a:xfrm>
              <a:off x="2113713" y="1394740"/>
              <a:ext cx="1548838" cy="388310"/>
              <a:chOff x="781818" y="2322233"/>
              <a:chExt cx="1548838" cy="388310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911678" y="2347111"/>
                <a:ext cx="14189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Enqueue(a)</a:t>
                </a:r>
                <a:endParaRPr lang="en-US" sz="1600" b="1" dirty="0">
                  <a:solidFill>
                    <a:schemeClr val="accent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781818" y="2322233"/>
                <a:ext cx="0" cy="3883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1972199" y="1915105"/>
              <a:ext cx="283028" cy="478971"/>
              <a:chOff x="881743" y="1959429"/>
              <a:chExt cx="283028" cy="478971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/>
            <p:cNvSpPr txBox="1"/>
            <p:nvPr/>
          </p:nvSpPr>
          <p:spPr>
            <a:xfrm>
              <a:off x="2095936" y="1969924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a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113713" y="2496943"/>
              <a:ext cx="1548838" cy="388310"/>
              <a:chOff x="781818" y="2322233"/>
              <a:chExt cx="1548838" cy="388310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911678" y="2347111"/>
                <a:ext cx="14189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Enqueue(b)</a:t>
                </a:r>
                <a:endParaRPr lang="en-US" sz="1600" b="1" dirty="0">
                  <a:solidFill>
                    <a:schemeClr val="accent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37" name="直接箭头连接符 36"/>
              <p:cNvCxnSpPr/>
              <p:nvPr/>
            </p:nvCxnSpPr>
            <p:spPr>
              <a:xfrm>
                <a:off x="781818" y="2322233"/>
                <a:ext cx="0" cy="3883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1972199" y="3012997"/>
              <a:ext cx="283028" cy="478971"/>
              <a:chOff x="881743" y="1959429"/>
              <a:chExt cx="283028" cy="478971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本框 41"/>
            <p:cNvSpPr txBox="1"/>
            <p:nvPr/>
          </p:nvSpPr>
          <p:spPr>
            <a:xfrm>
              <a:off x="2095936" y="3067816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a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514946" y="3067816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b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113713" y="3624024"/>
              <a:ext cx="1425407" cy="388310"/>
              <a:chOff x="781818" y="2322233"/>
              <a:chExt cx="1425407" cy="388310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911678" y="2347111"/>
                <a:ext cx="12955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Dequeue()</a:t>
                </a:r>
                <a:endParaRPr lang="en-US" sz="1600" b="1" dirty="0">
                  <a:solidFill>
                    <a:schemeClr val="accent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46" name="直接箭头连接符 45"/>
              <p:cNvCxnSpPr/>
              <p:nvPr/>
            </p:nvCxnSpPr>
            <p:spPr>
              <a:xfrm>
                <a:off x="781818" y="2322233"/>
                <a:ext cx="0" cy="3883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1972199" y="4144389"/>
              <a:ext cx="283028" cy="478971"/>
              <a:chOff x="881743" y="1959429"/>
              <a:chExt cx="283028" cy="478971"/>
            </a:xfrm>
          </p:grpSpPr>
          <p:cxnSp>
            <p:nvCxnSpPr>
              <p:cNvPr id="48" name="直接连接符 47"/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文本框 50"/>
            <p:cNvSpPr txBox="1"/>
            <p:nvPr/>
          </p:nvSpPr>
          <p:spPr>
            <a:xfrm>
              <a:off x="1274745" y="4199208"/>
              <a:ext cx="322524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a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090326" y="4199208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b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116927" y="4766914"/>
              <a:ext cx="1548838" cy="388310"/>
              <a:chOff x="781818" y="2322233"/>
              <a:chExt cx="1548838" cy="388310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911678" y="2347111"/>
                <a:ext cx="14189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Enqueue(f)</a:t>
                </a:r>
                <a:endParaRPr lang="en-US" sz="1600" b="1" dirty="0">
                  <a:solidFill>
                    <a:schemeClr val="accent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55" name="直接箭头连接符 54"/>
              <p:cNvCxnSpPr/>
              <p:nvPr/>
            </p:nvCxnSpPr>
            <p:spPr>
              <a:xfrm>
                <a:off x="781818" y="2322233"/>
                <a:ext cx="0" cy="3883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/>
            <p:cNvGrpSpPr/>
            <p:nvPr/>
          </p:nvGrpSpPr>
          <p:grpSpPr>
            <a:xfrm>
              <a:off x="1975600" y="5270764"/>
              <a:ext cx="283028" cy="478971"/>
              <a:chOff x="881743" y="1959429"/>
              <a:chExt cx="283028" cy="478971"/>
            </a:xfrm>
          </p:grpSpPr>
          <p:cxnSp>
            <p:nvCxnSpPr>
              <p:cNvPr id="57" name="直接连接符 56"/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59"/>
            <p:cNvSpPr txBox="1"/>
            <p:nvPr/>
          </p:nvSpPr>
          <p:spPr>
            <a:xfrm>
              <a:off x="2099337" y="5325583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b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18347" y="5325583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f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ourier New" panose="02070409020205090404" pitchFamily="49" charset="0"/>
              </a:rPr>
              <a:t>LIFO </a:t>
            </a:r>
            <a:r>
              <a:rPr lang="en-GB" dirty="0">
                <a:latin typeface="Courier New" panose="02070409020205090404" pitchFamily="49" charset="0"/>
                <a:cs typeface="Courier New" panose="02070409020205090404" pitchFamily="49" charset="0"/>
              </a:rPr>
              <a:t>Queue</a:t>
            </a:r>
            <a:r>
              <a:rPr lang="en-GB" dirty="0">
                <a:cs typeface="Courier New" panose="02070409020205090404" pitchFamily="49" charset="0"/>
              </a:rPr>
              <a:t>: </a:t>
            </a:r>
            <a:r>
              <a:rPr lang="en-GB" dirty="0">
                <a:latin typeface="Courier New" panose="02070409020205090404" pitchFamily="49" charset="0"/>
                <a:cs typeface="Courier New" panose="02070409020205090404" pitchFamily="49" charset="0"/>
              </a:rPr>
              <a:t>Stack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28650" y="1635790"/>
                <a:ext cx="7886700" cy="140038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000" dirty="0"/>
                  <a:t>The </a:t>
                </a:r>
                <a:r>
                  <a:rPr lang="en-GB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Queue</a:t>
                </a:r>
                <a:r>
                  <a:rPr lang="en-GB" sz="2000" dirty="0"/>
                  <a:t> ADT represents a collection of items to which we can add items and remove the next item.</a:t>
                </a:r>
                <a:endParaRPr lang="en-GB" sz="2000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GB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Add(x)</a:t>
                </a:r>
                <a:r>
                  <a:rPr lang="en-GB" sz="2000" dirty="0"/>
                  <a:t>: add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/>
                  <a:t> to the queue.</a:t>
                </a:r>
                <a:endParaRPr lang="en-GB" sz="2000" dirty="0"/>
              </a:p>
              <a:p>
                <a:pPr marL="179705" indent="-179705">
                  <a:spcAft>
                    <a:spcPts val="600"/>
                  </a:spcAft>
                  <a:buFont typeface="Arial" panose="020B0604020202090204" pitchFamily="34" charset="0"/>
                  <a:buChar char="•"/>
                </a:pPr>
                <a:r>
                  <a:rPr lang="en-GB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Remove()</a:t>
                </a:r>
                <a:r>
                  <a:rPr lang="en-GB" sz="2000" dirty="0"/>
                  <a:t>: remove the next item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from queue, return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35790"/>
                <a:ext cx="7886700" cy="1400383"/>
              </a:xfrm>
              <a:prstGeom prst="rect">
                <a:avLst/>
              </a:prstGeom>
              <a:blipFill rotWithShape="1">
                <a:blip r:embed="rId1"/>
                <a:stretch>
                  <a:fillRect l="-81" t="-456" r="-81" b="-17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28650" y="3194136"/>
            <a:ext cx="7045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</a:t>
            </a:r>
            <a:r>
              <a:rPr lang="en-GB" sz="2400" b="1" dirty="0">
                <a:solidFill>
                  <a:schemeClr val="accent1"/>
                </a:solidFill>
              </a:rPr>
              <a:t>last-in-first-out (LIFO)</a:t>
            </a:r>
            <a:r>
              <a:rPr lang="en-GB" sz="2400" dirty="0"/>
              <a:t> queuing discipline:</a:t>
            </a:r>
            <a:br>
              <a:rPr lang="en-US" sz="2400" dirty="0"/>
            </a:br>
            <a:r>
              <a:rPr lang="en-US" sz="2400" dirty="0"/>
              <a:t>the most recently added item is the next one removed.</a:t>
            </a:r>
            <a:endParaRPr lang="en-GB" sz="2400" dirty="0"/>
          </a:p>
        </p:txBody>
      </p:sp>
      <p:pic>
        <p:nvPicPr>
          <p:cNvPr id="1026" name="Picture 2" descr="Image result for stack of chai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1" r="10296"/>
          <a:stretch>
            <a:fillRect/>
          </a:stretch>
        </p:blipFill>
        <p:spPr bwMode="auto">
          <a:xfrm>
            <a:off x="6890866" y="4463174"/>
            <a:ext cx="1450521" cy="204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28649" y="4183096"/>
                <a:ext cx="5717721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400" b="1" dirty="0">
                    <a:solidFill>
                      <a:srgbClr val="C0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Stack</a:t>
                </a:r>
                <a:r>
                  <a:rPr lang="en-GB" sz="2400" dirty="0"/>
                  <a:t> (LIFO </a:t>
                </a:r>
                <a:r>
                  <a:rPr lang="en-GB" sz="24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Queue</a:t>
                </a:r>
                <a:r>
                  <a:rPr lang="en-GB" sz="2400" dirty="0"/>
                  <a:t>):</a:t>
                </a:r>
                <a:endParaRPr lang="en-GB" sz="2400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GB" sz="24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Add(x)</a:t>
                </a:r>
                <a:r>
                  <a:rPr lang="en-GB" sz="2400" dirty="0">
                    <a:cs typeface="Courier New" panose="02070409020205090404" pitchFamily="49" charset="0"/>
                  </a:rPr>
                  <a:t> or </a:t>
                </a:r>
                <a:r>
                  <a:rPr lang="en-GB" sz="24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Push(x)</a:t>
                </a:r>
                <a:r>
                  <a:rPr lang="en-GB" sz="2400" dirty="0"/>
                  <a:t>: </a:t>
                </a:r>
                <a:br>
                  <a:rPr lang="en-GB" sz="2400" dirty="0"/>
                </a:br>
                <a:r>
                  <a:rPr lang="en-GB" sz="2400" dirty="0"/>
                  <a:t>add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to the top of the stack.</a:t>
                </a:r>
                <a:endParaRPr lang="en-GB" sz="2400" dirty="0"/>
              </a:p>
              <a:p>
                <a:pPr marL="179705" indent="-179705">
                  <a:spcAft>
                    <a:spcPts val="600"/>
                  </a:spcAft>
                  <a:buFont typeface="Arial" panose="020B0604020202090204" pitchFamily="34" charset="0"/>
                  <a:buChar char="•"/>
                </a:pPr>
                <a:r>
                  <a:rPr lang="en-GB" sz="24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Remove()</a:t>
                </a:r>
                <a:r>
                  <a:rPr lang="en-GB" sz="2400" dirty="0">
                    <a:cs typeface="Courier New" panose="02070409020205090404" pitchFamily="49" charset="0"/>
                  </a:rPr>
                  <a:t> or </a:t>
                </a:r>
                <a:r>
                  <a:rPr lang="en-GB" sz="24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Pop()</a:t>
                </a:r>
                <a:r>
                  <a:rPr lang="en-GB" sz="2400" dirty="0"/>
                  <a:t>: </a:t>
                </a:r>
                <a:br>
                  <a:rPr lang="en-GB" sz="2400" dirty="0"/>
                </a:br>
                <a:r>
                  <a:rPr lang="en-GB" sz="2400" dirty="0"/>
                  <a:t>remove the item at the top of the stack</a:t>
                </a:r>
                <a:r>
                  <a:rPr lang="en-US" sz="2400" dirty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4183096"/>
                <a:ext cx="5717721" cy="2015936"/>
              </a:xfrm>
              <a:prstGeom prst="rect">
                <a:avLst/>
              </a:prstGeom>
              <a:blipFill rotWithShape="1">
                <a:blip r:embed="rId3"/>
                <a:stretch>
                  <a:fillRect l="-11" t="-17" r="3" b="-5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7673911" y="4004304"/>
            <a:ext cx="1048685" cy="603717"/>
            <a:chOff x="7717197" y="3955022"/>
            <a:chExt cx="1048685" cy="603717"/>
          </a:xfrm>
        </p:grpSpPr>
        <p:sp>
          <p:nvSpPr>
            <p:cNvPr id="9" name="文本框 8"/>
            <p:cNvSpPr txBox="1"/>
            <p:nvPr/>
          </p:nvSpPr>
          <p:spPr>
            <a:xfrm>
              <a:off x="7717197" y="3955022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chemeClr val="accent2"/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Push(x)</a:t>
              </a:r>
              <a:endParaRPr lang="en-US" sz="1600" b="1" dirty="0">
                <a:solidFill>
                  <a:schemeClr val="accent2"/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>
              <a:off x="8067367" y="4293576"/>
              <a:ext cx="174172" cy="26516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6489916" y="4004304"/>
            <a:ext cx="801823" cy="560445"/>
            <a:chOff x="7717197" y="3955022"/>
            <a:chExt cx="801823" cy="560445"/>
          </a:xfrm>
        </p:grpSpPr>
        <p:sp>
          <p:nvSpPr>
            <p:cNvPr id="13" name="文本框 12"/>
            <p:cNvSpPr txBox="1"/>
            <p:nvPr/>
          </p:nvSpPr>
          <p:spPr>
            <a:xfrm>
              <a:off x="7717197" y="3955022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chemeClr val="accent2"/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Pop()</a:t>
              </a:r>
              <a:endParaRPr lang="en-US" sz="1600" b="1" dirty="0">
                <a:solidFill>
                  <a:schemeClr val="accent2"/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H="1" flipV="1">
              <a:off x="8118108" y="4288187"/>
              <a:ext cx="225365" cy="22728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Image result for stack of chairs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1" r="10296"/>
          <a:stretch>
            <a:fillRect/>
          </a:stretch>
        </p:blipFill>
        <p:spPr bwMode="auto">
          <a:xfrm>
            <a:off x="6519526" y="3990713"/>
            <a:ext cx="1450521" cy="204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1742831" y="935730"/>
            <a:ext cx="2573558" cy="4986539"/>
            <a:chOff x="1742831" y="935730"/>
            <a:chExt cx="2573558" cy="4986539"/>
          </a:xfrm>
        </p:grpSpPr>
        <p:grpSp>
          <p:nvGrpSpPr>
            <p:cNvPr id="21" name="组合 20"/>
            <p:cNvGrpSpPr/>
            <p:nvPr/>
          </p:nvGrpSpPr>
          <p:grpSpPr>
            <a:xfrm>
              <a:off x="1742831" y="935730"/>
              <a:ext cx="283028" cy="478971"/>
              <a:chOff x="881743" y="1959429"/>
              <a:chExt cx="283028" cy="478971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/>
            <p:cNvGrpSpPr/>
            <p:nvPr/>
          </p:nvGrpSpPr>
          <p:grpSpPr>
            <a:xfrm>
              <a:off x="1895999" y="1567274"/>
              <a:ext cx="931683" cy="388310"/>
              <a:chOff x="781818" y="2322233"/>
              <a:chExt cx="931683" cy="388310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911678" y="2347111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Pop()</a:t>
                </a:r>
                <a:endParaRPr lang="en-US" sz="1600" b="1" dirty="0">
                  <a:solidFill>
                    <a:schemeClr val="accent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781818" y="2322233"/>
                <a:ext cx="0" cy="3883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1754485" y="2087639"/>
              <a:ext cx="283028" cy="478971"/>
              <a:chOff x="881743" y="1959429"/>
              <a:chExt cx="283028" cy="478971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/>
            <p:cNvSpPr txBox="1"/>
            <p:nvPr/>
          </p:nvSpPr>
          <p:spPr>
            <a:xfrm>
              <a:off x="1878222" y="2142458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c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895999" y="2669477"/>
              <a:ext cx="1178545" cy="388310"/>
              <a:chOff x="781818" y="2322233"/>
              <a:chExt cx="1178545" cy="388310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911678" y="2347111"/>
                <a:ext cx="10486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Push(b)</a:t>
                </a:r>
                <a:endParaRPr lang="en-US" sz="1600" b="1" dirty="0">
                  <a:solidFill>
                    <a:schemeClr val="accent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37" name="直接箭头连接符 36"/>
              <p:cNvCxnSpPr/>
              <p:nvPr/>
            </p:nvCxnSpPr>
            <p:spPr>
              <a:xfrm>
                <a:off x="781818" y="2322233"/>
                <a:ext cx="0" cy="3883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1754485" y="3185531"/>
              <a:ext cx="283028" cy="478971"/>
              <a:chOff x="881743" y="1959429"/>
              <a:chExt cx="283028" cy="478971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本框 41"/>
            <p:cNvSpPr txBox="1"/>
            <p:nvPr/>
          </p:nvSpPr>
          <p:spPr>
            <a:xfrm>
              <a:off x="1878222" y="3240350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c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297232" y="3250411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e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1895999" y="3796558"/>
              <a:ext cx="1178545" cy="388310"/>
              <a:chOff x="781818" y="2322233"/>
              <a:chExt cx="1178545" cy="388310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911678" y="2347111"/>
                <a:ext cx="10486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Push(k)</a:t>
                </a:r>
                <a:endParaRPr lang="en-US" sz="1600" b="1" dirty="0">
                  <a:solidFill>
                    <a:schemeClr val="accent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46" name="直接箭头连接符 45"/>
              <p:cNvCxnSpPr/>
              <p:nvPr/>
            </p:nvCxnSpPr>
            <p:spPr>
              <a:xfrm>
                <a:off x="781818" y="2322233"/>
                <a:ext cx="0" cy="3883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1754485" y="4316923"/>
              <a:ext cx="283028" cy="478971"/>
              <a:chOff x="881743" y="1959429"/>
              <a:chExt cx="283028" cy="478971"/>
            </a:xfrm>
          </p:grpSpPr>
          <p:cxnSp>
            <p:nvCxnSpPr>
              <p:cNvPr id="48" name="直接连接符 47"/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872612" y="4371742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c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899213" y="4939448"/>
              <a:ext cx="931683" cy="388310"/>
              <a:chOff x="781818" y="2322233"/>
              <a:chExt cx="931683" cy="388310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911678" y="2347111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Pop()</a:t>
                </a:r>
                <a:endParaRPr lang="en-US" sz="1600" b="1" dirty="0">
                  <a:solidFill>
                    <a:schemeClr val="accent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55" name="直接箭头连接符 54"/>
              <p:cNvCxnSpPr/>
              <p:nvPr/>
            </p:nvCxnSpPr>
            <p:spPr>
              <a:xfrm>
                <a:off x="781818" y="2322233"/>
                <a:ext cx="0" cy="3883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/>
            <p:cNvGrpSpPr/>
            <p:nvPr/>
          </p:nvGrpSpPr>
          <p:grpSpPr>
            <a:xfrm>
              <a:off x="1757886" y="5443298"/>
              <a:ext cx="283028" cy="478971"/>
              <a:chOff x="881743" y="1959429"/>
              <a:chExt cx="283028" cy="478971"/>
            </a:xfrm>
          </p:grpSpPr>
          <p:cxnSp>
            <p:nvCxnSpPr>
              <p:cNvPr id="57" name="直接连接符 56"/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59"/>
            <p:cNvSpPr txBox="1"/>
            <p:nvPr/>
          </p:nvSpPr>
          <p:spPr>
            <a:xfrm>
              <a:off x="1881623" y="5498117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c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300633" y="5498117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e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895999" y="988345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c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297232" y="988345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e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698465" y="990453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a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297232" y="2146204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e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993865" y="2143965"/>
              <a:ext cx="322524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a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719691" y="3240350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b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297232" y="4371742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e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719691" y="4367479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b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142150" y="4367479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k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719691" y="5498117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b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993865" y="5498117"/>
              <a:ext cx="322524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409020205090404" pitchFamily="49" charset="0"/>
                  <a:cs typeface="Courier New" panose="02070409020205090404" pitchFamily="49" charset="0"/>
                </a:rPr>
                <a:t>k</a:t>
              </a:r>
              <a:endParaRPr lang="en-US" dirty="0"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ourier New" panose="02070409020205090404" pitchFamily="49" charset="0"/>
              </a:rPr>
              <a:t>The </a:t>
            </a:r>
            <a:r>
              <a:rPr lang="en-GB" dirty="0">
                <a:latin typeface="Courier New" panose="02070409020205090404" pitchFamily="49" charset="0"/>
                <a:cs typeface="Courier New" panose="02070409020205090404" pitchFamily="49" charset="0"/>
              </a:rPr>
              <a:t>Deque</a:t>
            </a:r>
            <a:r>
              <a:rPr lang="en-GB" dirty="0">
                <a:cs typeface="Courier New" panose="02070409020205090404" pitchFamily="49" charset="0"/>
              </a:rPr>
              <a:t> ADT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8650" y="1690689"/>
            <a:ext cx="78867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/>
              <a:t>The </a:t>
            </a:r>
            <a:r>
              <a:rPr lang="en-GB" sz="2400" b="1" dirty="0">
                <a:solidFill>
                  <a:srgbClr val="C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Deque</a:t>
            </a:r>
            <a:r>
              <a:rPr lang="en-GB" sz="2400" dirty="0"/>
              <a:t> (</a:t>
            </a:r>
            <a:r>
              <a:rPr lang="en-GB" sz="2400" dirty="0">
                <a:solidFill>
                  <a:srgbClr val="C00000"/>
                </a:solidFill>
              </a:rPr>
              <a:t>double-ended queue</a:t>
            </a:r>
            <a:r>
              <a:rPr lang="en-GB" sz="2400" dirty="0"/>
              <a:t>) ADT represents a sequence of items with a front and a back.</a:t>
            </a:r>
            <a:endParaRPr lang="en-GB" sz="24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 err="1">
                <a:latin typeface="Courier New" panose="02070409020205090404" pitchFamily="49" charset="0"/>
                <a:cs typeface="Courier New" panose="02070409020205090404" pitchFamily="49" charset="0"/>
              </a:rPr>
              <a:t>AddFirst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(x)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409020205090404" pitchFamily="49" charset="0"/>
                <a:cs typeface="Courier New" panose="02070409020205090404" pitchFamily="49" charset="0"/>
              </a:rPr>
              <a:t>AddLast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(x)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409020205090404" pitchFamily="49" charset="0"/>
                <a:cs typeface="Courier New" panose="02070409020205090404" pitchFamily="49" charset="0"/>
              </a:rPr>
              <a:t>RemoveFirst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409020205090404" pitchFamily="49" charset="0"/>
                <a:cs typeface="Courier New" panose="02070409020205090404" pitchFamily="49" charset="0"/>
              </a:rPr>
              <a:t>RemoveLast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r>
              <a:rPr lang="en-US" sz="2000" dirty="0"/>
              <a:t>.</a:t>
            </a:r>
            <a:endParaRPr 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628650" y="4190122"/>
            <a:ext cx="78867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latin typeface="Courier New" panose="02070409020205090404" pitchFamily="49" charset="0"/>
                <a:cs typeface="Courier New" panose="02070409020205090404" pitchFamily="49" charset="0"/>
              </a:rPr>
              <a:t>Deque</a:t>
            </a:r>
            <a:r>
              <a:rPr lang="en-GB" sz="2400" dirty="0"/>
              <a:t> can implement FIFO </a:t>
            </a:r>
            <a:r>
              <a:rPr lang="en-GB" sz="2400" dirty="0">
                <a:latin typeface="Courier New" panose="02070409020205090404" pitchFamily="49" charset="0"/>
                <a:cs typeface="Courier New" panose="02070409020205090404" pitchFamily="49" charset="0"/>
              </a:rPr>
              <a:t>Queue</a:t>
            </a:r>
            <a:r>
              <a:rPr lang="en-GB" sz="2400" dirty="0"/>
              <a:t>:</a:t>
            </a:r>
            <a:endParaRPr lang="en-GB" sz="24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Enqueue(x)</a:t>
            </a:r>
            <a:r>
              <a:rPr lang="en-US" sz="2000" dirty="0">
                <a:cs typeface="Courier New" panose="02070409020205090404" pitchFamily="49" charset="0"/>
              </a:rPr>
              <a:t> is </a:t>
            </a:r>
            <a:r>
              <a:rPr lang="en-US" sz="2000" dirty="0" err="1">
                <a:latin typeface="Courier New" panose="02070409020205090404" pitchFamily="49" charset="0"/>
                <a:cs typeface="Courier New" panose="02070409020205090404" pitchFamily="49" charset="0"/>
              </a:rPr>
              <a:t>AddLast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(x)</a:t>
            </a:r>
            <a:r>
              <a:rPr lang="en-US" sz="2000" dirty="0">
                <a:cs typeface="Courier New" panose="02070409020205090404" pitchFamily="49" charset="0"/>
              </a:rPr>
              <a:t>, 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Dequeue()</a:t>
            </a:r>
            <a:r>
              <a:rPr lang="en-US" sz="2000" dirty="0">
                <a:cs typeface="Courier New" panose="02070409020205090404" pitchFamily="49" charset="0"/>
              </a:rPr>
              <a:t> is </a:t>
            </a:r>
            <a:r>
              <a:rPr lang="en-US" sz="2000" dirty="0" err="1">
                <a:latin typeface="Courier New" panose="02070409020205090404" pitchFamily="49" charset="0"/>
                <a:cs typeface="Courier New" panose="02070409020205090404" pitchFamily="49" charset="0"/>
              </a:rPr>
              <a:t>RemoveFirst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r>
              <a:rPr lang="en-US" sz="2000" dirty="0">
                <a:cs typeface="Courier New" panose="02070409020205090404" pitchFamily="49" charset="0"/>
              </a:rPr>
              <a:t>.</a:t>
            </a:r>
            <a:endParaRPr 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5167311"/>
            <a:ext cx="78867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latin typeface="Courier New" panose="02070409020205090404" pitchFamily="49" charset="0"/>
                <a:cs typeface="Courier New" panose="02070409020205090404" pitchFamily="49" charset="0"/>
              </a:rPr>
              <a:t>Deque</a:t>
            </a:r>
            <a:r>
              <a:rPr lang="en-GB" sz="2400" dirty="0"/>
              <a:t> can implement </a:t>
            </a:r>
            <a:r>
              <a:rPr lang="en-GB" sz="2400" dirty="0">
                <a:latin typeface="Courier New" panose="02070409020205090404" pitchFamily="49" charset="0"/>
                <a:cs typeface="Courier New" panose="02070409020205090404" pitchFamily="49" charset="0"/>
              </a:rPr>
              <a:t>Stack</a:t>
            </a:r>
            <a:r>
              <a:rPr lang="en-GB" sz="2400" dirty="0"/>
              <a:t> (LIFO </a:t>
            </a:r>
            <a:r>
              <a:rPr lang="en-GB" sz="2400" dirty="0">
                <a:latin typeface="Courier New" panose="02070409020205090404" pitchFamily="49" charset="0"/>
                <a:cs typeface="Courier New" panose="02070409020205090404" pitchFamily="49" charset="0"/>
              </a:rPr>
              <a:t>Queue</a:t>
            </a:r>
            <a:r>
              <a:rPr lang="en-GB" sz="2400" dirty="0"/>
              <a:t>):</a:t>
            </a:r>
            <a:endParaRPr lang="en-GB" sz="24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Push(x)</a:t>
            </a:r>
            <a:r>
              <a:rPr lang="en-US" sz="2000" dirty="0">
                <a:cs typeface="Courier New" panose="02070409020205090404" pitchFamily="49" charset="0"/>
              </a:rPr>
              <a:t> is </a:t>
            </a:r>
            <a:r>
              <a:rPr lang="en-US" sz="2000" dirty="0" err="1">
                <a:latin typeface="Courier New" panose="02070409020205090404" pitchFamily="49" charset="0"/>
                <a:cs typeface="Courier New" panose="02070409020205090404" pitchFamily="49" charset="0"/>
              </a:rPr>
              <a:t>AddLast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(x)</a:t>
            </a:r>
            <a:r>
              <a:rPr lang="en-US" sz="2000" dirty="0">
                <a:cs typeface="Courier New" panose="02070409020205090404" pitchFamily="49" charset="0"/>
              </a:rPr>
              <a:t>, 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Pop()</a:t>
            </a:r>
            <a:r>
              <a:rPr lang="en-US" sz="2000" dirty="0">
                <a:cs typeface="Courier New" panose="02070409020205090404" pitchFamily="49" charset="0"/>
              </a:rPr>
              <a:t> is </a:t>
            </a:r>
            <a:r>
              <a:rPr lang="en-US" sz="2000" dirty="0" err="1">
                <a:latin typeface="Courier New" panose="02070409020205090404" pitchFamily="49" charset="0"/>
                <a:cs typeface="Courier New" panose="02070409020205090404" pitchFamily="49" charset="0"/>
              </a:rPr>
              <a:t>RemoveLast</a:t>
            </a:r>
            <a:r>
              <a:rPr lang="en-US" sz="2000" dirty="0"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r>
              <a:rPr lang="en-US" sz="2000" dirty="0">
                <a:cs typeface="Courier New" panose="02070409020205090404" pitchFamily="49" charset="0"/>
              </a:rPr>
              <a:t>.</a:t>
            </a:r>
            <a:endParaRPr lang="en-US" sz="2000" dirty="0"/>
          </a:p>
        </p:txBody>
      </p:sp>
      <p:grpSp>
        <p:nvGrpSpPr>
          <p:cNvPr id="54" name="组合 53"/>
          <p:cNvGrpSpPr/>
          <p:nvPr/>
        </p:nvGrpSpPr>
        <p:grpSpPr>
          <a:xfrm>
            <a:off x="317491" y="3120104"/>
            <a:ext cx="8509018" cy="831491"/>
            <a:chOff x="253195" y="3196490"/>
            <a:chExt cx="8509018" cy="831491"/>
          </a:xfrm>
        </p:grpSpPr>
        <p:grpSp>
          <p:nvGrpSpPr>
            <p:cNvPr id="2" name="组合 1"/>
            <p:cNvGrpSpPr/>
            <p:nvPr/>
          </p:nvGrpSpPr>
          <p:grpSpPr>
            <a:xfrm>
              <a:off x="2560855" y="3429000"/>
              <a:ext cx="4022290" cy="380657"/>
              <a:chOff x="1945822" y="3417675"/>
              <a:chExt cx="4022290" cy="380657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1945822" y="3429000"/>
                <a:ext cx="29527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</a:t>
                </a:r>
                <a:endParaRPr lang="en-US" dirty="0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574472" y="3429000"/>
                <a:ext cx="28245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endParaRPr lang="en-US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3183886" y="3429000"/>
                <a:ext cx="30649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b</a:t>
                </a:r>
                <a:endParaRPr lang="en-US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817344" y="3429000"/>
                <a:ext cx="30649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</a:t>
                </a:r>
                <a:endParaRPr lang="en-US" dirty="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445994" y="3429000"/>
                <a:ext cx="288862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k</a:t>
                </a:r>
                <a:endParaRPr lang="en-US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029761" y="3417675"/>
                <a:ext cx="3433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…</a:t>
                </a:r>
                <a:endParaRPr lang="en-US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5668030" y="3429000"/>
                <a:ext cx="300082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</a:t>
                </a:r>
                <a:endParaRPr lang="en-US" dirty="0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6773670" y="3196490"/>
              <a:ext cx="1741680" cy="338554"/>
              <a:chOff x="7162800" y="3943108"/>
              <a:chExt cx="1741680" cy="338554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7485502" y="3943108"/>
                <a:ext cx="14189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 err="1">
                    <a:solidFill>
                      <a:schemeClr val="accent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AddLast</a:t>
                </a:r>
                <a:r>
                  <a:rPr lang="en-GB" sz="1600" b="1" dirty="0">
                    <a:solidFill>
                      <a:schemeClr val="accent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(x)</a:t>
                </a:r>
                <a:endParaRPr lang="en-US" sz="1600" b="1" dirty="0">
                  <a:solidFill>
                    <a:schemeClr val="accent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31" name="直接箭头连接符 30"/>
              <p:cNvCxnSpPr/>
              <p:nvPr/>
            </p:nvCxnSpPr>
            <p:spPr>
              <a:xfrm flipH="1">
                <a:off x="7162800" y="4112385"/>
                <a:ext cx="322702" cy="169277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/>
            <p:cNvGrpSpPr/>
            <p:nvPr/>
          </p:nvGrpSpPr>
          <p:grpSpPr>
            <a:xfrm>
              <a:off x="6773670" y="3689427"/>
              <a:ext cx="1988543" cy="338554"/>
              <a:chOff x="7162800" y="3943108"/>
              <a:chExt cx="1988543" cy="338554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7485502" y="3943108"/>
                <a:ext cx="16658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 err="1">
                    <a:solidFill>
                      <a:schemeClr val="accent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RemoveLast</a:t>
                </a:r>
                <a:r>
                  <a:rPr lang="en-GB" sz="1600" b="1" dirty="0">
                    <a:solidFill>
                      <a:schemeClr val="accent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()</a:t>
                </a:r>
                <a:endParaRPr lang="en-US" sz="1600" b="1" dirty="0">
                  <a:solidFill>
                    <a:schemeClr val="accent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7162800" y="3954433"/>
                <a:ext cx="322702" cy="157954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492109" y="3196490"/>
              <a:ext cx="1874377" cy="338554"/>
              <a:chOff x="7418658" y="3943478"/>
              <a:chExt cx="1874377" cy="338554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7418658" y="3943478"/>
                <a:ext cx="15424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1600" b="1" dirty="0" err="1">
                    <a:solidFill>
                      <a:schemeClr val="accent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AddFirst</a:t>
                </a:r>
                <a:r>
                  <a:rPr lang="en-GB" sz="1600" b="1" dirty="0">
                    <a:solidFill>
                      <a:schemeClr val="accent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(x)</a:t>
                </a:r>
                <a:endParaRPr lang="en-US" sz="1600" b="1" dirty="0">
                  <a:solidFill>
                    <a:schemeClr val="accent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44" name="直接箭头连接符 43"/>
              <p:cNvCxnSpPr>
                <a:stCxn id="43" idx="3"/>
              </p:cNvCxnSpPr>
              <p:nvPr/>
            </p:nvCxnSpPr>
            <p:spPr>
              <a:xfrm>
                <a:off x="8961068" y="4112755"/>
                <a:ext cx="331967" cy="169277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/>
            <p:cNvGrpSpPr/>
            <p:nvPr/>
          </p:nvGrpSpPr>
          <p:grpSpPr>
            <a:xfrm>
              <a:off x="253195" y="3685860"/>
              <a:ext cx="2121239" cy="338554"/>
              <a:chOff x="7171796" y="3943478"/>
              <a:chExt cx="2121239" cy="338554"/>
            </a:xfrm>
          </p:grpSpPr>
          <p:sp>
            <p:nvSpPr>
              <p:cNvPr id="51" name="文本框 50"/>
              <p:cNvSpPr txBox="1"/>
              <p:nvPr/>
            </p:nvSpPr>
            <p:spPr>
              <a:xfrm>
                <a:off x="7171796" y="3943478"/>
                <a:ext cx="17892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1600" b="1" dirty="0" err="1">
                    <a:solidFill>
                      <a:schemeClr val="accent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RemoveFirst</a:t>
                </a:r>
                <a:r>
                  <a:rPr lang="en-GB" sz="1600" b="1" dirty="0">
                    <a:solidFill>
                      <a:schemeClr val="accent2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()</a:t>
                </a:r>
                <a:endParaRPr lang="en-US" sz="1600" b="1" dirty="0">
                  <a:solidFill>
                    <a:schemeClr val="accent2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  <p:cxnSp>
            <p:nvCxnSpPr>
              <p:cNvPr id="52" name="直接箭头连接符 51"/>
              <p:cNvCxnSpPr>
                <a:stCxn id="51" idx="3"/>
              </p:cNvCxnSpPr>
              <p:nvPr/>
            </p:nvCxnSpPr>
            <p:spPr>
              <a:xfrm flipV="1">
                <a:off x="8961068" y="3961939"/>
                <a:ext cx="331967" cy="15081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13555</Words>
  <Application>WPS 文字</Application>
  <PresentationFormat>On-screen Show (4:3)</PresentationFormat>
  <Paragraphs>1278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4" baseType="lpstr">
      <vt:lpstr>Arial</vt:lpstr>
      <vt:lpstr>方正书宋_GBK</vt:lpstr>
      <vt:lpstr>Wingdings</vt:lpstr>
      <vt:lpstr>Courier New</vt:lpstr>
      <vt:lpstr>Cambria Math</vt:lpstr>
      <vt:lpstr>宋体</vt:lpstr>
      <vt:lpstr>汉仪书宋二KW</vt:lpstr>
      <vt:lpstr/>
      <vt:lpstr>Calibri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BatangChe</vt:lpstr>
      <vt:lpstr>苹方-简</vt:lpstr>
      <vt:lpstr>STIXGeneral</vt:lpstr>
      <vt:lpstr>Office 主题​​</vt:lpstr>
      <vt:lpstr>Basic Data Structures</vt:lpstr>
      <vt:lpstr>What is a “data structure”?</vt:lpstr>
      <vt:lpstr>Abstract Data Type (ADT)</vt:lpstr>
      <vt:lpstr>The Queue ADT</vt:lpstr>
      <vt:lpstr>FIFO Queue</vt:lpstr>
      <vt:lpstr>PowerPoint 演示文稿</vt:lpstr>
      <vt:lpstr>LIFO Queue: Stack</vt:lpstr>
      <vt:lpstr>PowerPoint 演示文稿</vt:lpstr>
      <vt:lpstr>The Deque ADT</vt:lpstr>
      <vt:lpstr>The List ADT</vt:lpstr>
      <vt:lpstr>The List ADT</vt:lpstr>
      <vt:lpstr>Using array to implement List: ArrayList data structure</vt:lpstr>
      <vt:lpstr>Using array to implement List: ArrayList data structure</vt:lpstr>
      <vt:lpstr>Using circular array to implement Deque: ArrayDeque data structure</vt:lpstr>
      <vt:lpstr>Using circular array to implement Deque: ArrayDeque data structure</vt:lpstr>
      <vt:lpstr>Using circular array to implement Deque: ArrayDeque data structure</vt:lpstr>
      <vt:lpstr>Using linked list to implement List: LinkedList data structure</vt:lpstr>
      <vt:lpstr>Using doubly-linked list to implement List: DLinkedList data structure</vt:lpstr>
      <vt:lpstr>Using doubly-linked list to implement List: DLinkedList data structure</vt:lpstr>
      <vt:lpstr>Using doubly-linked list to implement List: DLinkedList data structure</vt:lpstr>
      <vt:lpstr>Summary</vt:lpstr>
      <vt:lpstr>Reading</vt:lpstr>
      <vt:lpstr>Application of Stack: Balancing Symbols</vt:lpstr>
      <vt:lpstr>Application of Stack: Evaluating Postfix Expressions</vt:lpstr>
      <vt:lpstr>Application of Stack: Evaluating Postfix Expressions</vt:lpstr>
      <vt:lpstr>Application of Stack: Function Calls</vt:lpstr>
      <vt:lpstr>Application of Stack: Function Calls</vt:lpstr>
      <vt:lpstr>Eliminating Recursion</vt:lpstr>
      <vt:lpstr>Eliminating Recursion</vt:lpstr>
      <vt:lpstr>Tail Recursion</vt:lpstr>
      <vt:lpstr>Tail Recursion</vt:lpstr>
      <vt:lpstr>Tail Recursion to Iteration</vt:lpstr>
      <vt:lpstr>Iteration versus Recursion</vt:lpstr>
      <vt:lpstr>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Data Structures</dc:title>
  <dc:creator>Chaodong ZHENG</dc:creator>
  <cp:lastModifiedBy>yongyuhan</cp:lastModifiedBy>
  <cp:revision>299</cp:revision>
  <dcterms:created xsi:type="dcterms:W3CDTF">2021-11-10T02:01:50Z</dcterms:created>
  <dcterms:modified xsi:type="dcterms:W3CDTF">2021-11-10T02:01:50Z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