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Algerian" panose="04020705040A02060702" pitchFamily="82" charset="0"/>
      <p:regular r:id="rId41"/>
    </p:embeddedFont>
    <p:embeddedFont>
      <p:font typeface="Calibri" panose="020F0502020204030204" charset="0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6" autoAdjust="0"/>
    <p:restoredTop sz="77984" autoAdjust="0"/>
  </p:normalViewPr>
  <p:slideViewPr>
    <p:cSldViewPr snapToGrid="0">
      <p:cViewPr varScale="1">
        <p:scale>
          <a:sx n="126" d="100"/>
          <a:sy n="126" d="100"/>
        </p:scale>
        <p:origin x="18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D4AF-DEBB-48F3-B93E-F4E536F906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88C3-6DB0-4739-961E-693D5EC400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Heaps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  <a:endParaRPr lang="en-GB" sz="2400" dirty="0"/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8650" y="2350585"/>
            <a:ext cx="8164476" cy="388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HeapExtractMax</a:t>
            </a:r>
            <a:r>
              <a:rPr lang="en-GB" b="1" u="sng" dirty="0">
                <a:solidFill>
                  <a:schemeClr val="tx1"/>
                </a:solidFill>
              </a:rPr>
              <a:t>():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max_item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data[1]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data[1] =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--]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(1)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max_item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GB" b="1" u="sng" dirty="0" err="1">
                <a:solidFill>
                  <a:schemeClr val="tx1"/>
                </a:solidFill>
              </a:rPr>
              <a:t>**</a:t>
            </a:r>
            <a:r>
              <a:rPr lang="en-GB" b="1" u="sng" dirty="0" err="1">
                <a:solidFill>
                  <a:schemeClr val="tx1"/>
                </a:solidFill>
              </a:rPr>
              <a:t>MaxHeapify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idx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  <a:r>
              <a:rPr lang="zh-CN" altLang="en-GB" b="1" u="sng" dirty="0">
                <a:solidFill>
                  <a:schemeClr val="tx1"/>
                </a:solidFill>
              </a:rPr>
              <a:t>（递归算法）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2*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2*i+1</a:t>
            </a:r>
            <a:r>
              <a:rPr lang="en-US" alt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lang="zh-CN" alt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左右子节点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])?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idx_l:idx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])?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idx_r:idx_max</a:t>
            </a:r>
            <a:r>
              <a:rPr lang="en-US" alt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lang="zh-CN" altLang="en-US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计算节点和左右子节点中最大的一个节点</a:t>
            </a:r>
            <a:endParaRPr lang="en-US" alt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!=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],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88" r="14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Recall the </a:t>
                </a: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  <a:endParaRPr lang="en-GB" sz="2400" dirty="0"/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Add(item)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GB" sz="2400" dirty="0"/>
                  <a:t> to the queue.</a:t>
                </a:r>
                <a:endParaRPr lang="en-GB" sz="2400" dirty="0"/>
              </a:p>
              <a:p>
                <a:pPr marL="179705" indent="-179705">
                  <a:spcAft>
                    <a:spcPts val="600"/>
                  </a:spcAft>
                  <a:buFont typeface="Arial" panose="020B0604020202090204" pitchFamily="34" charset="0"/>
                  <a:buChar char="•"/>
                </a:pPr>
                <a:r>
                  <a:rPr lang="en-GB" sz="24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 rotWithShape="1">
                <a:blip r:embed="rId1"/>
                <a:stretch>
                  <a:fillRect t="-19" b="-18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28650" y="3520707"/>
            <a:ext cx="7813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  <a:endParaRPr lang="en-GB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400" dirty="0"/>
              <a:t>First-in-first-out queue (FIFO Queue)</a:t>
            </a:r>
            <a:endParaRPr lang="en-US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400" dirty="0"/>
              <a:t>Last-in-first-out queue (LIFO Queue, Stack)</a:t>
            </a:r>
            <a:endParaRPr lang="en-US" sz="2400" dirty="0"/>
          </a:p>
          <a:p>
            <a:pPr marL="179705" indent="-179705">
              <a:buFont typeface="Arial" panose="020B060402020209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Priority queue</a:t>
            </a:r>
            <a:r>
              <a:rPr lang="en-US" sz="2400" dirty="0">
                <a:solidFill>
                  <a:srgbClr val="C00000"/>
                </a:solidFill>
              </a:rPr>
              <a:t>: each item associated with a priority,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 always deletes the item with max (or min) priority.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Use binary heap to implement priority queue</a:t>
                </a:r>
                <a:endParaRPr lang="en-GB" sz="2400" dirty="0"/>
              </a:p>
              <a:p>
                <a:pPr lvl="1"/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Add(item)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HeapInsert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(item)</a:t>
                </a:r>
                <a:endParaRPr lang="en-GB" sz="200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lvl="1"/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Remove()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HeapExtractMax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endParaRPr lang="en-GB" sz="200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lvl="1"/>
                <a:r>
                  <a:rPr lang="en-GB" sz="2000" dirty="0"/>
                  <a:t>Other operations: </a:t>
                </a:r>
                <a:r>
                  <a:rPr lang="en-GB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GetMax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lang="en-GB" sz="2000" dirty="0"/>
                  <a:t>, </a:t>
                </a:r>
                <a:r>
                  <a:rPr lang="en-GB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UpdatePriority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</a:t>
                </a:r>
                <a:r>
                  <a:rPr lang="en-GB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item,val</a:t>
                </a:r>
                <a:r>
                  <a:rPr lang="en-GB" sz="200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)</a:t>
                </a:r>
                <a:endParaRPr lang="en-GB" sz="200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lvl="1"/>
                <a:r>
                  <a:rPr lang="en-GB" sz="2000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All these operations finish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 time</a:t>
                </a:r>
                <a:endParaRPr lang="en-GB" sz="2000" dirty="0">
                  <a:solidFill>
                    <a:srgbClr val="C00000"/>
                  </a:solidFill>
                  <a:cs typeface="Courier New" panose="02070409020205090404" pitchFamily="49" charset="0"/>
                </a:endParaRPr>
              </a:p>
              <a:p>
                <a:endParaRPr lang="en-GB" sz="2400" dirty="0">
                  <a:cs typeface="Courier New" panose="02070409020205090404" pitchFamily="49" charset="0"/>
                </a:endParaRPr>
              </a:p>
              <a:p>
                <a:r>
                  <a:rPr lang="en-GB" sz="2400" dirty="0">
                    <a:cs typeface="Courier New" panose="02070409020205090404" pitchFamily="49" charset="0"/>
                  </a:rPr>
                  <a:t>Applications of priority queues</a:t>
                </a:r>
                <a:endParaRPr lang="en-GB" sz="2400" dirty="0">
                  <a:cs typeface="Courier New" panose="02070409020205090404" pitchFamily="49" charset="0"/>
                </a:endParaRPr>
              </a:p>
              <a:p>
                <a:pPr lvl="1"/>
                <a:r>
                  <a:rPr lang="en-US" sz="2000" dirty="0"/>
                  <a:t>Event simulation, scheduling, …</a:t>
                </a:r>
                <a:endParaRPr lang="en-US" sz="2000" dirty="0"/>
              </a:p>
              <a:p>
                <a:pPr lvl="1"/>
                <a:r>
                  <a:rPr lang="en-US" sz="2000" dirty="0"/>
                  <a:t>Used in more sophisticated algorithms (and we’ll see some of them)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13710" y="2062716"/>
            <a:ext cx="4086980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628650" y="3429000"/>
            <a:ext cx="417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Take an array and make it a max-heap.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2714670" y="2328530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5819330" y="4784165"/>
            <a:ext cx="2679408" cy="361509"/>
            <a:chOff x="5819330" y="4784165"/>
            <a:chExt cx="2679408" cy="361509"/>
          </a:xfrm>
        </p:grpSpPr>
        <p:sp>
          <p:nvSpPr>
            <p:cNvPr id="15" name="矩形 14"/>
            <p:cNvSpPr/>
            <p:nvPr/>
          </p:nvSpPr>
          <p:spPr>
            <a:xfrm>
              <a:off x="5819330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265898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712466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59034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05602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052170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819330" y="4414283"/>
            <a:ext cx="2548825" cy="369332"/>
            <a:chOff x="5819330" y="4414283"/>
            <a:chExt cx="2548825" cy="369332"/>
          </a:xfrm>
        </p:grpSpPr>
        <p:sp>
          <p:nvSpPr>
            <p:cNvPr id="24" name="文本框 23"/>
            <p:cNvSpPr txBox="1"/>
            <p:nvPr/>
          </p:nvSpPr>
          <p:spPr>
            <a:xfrm>
              <a:off x="5819330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65898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0516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151729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99063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04563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496806" y="1690689"/>
            <a:ext cx="3018544" cy="1864980"/>
            <a:chOff x="5496806" y="1690689"/>
            <a:chExt cx="3018544" cy="1864980"/>
          </a:xfrm>
        </p:grpSpPr>
        <p:sp>
          <p:nvSpPr>
            <p:cNvPr id="65" name="矩形 64"/>
            <p:cNvSpPr/>
            <p:nvPr/>
          </p:nvSpPr>
          <p:spPr>
            <a:xfrm>
              <a:off x="7168559" y="18792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连接符 70"/>
            <p:cNvCxnSpPr>
              <a:stCxn id="65" idx="2"/>
              <a:endCxn id="66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5" idx="2"/>
              <a:endCxn id="6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6" idx="2"/>
              <a:endCxn id="67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68" idx="0"/>
              <a:endCxn id="66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69" idx="2"/>
              <a:endCxn id="7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846035" y="16906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819330" y="4012883"/>
            <a:ext cx="2679408" cy="361509"/>
            <a:chOff x="5819330" y="4012883"/>
            <a:chExt cx="2679408" cy="361509"/>
          </a:xfrm>
        </p:grpSpPr>
        <p:sp>
          <p:nvSpPr>
            <p:cNvPr id="88" name="矩形 87"/>
            <p:cNvSpPr/>
            <p:nvPr/>
          </p:nvSpPr>
          <p:spPr>
            <a:xfrm>
              <a:off x="5819330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265898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712466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159034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605602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8052170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 animBg="1"/>
      <p:bldP spid="13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92603" y="2879025"/>
            <a:ext cx="999463" cy="676644"/>
            <a:chOff x="7292603" y="2879025"/>
            <a:chExt cx="999463" cy="676644"/>
          </a:xfrm>
        </p:grpSpPr>
        <p:sp>
          <p:nvSpPr>
            <p:cNvPr id="40" name="矩形 39"/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>
              <a:stCxn id="39" idx="2"/>
              <a:endCxn id="4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812025" y="478361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48408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99467" y="2879025"/>
            <a:ext cx="769092" cy="676644"/>
            <a:chOff x="6399467" y="2879025"/>
            <a:chExt cx="769092" cy="676644"/>
          </a:xfrm>
        </p:grpSpPr>
        <p:sp>
          <p:nvSpPr>
            <p:cNvPr id="36" name="矩形 35"/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/>
            <p:cNvCxnSpPr>
              <a:stCxn id="36" idx="0"/>
              <a:endCxn id="34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“Heap” as a data structure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dictionary: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 computer science, a </a:t>
            </a:r>
            <a:r>
              <a:rPr lang="en-GB" sz="2400" i="1" dirty="0"/>
              <a:t>heap</a:t>
            </a:r>
            <a:r>
              <a:rPr lang="en-GB" sz="2400" dirty="0"/>
              <a:t> is a data structure that is used to represent a collection of “</a:t>
            </a:r>
            <a:r>
              <a:rPr lang="en-GB" sz="2400" i="1" dirty="0"/>
              <a:t>somewhat organized</a:t>
            </a:r>
            <a:r>
              <a:rPr lang="en-GB" sz="2400" dirty="0"/>
              <a:t>” items.</a:t>
            </a:r>
            <a:endParaRPr lang="en-GB" sz="2400" dirty="0"/>
          </a:p>
          <a:p>
            <a:pPr lvl="1"/>
            <a:r>
              <a:rPr lang="en-GB" sz="2000" dirty="0"/>
              <a:t>In fact, the word has other meanings in computer science…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2751"/>
          <a:stretch>
            <a:fillRect/>
          </a:stretch>
        </p:blipFill>
        <p:spPr>
          <a:xfrm>
            <a:off x="927691" y="2215449"/>
            <a:ext cx="2971800" cy="9540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98297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6806" y="2879025"/>
            <a:ext cx="1001901" cy="676644"/>
            <a:chOff x="5496806" y="2879025"/>
            <a:chExt cx="1001901" cy="676644"/>
          </a:xfrm>
        </p:grpSpPr>
        <p:sp>
          <p:nvSpPr>
            <p:cNvPr id="35" name="矩形 34"/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/>
            <p:cNvCxnSpPr>
              <a:stCxn id="34" idx="2"/>
              <a:endCxn id="35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14455" y="478710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51729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91843" y="2240775"/>
            <a:ext cx="1123507" cy="638250"/>
            <a:chOff x="7391843" y="2240775"/>
            <a:chExt cx="1123507" cy="638250"/>
          </a:xfrm>
        </p:grpSpPr>
        <p:sp>
          <p:nvSpPr>
            <p:cNvPr id="39" name="矩形 38"/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>
              <a:stCxn id="33" idx="2"/>
              <a:endCxn id="3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18564" y="478729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6705161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1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57550" y="2240775"/>
            <a:ext cx="1434293" cy="638250"/>
            <a:chOff x="5957550" y="2240775"/>
            <a:chExt cx="1434293" cy="638250"/>
          </a:xfrm>
        </p:grpSpPr>
        <p:sp>
          <p:nvSpPr>
            <p:cNvPr id="34" name="矩形 33"/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/>
            <p:cNvCxnSpPr>
              <a:stCxn id="33" idx="2"/>
              <a:endCxn id="34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30" t="-132" r="-3381" b="-49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6266064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4624" y="4299752"/>
            <a:ext cx="3029392" cy="1126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" t="-16" r="5" b="-7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66751" y="2029207"/>
            <a:ext cx="4202961" cy="309956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In each iteration:</a:t>
                </a:r>
                <a:endParaRPr lang="en-GB" sz="2000" dirty="0">
                  <a:solidFill>
                    <a:schemeClr val="tx1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</a:rPr>
                  <a:t>Place one item in the array to its final position.</a:t>
                </a:r>
                <a:endParaRPr lang="en-GB" sz="2000" dirty="0">
                  <a:solidFill>
                    <a:schemeClr val="tx1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max item in current heap to its final position.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179705" indent="-179705">
                  <a:buFont typeface="Arial" panose="020B060402020209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blipFill rotWithShape="1">
                <a:blip r:embed="rId1"/>
                <a:stretch>
                  <a:fillRect r="10" b="-7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Total runtime of these iterations:</a:t>
                </a:r>
                <a:endParaRPr lang="en-GB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blipFill rotWithShape="1">
                <a:blip r:embed="rId2"/>
                <a:stretch>
                  <a:fillRect t="-35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 rot="1916983">
            <a:off x="4571150" y="1180558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GB" sz="2400" dirty="0"/>
                  <a:t>Start with an empty heap, then call </a:t>
                </a:r>
                <a:r>
                  <a:rPr lang="en-GB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HeapInsert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times.</a:t>
                </a:r>
                <a:endParaRPr lang="en-GB" sz="2400" dirty="0"/>
              </a:p>
              <a:p>
                <a:r>
                  <a:rPr lang="en-GB" sz="2400" dirty="0"/>
                  <a:t>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r>
                  <a:rPr lang="en-US" sz="2400" dirty="0"/>
                  <a:t>Not bad, but we can do better…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  <a:blipFill rotWithShape="1">
                <a:blip r:embed="rId1"/>
                <a:stretch>
                  <a:fillRect t="-3" b="-10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  <a:endParaRPr lang="en-GB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4" t="-144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  <a:endParaRPr lang="en-US" sz="2400" dirty="0"/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2150" y="2902732"/>
            <a:ext cx="3234741" cy="1683946"/>
            <a:chOff x="5252150" y="2902732"/>
            <a:chExt cx="3234741" cy="1683946"/>
          </a:xfrm>
        </p:grpSpPr>
        <p:sp>
          <p:nvSpPr>
            <p:cNvPr id="25" name="矩形 24"/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stCxn id="25" idx="2"/>
              <a:endCxn id="26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2"/>
              <a:endCxn id="29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6" idx="2"/>
              <a:endCxn id="27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0"/>
              <a:endCxn id="26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29" idx="2"/>
              <a:endCxn id="30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51" name="直接连接符 50"/>
            <p:cNvCxnSpPr>
              <a:stCxn id="49" idx="0"/>
              <a:endCxn id="29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91286" y="5167214"/>
            <a:ext cx="3119437" cy="731597"/>
            <a:chOff x="5591286" y="5167214"/>
            <a:chExt cx="3119437" cy="731597"/>
          </a:xfrm>
        </p:grpSpPr>
        <p:sp>
          <p:nvSpPr>
            <p:cNvPr id="18" name="文本框 17"/>
            <p:cNvSpPr txBox="1"/>
            <p:nvPr/>
          </p:nvSpPr>
          <p:spPr>
            <a:xfrm>
              <a:off x="5591286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37854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7711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23685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71019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81758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591286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037854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84422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930990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377558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824126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264155" y="55373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269089" y="516721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  <a:endParaRPr lang="en-US" sz="2400" dirty="0"/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  <a:endParaRPr lang="en-US" sz="2400" dirty="0"/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MaxHeapify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  <a:endParaRPr lang="en-US" sz="2400" dirty="0"/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  <a:endParaRPr lang="en-US" sz="2400" dirty="0"/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MaxHeapify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binary heap is a </a:t>
                </a:r>
                <a:r>
                  <a:rPr lang="en-GB" sz="2400" b="1" dirty="0">
                    <a:solidFill>
                      <a:schemeClr val="accent1"/>
                    </a:solidFill>
                    <a:highlight>
                      <a:srgbClr val="FFFF00"/>
                    </a:highlight>
                  </a:rPr>
                  <a:t>complete binary tree</a:t>
                </a:r>
                <a:r>
                  <a:rPr lang="en-GB" sz="2400" dirty="0"/>
                  <a:t>, in which </a:t>
                </a:r>
                <a:r>
                  <a:rPr lang="en-GB" sz="2400" dirty="0">
                    <a:highlight>
                      <a:srgbClr val="FFFF00"/>
                    </a:highlight>
                  </a:rPr>
                  <a:t>each node represents an item</a:t>
                </a:r>
                <a:r>
                  <a:rPr lang="en-GB" sz="2400" dirty="0"/>
                  <a:t>.</a:t>
                </a:r>
                <a:endParaRPr lang="en-GB" sz="2400" dirty="0"/>
              </a:p>
              <a:p>
                <a:pPr lvl="1"/>
                <a:r>
                  <a:rPr lang="en-GB" sz="2000" dirty="0"/>
                  <a:t>A complete binary tree is a binary tree in which </a:t>
                </a:r>
                <a:r>
                  <a:rPr lang="en-US" sz="2000" dirty="0"/>
                  <a:t>every level, except possibly the last, is completely filled, and all nodes in the last level are as far left as possible.</a:t>
                </a:r>
                <a:endParaRPr lang="en-US" sz="2000" dirty="0"/>
              </a:p>
              <a:p>
                <a:r>
                  <a:rPr lang="en-US" sz="2400" dirty="0"/>
                  <a:t>Values in the nodes satisfy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heap-property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:r>
                  <a:rPr lang="en-US" sz="2000" b="1" dirty="0"/>
                  <a:t>Max-heap: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value of its parent.</a:t>
                </a:r>
                <a:endParaRPr lang="en-US" sz="2000" dirty="0"/>
              </a:p>
              <a:p>
                <a:pPr lvl="1"/>
                <a:r>
                  <a:rPr lang="en-US" sz="2000" b="1" dirty="0"/>
                  <a:t>Min-heap: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value of its parent.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52" name="组合 51"/>
          <p:cNvGrpSpPr/>
          <p:nvPr/>
        </p:nvGrpSpPr>
        <p:grpSpPr>
          <a:xfrm>
            <a:off x="4676993" y="4139829"/>
            <a:ext cx="3838357" cy="2353045"/>
            <a:chOff x="4348716" y="3714215"/>
            <a:chExt cx="3838357" cy="2353045"/>
          </a:xfrm>
        </p:grpSpPr>
        <p:sp>
          <p:nvSpPr>
            <p:cNvPr id="4" name="矩形 3"/>
            <p:cNvSpPr/>
            <p:nvPr/>
          </p:nvSpPr>
          <p:spPr>
            <a:xfrm>
              <a:off x="6393714" y="371421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00578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46923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947146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046923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4871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94714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93937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40282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40505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4" idx="2"/>
              <a:endCxn id="5" idx="0"/>
            </p:cNvCxnSpPr>
            <p:nvPr/>
          </p:nvCxnSpPr>
          <p:spPr>
            <a:xfrm flipH="1">
              <a:off x="5723862" y="4075722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4" idx="0"/>
            </p:cNvCxnSpPr>
            <p:nvPr/>
          </p:nvCxnSpPr>
          <p:spPr>
            <a:xfrm>
              <a:off x="6616998" y="4075722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  <a:endCxn id="7" idx="0"/>
            </p:cNvCxnSpPr>
            <p:nvPr/>
          </p:nvCxnSpPr>
          <p:spPr>
            <a:xfrm flipH="1">
              <a:off x="5270207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0"/>
              <a:endCxn id="5" idx="2"/>
            </p:cNvCxnSpPr>
            <p:nvPr/>
          </p:nvCxnSpPr>
          <p:spPr>
            <a:xfrm flipH="1" flipV="1">
              <a:off x="5723862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2"/>
              <a:endCxn id="15" idx="0"/>
            </p:cNvCxnSpPr>
            <p:nvPr/>
          </p:nvCxnSpPr>
          <p:spPr>
            <a:xfrm flipH="1">
              <a:off x="7063566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4" idx="2"/>
              <a:endCxn id="16" idx="0"/>
            </p:cNvCxnSpPr>
            <p:nvPr/>
          </p:nvCxnSpPr>
          <p:spPr>
            <a:xfrm>
              <a:off x="7517221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2"/>
              <a:endCxn id="12" idx="0"/>
            </p:cNvCxnSpPr>
            <p:nvPr/>
          </p:nvCxnSpPr>
          <p:spPr>
            <a:xfrm flipH="1">
              <a:off x="4572000" y="5390616"/>
              <a:ext cx="698207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7" idx="2"/>
              <a:endCxn id="11" idx="0"/>
            </p:cNvCxnSpPr>
            <p:nvPr/>
          </p:nvCxnSpPr>
          <p:spPr>
            <a:xfrm>
              <a:off x="5270207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8" idx="2"/>
              <a:endCxn id="13" idx="0"/>
            </p:cNvCxnSpPr>
            <p:nvPr/>
          </p:nvCxnSpPr>
          <p:spPr>
            <a:xfrm>
              <a:off x="6170430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  <a:endParaRPr lang="en-US" sz="2400" dirty="0"/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  <a:endParaRPr lang="en-US" sz="2400" dirty="0"/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MaxHeapify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  <a:endParaRPr lang="en-US" sz="2400" dirty="0"/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  <a:endParaRPr lang="en-US" sz="2400" dirty="0"/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MaxHeapify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51" name="直接连接符 50"/>
          <p:cNvCxnSpPr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n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=Floor(n/2) down to 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  <a:endParaRPr lang="en-GB" sz="2400" dirty="0"/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  <a:endParaRPr lang="en-US" sz="2400" dirty="0"/>
              </a:p>
              <a:p>
                <a:r>
                  <a:rPr lang="en-US" sz="2400" dirty="0"/>
                  <a:t>Time complexity of </a:t>
                </a:r>
                <a:r>
                  <a:rPr lang="en-US" sz="24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BuildMaxHeap</a:t>
                </a:r>
                <a:r>
                  <a:rPr lang="en-US" sz="2400" dirty="0"/>
                  <a:t>?</a:t>
                </a:r>
                <a:endParaRPr lang="en-US" sz="2400" dirty="0"/>
              </a:p>
              <a:p>
                <a:pPr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calls to </a:t>
                </a:r>
                <a:r>
                  <a:rPr lang="en-US" sz="2000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MaxHeapify</a:t>
                </a:r>
                <a:r>
                  <a:rPr lang="en-US" sz="2000" dirty="0"/>
                  <a:t>, each costing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  <a:endParaRPr lang="en-US" sz="2000" dirty="0"/>
              </a:p>
              <a:p>
                <a:pPr lvl="1">
                  <a:spcBef>
                    <a:spcPts val="1000"/>
                  </a:spcBef>
                </a:pPr>
                <a:r>
                  <a:rPr lang="en-US" sz="2000" dirty="0"/>
                  <a:t>Correct but not tight…</a:t>
                </a:r>
                <a:endParaRPr lang="en-US" sz="2000" dirty="0"/>
              </a:p>
              <a:p>
                <a:pPr>
                  <a:spcBef>
                    <a:spcPts val="30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Height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-items heap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Any height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nodes.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Cost of all </a:t>
                </a:r>
                <a:r>
                  <a:rPr lang="en-US" sz="2200" dirty="0" err="1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MaxHeapify</a:t>
                </a:r>
                <a:r>
                  <a:rPr lang="en-US" sz="2200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  <a:t>:</a:t>
                </a:r>
                <a:br>
                  <a:rPr lang="en-US" sz="2200" dirty="0">
                    <a:solidFill>
                      <a:srgbClr val="C00000"/>
                    </a:solidFill>
                    <a:cs typeface="Courier New" panose="0207040902020509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ℎ</m:t>
                        </m:r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=</m:t>
                        </m:r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0</m:t>
                        </m:r>
                      </m:sub>
                      <m:sup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func>
                          <m:func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sup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ℎ</m:t>
                                        </m:r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ℎ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𝑂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𝑛</m:t>
                        </m:r>
                        <m:r>
                          <m:rPr>
                            <m:brk m:alnAt="1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409020205090404" pitchFamily="49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ℎ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=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409020205090404" pitchFamily="49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⌊</m:t>
                            </m:r>
                            <m:func>
                              <m:funcPr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⌋</m:t>
                            </m:r>
                          </m:sup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ℎ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(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𝑛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 rotWithShape="1">
                <a:blip r:embed="rId1"/>
                <a:stretch>
                  <a:fillRect t="-14" b="-3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n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=Floor(n/2) down to 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57325" y="3873703"/>
            <a:ext cx="3458025" cy="1864980"/>
            <a:chOff x="5252150" y="2902732"/>
            <a:chExt cx="3458025" cy="1864980"/>
          </a:xfrm>
        </p:grpSpPr>
        <p:sp>
          <p:nvSpPr>
            <p:cNvPr id="52" name="矩形 51"/>
            <p:cNvSpPr/>
            <p:nvPr/>
          </p:nvSpPr>
          <p:spPr>
            <a:xfrm>
              <a:off x="5577112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77335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70471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263607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59" idx="2"/>
              <a:endCxn id="60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9" idx="2"/>
              <a:endCxn id="61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0" idx="2"/>
              <a:endCxn id="52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0"/>
              <a:endCxn id="60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1" idx="2"/>
              <a:endCxn id="57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cxnSp>
          <p:nvCxnSpPr>
            <p:cNvPr id="73" name="直接连接符 72"/>
            <p:cNvCxnSpPr>
              <a:stCxn id="58" idx="0"/>
              <a:endCxn id="61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  <a:endParaRPr lang="en-GB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4" t="-121" r="1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28650" y="3275814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(data[1…n])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=n down to 2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1908396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n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=Floor(n/2) down to 1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 err="1">
                    <a:solidFill>
                      <a:schemeClr val="accent1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BuildMaxHeap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  <a:endParaRPr lang="en-GB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55" r="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GB" sz="2400" dirty="0" err="1">
                    <a:solidFill>
                      <a:srgbClr val="C0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HeapSort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extra space required during execution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 </a:t>
                </a:r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35" r="-16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Ch.6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We can use an array to represent a binary heap.</a:t>
                </a:r>
                <a:endParaRPr lang="en-GB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/>
                  <a:t>Obtaining parent and children are easy:</a:t>
                </a:r>
                <a:endParaRPr lang="en-US" sz="2000" dirty="0"/>
              </a:p>
              <a:p>
                <a:r>
                  <a:rPr lang="en-GB" sz="2400" dirty="0"/>
                  <a:t>Parent of node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Left child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Right child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time!</a:t>
                </a:r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4035676" y="5309580"/>
            <a:ext cx="4479494" cy="731391"/>
            <a:chOff x="511692" y="5761261"/>
            <a:chExt cx="4479494" cy="731391"/>
          </a:xfrm>
        </p:grpSpPr>
        <p:sp>
          <p:nvSpPr>
            <p:cNvPr id="24" name="矩形 23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04076" y="2475726"/>
            <a:ext cx="4311274" cy="2541624"/>
            <a:chOff x="4204076" y="2639844"/>
            <a:chExt cx="4311274" cy="2541624"/>
          </a:xfrm>
        </p:grpSpPr>
        <p:sp>
          <p:nvSpPr>
            <p:cNvPr id="4" name="矩形 3"/>
            <p:cNvSpPr/>
            <p:nvPr/>
          </p:nvSpPr>
          <p:spPr>
            <a:xfrm>
              <a:off x="6721991" y="282842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828855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75200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75423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5200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26601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75423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22214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168559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068782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stCxn id="4" idx="2"/>
              <a:endCxn id="5" idx="0"/>
            </p:cNvCxnSpPr>
            <p:nvPr/>
          </p:nvCxnSpPr>
          <p:spPr>
            <a:xfrm flipH="1">
              <a:off x="6052139" y="3189930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2"/>
              <a:endCxn id="14" idx="0"/>
            </p:cNvCxnSpPr>
            <p:nvPr/>
          </p:nvCxnSpPr>
          <p:spPr>
            <a:xfrm>
              <a:off x="6945275" y="3189930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5" idx="2"/>
              <a:endCxn id="7" idx="0"/>
            </p:cNvCxnSpPr>
            <p:nvPr/>
          </p:nvCxnSpPr>
          <p:spPr>
            <a:xfrm flipH="1">
              <a:off x="5598484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8" idx="0"/>
              <a:endCxn id="5" idx="2"/>
            </p:cNvCxnSpPr>
            <p:nvPr/>
          </p:nvCxnSpPr>
          <p:spPr>
            <a:xfrm flipH="1" flipV="1">
              <a:off x="6052139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4" idx="2"/>
              <a:endCxn id="15" idx="0"/>
            </p:cNvCxnSpPr>
            <p:nvPr/>
          </p:nvCxnSpPr>
          <p:spPr>
            <a:xfrm flipH="1">
              <a:off x="7391843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4" idx="2"/>
              <a:endCxn id="16" idx="0"/>
            </p:cNvCxnSpPr>
            <p:nvPr/>
          </p:nvCxnSpPr>
          <p:spPr>
            <a:xfrm>
              <a:off x="7845498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7" idx="2"/>
              <a:endCxn id="12" idx="0"/>
            </p:cNvCxnSpPr>
            <p:nvPr/>
          </p:nvCxnSpPr>
          <p:spPr>
            <a:xfrm flipH="1">
              <a:off x="4749885" y="4504824"/>
              <a:ext cx="848599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7" idx="2"/>
              <a:endCxn id="11" idx="0"/>
            </p:cNvCxnSpPr>
            <p:nvPr/>
          </p:nvCxnSpPr>
          <p:spPr>
            <a:xfrm>
              <a:off x="5598484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8" idx="2"/>
              <a:endCxn id="13" idx="0"/>
            </p:cNvCxnSpPr>
            <p:nvPr/>
          </p:nvCxnSpPr>
          <p:spPr>
            <a:xfrm>
              <a:off x="6498707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6399467" y="26398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510982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299690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050238" y="3954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952899" y="395007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46035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739171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204076" y="470357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049133" y="470455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83970" y="4703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operations of</a:t>
            </a:r>
            <a:br>
              <a:rPr lang="en-GB" dirty="0"/>
            </a:br>
            <a:r>
              <a:rPr lang="en-GB" dirty="0"/>
              <a:t>Binary Max-Heap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Consider max-heap as an example. (Min-heap is similar.)</a:t>
            </a:r>
            <a:endParaRPr lang="en-GB" sz="2400" dirty="0"/>
          </a:p>
          <a:p>
            <a:r>
              <a:rPr lang="en-GB" sz="2400" dirty="0"/>
              <a:t>Most common operations:</a:t>
            </a:r>
            <a:endParaRPr lang="en-GB" sz="2400" dirty="0"/>
          </a:p>
          <a:p>
            <a:pPr lvl="1"/>
            <a:r>
              <a:rPr lang="en-GB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HeapInsert</a:t>
            </a:r>
            <a:r>
              <a:rPr lang="en-GB" sz="2000" b="1" dirty="0"/>
              <a:t>:</a:t>
            </a:r>
            <a:r>
              <a:rPr lang="en-GB" sz="2000" dirty="0"/>
              <a:t> insert an element into the heap.</a:t>
            </a:r>
            <a:endParaRPr lang="en-GB" sz="2000" dirty="0"/>
          </a:p>
          <a:p>
            <a:pPr lvl="1"/>
            <a:r>
              <a:rPr lang="en-GB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HeapGetMax</a:t>
            </a:r>
            <a:r>
              <a:rPr lang="en-GB" sz="2000" b="1" dirty="0"/>
              <a:t>:</a:t>
            </a:r>
            <a:r>
              <a:rPr lang="en-GB" sz="2000" dirty="0"/>
              <a:t> return the item with maximum value.</a:t>
            </a:r>
            <a:endParaRPr lang="en-GB" sz="2000" dirty="0"/>
          </a:p>
          <a:p>
            <a:pPr lvl="1"/>
            <a:r>
              <a:rPr lang="en-GB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HeapExtractMax</a:t>
            </a:r>
            <a:r>
              <a:rPr lang="en-GB" sz="2000" b="1" dirty="0"/>
              <a:t>:</a:t>
            </a:r>
            <a:r>
              <a:rPr lang="en-GB" sz="2000" dirty="0"/>
              <a:t> remove the item with maximum value from the heap and return it.</a:t>
            </a:r>
            <a:endParaRPr lang="en-GB" sz="2000" dirty="0"/>
          </a:p>
          <a:p>
            <a:r>
              <a:rPr lang="en-US" sz="2400" dirty="0"/>
              <a:t>Other operations (which we’ll see later)…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11" t="-63" r="19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  <a:endParaRPr lang="en-GB" sz="2200" dirty="0"/>
          </a:p>
          <a:p>
            <a:r>
              <a:rPr lang="en-GB" sz="2200" dirty="0"/>
              <a:t>Simply put the item to the end of the array.</a:t>
            </a:r>
            <a:endParaRPr lang="en-GB" sz="2200" dirty="0"/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01536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61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  <a:endParaRPr lang="en-GB" sz="2200" dirty="0"/>
          </a:p>
          <a:p>
            <a:r>
              <a:rPr lang="en-GB" sz="2200" dirty="0"/>
              <a:t>Simply put the item to the end of the array.</a:t>
            </a:r>
            <a:endParaRPr lang="en-GB" sz="2200" dirty="0"/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Insert an item into a binary max-heap represented by an array.</a:t>
                </a:r>
                <a:endParaRPr lang="en-GB" sz="2200" dirty="0"/>
              </a:p>
              <a:p>
                <a:r>
                  <a:rPr lang="en-GB" sz="2200" dirty="0"/>
                  <a:t>Simply put the item to the end of the array.</a:t>
                </a:r>
                <a:endParaRPr lang="en-GB" sz="2200" dirty="0"/>
              </a:p>
              <a:p>
                <a:r>
                  <a:rPr lang="en-GB" sz="2200" dirty="0"/>
                  <a:t>We need to maintain </a:t>
                </a:r>
                <a:r>
                  <a:rPr lang="en-GB" sz="2200" dirty="0">
                    <a:solidFill>
                      <a:schemeClr val="accent1"/>
                    </a:solidFill>
                  </a:rPr>
                  <a:t>heap property</a:t>
                </a:r>
                <a:r>
                  <a:rPr lang="en-GB" sz="2200" dirty="0"/>
                  <a:t> </a:t>
                </a:r>
                <a:br>
                  <a:rPr lang="en-GB" sz="2200" dirty="0"/>
                </a:br>
                <a:r>
                  <a:rPr lang="en-GB" sz="2200" dirty="0"/>
                  <a:t>after insertion: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along the path to root,</a:t>
                </a:r>
                <a:br>
                  <a:rPr lang="en-GB" sz="2200" dirty="0">
                    <a:solidFill>
                      <a:srgbClr val="C00000"/>
                    </a:solidFill>
                  </a:rPr>
                </a:br>
                <a:r>
                  <a:rPr lang="en-GB" sz="2200" dirty="0">
                    <a:solidFill>
                      <a:srgbClr val="C00000"/>
                    </a:solidFill>
                  </a:rPr>
                  <a:t>compare and swap</a:t>
                </a:r>
                <a:r>
                  <a:rPr lang="en-GB" sz="2200" dirty="0"/>
                  <a:t>. (</a:t>
                </a:r>
                <a:r>
                  <a:rPr lang="en-GB" sz="2200" dirty="0">
                    <a:solidFill>
                      <a:srgbClr val="C00000"/>
                    </a:solidFill>
                  </a:rPr>
                  <a:t>Why?</a:t>
                </a:r>
                <a:r>
                  <a:rPr lang="en-GB" sz="2200" dirty="0"/>
                  <a:t>)</a:t>
                </a:r>
                <a:endParaRPr lang="en-GB" sz="2200" dirty="0"/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/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409020205090404" pitchFamily="49" charset="0"/>
                  <a:cs typeface="Courier New" panose="0207040902020509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连接符 57"/>
          <p:cNvCxnSpPr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42464" y="4280269"/>
            <a:ext cx="7886699" cy="221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HeapInsert</a:t>
            </a:r>
            <a:r>
              <a:rPr lang="en-GB" sz="2000" b="1" u="sng" dirty="0">
                <a:solidFill>
                  <a:schemeClr val="tx1"/>
                </a:solidFill>
              </a:rPr>
              <a:t>(x):</a:t>
            </a:r>
            <a:endParaRPr lang="en-GB" sz="20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++</a:t>
            </a:r>
            <a:endParaRPr lang="en-GB" sz="20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data[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 = x </a:t>
            </a:r>
            <a:r>
              <a:rPr lang="en-US" alt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最后一个元素</a:t>
            </a:r>
            <a:endParaRPr lang="en-GB" sz="20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heap_size</a:t>
            </a:r>
            <a:endParaRPr lang="en-GB" sz="20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 (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&gt;1 and 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/2)]&lt;data[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r>
              <a:rPr lang="en-US" alt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和父亲节点进行比较</a:t>
            </a:r>
            <a:endParaRPr lang="en-GB" sz="20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Swap(data[Floor(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/2)], data[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])</a:t>
            </a:r>
            <a:endParaRPr lang="en-GB" sz="20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Floor(</a:t>
            </a:r>
            <a:r>
              <a:rPr lang="en-GB" sz="2000" dirty="0" err="1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/2)</a:t>
            </a:r>
            <a:endParaRPr lang="en-US" sz="2000" dirty="0">
              <a:solidFill>
                <a:schemeClr val="tx1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</a:rPr>
              <a:t>Remove the maximum item from the heap and return it.</a:t>
            </a:r>
            <a:endParaRPr lang="en-GB" sz="2400" dirty="0">
              <a:highlight>
                <a:srgbClr val="FFFF00"/>
              </a:highlight>
            </a:endParaRP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  <a:endParaRPr lang="en-GB" sz="2200" dirty="0"/>
          </a:p>
          <a:p>
            <a:r>
              <a:rPr lang="en-GB" sz="2200" dirty="0"/>
              <a:t>Move the last item to the root!</a:t>
            </a:r>
            <a:endParaRPr lang="en-GB" sz="2200" dirty="0"/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/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54788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054788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275423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7" idx="2"/>
            <a:endCxn id="90" idx="0"/>
          </p:cNvCxnSpPr>
          <p:nvPr/>
        </p:nvCxnSpPr>
        <p:spPr>
          <a:xfrm>
            <a:off x="6498707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83970" y="4675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721991" y="280018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37135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  <a:endParaRPr 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2" grpId="0"/>
      <p:bldP spid="90" grpId="0" animBg="1"/>
      <p:bldP spid="112" grpId="0"/>
      <p:bldP spid="113" grpId="0" animBg="1"/>
      <p:bldP spid="115" grpId="0" animBg="1"/>
      <p:bldP spid="1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13463</Words>
  <Application>WPS 文字</Application>
  <PresentationFormat>On-screen Show (4:3)</PresentationFormat>
  <Paragraphs>1918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方正书宋_GBK</vt:lpstr>
      <vt:lpstr>Wingdings</vt:lpstr>
      <vt:lpstr>Cambria Math</vt:lpstr>
      <vt:lpstr>Courier New</vt:lpstr>
      <vt:lpstr>Algerian</vt:lpstr>
      <vt:lpstr/>
      <vt:lpstr>Calibri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BatangChe</vt:lpstr>
      <vt:lpstr>苹方-简</vt:lpstr>
      <vt:lpstr>STIXGeneral</vt:lpstr>
      <vt:lpstr>华文仿宋</vt:lpstr>
      <vt:lpstr>宋体-简</vt:lpstr>
      <vt:lpstr>Office 主题​​</vt:lpstr>
      <vt:lpstr>Heaps</vt:lpstr>
      <vt:lpstr>“Heap” as a data structure</vt:lpstr>
      <vt:lpstr>Data structure Binary Heap</vt:lpstr>
      <vt:lpstr>Data structure Binary Heap</vt:lpstr>
      <vt:lpstr>Common operations of Binary Max-Heap</vt:lpstr>
      <vt:lpstr>Operations of binary max-heap HeapInsert</vt:lpstr>
      <vt:lpstr>Operations of binary max-heap HeapInsert</vt:lpstr>
      <vt:lpstr>Operations of binary max-heap HeapInsert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Applications of heaps Priority Queue</vt:lpstr>
      <vt:lpstr>Applications of heaps Priority Queue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Chaodong ZHENG</dc:creator>
  <cp:lastModifiedBy>yongyuhan</cp:lastModifiedBy>
  <cp:revision>61</cp:revision>
  <dcterms:created xsi:type="dcterms:W3CDTF">2021-11-10T02:01:43Z</dcterms:created>
  <dcterms:modified xsi:type="dcterms:W3CDTF">2021-11-10T02:01:43Z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