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91" r:id="rId15"/>
    <p:sldId id="292" r:id="rId16"/>
    <p:sldId id="293" r:id="rId17"/>
    <p:sldId id="294" r:id="rId18"/>
    <p:sldId id="295" r:id="rId19"/>
    <p:sldId id="268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4" r:id="rId28"/>
    <p:sldId id="303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290" r:id="rId3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Calibri" panose="020F050202020403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8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0.png"/><Relationship Id="rId2" Type="http://schemas.openxmlformats.org/officeDocument/2006/relationships/image" Target="../media/image31.png"/><Relationship Id="rId19" Type="http://schemas.openxmlformats.org/officeDocument/2006/relationships/image" Target="../media/image49.png"/><Relationship Id="rId18" Type="http://schemas.openxmlformats.org/officeDocument/2006/relationships/image" Target="../media/image48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40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image" Target="../media/image8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2)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(j=1 to i-1)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(A[j]&gt;A[j+1])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Swap(A[j],A[j+1])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15549" y="2238115"/>
            <a:ext cx="2994300" cy="86180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698126" y="1687416"/>
            <a:ext cx="3013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in one iteration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we never swap data items?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and we are done! (Why?)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4" t="-88" r="7" b="-14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28649" y="3261986"/>
            <a:ext cx="3501917" cy="266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BubbleSortImproved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n=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repeat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swapped=false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(j=1 to n-1)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(A[j]&gt;A[j+1])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Swap(A[j],A[j+1])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swapped=true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n=n-1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until (swapped==false)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input is mostly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performs much better.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Particularly, when the input is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runtime.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6" t="-4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Nonetheless, the worst case performance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E.g., when input is reversely sorted.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6" t="-2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445876" y="4585425"/>
            <a:ext cx="406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Q:</a:t>
            </a:r>
            <a:r>
              <a:rPr lang="en-US" sz="2000" dirty="0">
                <a:solidFill>
                  <a:schemeClr val="accent1"/>
                </a:solidFill>
              </a:rPr>
              <a:t> Other algorithms that also have this property?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6521" y="4893201"/>
            <a:ext cx="27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A:</a:t>
            </a:r>
            <a:r>
              <a:rPr lang="en-US" sz="2000" dirty="0">
                <a:solidFill>
                  <a:schemeClr val="accent1"/>
                </a:solidFill>
              </a:rPr>
              <a:t> such as </a:t>
            </a:r>
            <a:r>
              <a:rPr lang="en-US" sz="2000" dirty="0" err="1">
                <a:solidFill>
                  <a:schemeClr val="accent1"/>
                </a:solidFill>
              </a:rPr>
              <a:t>InsertionSort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327386" y="1686766"/>
            <a:ext cx="2095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Can we do better?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651" y="1691877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repeat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swapped=false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(j=1 to n-1)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(A[j]&gt;A[j+1])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Swap(A[j],A[j+1])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swapped=true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n=n-1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until (swapped==false)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03479" y="3510091"/>
            <a:ext cx="719033" cy="28133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be more aggressive when reducing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after each iteration: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items after the last swap are all in correct sorted position. (Why?)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2" t="-47" r="15" b="-18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4416532" y="3401825"/>
            <a:ext cx="3125976" cy="761618"/>
            <a:chOff x="4416532" y="3401825"/>
            <a:chExt cx="3125976" cy="761618"/>
          </a:xfrm>
        </p:grpSpPr>
        <p:grpSp>
          <p:nvGrpSpPr>
            <p:cNvPr id="3" name="组合 2"/>
            <p:cNvGrpSpPr/>
            <p:nvPr/>
          </p:nvGrpSpPr>
          <p:grpSpPr>
            <a:xfrm>
              <a:off x="4416532" y="3801935"/>
              <a:ext cx="3125976" cy="361508"/>
              <a:chOff x="4416532" y="3801935"/>
              <a:chExt cx="3125976" cy="36150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16532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3100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309668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756236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202804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49372" y="3801936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095940" y="3801935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4416532" y="4228011"/>
            <a:ext cx="3969868" cy="400110"/>
            <a:chOff x="4416532" y="4228011"/>
            <a:chExt cx="3969868" cy="400110"/>
          </a:xfrm>
        </p:grpSpPr>
        <p:sp>
          <p:nvSpPr>
            <p:cNvPr id="23" name="矩形 22"/>
            <p:cNvSpPr/>
            <p:nvPr/>
          </p:nvSpPr>
          <p:spPr>
            <a:xfrm>
              <a:off x="4416532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63100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09668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56236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2804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49372" y="424731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5940" y="424731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63931" y="42280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16532" y="4667111"/>
            <a:ext cx="3969868" cy="400110"/>
            <a:chOff x="4416532" y="4667111"/>
            <a:chExt cx="3969868" cy="400110"/>
          </a:xfrm>
        </p:grpSpPr>
        <p:sp>
          <p:nvSpPr>
            <p:cNvPr id="37" name="矩形 36"/>
            <p:cNvSpPr/>
            <p:nvPr/>
          </p:nvSpPr>
          <p:spPr>
            <a:xfrm>
              <a:off x="4416532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63100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09668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756236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202804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49372" y="469269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095940" y="469269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563931" y="46671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16532" y="5138066"/>
            <a:ext cx="4310538" cy="400110"/>
            <a:chOff x="4416532" y="5138066"/>
            <a:chExt cx="4310538" cy="400110"/>
          </a:xfrm>
        </p:grpSpPr>
        <p:sp>
          <p:nvSpPr>
            <p:cNvPr id="46" name="矩形 45"/>
            <p:cNvSpPr/>
            <p:nvPr/>
          </p:nvSpPr>
          <p:spPr>
            <a:xfrm>
              <a:off x="4416532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863100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309668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756236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02804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649372" y="5163646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95940" y="5163645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563931" y="5138066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416532" y="5609021"/>
            <a:ext cx="4310538" cy="400110"/>
            <a:chOff x="4416532" y="5609021"/>
            <a:chExt cx="4310538" cy="400110"/>
          </a:xfrm>
        </p:grpSpPr>
        <p:sp>
          <p:nvSpPr>
            <p:cNvPr id="54" name="矩形 53"/>
            <p:cNvSpPr/>
            <p:nvPr/>
          </p:nvSpPr>
          <p:spPr>
            <a:xfrm>
              <a:off x="4416532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863100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309668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6236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202804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49372" y="563460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095940" y="563460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563931" y="5609021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416532" y="6105553"/>
            <a:ext cx="3125976" cy="361508"/>
            <a:chOff x="4416532" y="6105553"/>
            <a:chExt cx="3125976" cy="361508"/>
          </a:xfrm>
        </p:grpSpPr>
        <p:sp>
          <p:nvSpPr>
            <p:cNvPr id="65" name="矩形 64"/>
            <p:cNvSpPr/>
            <p:nvPr/>
          </p:nvSpPr>
          <p:spPr>
            <a:xfrm>
              <a:off x="4416532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863100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309668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756236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202804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649372" y="610555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095940" y="610555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矩形: 圆角 73"/>
          <p:cNvSpPr/>
          <p:nvPr/>
        </p:nvSpPr>
        <p:spPr>
          <a:xfrm>
            <a:off x="4329329" y="4645221"/>
            <a:ext cx="4057071" cy="47354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1" t="-121" r="35" b="-2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6" name="矩形 75"/>
          <p:cNvSpPr/>
          <p:nvPr/>
        </p:nvSpPr>
        <p:spPr>
          <a:xfrm>
            <a:off x="628650" y="4166073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BubbleSortImprovedAgain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repeat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=-1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(j=1 to n-1)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(A[j]&gt;A[j+1])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Swap(A[j],A[j+1])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=j+1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n=lastSwapIdx-1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until (n&lt;=1)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74" grpId="0" animBg="1"/>
      <p:bldP spid="75" grpId="0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Shell’s method for sorting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9212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Let’s first see an example of </a:t>
            </a:r>
            <a:r>
              <a:rPr lang="en-US" sz="2400" b="1" dirty="0" err="1"/>
              <a:t>ShellSort</a:t>
            </a:r>
            <a:r>
              <a:rPr lang="en-US" sz="2400" dirty="0"/>
              <a:t>: sort 16 integers.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000" b="1" dirty="0"/>
              <a:t>[Pass 1]</a:t>
            </a:r>
            <a:r>
              <a:rPr lang="en-US" sz="2000" dirty="0"/>
              <a:t> Group elements of distance 8 together, end up with eight groups each of size two. Sort these groups individually.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[Pass 2]</a:t>
            </a:r>
            <a:r>
              <a:rPr lang="en-US" sz="2000" dirty="0"/>
              <a:t> Group elements of distance 4 together, end up with four groups each of size four. Sort these groups individually.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[Pass 3]</a:t>
            </a:r>
            <a:r>
              <a:rPr lang="en-US" sz="2000" dirty="0"/>
              <a:t> Group elements of distance 2 together, end up with two groups each of size eight. Sort these groups individually.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[Pass 4]</a:t>
            </a:r>
            <a:r>
              <a:rPr lang="en-US" sz="2000" dirty="0"/>
              <a:t> Group </a:t>
            </a:r>
            <a:br>
              <a:rPr lang="en-US" sz="2000" dirty="0"/>
            </a:br>
            <a:r>
              <a:rPr lang="en-US" sz="2000" dirty="0"/>
              <a:t>elements of </a:t>
            </a:r>
            <a:br>
              <a:rPr lang="en-US" sz="2000" dirty="0"/>
            </a:br>
            <a:r>
              <a:rPr lang="en-US" sz="2000" dirty="0"/>
              <a:t>distance 1, </a:t>
            </a:r>
            <a:br>
              <a:rPr lang="en-US" sz="2000" dirty="0"/>
            </a:br>
            <a:r>
              <a:rPr lang="en-US" sz="2000" dirty="0"/>
              <a:t>this is just </a:t>
            </a:r>
            <a:br>
              <a:rPr lang="en-US" sz="2000" dirty="0"/>
            </a:br>
            <a:r>
              <a:rPr lang="en-US" sz="2000" dirty="0"/>
              <a:t>an ordinary </a:t>
            </a:r>
            <a:br>
              <a:rPr lang="en-US" sz="2000" dirty="0"/>
            </a:br>
            <a:r>
              <a:rPr lang="en-US" sz="2000" dirty="0"/>
              <a:t>sort on all </a:t>
            </a:r>
            <a:br>
              <a:rPr lang="en-US" sz="2000" dirty="0"/>
            </a:br>
            <a:r>
              <a:rPr lang="en-US" sz="2000" dirty="0"/>
              <a:t>elements.</a:t>
            </a:r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90453"/>
          <a:stretch>
            <a:fillRect/>
          </a:stretch>
        </p:blipFill>
        <p:spPr>
          <a:xfrm>
            <a:off x="3079531" y="4020684"/>
            <a:ext cx="5435819" cy="236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9548" b="73871"/>
          <a:stretch>
            <a:fillRect/>
          </a:stretch>
        </p:blipFill>
        <p:spPr>
          <a:xfrm>
            <a:off x="3079531" y="4256690"/>
            <a:ext cx="5435819" cy="409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26129" b="64943"/>
          <a:stretch>
            <a:fillRect/>
          </a:stretch>
        </p:blipFill>
        <p:spPr>
          <a:xfrm>
            <a:off x="3079531" y="4666593"/>
            <a:ext cx="5435819" cy="220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35058" b="41134"/>
          <a:stretch>
            <a:fillRect/>
          </a:stretch>
        </p:blipFill>
        <p:spPr>
          <a:xfrm>
            <a:off x="3079531" y="4887311"/>
            <a:ext cx="5435819" cy="588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59108" b="17991"/>
          <a:stretch>
            <a:fillRect/>
          </a:stretch>
        </p:blipFill>
        <p:spPr>
          <a:xfrm>
            <a:off x="3079531" y="5475891"/>
            <a:ext cx="5435819" cy="566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82010" b="-247"/>
          <a:stretch>
            <a:fillRect/>
          </a:stretch>
        </p:blipFill>
        <p:spPr>
          <a:xfrm>
            <a:off x="3079531" y="6042027"/>
            <a:ext cx="5435819" cy="450848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3074850" y="40055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/>
          <p:cNvSpPr/>
          <p:nvPr/>
        </p:nvSpPr>
        <p:spPr>
          <a:xfrm>
            <a:off x="5784590" y="39996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/>
          <p:cNvSpPr/>
          <p:nvPr/>
        </p:nvSpPr>
        <p:spPr>
          <a:xfrm>
            <a:off x="3415864" y="40101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/>
          <p:cNvSpPr/>
          <p:nvPr/>
        </p:nvSpPr>
        <p:spPr>
          <a:xfrm>
            <a:off x="6125604" y="40042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/>
          <p:cNvSpPr/>
          <p:nvPr/>
        </p:nvSpPr>
        <p:spPr>
          <a:xfrm>
            <a:off x="3761557" y="40160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/>
          <p:cNvSpPr/>
          <p:nvPr/>
        </p:nvSpPr>
        <p:spPr>
          <a:xfrm>
            <a:off x="6471297" y="40101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/>
          <p:cNvSpPr/>
          <p:nvPr/>
        </p:nvSpPr>
        <p:spPr>
          <a:xfrm>
            <a:off x="3074850" y="46557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/>
          <p:cNvSpPr/>
          <p:nvPr/>
        </p:nvSpPr>
        <p:spPr>
          <a:xfrm>
            <a:off x="578459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/>
          <p:cNvSpPr/>
          <p:nvPr/>
        </p:nvSpPr>
        <p:spPr>
          <a:xfrm>
            <a:off x="442972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/>
          <p:cNvSpPr/>
          <p:nvPr/>
        </p:nvSpPr>
        <p:spPr>
          <a:xfrm>
            <a:off x="7139460" y="4640889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define a set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decreasing distances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ShellSort</a:t>
                </a:r>
                <a:r>
                  <a:rPr lang="en-US" sz="2400" dirty="0"/>
                  <a:t> then go through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passes,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pass:</a:t>
                </a:r>
                <a:endParaRPr lang="en-US" sz="2400" dirty="0"/>
              </a:p>
              <a:p>
                <a:pPr lvl="1"/>
                <a:r>
                  <a:rPr lang="en-US" sz="2000" dirty="0"/>
                  <a:t>Divide items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 each of size about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and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group contains items with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groups, sort the items in that group. (Usually uses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InsertionSort</a:t>
                </a:r>
                <a:r>
                  <a:rPr lang="en-US" sz="2000" dirty="0"/>
                  <a:t>.)</a:t>
                </a: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  <a:blipFill rotWithShape="1">
                <a:blip r:embed="rId1"/>
                <a:stretch>
                  <a:fillRect t="-12" b="-30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3602338" y="4250073"/>
            <a:ext cx="4913012" cy="2242801"/>
            <a:chOff x="3074850" y="4010173"/>
            <a:chExt cx="4913012" cy="22428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2" b="-8"/>
            <a:stretch>
              <a:fillRect/>
            </a:stretch>
          </p:blipFill>
          <p:spPr>
            <a:xfrm>
              <a:off x="3079531" y="4020684"/>
              <a:ext cx="4908331" cy="2232290"/>
            </a:xfrm>
            <a:prstGeom prst="rect">
              <a:avLst/>
            </a:prstGeom>
          </p:spPr>
        </p:pic>
        <p:sp>
          <p:nvSpPr>
            <p:cNvPr id="10" name="矩形: 圆角 9"/>
            <p:cNvSpPr/>
            <p:nvPr/>
          </p:nvSpPr>
          <p:spPr>
            <a:xfrm>
              <a:off x="3103078" y="4010173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5848896" y="4012228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3406504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163237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3709930" y="4016157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6466663" y="4010173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307485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554281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430883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6739316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7347" y="4353127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 </a:t>
            </a:r>
            <a:r>
              <a:rPr lang="en-US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ShellSort</a:t>
            </a:r>
            <a:r>
              <a:rPr lang="en-US" dirty="0">
                <a:solidFill>
                  <a:srgbClr val="C00000"/>
                </a:solidFill>
              </a:rPr>
              <a:t> is correct?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last pass always sort all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items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7" t="-23" r="1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7347" y="5574898"/>
            <a:ext cx="218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But then why bother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earlier passes?!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a sequence of items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then the pair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 an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inversion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process of sorting is to correct all inversions!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Earlier passes in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ShellSort</a:t>
                </a:r>
                <a:r>
                  <a:rPr lang="en-US" sz="2400" dirty="0"/>
                  <a:t> reduce number of inversions, making the sequence “closer” to being sorted.</a:t>
                </a:r>
                <a:endParaRPr lang="en-US" sz="2400" dirty="0"/>
              </a:p>
              <a:p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InsertionSort</a:t>
                </a:r>
                <a:r>
                  <a:rPr lang="en-US" sz="2400" dirty="0"/>
                  <a:t> performs better (i.e., faster) as the input sequence becomes “closer” to being sorted.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versus Reality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Unfortunately,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ShellSort</a:t>
                </a:r>
                <a:r>
                  <a:rPr lang="en-US" sz="2400" dirty="0"/>
                  <a:t> is not that fast, at least when using Shell’s original distances…</a:t>
                </a:r>
                <a:endParaRPr lang="en-US" sz="2400" dirty="0"/>
              </a:p>
              <a:p>
                <a:r>
                  <a:rPr lang="en-US" sz="2400" dirty="0"/>
                  <a:t>Upper bound on the runtime of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ShellSort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items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some power of two.</a:t>
                </a:r>
                <a:endParaRPr lang="en-US" sz="2000" dirty="0"/>
              </a:p>
              <a:p>
                <a:pPr lvl="1"/>
                <a:r>
                  <a:rPr lang="en-US" sz="2000" dirty="0"/>
                  <a:t>The distances are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pass, we run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instances of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InsertionSort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having to sort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items.</a:t>
                </a:r>
                <a:endParaRPr lang="en-US" sz="2000" dirty="0"/>
              </a:p>
              <a:p>
                <a:pPr lvl="1"/>
                <a:r>
                  <a:rPr lang="en-US" sz="2000" dirty="0"/>
                  <a:t>So 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Will </a:t>
                </a:r>
                <a:r>
                  <a:rPr lang="en-US" sz="2400" dirty="0" err="1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ShellSort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actually perform so poor?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  <a:blipFill rotWithShape="1">
                <a:blip r:embed="rId1"/>
                <a:stretch>
                  <a:fillRect t="-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ShellSort</a:t>
            </a:r>
            <a:r>
              <a:rPr lang="en-US" dirty="0"/>
              <a:t> can be slow!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When using Shell’s original distances, the runtime of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ShellSort</a:t>
                </a:r>
                <a:r>
                  <a:rPr lang="en-US" sz="24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for certain input sequences.</a:t>
                </a:r>
                <a:endParaRPr lang="en-US" sz="2400" dirty="0"/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input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even positions,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odd positions.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before the last pass, no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out of order is ever compared!</a:t>
                </a:r>
                <a:endParaRPr lang="en-US" sz="2400" dirty="0"/>
              </a:p>
              <a:p>
                <a:r>
                  <a:rPr lang="en-US" sz="2400" dirty="0"/>
                  <a:t>In the last pass,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work has to be done!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1" y="3502572"/>
            <a:ext cx="6926317" cy="67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3"/>
          </a:xfrm>
        </p:spPr>
        <p:txBody>
          <a:bodyPr/>
          <a:lstStyle/>
          <a:p>
            <a:r>
              <a:rPr lang="en-US" dirty="0"/>
              <a:t>Choice of distances matters, a lot!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145" y="1198179"/>
            <a:ext cx="8179709" cy="5294695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5725865" y="2883673"/>
            <a:ext cx="713036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Divide-and-Conquer:</a:t>
            </a:r>
            <a:br>
              <a:rPr lang="en-US" sz="2400" dirty="0"/>
            </a:br>
            <a:r>
              <a:rPr lang="en-US" sz="4000" dirty="0"/>
              <a:t>A unified view for </a:t>
            </a:r>
            <a:r>
              <a:rPr lang="en-US" sz="4000" u="sng" dirty="0"/>
              <a:t>many</a:t>
            </a:r>
            <a:r>
              <a:rPr lang="en-US" sz="4000" dirty="0"/>
              <a:t> sorting </a:t>
            </a:r>
            <a:r>
              <a:rPr lang="en-US" sz="4000" dirty="0" err="1"/>
              <a:t>algs</a:t>
            </a:r>
            <a:r>
              <a:rPr lang="en-US" sz="4000" dirty="0"/>
              <a:t>.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Divide the input into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InsertionSort</a:t>
                </a:r>
                <a:r>
                  <a:rPr lang="en-US" sz="2000" dirty="0"/>
                  <a:t>, easy to divide, combine needs efforts.</a:t>
                </a:r>
                <a:endParaRPr lang="en-US" sz="2000" dirty="0"/>
              </a:p>
              <a:p>
                <a:pPr lvl="1"/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SelectionSort</a:t>
                </a:r>
                <a:r>
                  <a:rPr lang="en-US" sz="2000" dirty="0"/>
                  <a:t>, divide needs efforts, easy to combine.</a:t>
                </a:r>
                <a:endParaRPr lang="en-US" sz="2000" dirty="0"/>
              </a:p>
              <a:p>
                <a:r>
                  <a:rPr lang="en-US" sz="2400" dirty="0"/>
                  <a:t>Divide the input into two parts each of same size.</a:t>
                </a:r>
                <a:endParaRPr lang="en-US" sz="2400" dirty="0"/>
              </a:p>
              <a:p>
                <a:pPr lvl="1"/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MergeSort</a:t>
                </a:r>
                <a:r>
                  <a:rPr lang="en-US" sz="2000" dirty="0"/>
                  <a:t>, easy to divide, combine needs efforts.</a:t>
                </a:r>
                <a:endParaRPr lang="en-US" sz="2000" dirty="0"/>
              </a:p>
              <a:p>
                <a:r>
                  <a:rPr lang="en-US" sz="2400" dirty="0"/>
                  <a:t>Divide the input into two parts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approximately</a:t>
                </a:r>
                <a:r>
                  <a:rPr lang="en-US" sz="2400" dirty="0"/>
                  <a:t> same size.</a:t>
                </a:r>
                <a:endParaRPr lang="en-US" sz="2400" dirty="0"/>
              </a:p>
              <a:p>
                <a:pPr lvl="1"/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QuickSort</a:t>
                </a:r>
                <a:r>
                  <a:rPr lang="en-US" sz="2000" dirty="0"/>
                  <a:t>, divide needs efforts, easy to combine.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34720" y="4872841"/>
            <a:ext cx="4680630" cy="1304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 problem into subproblems.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  <a:cs typeface="Courier New" panose="02070409020205090404" pitchFamily="49" charset="0"/>
              </a:rPr>
              <a:t>Conquer</a:t>
            </a:r>
            <a:r>
              <a:rPr lang="en-US" sz="2400" dirty="0">
                <a:solidFill>
                  <a:schemeClr val="tx1"/>
                </a:solidFill>
                <a:cs typeface="Courier New" panose="02070409020205090404" pitchFamily="49" charset="0"/>
              </a:rPr>
              <a:t> subproblems recursively.</a:t>
            </a:r>
            <a:endParaRPr lang="en-US" sz="2400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Combine</a:t>
            </a:r>
            <a:r>
              <a:rPr lang="en-US" sz="2400" dirty="0">
                <a:solidFill>
                  <a:schemeClr val="tx1"/>
                </a:solidFill>
                <a:cs typeface="Courier New" panose="02070409020205090404" pitchFamily="49" charset="0"/>
              </a:rPr>
              <a:t> solutions of subproblems.</a:t>
            </a:r>
            <a:endParaRPr lang="en-US" sz="2400" dirty="0">
              <a:solidFill>
                <a:schemeClr val="tx1"/>
              </a:solidFill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Input:</a:t>
                </a:r>
                <a:r>
                  <a:rPr lang="en-US" dirty="0"/>
                  <a:t>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items.</a:t>
                </a:r>
                <a:endParaRPr lang="en-US" dirty="0"/>
              </a:p>
              <a:p>
                <a:r>
                  <a:rPr lang="en-US" b="1" dirty="0"/>
                  <a:t>Algorithms:</a:t>
                </a:r>
                <a:endParaRPr lang="en-US" b="1" dirty="0"/>
              </a:p>
              <a:p>
                <a:pPr lvl="1"/>
                <a:r>
                  <a:rPr lang="en-US" dirty="0"/>
                  <a:t>Choose one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</a:t>
                </a:r>
                <a:r>
                  <a:rPr lang="en-US" dirty="0">
                    <a:solidFill>
                      <a:srgbClr val="C00000"/>
                    </a:solidFill>
                  </a:rPr>
                  <a:t>pivot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Use the pivot to </a:t>
                </a:r>
                <a:r>
                  <a:rPr lang="en-US" dirty="0">
                    <a:solidFill>
                      <a:srgbClr val="C00000"/>
                    </a:solidFill>
                  </a:rPr>
                  <a:t>partition</a:t>
                </a:r>
                <a:r>
                  <a:rPr lang="en-US" dirty="0"/>
                  <a:t> the input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so that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Recursively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71543" y="1027907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(B)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(C)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5" y="4192619"/>
            <a:ext cx="2300256" cy="2300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599308" y="5200212"/>
            <a:ext cx="43109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</a:rPr>
              <a:t>C. A. R. Hoare</a:t>
            </a:r>
            <a:endParaRPr lang="en-US" sz="2400" b="1" dirty="0">
              <a:solidFill>
                <a:schemeClr val="tx2"/>
              </a:solidFill>
            </a:endParaRPr>
          </a:p>
          <a:p>
            <a:pPr algn="r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Recipient of the Turing Award in 1980 for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"fundamental contributions to the definition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and design of programming languages“.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 into ascending order.</a:t>
                </a:r>
                <a:endParaRPr lang="en-US" sz="2000" dirty="0"/>
              </a:p>
              <a:p>
                <a:r>
                  <a:rPr lang="en-US" sz="2400" dirty="0"/>
                  <a:t>We can actually sort a collection of any type of data,</a:t>
                </a:r>
                <a:br>
                  <a:rPr lang="en-US" sz="2400" dirty="0"/>
                </a:br>
                <a:r>
                  <a:rPr lang="en-US" sz="2400" dirty="0"/>
                  <a:t>so long 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total order </a:t>
                </a:r>
                <a:r>
                  <a:rPr lang="en-US" sz="2400" dirty="0"/>
                  <a:t>is defined for that type of data.</a:t>
                </a:r>
                <a:endParaRPr lang="en-US" sz="2400" dirty="0"/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strings, dates, …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/>
                  <a:t>That is, for data items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we can determine: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or neither, where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” is a binary relation.</a:t>
                </a:r>
                <a:endParaRPr lang="en-US" sz="2400" dirty="0"/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C++, to use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sort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STL for sorting, you should define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bool compare(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item1,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item2)</a:t>
                </a:r>
                <a:endParaRPr lang="en-US" sz="2000" dirty="0">
                  <a:solidFill>
                    <a:schemeClr val="accent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endParaRPr lang="en-US" sz="2400" dirty="0">
                  <a:cs typeface="Courier New" panose="02070409020205090404" pitchFamily="49" charset="0"/>
                </a:endParaRPr>
              </a:p>
              <a:p>
                <a:r>
                  <a:rPr lang="en-US" sz="2400" dirty="0">
                    <a:cs typeface="Courier New" panose="02070409020205090404" pitchFamily="49" charset="0"/>
                  </a:rPr>
                  <a:t>We can also sort partially ordered items (more on this later).</a:t>
                </a:r>
                <a:endParaRPr lang="en-US" sz="2400" dirty="0"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Ideally the pivot should partition the input into two parts of roughly the same size (we’ll see why later).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median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r>
                  <a:rPr lang="en-US" sz="2400" dirty="0"/>
                  <a:t>For every simple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deterministic</a:t>
                </a:r>
                <a:r>
                  <a:rPr lang="en-US" sz="2400" dirty="0"/>
                  <a:t> method of choosing pivot, </a:t>
                </a:r>
                <a:br>
                  <a:rPr lang="en-US" sz="2400" dirty="0"/>
                </a:br>
                <a:r>
                  <a:rPr lang="en-US" sz="2400" dirty="0"/>
                  <a:t>we can construct corresponding “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bad input</a:t>
                </a:r>
                <a:r>
                  <a:rPr lang="en-US" sz="2400" dirty="0"/>
                  <a:t>”.</a:t>
                </a:r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 now just use the last item as the pivot.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Partition</a:t>
            </a:r>
            <a:r>
              <a:rPr lang="en-US" dirty="0"/>
              <a:t> Procedure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Allocate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Sequentially go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400" dirty="0"/>
                  <a:t>, put small items at the left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and large items at the right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Finally put the pivot in the (only) remaining position.</a:t>
                </a: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space, unstable.</a:t>
                </a:r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Can we do better, and how?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147904" y="3629992"/>
            <a:ext cx="3365281" cy="285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Partition(A):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A[n], l = 1, r = n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n-1)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]&lt;=x)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B[l] = 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l++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B[r] = 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r--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B[l]=x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&lt;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B,l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333296" y="4001294"/>
            <a:ext cx="1450427" cy="38152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</a:t>
            </a:r>
            <a:r>
              <a:rPr lang="en-US" b="1" dirty="0"/>
              <a:t>Partition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/>
                  <a:t>Basic Idea:</a:t>
                </a:r>
                <a:r>
                  <a:rPr lang="en-US" sz="2200" dirty="0"/>
                  <a:t> sequentially go through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use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swap</a:t>
                </a:r>
                <a:r>
                  <a:rPr lang="en-US" sz="2200" dirty="0"/>
                  <a:t> operations to move small items to the left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thus the right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naturally contains large items.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  <a:blipFill rotWithShape="1">
                <a:blip r:embed="rId1"/>
                <a:stretch>
                  <a:fillRect t="-7" r="1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11835" y="432688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=p-1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(j=p to r-1)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(A[j]&lt;=x)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],A[j])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Swap(A[i+1],A[r])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88635"/>
          <a:stretch>
            <a:fillRect/>
          </a:stretch>
        </p:blipFill>
        <p:spPr>
          <a:xfrm>
            <a:off x="5570480" y="365126"/>
            <a:ext cx="2622975" cy="69641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247696" y="4141076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11365" b="77143"/>
          <a:stretch>
            <a:fillRect/>
          </a:stretch>
        </p:blipFill>
        <p:spPr>
          <a:xfrm>
            <a:off x="5570479" y="1061544"/>
            <a:ext cx="2622975" cy="7041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22858" b="67002"/>
          <a:stretch>
            <a:fillRect/>
          </a:stretch>
        </p:blipFill>
        <p:spPr>
          <a:xfrm>
            <a:off x="5570478" y="1765737"/>
            <a:ext cx="2622975" cy="6213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33966" b="55894"/>
          <a:stretch>
            <a:fillRect/>
          </a:stretch>
        </p:blipFill>
        <p:spPr>
          <a:xfrm>
            <a:off x="5570478" y="2447650"/>
            <a:ext cx="2622975" cy="621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44106" b="44402"/>
          <a:stretch>
            <a:fillRect/>
          </a:stretch>
        </p:blipFill>
        <p:spPr>
          <a:xfrm>
            <a:off x="5570477" y="3069018"/>
            <a:ext cx="2622975" cy="7041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55598" b="34261"/>
          <a:stretch>
            <a:fillRect/>
          </a:stretch>
        </p:blipFill>
        <p:spPr>
          <a:xfrm>
            <a:off x="5570477" y="3773210"/>
            <a:ext cx="2622975" cy="6213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t="65610" b="23261"/>
          <a:stretch>
            <a:fillRect/>
          </a:stretch>
        </p:blipFill>
        <p:spPr>
          <a:xfrm>
            <a:off x="5570477" y="4394579"/>
            <a:ext cx="2622975" cy="6819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t="77360" b="11511"/>
          <a:stretch>
            <a:fillRect/>
          </a:stretch>
        </p:blipFill>
        <p:spPr>
          <a:xfrm>
            <a:off x="5570476" y="5114542"/>
            <a:ext cx="2622975" cy="681914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3400096" y="5114542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t="87579" b="67"/>
          <a:stretch>
            <a:fillRect/>
          </a:stretch>
        </p:blipFill>
        <p:spPr>
          <a:xfrm>
            <a:off x="5570476" y="5735909"/>
            <a:ext cx="2622975" cy="756963"/>
          </a:xfrm>
          <a:prstGeom prst="rect">
            <a:avLst/>
          </a:prstGeom>
        </p:spPr>
      </p:pic>
      <p:sp>
        <p:nvSpPr>
          <p:cNvPr id="19" name="矩形: 圆角 18"/>
          <p:cNvSpPr/>
          <p:nvPr/>
        </p:nvSpPr>
        <p:spPr>
          <a:xfrm>
            <a:off x="5570476" y="304582"/>
            <a:ext cx="2622975" cy="54918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  <a:endParaRPr lang="en-US" sz="2400" dirty="0"/>
              </a:p>
              <a:p>
                <a:pPr marL="539750" lvl="1" indent="-28829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en-US" sz="2000" dirty="0"/>
              </a:p>
              <a:p>
                <a:pPr marL="539750" lvl="1" indent="-28829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en-US" sz="2000" dirty="0"/>
              </a:p>
              <a:p>
                <a:pPr marL="539750" lvl="1" indent="-28829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 rotWithShape="1">
                <a:blip r:embed="rId1"/>
                <a:stretch>
                  <a:fillRect l="-4" t="-14" r="10" b="-2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=p-1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(j=p to r-1)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(A[j]&lt;=x)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],A[j])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Swap(A[i+1],A[r])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/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90204" pitchFamily="34" charset="0"/>
                  <a:buNone/>
                </a:pPr>
                <a:r>
                  <a:rPr lang="en-US" sz="2400" b="1" dirty="0"/>
                  <a:t>Proof:</a:t>
                </a:r>
                <a:r>
                  <a:rPr lang="en-US" sz="2400" dirty="0"/>
                  <a:t> we use induction.</a:t>
                </a:r>
                <a:endParaRPr lang="en-US" sz="2400" dirty="0"/>
              </a:p>
              <a:p>
                <a:pPr marL="0" indent="0">
                  <a:spcBef>
                    <a:spcPts val="600"/>
                  </a:spcBef>
                  <a:buFont typeface="Arial" panose="020B0604020202090204" pitchFamily="34" charset="0"/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Trivially holds.</a:t>
                </a:r>
                <a:endParaRPr lang="en-US" sz="22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Assume at the beginning of some iteration we have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/>
                  <a:t>, and the stated properties hold.</a:t>
                </a:r>
                <a:endParaRPr lang="en-US" sz="2200" dirty="0"/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  <a:blipFill rotWithShape="1">
                <a:blip r:embed="rId3"/>
                <a:stretch>
                  <a:fillRect l="-2" r="6" b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4040593" y="3254101"/>
            <a:ext cx="4465680" cy="753510"/>
            <a:chOff x="4125432" y="4945255"/>
            <a:chExt cx="4465680" cy="753510"/>
          </a:xfrm>
        </p:grpSpPr>
        <p:sp>
          <p:nvSpPr>
            <p:cNvPr id="14" name="矩形 13"/>
            <p:cNvSpPr/>
            <p:nvPr/>
          </p:nvSpPr>
          <p:spPr>
            <a:xfrm>
              <a:off x="457200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18568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65136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11704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58272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484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51408" y="5306766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697976" y="530676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4549141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21684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87161" y="3243961"/>
            <a:ext cx="4019112" cy="763650"/>
            <a:chOff x="4487161" y="5160582"/>
            <a:chExt cx="4019112" cy="763650"/>
          </a:xfrm>
        </p:grpSpPr>
        <p:sp>
          <p:nvSpPr>
            <p:cNvPr id="30" name="矩形 29"/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0001" y="552209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2" name="矩形 41"/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47" name="文本框 46"/>
          <p:cNvSpPr txBox="1"/>
          <p:nvPr/>
        </p:nvSpPr>
        <p:spPr>
          <a:xfrm>
            <a:off x="6013325" y="4474127"/>
            <a:ext cx="199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this iteration:</a:t>
            </a:r>
            <a:endParaRPr lang="en-US" sz="2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44765" y="4873504"/>
            <a:ext cx="4019112" cy="763650"/>
            <a:chOff x="4487161" y="5160582"/>
            <a:chExt cx="4019112" cy="763650"/>
          </a:xfrm>
        </p:grpSpPr>
        <p:sp>
          <p:nvSpPr>
            <p:cNvPr id="49" name="矩形 48"/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/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52" name="矩形 51"/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/>
                <p:cNvSpPr/>
                <p:nvPr/>
              </p:nvSpPr>
              <p:spPr>
                <a:xfrm>
                  <a:off x="4933729" y="5160583"/>
                  <a:ext cx="639270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639270" cy="361507"/>
                </a:xfrm>
                <a:prstGeom prst="rect">
                  <a:avLst/>
                </a:prstGeom>
                <a:blipFill rotWithShape="1">
                  <a:blip r:embed="rId13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/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1" name="矩形 60"/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/>
                <p:cNvSpPr/>
                <p:nvPr/>
              </p:nvSpPr>
              <p:spPr>
                <a:xfrm>
                  <a:off x="6723189" y="5160582"/>
                  <a:ext cx="68344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683444" cy="361507"/>
                </a:xfrm>
                <a:prstGeom prst="rect">
                  <a:avLst/>
                </a:prstGeom>
                <a:blipFill rotWithShape="1">
                  <a:blip r:embed="rId14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4880125" y="4853186"/>
            <a:ext cx="4019112" cy="763650"/>
            <a:chOff x="4487161" y="5160582"/>
            <a:chExt cx="4019112" cy="763650"/>
          </a:xfrm>
        </p:grpSpPr>
        <p:sp>
          <p:nvSpPr>
            <p:cNvPr id="66" name="矩形 65"/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/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矩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矩形 70"/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 rotWithShape="1">
                  <a:blip r:embed="rId1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/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矩形 74"/>
                <p:cNvSpPr/>
                <p:nvPr/>
              </p:nvSpPr>
              <p:spPr>
                <a:xfrm>
                  <a:off x="4933729" y="5160583"/>
                  <a:ext cx="70043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700434" cy="361507"/>
                </a:xfrm>
                <a:prstGeom prst="rect">
                  <a:avLst/>
                </a:prstGeom>
                <a:blipFill rotWithShape="1">
                  <a:blip r:embed="rId16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矩形 75"/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矩形 76"/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矩形 80"/>
                <p:cNvSpPr/>
                <p:nvPr/>
              </p:nvSpPr>
              <p:spPr>
                <a:xfrm>
                  <a:off x="6723189" y="5160582"/>
                  <a:ext cx="70043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700434" cy="361507"/>
                </a:xfrm>
                <a:prstGeom prst="rect">
                  <a:avLst/>
                </a:prstGeom>
                <a:blipFill rotWithShape="1">
                  <a:blip r:embed="rId1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82" name="文本框 81"/>
          <p:cNvSpPr txBox="1"/>
          <p:nvPr/>
        </p:nvSpPr>
        <p:spPr>
          <a:xfrm>
            <a:off x="4355058" y="5184461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  <a:endParaRPr lang="en-US" sz="22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44763" y="5904120"/>
            <a:ext cx="4019112" cy="753511"/>
            <a:chOff x="244763" y="5904120"/>
            <a:chExt cx="4019112" cy="753511"/>
          </a:xfrm>
        </p:grpSpPr>
        <p:sp>
          <p:nvSpPr>
            <p:cNvPr id="84" name="矩形 83"/>
            <p:cNvSpPr/>
            <p:nvPr/>
          </p:nvSpPr>
          <p:spPr>
            <a:xfrm>
              <a:off x="244763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91331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/>
                <p:cNvSpPr/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blipFill rotWithShape="1">
                  <a:blip r:embed="rId1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1584467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031035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90" name="矩形 89"/>
            <p:cNvSpPr/>
            <p:nvPr/>
          </p:nvSpPr>
          <p:spPr>
            <a:xfrm>
              <a:off x="2924171" y="6265632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370739" y="6265631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/>
                <p:cNvSpPr/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矩形 92"/>
                <p:cNvSpPr/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/>
                <p:cNvSpPr/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矩形 94"/>
                <p:cNvSpPr/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96" name="矩形 95"/>
            <p:cNvSpPr/>
            <p:nvPr/>
          </p:nvSpPr>
          <p:spPr>
            <a:xfrm>
              <a:off x="1566228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794447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896366" y="6225255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/>
                <p:cNvSpPr/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blipFill rotWithShape="1">
                  <a:blip r:embed="rId19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01" name="组合 100"/>
          <p:cNvGrpSpPr/>
          <p:nvPr/>
        </p:nvGrpSpPr>
        <p:grpSpPr>
          <a:xfrm>
            <a:off x="4880125" y="5884375"/>
            <a:ext cx="4019112" cy="763650"/>
            <a:chOff x="4487161" y="5160582"/>
            <a:chExt cx="4019112" cy="763650"/>
          </a:xfrm>
        </p:grpSpPr>
        <p:sp>
          <p:nvSpPr>
            <p:cNvPr id="102" name="矩形 101"/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/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05" name="矩形 104"/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矩形 106"/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 rotWithShape="1">
                  <a:blip r:embed="rId2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矩形 109"/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矩形 110"/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矩形 111"/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2" name="矩形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矩形 112"/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14" name="矩形 113"/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128173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矩形 116"/>
                <p:cNvSpPr/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矩形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blipFill rotWithShape="1">
                  <a:blip r:embed="rId19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118" name="箭头: 下 117"/>
          <p:cNvSpPr/>
          <p:nvPr/>
        </p:nvSpPr>
        <p:spPr>
          <a:xfrm>
            <a:off x="2034258" y="5759669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箭头: 下 118"/>
          <p:cNvSpPr/>
          <p:nvPr/>
        </p:nvSpPr>
        <p:spPr>
          <a:xfrm>
            <a:off x="6663174" y="5759668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2" grpId="0"/>
      <p:bldP spid="118" grpId="0" animBg="1"/>
      <p:bldP spid="1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  <a:endParaRPr lang="en-US" sz="2400" dirty="0"/>
              </a:p>
              <a:p>
                <a:pPr marL="539750" lvl="1" indent="-28829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en-US" sz="2000" dirty="0"/>
              </a:p>
              <a:p>
                <a:pPr marL="539750" lvl="1" indent="-28829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en-US" sz="2000" dirty="0"/>
              </a:p>
              <a:p>
                <a:pPr marL="539750" lvl="1" indent="-28829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 rotWithShape="1">
                <a:blip r:embed="rId1"/>
                <a:stretch>
                  <a:fillRect l="-4" t="-14" r="10" b="-2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=p-1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(j=p to r-1)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(A[j]&lt;=x)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],A[j])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Swap(A[i+1],A[r])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内容占位符 2"/>
              <p:cNvSpPr txBox="1"/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90204" pitchFamily="34" charset="0"/>
                  <a:buNone/>
                </a:pPr>
                <a:r>
                  <a:rPr lang="en-US" sz="2400" dirty="0"/>
                  <a:t>Eventually,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:</a:t>
                </a:r>
                <a:endParaRPr lang="en-US" sz="2200" dirty="0"/>
              </a:p>
            </p:txBody>
          </p:sp>
        </mc:Choice>
        <mc:Fallback>
          <p:sp>
            <p:nvSpPr>
              <p:cNvPr id="1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  <a:blipFill rotWithShape="1">
                <a:blip r:embed="rId3"/>
                <a:stretch>
                  <a:fillRect l="-5" t="-35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490350" y="3429000"/>
            <a:ext cx="4019112" cy="763649"/>
            <a:chOff x="4490349" y="3226156"/>
            <a:chExt cx="4019112" cy="763649"/>
          </a:xfrm>
        </p:grpSpPr>
        <p:sp>
          <p:nvSpPr>
            <p:cNvPr id="173" name="矩形 172"/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矩形 174"/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5" name="矩形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76" name="矩形 175"/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矩形 180"/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1" name="矩形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矩形 181"/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矩形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矩形 182"/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3" name="矩形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矩形 183"/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矩形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85" name="矩形 184"/>
            <p:cNvSpPr/>
            <p:nvPr/>
          </p:nvSpPr>
          <p:spPr>
            <a:xfrm>
              <a:off x="5360788" y="355743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8040033" y="354729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内容占位符 2"/>
              <p:cNvSpPr txBox="1"/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Swap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:</a:t>
                </a:r>
                <a:endParaRPr lang="en-US" sz="2400" dirty="0"/>
              </a:p>
            </p:txBody>
          </p:sp>
        </mc:Choice>
        <mc:Fallback>
          <p:sp>
            <p:nvSpPr>
              <p:cNvPr id="18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  <a:blipFill rotWithShape="1">
                <a:blip r:embed="rId9"/>
                <a:stretch>
                  <a:fillRect l="-5" t="-47" r="6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90" name="组合 189"/>
          <p:cNvGrpSpPr/>
          <p:nvPr/>
        </p:nvGrpSpPr>
        <p:grpSpPr>
          <a:xfrm>
            <a:off x="4490351" y="4524438"/>
            <a:ext cx="4019112" cy="723019"/>
            <a:chOff x="4490349" y="3226156"/>
            <a:chExt cx="4019112" cy="723019"/>
          </a:xfrm>
        </p:grpSpPr>
        <p:sp>
          <p:nvSpPr>
            <p:cNvPr id="191" name="矩形 190"/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矩形 192"/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矩形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94" name="矩形 193"/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矩形 198"/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矩形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矩形 199"/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0" name="矩形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矩形 200"/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矩形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矩形 201"/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2" name="矩形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205" name="内容占位符 2"/>
          <p:cNvSpPr txBox="1"/>
          <p:nvPr/>
        </p:nvSpPr>
        <p:spPr>
          <a:xfrm>
            <a:off x="634539" y="5579246"/>
            <a:ext cx="7874922" cy="85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During execution, we only swap items, no addition/deletion.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 </a:t>
            </a:r>
            <a:r>
              <a:rPr lang="en-US" sz="2400" b="1" dirty="0" err="1"/>
              <a:t>InplacePartition</a:t>
            </a:r>
            <a:r>
              <a:rPr lang="en-US" sz="2400" dirty="0"/>
              <a:t> correctly partitions the input array.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89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871543" y="1690689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(B)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(C)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0" y="169068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=p-1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(j=p to r-1)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(A[j]&lt;=x)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],A[j])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Swap(A[i+1],A[r])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6536" y="169068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(p&lt;r)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(A,p,q-1)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(A,q+1,r)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Performance of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InplacePartition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 time (i.e., linear time);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space; unstable.</a:t>
                </a:r>
                <a:endParaRPr 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blipFill rotWithShape="1">
                <a:blip r:embed="rId1"/>
                <a:stretch>
                  <a:fillRect t="-39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28650" y="5120643"/>
            <a:ext cx="39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of </a:t>
            </a:r>
            <a:r>
              <a:rPr lang="en-US" sz="24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sz="2400" dirty="0"/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224940" y="212094"/>
            <a:ext cx="7754995" cy="2726474"/>
            <a:chOff x="224940" y="212094"/>
            <a:chExt cx="7754995" cy="27264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" name="直接连接符 6"/>
            <p:cNvCxnSpPr>
              <a:stCxn id="4" idx="2"/>
              <a:endCxn id="5" idx="0"/>
            </p:cNvCxnSpPr>
            <p:nvPr/>
          </p:nvCxnSpPr>
          <p:spPr>
            <a:xfrm flipH="1">
              <a:off x="1379224" y="519871"/>
              <a:ext cx="1861521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2"/>
              <a:endCxn id="6" idx="0"/>
            </p:cNvCxnSpPr>
            <p:nvPr/>
          </p:nvCxnSpPr>
          <p:spPr>
            <a:xfrm>
              <a:off x="3240745" y="519871"/>
              <a:ext cx="2113118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>
              <a:stCxn id="5" idx="2"/>
              <a:endCxn id="11" idx="0"/>
            </p:cNvCxnSpPr>
            <p:nvPr/>
          </p:nvCxnSpPr>
          <p:spPr>
            <a:xfrm flipH="1">
              <a:off x="473919" y="1253617"/>
              <a:ext cx="905305" cy="412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2"/>
              <a:endCxn id="9" idx="0"/>
            </p:cNvCxnSpPr>
            <p:nvPr/>
          </p:nvCxnSpPr>
          <p:spPr>
            <a:xfrm>
              <a:off x="1379224" y="1253617"/>
              <a:ext cx="1258921" cy="4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 flipH="1">
              <a:off x="4465753" y="1253617"/>
              <a:ext cx="888110" cy="41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2"/>
              <a:endCxn id="12" idx="0"/>
            </p:cNvCxnSpPr>
            <p:nvPr/>
          </p:nvCxnSpPr>
          <p:spPr>
            <a:xfrm>
              <a:off x="5353863" y="1253617"/>
              <a:ext cx="1305134" cy="412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2"/>
            </p:cNvCxnSpPr>
            <p:nvPr/>
          </p:nvCxnSpPr>
          <p:spPr>
            <a:xfrm flipH="1">
              <a:off x="224943" y="1986862"/>
              <a:ext cx="248976" cy="5007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1" idx="2"/>
            </p:cNvCxnSpPr>
            <p:nvPr/>
          </p:nvCxnSpPr>
          <p:spPr>
            <a:xfrm flipH="1" flipV="1">
              <a:off x="473919" y="1986862"/>
              <a:ext cx="181398" cy="4906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829324" y="2415348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……</a:t>
              </a:r>
              <a:endParaRPr lang="en-US" sz="2800" b="1" dirty="0"/>
            </a:p>
          </p:txBody>
        </p:sp>
        <p:cxnSp>
          <p:nvCxnSpPr>
            <p:cNvPr id="79" name="直接连接符 78"/>
            <p:cNvCxnSpPr>
              <a:stCxn id="9" idx="2"/>
            </p:cNvCxnSpPr>
            <p:nvPr/>
          </p:nvCxnSpPr>
          <p:spPr>
            <a:xfrm flipH="1">
              <a:off x="2394389" y="2008184"/>
              <a:ext cx="243756" cy="4870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10" idx="2"/>
            </p:cNvCxnSpPr>
            <p:nvPr/>
          </p:nvCxnSpPr>
          <p:spPr>
            <a:xfrm flipH="1">
              <a:off x="4216775" y="1986863"/>
              <a:ext cx="248978" cy="495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12" idx="2"/>
            </p:cNvCxnSpPr>
            <p:nvPr/>
          </p:nvCxnSpPr>
          <p:spPr>
            <a:xfrm flipH="1">
              <a:off x="6410021" y="2013086"/>
              <a:ext cx="248976" cy="5483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endCxn id="9" idx="2"/>
            </p:cNvCxnSpPr>
            <p:nvPr/>
          </p:nvCxnSpPr>
          <p:spPr>
            <a:xfrm flipH="1" flipV="1">
              <a:off x="2638145" y="2008184"/>
              <a:ext cx="168486" cy="4870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0" idx="2"/>
            </p:cNvCxnSpPr>
            <p:nvPr/>
          </p:nvCxnSpPr>
          <p:spPr>
            <a:xfrm flipH="1" flipV="1">
              <a:off x="4465753" y="1986863"/>
              <a:ext cx="181398" cy="4826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endCxn id="12" idx="2"/>
            </p:cNvCxnSpPr>
            <p:nvPr/>
          </p:nvCxnSpPr>
          <p:spPr>
            <a:xfrm flipH="1" flipV="1">
              <a:off x="6658997" y="2013086"/>
              <a:ext cx="181398" cy="523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829324" y="162965"/>
            <a:ext cx="5225983" cy="1860127"/>
            <a:chOff x="3829324" y="162965"/>
            <a:chExt cx="5225983" cy="1860127"/>
          </a:xfrm>
        </p:grpSpPr>
        <p:cxnSp>
          <p:nvCxnSpPr>
            <p:cNvPr id="94" name="直接箭头连接符 93"/>
            <p:cNvCxnSpPr/>
            <p:nvPr/>
          </p:nvCxnSpPr>
          <p:spPr>
            <a:xfrm>
              <a:off x="3829324" y="365982"/>
              <a:ext cx="442808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6749696" y="1093028"/>
              <a:ext cx="151361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8074126" y="1834482"/>
              <a:ext cx="18918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/>
                <p:cNvSpPr/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/>
                <p:cNvSpPr/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矩形 104"/>
                <p:cNvSpPr/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Cost at each level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# of pivots removed in lower level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2" t="-45" r="3" b="-14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there will be few levels.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will increase rapidly.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blipFill rotWithShape="1">
                <a:blip r:embed="rId10"/>
                <a:stretch>
                  <a:fillRect l="-9" t="-25" r="6" b="-14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14" name="组合 113"/>
          <p:cNvGrpSpPr/>
          <p:nvPr/>
        </p:nvGrpSpPr>
        <p:grpSpPr>
          <a:xfrm>
            <a:off x="722897" y="2993618"/>
            <a:ext cx="3290773" cy="3609239"/>
            <a:chOff x="722897" y="2993618"/>
            <a:chExt cx="3290773" cy="3609239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2897" y="3015533"/>
              <a:ext cx="3290773" cy="35873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2" name="文本框 111"/>
            <p:cNvSpPr txBox="1"/>
            <p:nvPr/>
          </p:nvSpPr>
          <p:spPr>
            <a:xfrm>
              <a:off x="2638144" y="2993618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Worst Case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420983" y="3197683"/>
            <a:ext cx="4191030" cy="3223023"/>
            <a:chOff x="4420983" y="3197683"/>
            <a:chExt cx="4191030" cy="3223023"/>
          </a:xfrm>
        </p:grpSpPr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20983" y="3197683"/>
              <a:ext cx="4191030" cy="3223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3" name="文本框 112"/>
            <p:cNvSpPr txBox="1"/>
            <p:nvPr/>
          </p:nvSpPr>
          <p:spPr>
            <a:xfrm>
              <a:off x="7381694" y="3197683"/>
              <a:ext cx="119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Best Case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0" dirty="0"/>
                  <a:t>Recurrence for the worse-case runtime of </a:t>
                </a:r>
                <a:r>
                  <a:rPr lang="en-US" sz="2400" b="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QuickSort</a:t>
                </a:r>
                <a:r>
                  <a:rPr lang="en-US" sz="2400" b="0" dirty="0"/>
                  <a:t>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and we now verify: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(p&lt;r)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(A,p,q-1)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(A,q+1,r)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or 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0" t="-80" b="-35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/>
                  <a:t>“Balanced” partition gives best case performance.</a:t>
                </a: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implies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200" dirty="0"/>
                  <a:t> does not need to be perfectly balanced, we only need each split to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constant</a:t>
                </a:r>
                <a:r>
                  <a:rPr lang="en-US" sz="2200" dirty="0"/>
                  <a:t> proportionality.</a:t>
                </a: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(p&lt;r)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(A,p,q-1)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(A,q+1,r)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78" y="1536219"/>
            <a:ext cx="7260043" cy="493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best-case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worst-case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Average-case analysis:</a:t>
                </a:r>
                <a:r>
                  <a:rPr lang="en-US" sz="2400" dirty="0"/>
                  <a:t> 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numbers, assume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permutations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equally</a:t>
                </a:r>
                <a:r>
                  <a:rPr lang="en-US" sz="2400" dirty="0"/>
                  <a:t> likely to be the input, what is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expected</a:t>
                </a:r>
                <a:r>
                  <a:rPr lang="en-US" sz="2400" dirty="0"/>
                  <a:t> runtime of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QuickSort</a:t>
                </a:r>
                <a:r>
                  <a:rPr lang="en-US" sz="2400" dirty="0"/>
                  <a:t>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call to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/>
                  <a:t> is quite likely to be reasonably balanced</a:t>
                </a:r>
                <a:br>
                  <a:rPr lang="en-US" sz="2000" dirty="0"/>
                </a:br>
                <a:r>
                  <a:rPr lang="en-US" sz="2000" dirty="0"/>
                  <a:t>(i.e., each split is of constant proportionality).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there cannot have too many “bad”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/>
                  <a:t> between two “good”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cost of “bad”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>
                    <a:cs typeface="Courier New" panose="02070409020205090404" pitchFamily="49" charset="0"/>
                  </a:rPr>
                  <a:t> </a:t>
                </a:r>
                <a:r>
                  <a:rPr lang="en-US" sz="2000" dirty="0"/>
                  <a:t>can be absorbed by recent “good”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/>
                  <a:t>, without affecting time complexity asymptotically.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average runtime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QuickSort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404287" y="1690687"/>
            <a:ext cx="3111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 how well does </a:t>
            </a:r>
            <a:r>
              <a:rPr lang="en-US" sz="2000" dirty="0" err="1">
                <a:solidFill>
                  <a:srgbClr val="C00000"/>
                </a:solidFill>
              </a:rPr>
              <a:t>QuickSort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perform in general?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787426"/>
            <a:ext cx="8515350" cy="1806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  <a:endParaRPr lang="en-US" sz="2200" dirty="0"/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  <a:endParaRPr lang="en-US" sz="2200" dirty="0"/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</a:t>
            </a:r>
            <a:r>
              <a:rPr lang="en-US" b="1" dirty="0" err="1"/>
              <a:t>QuickSort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Picking “good” pivot is important for the performance,</a:t>
            </a:r>
            <a:br>
              <a:rPr lang="en-US" sz="2400" dirty="0"/>
            </a:br>
            <a:r>
              <a:rPr lang="en-US" sz="2400" dirty="0"/>
              <a:t>but how do we do it?</a:t>
            </a:r>
            <a:endParaRPr lang="en-US" sz="2400" dirty="0"/>
          </a:p>
          <a:p>
            <a:r>
              <a:rPr lang="en-US" sz="2400" dirty="0"/>
              <a:t>On choosing pivot: first, last, median of three, …?</a:t>
            </a: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Any simple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deterministic</a:t>
            </a:r>
            <a:r>
              <a:rPr lang="en-US" sz="2400" dirty="0">
                <a:highlight>
                  <a:srgbClr val="FFFF00"/>
                </a:highlight>
              </a:rPr>
              <a:t> mechanism could fail!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000" dirty="0"/>
              <a:t>(If the input is given by an “adversary” that knows the algorithm.)</a:t>
            </a:r>
            <a:endParaRPr lang="en-US" sz="2400" dirty="0"/>
          </a:p>
          <a:p>
            <a:r>
              <a:rPr lang="en-US" sz="2400" dirty="0"/>
              <a:t>Choose pivot (uniformly) </a:t>
            </a:r>
            <a:r>
              <a:rPr lang="en-US" sz="2400" b="1" dirty="0">
                <a:solidFill>
                  <a:srgbClr val="C00000"/>
                </a:solidFill>
              </a:rPr>
              <a:t>at random</a:t>
            </a:r>
            <a:r>
              <a:rPr lang="en-US" sz="2400" dirty="0"/>
              <a:t>!</a:t>
            </a:r>
            <a:endParaRPr lang="en-US" sz="2400" dirty="0"/>
          </a:p>
          <a:p>
            <a:r>
              <a:rPr lang="en-US" sz="2400" dirty="0"/>
              <a:t>Since the choice is</a:t>
            </a:r>
            <a:r>
              <a:rPr lang="en-US" sz="2400" dirty="0">
                <a:highlight>
                  <a:srgbClr val="FFFF00"/>
                </a:highlight>
              </a:rPr>
              <a:t> randomly made, there is a good chance (constant probability) that we choose a “good” pivot.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000" dirty="0"/>
              <a:t>The above claim holds even if the input is given by an “adversary” that knows the algorithm (but not the random bits the algorithm uses).</a:t>
            </a:r>
            <a:endParaRPr 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-398145" y="5621337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(p&lt;r)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(A,p,q-1)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(A,q+1,r)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RndQuickSort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(p&lt;r)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(A,p,q-1)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(A,q+1,r)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tx1"/>
                    </a:solidFill>
                  </a:rPr>
                  <a:t>The expected runtime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for </a:t>
                </a:r>
                <a:r>
                  <a:rPr lang="en-US" sz="2300" b="1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300" dirty="0">
                    <a:solidFill>
                      <a:schemeClr val="tx1"/>
                    </a:solidFill>
                  </a:rPr>
                  <a:t> input distribution.</a:t>
                </a:r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blipFill rotWithShape="1">
                <a:blip r:embed="rId1"/>
                <a:stretch>
                  <a:fillRect t="-90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623034" y="1539341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=p-1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(j=p to r-1)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(A[j]&lt;=x)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],A[j])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Swap(A[i+1],A[r])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i+1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Cost of a call to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/>
                  <a:t>Choose a pivot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time;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/>
                  <a:t>Run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InplacePartition</a:t>
                </a:r>
                <a:r>
                  <a:rPr lang="en-US" sz="2000" dirty="0"/>
                  <a:t>;</a:t>
                </a:r>
                <a:endParaRPr lang="en-US" sz="200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/>
                  <a:t>Recursive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blipFill rotWithShape="1">
                <a:blip r:embed="rId2"/>
                <a:stretch>
                  <a:fillRect t="-21" r="7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28650" y="5792290"/>
            <a:ext cx="408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node can be pivot at most once!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Total cost of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for choosing pivots;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/>
                  <a:t>All calls to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InplacePartition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" t="-27" r="-578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each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InplacePartition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5" t="-22" r="1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tx1"/>
                    </a:solidFill>
                  </a:rPr>
                  <a:t>In an execution of </a:t>
                </a:r>
                <a:r>
                  <a:rPr lang="en-US" sz="23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300" dirty="0">
                    <a:solidFill>
                      <a:schemeClr val="tx1"/>
                    </a:solidFill>
                  </a:rPr>
                  <a:t>, the cost is</a:t>
                </a:r>
                <a:br>
                  <a:rPr lang="en-US" sz="23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.</a:t>
                </a:r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blipFill rotWithShape="1">
                <a:blip r:embed="rId5"/>
                <a:stretch>
                  <a:fillRect l="-8" t="-3" r="8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6" name="矩形: 圆角 15"/>
          <p:cNvSpPr/>
          <p:nvPr/>
        </p:nvSpPr>
        <p:spPr>
          <a:xfrm>
            <a:off x="5962650" y="2380974"/>
            <a:ext cx="1654175" cy="24661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Cost of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r.v.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denoting the number of comparisons happened in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Inplace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Partition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throughout entire execution.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blipFill rotWithShape="1">
                <a:blip r:embed="rId1"/>
                <a:stretch>
                  <a:fillRect l="-5" t="-29" r="3" b="-47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𝑐𝑜𝑚𝑝𝑎𝑟𝑒𝑑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item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 input.</a:t>
                </a:r>
                <a:endParaRPr 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blipFill rotWithShape="1">
                <a:blip r:embed="rId2"/>
                <a:stretch>
                  <a:fillRect l="-5" t="-145" r="2" b="-18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blipFill rotWithShape="1">
                <a:blip r:embed="rId3"/>
                <a:stretch>
                  <a:fillRect l="-5" t="-45" r="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41397" y="1222610"/>
            <a:ext cx="846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of pair of items is compared at most once!</a:t>
            </a: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Items only compare with pivots, and each item can be the pivot at most once.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7" name="矩形: 圆角 6"/>
          <p:cNvSpPr/>
          <p:nvPr/>
        </p:nvSpPr>
        <p:spPr>
          <a:xfrm>
            <a:off x="6263865" y="2745325"/>
            <a:ext cx="1427854" cy="52059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1397" y="3577899"/>
                <a:ext cx="8461206" cy="111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first item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that is chosen as a pivot.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compared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r>
                  <a:rPr lang="en-US" sz="2000" dirty="0"/>
                  <a:t>(Items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stay in same split until some pivot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.)</a:t>
                </a:r>
                <a:endParaRPr 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577899"/>
                <a:ext cx="8461206" cy="1111073"/>
              </a:xfrm>
              <a:prstGeom prst="rect">
                <a:avLst/>
              </a:prstGeom>
              <a:blipFill rotWithShape="1">
                <a:blip r:embed="rId4"/>
                <a:stretch>
                  <a:fillRect l="-5" t="-28" r="3" b="-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blipFill rotWithShape="1">
                <a:blip r:embed="rId5"/>
                <a:stretch>
                  <a:fillRect l="-7" t="-35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thus expected runtime of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" t="-25" r="3" b="-26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fact, runtime of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high probability!</a:t>
                </a:r>
                <a:endParaRPr lang="en-US" sz="2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" t="-12" r="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Quick Sort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What if there are many duplicates?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Maintain four regions as we go through the array.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>
                <a:highlight>
                  <a:srgbClr val="FFFF00"/>
                </a:highlight>
              </a:rPr>
              <a:t>End up with three regions (“&lt;”, “=”, and “&gt;”),</a:t>
            </a:r>
            <a:r>
              <a:rPr lang="en-US" sz="2000" dirty="0"/>
              <a:t> and only recurse into two of them (“&lt;” and “&gt;”). </a:t>
            </a:r>
            <a:r>
              <a:rPr lang="en-US" sz="2000" i="1" dirty="0"/>
              <a:t>Wow! Worst-cast becomes best-case!</a:t>
            </a:r>
            <a:endParaRPr lang="en-US" sz="2000" i="1" dirty="0"/>
          </a:p>
          <a:p>
            <a:pPr>
              <a:spcBef>
                <a:spcPts val="1200"/>
              </a:spcBef>
            </a:pPr>
            <a:r>
              <a:rPr lang="en-US" sz="2400" dirty="0"/>
              <a:t>Stop recursion once the array is too small.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Recursion has overhead,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QuickSort</a:t>
            </a:r>
            <a:r>
              <a:rPr lang="en-US" sz="2000" dirty="0"/>
              <a:t> is slow on small arrays.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Multiple pivots?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Early studies do not give promising results…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Dual-Pivot variant proposed by </a:t>
            </a:r>
            <a:r>
              <a:rPr lang="en-US" sz="2000" dirty="0" err="1"/>
              <a:t>Yaroslavskiy</a:t>
            </a:r>
            <a:r>
              <a:rPr lang="en-US" sz="2000" dirty="0"/>
              <a:t> in 2009 seems faster.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This variant is used in Java for sorting. (Since Java 7.)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“Average Case Analysis of Java 7's Dual Pivot Quicksort”.</a:t>
            </a:r>
            <a:br>
              <a:rPr lang="en-US" sz="2000" dirty="0"/>
            </a:br>
            <a:r>
              <a:rPr lang="en-US" sz="2000" dirty="0"/>
              <a:t>(Best Paper of ESA 2012)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408386" y="2406868"/>
            <a:ext cx="5717628" cy="357353"/>
            <a:chOff x="1345324" y="2753709"/>
            <a:chExt cx="5717628" cy="357353"/>
          </a:xfrm>
        </p:grpSpPr>
        <p:sp>
          <p:nvSpPr>
            <p:cNvPr id="4" name="矩形 3"/>
            <p:cNvSpPr/>
            <p:nvPr/>
          </p:nvSpPr>
          <p:spPr>
            <a:xfrm>
              <a:off x="1345324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 pivot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74731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= pivot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04138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In Progress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33545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 pivot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04138" y="2753709"/>
              <a:ext cx="109538" cy="35735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Quick Sort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A widely-used efficient sorting algorithm.</a:t>
            </a: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Easy</a:t>
            </a:r>
            <a:r>
              <a:rPr lang="en-US" dirty="0"/>
              <a:t> to understand! </a:t>
            </a:r>
            <a:r>
              <a:rPr lang="en-US" sz="2400" dirty="0"/>
              <a:t>(divide-and-conquer…)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Moderately hard</a:t>
            </a:r>
            <a:r>
              <a:rPr lang="en-US" dirty="0"/>
              <a:t> to implement correctly. </a:t>
            </a:r>
            <a:r>
              <a:rPr lang="en-US" sz="2400" dirty="0"/>
              <a:t>(partition…)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Harder</a:t>
            </a:r>
            <a:r>
              <a:rPr lang="en-US" dirty="0"/>
              <a:t> to analyze. </a:t>
            </a:r>
            <a:r>
              <a:rPr lang="en-US" sz="2400" dirty="0"/>
              <a:t>(randomization…)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Challenging</a:t>
            </a:r>
            <a:r>
              <a:rPr lang="en-US" dirty="0"/>
              <a:t> to optimize. </a:t>
            </a:r>
            <a:r>
              <a:rPr lang="en-US" sz="2400" dirty="0"/>
              <a:t>(theory and practice…)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Ch.7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Appendix</a:t>
            </a:r>
            <a:r>
              <a:rPr lang="zh-CN" altLang="en-US" sz="2400" dirty="0"/>
              <a:t> </a:t>
            </a:r>
            <a:r>
              <a:rPr lang="en-US" altLang="zh-CN" sz="2400" dirty="0"/>
              <a:t>C (C.2-C.4) on probability theory</a:t>
            </a:r>
            <a:endParaRPr lang="en-GB" sz="2400" dirty="0"/>
          </a:p>
          <a:p>
            <a:r>
              <a:rPr lang="en-GB" sz="2400" baseline="30000" dirty="0"/>
              <a:t>*</a:t>
            </a:r>
            <a:r>
              <a:rPr lang="en-GB" sz="2400" dirty="0"/>
              <a:t>On </a:t>
            </a:r>
            <a:r>
              <a:rPr lang="en-GB" sz="2400" b="1" dirty="0" err="1"/>
              <a:t>ShellSort</a:t>
            </a:r>
            <a:r>
              <a:rPr lang="en-GB" sz="2400" dirty="0"/>
              <a:t>:</a:t>
            </a:r>
            <a:endParaRPr lang="en-GB" sz="2400" dirty="0"/>
          </a:p>
          <a:p>
            <a:r>
              <a:rPr lang="en-GB" sz="2000" dirty="0"/>
              <a:t>[Weiss] Ch.7 (7.4)</a:t>
            </a:r>
            <a:endParaRPr lang="en-GB" sz="2000" dirty="0"/>
          </a:p>
          <a:p>
            <a:r>
              <a:rPr lang="en-GB" sz="2000" dirty="0"/>
              <a:t>[Deng] Ch.12 (12.3)</a:t>
            </a:r>
            <a:endParaRPr lang="en-GB" sz="2000" dirty="0"/>
          </a:p>
          <a:p>
            <a:r>
              <a:rPr lang="en-GB" sz="2000" dirty="0"/>
              <a:t>[TAOCP] Ch.5 (5.2.1 in vol.3)</a:t>
            </a:r>
            <a:endParaRPr lang="en-US" sz="2000" dirty="0"/>
          </a:p>
        </p:txBody>
      </p:sp>
      <p:pic>
        <p:nvPicPr>
          <p:cNvPr id="4" name="Picture 6" descr="https://img1.doubanio.com/view/subject/l/public/s2838849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45" y="4317256"/>
            <a:ext cx="1546841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6" y="4317256"/>
            <a:ext cx="1654883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09" y="4317256"/>
            <a:ext cx="1682641" cy="217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Characteristics of sorting algorithms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In-place: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in-place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extra space is needed beyond input.</a:t>
                </a:r>
                <a:endParaRPr lang="en-US" sz="2400" dirty="0"/>
              </a:p>
              <a:p>
                <a:r>
                  <a:rPr lang="en-US" b="1" dirty="0"/>
                  <a:t>Stability: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stable</a:t>
                </a:r>
                <a:r>
                  <a:rPr lang="en-US" sz="2400" dirty="0"/>
                  <a:t> if numbers with the same value (i.e., items that are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”) appear in the output array in the same order as they do in the input array.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0"/>
          <a:stretch>
            <a:fillRect/>
          </a:stretch>
        </p:blipFill>
        <p:spPr bwMode="auto">
          <a:xfrm>
            <a:off x="4572000" y="4134741"/>
            <a:ext cx="2713640" cy="2183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1"/>
          <a:stretch>
            <a:fillRect/>
          </a:stretch>
        </p:blipFill>
        <p:spPr bwMode="auto">
          <a:xfrm>
            <a:off x="867103" y="4083150"/>
            <a:ext cx="2713640" cy="2228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  <a:endParaRPr lang="en-US" sz="2200" dirty="0"/>
              </a:p>
              <a:p>
                <a:pPr lvl="1"/>
                <a:r>
                  <a:rPr lang="en-US" sz="2200" dirty="0"/>
                  <a:t>In-place, and stable.</a:t>
                </a:r>
                <a:endParaRPr lang="en-US" sz="2200" dirty="0"/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  <a:endParaRPr lang="en-US" sz="2200" dirty="0"/>
              </a:p>
              <a:p>
                <a:pPr lvl="1"/>
                <a:r>
                  <a:rPr lang="en-US" sz="2200" dirty="0"/>
                  <a:t>Not in-place (for typical implementation), but stable.</a:t>
                </a:r>
                <a:endParaRPr lang="en-US" sz="2200" dirty="0"/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  <a:endParaRPr lang="en-US" sz="2200" dirty="0"/>
              </a:p>
              <a:p>
                <a:pPr lvl="1"/>
                <a:r>
                  <a:rPr lang="en-US" sz="2200" dirty="0"/>
                  <a:t>In-place, but not stable. (Information about relative ordering of identically valued items was lost during heap creation.)</a:t>
                </a:r>
                <a:endParaRPr lang="en-US" sz="2200" dirty="0"/>
              </a:p>
              <a:p>
                <a:pPr lvl="1"/>
                <a:r>
                  <a:rPr lang="en-US" sz="2200" dirty="0"/>
                  <a:t>Counterexample for stability: &lt;2a, 2b, 1&gt;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Sort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Basic idea:</a:t>
            </a:r>
            <a:r>
              <a:rPr lang="en-US" sz="2400" dirty="0"/>
              <a:t> pick out minimum element from input, then recursively sort remaining elements, and finally concatenate the minimum element with sorted remaining elements.</a:t>
            </a:r>
            <a:endParaRPr 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8650" y="3516523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(|A|==1)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(A’))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1543" y="2895525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A.length-1)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=j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7" name="直接箭头连接符 6"/>
          <p:cNvCxnSpPr>
            <a:stCxn id="12" idx="3"/>
            <a:endCxn id="6" idx="1"/>
          </p:cNvCxnSpPr>
          <p:nvPr/>
        </p:nvCxnSpPr>
        <p:spPr>
          <a:xfrm flipV="1">
            <a:off x="3989665" y="3991710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5154337" y="3516523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/>
          <p:cNvSpPr/>
          <p:nvPr/>
        </p:nvSpPr>
        <p:spPr>
          <a:xfrm>
            <a:off x="947077" y="4579008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/>
          <p:cNvCxnSpPr>
            <a:stCxn id="16" idx="3"/>
            <a:endCxn id="15" idx="1"/>
          </p:cNvCxnSpPr>
          <p:nvPr/>
        </p:nvCxnSpPr>
        <p:spPr>
          <a:xfrm flipV="1">
            <a:off x="4435365" y="4606801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5154337" y="4496207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/>
          <p:cNvSpPr/>
          <p:nvPr/>
        </p:nvSpPr>
        <p:spPr>
          <a:xfrm>
            <a:off x="947076" y="4843331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b="1" dirty="0" err="1"/>
              <a:t>SelectionSort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Why it is correct? (What is the loop invariant?)</a:t>
                </a:r>
                <a:endParaRPr lang="en-US" sz="2400" dirty="0"/>
              </a:p>
              <a:p>
                <a:pPr lvl="1"/>
                <a:r>
                  <a:rPr lang="en-US" sz="2000" dirty="0"/>
                  <a:t>After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iteration,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items are sorted, and they are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smallest elements in the original array.</a:t>
                </a:r>
                <a:endParaRPr lang="en-US" sz="2000" dirty="0"/>
              </a:p>
              <a:p>
                <a:r>
                  <a:rPr lang="en-US" sz="2400" dirty="0"/>
                  <a:t>Time complexity for sorting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items?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400" dirty="0"/>
                  <a:t>Space complexity?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extra space, thus in-place.</a:t>
                </a:r>
                <a:endParaRPr lang="en-US" sz="2000" dirty="0"/>
              </a:p>
              <a:p>
                <a:r>
                  <a:rPr lang="en-US" sz="2400" dirty="0"/>
                  <a:t>Stability?</a:t>
                </a:r>
                <a:endParaRPr lang="en-US" sz="2400" dirty="0"/>
              </a:p>
              <a:p>
                <a:pPr lvl="1"/>
                <a:r>
                  <a:rPr lang="en-US" sz="2000" dirty="0"/>
                  <a:t>Not stable! Swap operation can</a:t>
                </a:r>
                <a:br>
                  <a:rPr lang="en-US" sz="2000" dirty="0"/>
                </a:br>
                <a:r>
                  <a:rPr lang="en-US" sz="2000" dirty="0"/>
                  <a:t>mess up relative order.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&lt;2a, 2b, 1&gt;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871543" y="3845747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A.length-1)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=j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move on…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311687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(|A|==1)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(A’))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1543" y="1690689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A.length-1)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=j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7" name="直接箭头连接符 6"/>
          <p:cNvCxnSpPr>
            <a:stCxn id="12" idx="3"/>
            <a:endCxn id="6" idx="1"/>
          </p:cNvCxnSpPr>
          <p:nvPr/>
        </p:nvCxnSpPr>
        <p:spPr>
          <a:xfrm flipV="1">
            <a:off x="3989665" y="2786874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5154337" y="2311687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/>
          <p:cNvSpPr/>
          <p:nvPr/>
        </p:nvSpPr>
        <p:spPr>
          <a:xfrm>
            <a:off x="947077" y="3374172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/>
          <p:cNvCxnSpPr>
            <a:stCxn id="16" idx="3"/>
            <a:endCxn id="15" idx="1"/>
          </p:cNvCxnSpPr>
          <p:nvPr/>
        </p:nvCxnSpPr>
        <p:spPr>
          <a:xfrm flipV="1">
            <a:off x="4435365" y="3401965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5154337" y="3291371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/>
          <p:cNvSpPr/>
          <p:nvPr/>
        </p:nvSpPr>
        <p:spPr>
          <a:xfrm>
            <a:off x="947076" y="3638495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628650" y="4480515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(|A|==1)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max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GetMaxElement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A,max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SelectSortionRec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(A’),max)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organized as a heap?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blipFill rotWithShape="1">
                <a:blip r:embed="rId1"/>
                <a:stretch>
                  <a:fillRect l="-17" t="-134" r="9" b="-18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521178" y="5162668"/>
            <a:ext cx="3876588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framework leads to the faster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HeapSort</a:t>
            </a:r>
            <a:r>
              <a:rPr lang="en-US" sz="2000" dirty="0">
                <a:solidFill>
                  <a:srgbClr val="FF0000"/>
                </a:solidFill>
              </a:rPr>
              <a:t> algorithm.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Basic idea:</a:t>
                </a:r>
                <a:r>
                  <a:rPr lang="en-US" sz="2400" dirty="0"/>
                  <a:t> repeatedly step through the array, compare adjacent pairs and swaps them if they are in the wrong order. Thus, larger elements "bubble" to the “top”.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Correctness: what is the loop invariant?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Stability: stable.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509963" y="2815932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2)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(j=1 to i-1)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(A[j]&gt;A[j+1])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Swap(A[j],A[j+1])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2" y="3735179"/>
            <a:ext cx="2306848" cy="230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16241</Words>
  <Application>WPS 文字</Application>
  <PresentationFormat>On-screen Show (4:3)</PresentationFormat>
  <Paragraphs>768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方正书宋_GBK</vt:lpstr>
      <vt:lpstr>Wingdings</vt:lpstr>
      <vt:lpstr>Cambria Math</vt:lpstr>
      <vt:lpstr>Courier New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宋体-简</vt:lpstr>
      <vt:lpstr>Office 主题​​</vt:lpstr>
      <vt:lpstr>Sorting</vt:lpstr>
      <vt:lpstr>The Sorting Problem</vt:lpstr>
      <vt:lpstr>Sorting algorithms till now</vt:lpstr>
      <vt:lpstr>Characteristics of sorting algorithms</vt:lpstr>
      <vt:lpstr>Sorting algorithms till now</vt:lpstr>
      <vt:lpstr>The Selection Sort Algorithm</vt:lpstr>
      <vt:lpstr>Analysis of SelectionSort</vt:lpstr>
      <vt:lpstr>Before we move on…</vt:lpstr>
      <vt:lpstr>The Bubble Sort Algorithm</vt:lpstr>
      <vt:lpstr>Improving BubbleSort</vt:lpstr>
      <vt:lpstr>Improving BubbleSort</vt:lpstr>
      <vt:lpstr>*Shell’s method for sorting</vt:lpstr>
      <vt:lpstr>General framework of ShellSort</vt:lpstr>
      <vt:lpstr>Motivation of ShellSort</vt:lpstr>
      <vt:lpstr>Ideal versus Reality</vt:lpstr>
      <vt:lpstr>ShellSort can be slow!</vt:lpstr>
      <vt:lpstr>Choice of distances matters, a lot!</vt:lpstr>
      <vt:lpstr>Divide-and-Conquer: A unified view for many sorting algs.</vt:lpstr>
      <vt:lpstr>The QuickSort Algorithm</vt:lpstr>
      <vt:lpstr>Choosing the pivot</vt:lpstr>
      <vt:lpstr>The Partition Procedure</vt:lpstr>
      <vt:lpstr>In-place Partition</vt:lpstr>
      <vt:lpstr>PowerPoint 演示文稿</vt:lpstr>
      <vt:lpstr>PowerPoint 演示文稿</vt:lpstr>
      <vt:lpstr>The QuickSort Algorithm</vt:lpstr>
      <vt:lpstr>PowerPoint 演示文稿</vt:lpstr>
      <vt:lpstr>Performance of QuickSort</vt:lpstr>
      <vt:lpstr>Performance of QuickSort</vt:lpstr>
      <vt:lpstr>Performance of QuickSort</vt:lpstr>
      <vt:lpstr>Randomized QuickSort</vt:lpstr>
      <vt:lpstr>Performance of RndQuickSort</vt:lpstr>
      <vt:lpstr>PowerPoint 演示文稿</vt:lpstr>
      <vt:lpstr>A bit more on Quick Sort</vt:lpstr>
      <vt:lpstr>Summary on Quick Sort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yongyuhan</cp:lastModifiedBy>
  <cp:revision>150</cp:revision>
  <dcterms:created xsi:type="dcterms:W3CDTF">2021-11-10T02:01:52Z</dcterms:created>
  <dcterms:modified xsi:type="dcterms:W3CDTF">2021-11-10T02:01:52Z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