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299" r:id="rId17"/>
    <p:sldId id="290" r:id="rId1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Calibri" panose="020F050202020403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79258" autoAdjust="0"/>
  </p:normalViewPr>
  <p:slideViewPr>
    <p:cSldViewPr snapToGrid="0">
      <p:cViewPr varScale="1">
        <p:scale>
          <a:sx n="129" d="100"/>
          <a:sy n="129" d="100"/>
        </p:scale>
        <p:origin x="19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65.png"/><Relationship Id="rId35" Type="http://schemas.openxmlformats.org/officeDocument/2006/relationships/image" Target="../media/image64.png"/><Relationship Id="rId34" Type="http://schemas.openxmlformats.org/officeDocument/2006/relationships/image" Target="../media/image63.png"/><Relationship Id="rId33" Type="http://schemas.openxmlformats.org/officeDocument/2006/relationships/image" Target="../media/image62.png"/><Relationship Id="rId32" Type="http://schemas.openxmlformats.org/officeDocument/2006/relationships/image" Target="../media/image61.png"/><Relationship Id="rId31" Type="http://schemas.openxmlformats.org/officeDocument/2006/relationships/image" Target="../media/image60.png"/><Relationship Id="rId30" Type="http://schemas.openxmlformats.org/officeDocument/2006/relationships/image" Target="../media/image59.png"/><Relationship Id="rId3" Type="http://schemas.openxmlformats.org/officeDocument/2006/relationships/image" Target="../media/image32.png"/><Relationship Id="rId29" Type="http://schemas.openxmlformats.org/officeDocument/2006/relationships/image" Target="../media/image58.png"/><Relationship Id="rId28" Type="http://schemas.openxmlformats.org/officeDocument/2006/relationships/image" Target="../media/image57.png"/><Relationship Id="rId27" Type="http://schemas.openxmlformats.org/officeDocument/2006/relationships/image" Target="../media/image56.png"/><Relationship Id="rId26" Type="http://schemas.openxmlformats.org/officeDocument/2006/relationships/image" Target="../media/image55.png"/><Relationship Id="rId25" Type="http://schemas.openxmlformats.org/officeDocument/2006/relationships/image" Target="../media/image54.png"/><Relationship Id="rId24" Type="http://schemas.openxmlformats.org/officeDocument/2006/relationships/image" Target="../media/image53.png"/><Relationship Id="rId23" Type="http://schemas.openxmlformats.org/officeDocument/2006/relationships/image" Target="../media/image52.png"/><Relationship Id="rId22" Type="http://schemas.openxmlformats.org/officeDocument/2006/relationships/image" Target="../media/image51.png"/><Relationship Id="rId21" Type="http://schemas.openxmlformats.org/officeDocument/2006/relationships/image" Target="../media/image50.png"/><Relationship Id="rId20" Type="http://schemas.openxmlformats.org/officeDocument/2006/relationships/image" Target="../media/image49.png"/><Relationship Id="rId2" Type="http://schemas.openxmlformats.org/officeDocument/2006/relationships/image" Target="../media/image31.png"/><Relationship Id="rId19" Type="http://schemas.openxmlformats.org/officeDocument/2006/relationships/image" Target="../media/image48.png"/><Relationship Id="rId18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microsoft.com/office/2007/relationships/hdphoto" Target="../media/image25.wdp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Selection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not done with selection…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Can we guarantee </a:t>
                </a:r>
                <a:r>
                  <a:rPr lang="en-US" sz="2200" b="1" dirty="0"/>
                  <a:t>worst-case</a:t>
                </a:r>
                <a:r>
                  <a:rPr lang="en-US" sz="2200" dirty="0"/>
                  <a:t>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?</a:t>
                </a:r>
                <a:endParaRPr lang="en-US" sz="2200" dirty="0"/>
              </a:p>
              <a:p>
                <a:r>
                  <a:rPr lang="en-US" sz="2200" dirty="0"/>
                  <a:t>The reason that </a:t>
                </a:r>
                <a:r>
                  <a:rPr lang="en-US" sz="22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RndSelect</a:t>
                </a:r>
                <a:r>
                  <a:rPr lang="en-US" sz="2200" dirty="0"/>
                  <a:t> could be slow is that </a:t>
                </a:r>
                <a:r>
                  <a:rPr lang="en-US" sz="22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RandomPartition</a:t>
                </a:r>
                <a:r>
                  <a:rPr lang="en-US" sz="2200" dirty="0"/>
                  <a:t> might return an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unbalanced</a:t>
                </a:r>
                <a:r>
                  <a:rPr lang="en-US" sz="2200" dirty="0"/>
                  <a:t> partition.</a:t>
                </a:r>
                <a:endParaRPr lang="en-US" sz="2200" dirty="0"/>
              </a:p>
              <a:p>
                <a:r>
                  <a:rPr lang="en-US" sz="2200" dirty="0"/>
                  <a:t>Needs a partition procedure that guarantees to be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balanced</a:t>
                </a:r>
                <a:r>
                  <a:rPr lang="en-US" sz="2200" dirty="0"/>
                  <a:t>. (without using too much time;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time to be specific)</a:t>
                </a:r>
                <a:endParaRPr lang="en-US" sz="2200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289738" y="3905853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A[1]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A[q]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95744" y="4881562"/>
            <a:ext cx="2752669" cy="2355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/>
          <p:cNvSpPr/>
          <p:nvPr/>
        </p:nvSpPr>
        <p:spPr>
          <a:xfrm>
            <a:off x="2054919" y="4485414"/>
            <a:ext cx="2922825" cy="15524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: 圆角 119"/>
          <p:cNvSpPr/>
          <p:nvPr/>
        </p:nvSpPr>
        <p:spPr>
          <a:xfrm>
            <a:off x="4517582" y="3285632"/>
            <a:ext cx="2551423" cy="15524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椭圆 117"/>
          <p:cNvSpPr/>
          <p:nvPr/>
        </p:nvSpPr>
        <p:spPr>
          <a:xfrm>
            <a:off x="4501314" y="4440772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3255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Divide elements into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each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elements, call these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b="0" dirty="0"/>
                  <a:t>.</a:t>
                </a:r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medians of these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be this set of medians.</a:t>
                </a:r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.</a:t>
                </a:r>
                <a:endParaRPr lang="en-US" sz="2000" b="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325564"/>
              </a:xfrm>
              <a:blipFill rotWithShape="1">
                <a:blip r:embed="rId1"/>
                <a:stretch>
                  <a:fillRect t="-24" b="-18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92" name="组合 91"/>
          <p:cNvGrpSpPr/>
          <p:nvPr/>
        </p:nvGrpSpPr>
        <p:grpSpPr>
          <a:xfrm>
            <a:off x="2184509" y="3429000"/>
            <a:ext cx="4772938" cy="168166"/>
            <a:chOff x="2184509" y="3429000"/>
            <a:chExt cx="4772938" cy="168166"/>
          </a:xfrm>
        </p:grpSpPr>
        <p:sp>
          <p:nvSpPr>
            <p:cNvPr id="4" name="椭圆 3"/>
            <p:cNvSpPr/>
            <p:nvPr/>
          </p:nvSpPr>
          <p:spPr>
            <a:xfrm>
              <a:off x="2184509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60809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882690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650152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363195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6076238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789281" y="3429000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184509" y="4007698"/>
            <a:ext cx="4772938" cy="168166"/>
            <a:chOff x="2184509" y="4007698"/>
            <a:chExt cx="4772938" cy="168166"/>
          </a:xfrm>
        </p:grpSpPr>
        <p:sp>
          <p:nvSpPr>
            <p:cNvPr id="5" name="椭圆 4"/>
            <p:cNvSpPr/>
            <p:nvPr/>
          </p:nvSpPr>
          <p:spPr>
            <a:xfrm>
              <a:off x="2184509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60809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82690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50152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363195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076238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6789281" y="4007698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184509" y="4586396"/>
            <a:ext cx="4772938" cy="168166"/>
            <a:chOff x="2184509" y="4586396"/>
            <a:chExt cx="4772938" cy="168166"/>
          </a:xfrm>
        </p:grpSpPr>
        <p:sp>
          <p:nvSpPr>
            <p:cNvPr id="6" name="椭圆 5"/>
            <p:cNvSpPr/>
            <p:nvPr/>
          </p:nvSpPr>
          <p:spPr>
            <a:xfrm>
              <a:off x="2184509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060809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882690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650152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363195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076238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6789281" y="458639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184509" y="5167311"/>
            <a:ext cx="4772938" cy="168166"/>
            <a:chOff x="2184509" y="5167311"/>
            <a:chExt cx="4772938" cy="168166"/>
          </a:xfrm>
        </p:grpSpPr>
        <p:sp>
          <p:nvSpPr>
            <p:cNvPr id="7" name="椭圆 6"/>
            <p:cNvSpPr/>
            <p:nvPr/>
          </p:nvSpPr>
          <p:spPr>
            <a:xfrm>
              <a:off x="2184509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60809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82690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650152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363195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076238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789281" y="5167311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184509" y="5748226"/>
            <a:ext cx="4772938" cy="168166"/>
            <a:chOff x="2184509" y="5748226"/>
            <a:chExt cx="4772938" cy="168166"/>
          </a:xfrm>
        </p:grpSpPr>
        <p:sp>
          <p:nvSpPr>
            <p:cNvPr id="8" name="椭圆 7"/>
            <p:cNvSpPr/>
            <p:nvPr/>
          </p:nvSpPr>
          <p:spPr>
            <a:xfrm>
              <a:off x="2184509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060809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882690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650152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363195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076238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789281" y="5748226"/>
              <a:ext cx="168166" cy="1681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130091" y="3688312"/>
            <a:ext cx="4881771" cy="226024"/>
            <a:chOff x="2130091" y="3688312"/>
            <a:chExt cx="4881771" cy="2260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 rot="5400000">
                  <a:off x="2155579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9" y="3662824"/>
                  <a:ext cx="226024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 rot="5400000">
                  <a:off x="3031879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9" y="3662824"/>
                  <a:ext cx="226024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 rot="5400000">
                  <a:off x="3853760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60" y="3662824"/>
                  <a:ext cx="226024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/>
                <p:nvPr/>
              </p:nvSpPr>
              <p:spPr>
                <a:xfrm rot="5400000">
                  <a:off x="4621222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2" y="3662824"/>
                  <a:ext cx="226024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 rot="5400000">
                  <a:off x="5334265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5" y="3662824"/>
                  <a:ext cx="226024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/>
              </p:nvSpPr>
              <p:spPr>
                <a:xfrm rot="5400000">
                  <a:off x="6047308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8" y="3662824"/>
                  <a:ext cx="226024" cy="27699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 rot="5400000">
                  <a:off x="6760351" y="3662824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1" y="3662824"/>
                  <a:ext cx="226024" cy="2769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98" name="组合 97"/>
          <p:cNvGrpSpPr/>
          <p:nvPr/>
        </p:nvGrpSpPr>
        <p:grpSpPr>
          <a:xfrm>
            <a:off x="2130091" y="4267011"/>
            <a:ext cx="4881771" cy="226024"/>
            <a:chOff x="2130091" y="4267011"/>
            <a:chExt cx="4881771" cy="2260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 rot="5400000">
                  <a:off x="2155579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9" y="4241523"/>
                  <a:ext cx="226024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 rot="5400000">
                  <a:off x="3031879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9" y="4241523"/>
                  <a:ext cx="226024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 rot="5400000">
                  <a:off x="3853760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60" y="4241523"/>
                  <a:ext cx="226024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 rot="5400000">
                  <a:off x="4621222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2" y="4241523"/>
                  <a:ext cx="226024" cy="27699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 rot="5400000">
                  <a:off x="5334265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5" y="4241523"/>
                  <a:ext cx="226024" cy="276999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/>
                <p:cNvSpPr txBox="1"/>
                <p:nvPr/>
              </p:nvSpPr>
              <p:spPr>
                <a:xfrm rot="5400000">
                  <a:off x="6047308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8" y="4241523"/>
                  <a:ext cx="226024" cy="276999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 rot="5400000">
                  <a:off x="6760351" y="424152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1" y="4241523"/>
                  <a:ext cx="226024" cy="276999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99" name="组合 98"/>
          <p:cNvGrpSpPr/>
          <p:nvPr/>
        </p:nvGrpSpPr>
        <p:grpSpPr>
          <a:xfrm>
            <a:off x="2130090" y="4845710"/>
            <a:ext cx="4881771" cy="226024"/>
            <a:chOff x="2130090" y="4845710"/>
            <a:chExt cx="4881771" cy="2260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 rot="5400000">
                  <a:off x="2155578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8" y="4820222"/>
                  <a:ext cx="226024" cy="276999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 rot="5400000">
                  <a:off x="3031878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8" y="4820222"/>
                  <a:ext cx="226024" cy="276999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 rot="5400000">
                  <a:off x="3853759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59" y="4820222"/>
                  <a:ext cx="226024" cy="276999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 rot="5400000">
                  <a:off x="4621221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1" y="4820222"/>
                  <a:ext cx="226024" cy="276999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/>
                <p:cNvSpPr txBox="1"/>
                <p:nvPr/>
              </p:nvSpPr>
              <p:spPr>
                <a:xfrm rot="5400000">
                  <a:off x="5334264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4" y="4820222"/>
                  <a:ext cx="226024" cy="276999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/>
                <p:cNvSpPr txBox="1"/>
                <p:nvPr/>
              </p:nvSpPr>
              <p:spPr>
                <a:xfrm rot="5400000">
                  <a:off x="6047307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7" y="4820222"/>
                  <a:ext cx="226024" cy="276999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/>
                <p:cNvSpPr txBox="1"/>
                <p:nvPr/>
              </p:nvSpPr>
              <p:spPr>
                <a:xfrm rot="5400000">
                  <a:off x="6760350" y="48202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0" y="4820222"/>
                  <a:ext cx="226024" cy="276999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00" name="组合 99"/>
          <p:cNvGrpSpPr/>
          <p:nvPr/>
        </p:nvGrpSpPr>
        <p:grpSpPr>
          <a:xfrm>
            <a:off x="2130090" y="5424409"/>
            <a:ext cx="4881771" cy="226024"/>
            <a:chOff x="2130090" y="5424409"/>
            <a:chExt cx="4881771" cy="2260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 rot="5400000">
                  <a:off x="2155578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55578" y="5398921"/>
                  <a:ext cx="226024" cy="276999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 rot="5400000">
                  <a:off x="3031878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31878" y="5398921"/>
                  <a:ext cx="226024" cy="276999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 rot="5400000">
                  <a:off x="3853759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853759" y="5398921"/>
                  <a:ext cx="226024" cy="276999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 rot="5400000">
                  <a:off x="4621221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21221" y="5398921"/>
                  <a:ext cx="226024" cy="276999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/>
                <p:cNvSpPr txBox="1"/>
                <p:nvPr/>
              </p:nvSpPr>
              <p:spPr>
                <a:xfrm rot="5400000">
                  <a:off x="5334264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4264" y="5398921"/>
                  <a:ext cx="226024" cy="276999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 rot="5400000">
                  <a:off x="6047307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47307" y="5398921"/>
                  <a:ext cx="226024" cy="276999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/>
                <p:cNvSpPr txBox="1"/>
                <p:nvPr/>
              </p:nvSpPr>
              <p:spPr>
                <a:xfrm rot="5400000">
                  <a:off x="6760350" y="53989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60350" y="5398921"/>
                  <a:ext cx="226024" cy="276999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07" name="组合 106"/>
          <p:cNvGrpSpPr/>
          <p:nvPr/>
        </p:nvGrpSpPr>
        <p:grpSpPr>
          <a:xfrm>
            <a:off x="2113035" y="6045491"/>
            <a:ext cx="4898827" cy="301878"/>
            <a:chOff x="2113035" y="6045491"/>
            <a:chExt cx="4898827" cy="3018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2113035" y="6045491"/>
                  <a:ext cx="294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035" y="6045491"/>
                  <a:ext cx="294055" cy="276999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2989335" y="6045491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5" y="6045491"/>
                  <a:ext cx="299377" cy="276999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/>
                <p:cNvSpPr txBox="1"/>
                <p:nvPr/>
              </p:nvSpPr>
              <p:spPr>
                <a:xfrm>
                  <a:off x="3811216" y="6045491"/>
                  <a:ext cx="299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文本框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216" y="6045491"/>
                  <a:ext cx="299377" cy="276999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6717807" y="6045491"/>
                  <a:ext cx="294055" cy="3018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07" y="6045491"/>
                  <a:ext cx="294055" cy="301878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5204421" y="6070370"/>
                  <a:ext cx="4857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文本框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421" y="6070370"/>
                  <a:ext cx="485710" cy="276999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10" name="组合 109"/>
          <p:cNvGrpSpPr/>
          <p:nvPr/>
        </p:nvGrpSpPr>
        <p:grpSpPr>
          <a:xfrm>
            <a:off x="2028825" y="4493035"/>
            <a:ext cx="5386165" cy="352674"/>
            <a:chOff x="2028825" y="4493035"/>
            <a:chExt cx="5386165" cy="352674"/>
          </a:xfrm>
        </p:grpSpPr>
        <p:sp>
          <p:nvSpPr>
            <p:cNvPr id="108" name="矩形: 圆角 107"/>
            <p:cNvSpPr/>
            <p:nvPr/>
          </p:nvSpPr>
          <p:spPr>
            <a:xfrm>
              <a:off x="2028825" y="4493035"/>
              <a:ext cx="5086350" cy="3526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文本框 108"/>
                <p:cNvSpPr txBox="1"/>
                <p:nvPr/>
              </p:nvSpPr>
              <p:spPr>
                <a:xfrm>
                  <a:off x="7212524" y="4526903"/>
                  <a:ext cx="202466" cy="284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文本框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524" y="4526903"/>
                  <a:ext cx="202466" cy="284937"/>
                </a:xfrm>
                <a:prstGeom prst="rect">
                  <a:avLst/>
                </a:prstGeom>
                <a:blipFill rotWithShape="1">
                  <a:blip r:embed="rId3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17" name="组合 116"/>
          <p:cNvGrpSpPr/>
          <p:nvPr/>
        </p:nvGrpSpPr>
        <p:grpSpPr>
          <a:xfrm>
            <a:off x="2593730" y="4526900"/>
            <a:ext cx="4031345" cy="282720"/>
            <a:chOff x="2593730" y="4526900"/>
            <a:chExt cx="4031345" cy="2827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/>
                <p:cNvSpPr txBox="1"/>
                <p:nvPr/>
              </p:nvSpPr>
              <p:spPr>
                <a:xfrm>
                  <a:off x="2593730" y="452690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730" y="4526903"/>
                  <a:ext cx="226024" cy="276999"/>
                </a:xfrm>
                <a:prstGeom prst="rect">
                  <a:avLst/>
                </a:prstGeom>
                <a:blipFill rotWithShape="1">
                  <a:blip r:embed="rId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3440510" y="452690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510" y="4526902"/>
                  <a:ext cx="226024" cy="276999"/>
                </a:xfrm>
                <a:prstGeom prst="rect">
                  <a:avLst/>
                </a:prstGeom>
                <a:blipFill rotWithShape="1">
                  <a:blip r:embed="rId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4262442" y="452690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442" y="4526901"/>
                  <a:ext cx="226024" cy="276999"/>
                </a:xfrm>
                <a:prstGeom prst="rect">
                  <a:avLst/>
                </a:prstGeom>
                <a:blipFill rotWithShape="1">
                  <a:blip r:embed="rId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4977744" y="452690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744" y="4526901"/>
                  <a:ext cx="226024" cy="276999"/>
                </a:xfrm>
                <a:prstGeom prst="rect">
                  <a:avLst/>
                </a:prstGeom>
                <a:blipFill rotWithShape="1">
                  <a:blip r:embed="rId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5690131" y="452690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31" y="4526900"/>
                  <a:ext cx="226024" cy="276999"/>
                </a:xfrm>
                <a:prstGeom prst="rect">
                  <a:avLst/>
                </a:prstGeom>
                <a:blipFill rotWithShape="1">
                  <a:blip r:embed="rId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6399051" y="4532621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051" y="4532621"/>
                  <a:ext cx="226024" cy="276999"/>
                </a:xfrm>
                <a:prstGeom prst="rect">
                  <a:avLst/>
                </a:prstGeom>
                <a:blipFill rotWithShape="1">
                  <a:blip r:embed="rId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/>
              <p:cNvSpPr txBox="1"/>
              <p:nvPr/>
            </p:nvSpPr>
            <p:spPr>
              <a:xfrm>
                <a:off x="4345801" y="4208093"/>
                <a:ext cx="2024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01" y="4208093"/>
                <a:ext cx="202466" cy="276999"/>
              </a:xfrm>
              <a:prstGeom prst="rect">
                <a:avLst/>
              </a:prstGeom>
              <a:blipFill rotWithShape="1">
                <a:blip r:embed="rId33"/>
                <a:stretch>
                  <a:fillRect l="-245" t="-210" r="-2175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/>
              <p:cNvSpPr txBox="1"/>
              <p:nvPr/>
            </p:nvSpPr>
            <p:spPr>
              <a:xfrm>
                <a:off x="7147157" y="3289389"/>
                <a:ext cx="18666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5">
                        <a:lumMod val="50000"/>
                      </a:schemeClr>
                    </a:solidFill>
                  </a:rPr>
                  <a:t>Bigger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</a:rPr>
                  <a:t> items.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57" y="3289389"/>
                <a:ext cx="1866601" cy="615553"/>
              </a:xfrm>
              <a:prstGeom prst="rect">
                <a:avLst/>
              </a:prstGeom>
              <a:blipFill rotWithShape="1">
                <a:blip r:embed="rId34"/>
                <a:stretch>
                  <a:fillRect l="-12" t="-427" r="30" b="-4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/>
              <p:cNvSpPr txBox="1"/>
              <p:nvPr/>
            </p:nvSpPr>
            <p:spPr>
              <a:xfrm>
                <a:off x="162786" y="5422317"/>
                <a:ext cx="18666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6">
                        <a:lumMod val="50000"/>
                      </a:schemeClr>
                    </a:solidFill>
                  </a:rPr>
                  <a:t>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items.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6" y="5422317"/>
                <a:ext cx="1866601" cy="615553"/>
              </a:xfrm>
              <a:prstGeom prst="rect">
                <a:avLst/>
              </a:prstGeom>
              <a:blipFill rotWithShape="1">
                <a:blip r:embed="rId35"/>
                <a:stretch>
                  <a:fillRect l="-12" t="-421" r="30" b="-4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/>
              <p:cNvSpPr txBox="1"/>
              <p:nvPr/>
            </p:nvSpPr>
            <p:spPr>
              <a:xfrm>
                <a:off x="4345801" y="2586636"/>
                <a:ext cx="38064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Partition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 pivot is good: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the smaller split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items.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01" y="2586636"/>
                <a:ext cx="3806427" cy="707886"/>
              </a:xfrm>
              <a:prstGeom prst="rect">
                <a:avLst/>
              </a:prstGeom>
              <a:blipFill rotWithShape="1">
                <a:blip r:embed="rId36"/>
                <a:stretch>
                  <a:fillRect l="-13" t="-40" r="3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0" grpId="0" animBg="1"/>
      <p:bldP spid="118" grpId="0" animBg="1"/>
      <p:bldP spid="119" grpId="0"/>
      <p:bldP spid="122" grpId="0"/>
      <p:bldP spid="125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median of medians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3414494"/>
            <a:ext cx="547786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A[1]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m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MedianOfMedians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A[q]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A.size,i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-q])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908874" y="4379199"/>
            <a:ext cx="2752669" cy="2355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/>
              <p:nvPr/>
            </p:nvSpPr>
            <p:spPr>
              <a:xfrm>
                <a:off x="628650" y="1690689"/>
                <a:ext cx="7886700" cy="13255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sz="2000" dirty="0"/>
                  <a:t>Divide elements into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each containing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elements, call these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medians of these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/>
                  <a:t> groups,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be this set of medians.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Find the median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325564"/>
              </a:xfrm>
              <a:prstGeom prst="rect">
                <a:avLst/>
              </a:prstGeom>
              <a:blipFill rotWithShape="1">
                <a:blip r:embed="rId1"/>
                <a:stretch>
                  <a:fillRect t="-24" b="-18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241456" y="3732868"/>
                <a:ext cx="23523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How much time?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(Can only afford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56" y="3732868"/>
                <a:ext cx="2352375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8" t="-52" r="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456919" y="2009063"/>
                <a:ext cx="1877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Trivial,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time.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19" y="2009063"/>
                <a:ext cx="18775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" t="-151" r="26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4572000" y="2637815"/>
            <a:ext cx="4063689" cy="646331"/>
            <a:chOff x="4820357" y="2637815"/>
            <a:chExt cx="4063689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971308" y="2637815"/>
                  <a:ext cx="391273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Sort each group, then find the medians.</a:t>
                  </a:r>
                  <a:b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</a:b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Cost is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.</a:t>
                  </a:r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08" y="2637815"/>
                  <a:ext cx="3912738" cy="64633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1" name="箭头: 右 10"/>
            <p:cNvSpPr/>
            <p:nvPr/>
          </p:nvSpPr>
          <p:spPr>
            <a:xfrm rot="14079069">
              <a:off x="4688102" y="2784067"/>
              <a:ext cx="399393" cy="13488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矩形: 圆角 12"/>
          <p:cNvSpPr/>
          <p:nvPr/>
        </p:nvSpPr>
        <p:spPr>
          <a:xfrm>
            <a:off x="908873" y="2698147"/>
            <a:ext cx="3439686" cy="3181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9854" y="3016521"/>
            <a:ext cx="342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</a:t>
            </a:r>
            <a:r>
              <a:rPr lang="en-US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dirty="0">
                <a:solidFill>
                  <a:srgbClr val="C00000"/>
                </a:solidFill>
              </a:rPr>
              <a:t>, recursively!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2083" y="4850191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n/5)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(M,(n/5)/2)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3" grpId="0" animBg="1"/>
      <p:bldP spid="14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8650" y="798944"/>
            <a:ext cx="546735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A[1]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m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MedianOfMedians</a:t>
            </a:r>
            <a:r>
              <a:rPr lang="en-US" sz="1600" b="1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b="1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A[q]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2628" y="250772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n/5)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(M,(n/5)/2)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50772"/>
            <a:ext cx="23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blipFill rotWithShape="1">
                <a:blip r:embed="rId1"/>
                <a:stretch>
                  <a:fillRect t="-10" r="6" b="-49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矩形: 圆角 8"/>
          <p:cNvSpPr/>
          <p:nvPr/>
        </p:nvSpPr>
        <p:spPr>
          <a:xfrm>
            <a:off x="1817821" y="3993558"/>
            <a:ext cx="1344807" cy="430887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/>
          <p:cNvSpPr/>
          <p:nvPr/>
        </p:nvSpPr>
        <p:spPr>
          <a:xfrm>
            <a:off x="898165" y="2187048"/>
            <a:ext cx="5197835" cy="138810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/>
          <p:cNvSpPr/>
          <p:nvPr/>
        </p:nvSpPr>
        <p:spPr>
          <a:xfrm>
            <a:off x="3451225" y="3993557"/>
            <a:ext cx="1279525" cy="43088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/>
          <p:cNvSpPr/>
          <p:nvPr/>
        </p:nvSpPr>
        <p:spPr>
          <a:xfrm>
            <a:off x="3207079" y="1439321"/>
            <a:ext cx="3622346" cy="2413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/>
          <p:cNvSpPr/>
          <p:nvPr/>
        </p:nvSpPr>
        <p:spPr>
          <a:xfrm>
            <a:off x="5073649" y="3993556"/>
            <a:ext cx="860749" cy="430887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/>
          <p:cNvSpPr/>
          <p:nvPr/>
        </p:nvSpPr>
        <p:spPr>
          <a:xfrm>
            <a:off x="898165" y="1987389"/>
            <a:ext cx="3407135" cy="24135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6"/>
          <p:cNvSpPr/>
          <p:nvPr/>
        </p:nvSpPr>
        <p:spPr>
          <a:xfrm>
            <a:off x="3207079" y="563139"/>
            <a:ext cx="5222218" cy="87617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22"/>
          <p:cNvSpPr/>
          <p:nvPr/>
        </p:nvSpPr>
        <p:spPr>
          <a:xfrm>
            <a:off x="628650" y="3617991"/>
            <a:ext cx="8136978" cy="2833314"/>
          </a:xfrm>
          <a:prstGeom prst="roundRect">
            <a:avLst>
              <a:gd name="adj" fmla="val 54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656412" y="3776313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12" y="3776313"/>
                <a:ext cx="1376856" cy="434485"/>
              </a:xfrm>
              <a:prstGeom prst="rect">
                <a:avLst/>
              </a:prstGeom>
              <a:blipFill rotWithShape="1">
                <a:blip r:embed="rId2"/>
                <a:stretch>
                  <a:fillRect l="-735" t="-21331" r="-682" b="-10643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3929664" y="4210798"/>
            <a:ext cx="3018989" cy="806452"/>
            <a:chOff x="3929664" y="4210798"/>
            <a:chExt cx="3018989" cy="8064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3929664" y="4582765"/>
                  <a:ext cx="1376856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64" y="4582765"/>
                  <a:ext cx="1376856" cy="434485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5571797" y="4582765"/>
                  <a:ext cx="1376856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97" y="4582765"/>
                  <a:ext cx="1376856" cy="434485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7" name="直接连接符 26"/>
            <p:cNvCxnSpPr>
              <a:endCxn id="19" idx="0"/>
            </p:cNvCxnSpPr>
            <p:nvPr/>
          </p:nvCxnSpPr>
          <p:spPr>
            <a:xfrm flipH="1">
              <a:off x="4618092" y="4215526"/>
              <a:ext cx="688428" cy="367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8" idx="2"/>
              <a:endCxn id="20" idx="0"/>
            </p:cNvCxnSpPr>
            <p:nvPr/>
          </p:nvCxnSpPr>
          <p:spPr>
            <a:xfrm>
              <a:off x="5344840" y="4210798"/>
              <a:ext cx="915385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263121" y="5017250"/>
            <a:ext cx="6352075" cy="806452"/>
            <a:chOff x="2263121" y="5017250"/>
            <a:chExt cx="6352075" cy="8064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2263121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121" y="5389217"/>
                  <a:ext cx="1469040" cy="434485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3837480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0" y="5389217"/>
                  <a:ext cx="1469040" cy="434485"/>
                </a:xfrm>
                <a:prstGeom prst="rect">
                  <a:avLst/>
                </a:prstGeom>
                <a:blipFill rotWithShape="1">
                  <a:blip r:embed="rId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/>
                <p:cNvSpPr/>
                <p:nvPr/>
              </p:nvSpPr>
              <p:spPr>
                <a:xfrm>
                  <a:off x="5571797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797" y="5389217"/>
                  <a:ext cx="1469040" cy="434485"/>
                </a:xfrm>
                <a:prstGeom prst="rect">
                  <a:avLst/>
                </a:prstGeom>
                <a:blipFill rotWithShape="1">
                  <a:blip r:embed="rId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/>
                <p:cNvSpPr/>
                <p:nvPr/>
              </p:nvSpPr>
              <p:spPr>
                <a:xfrm>
                  <a:off x="7146156" y="5389217"/>
                  <a:ext cx="1469040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04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156" y="5389217"/>
                  <a:ext cx="1469040" cy="434485"/>
                </a:xfrm>
                <a:prstGeom prst="rect">
                  <a:avLst/>
                </a:prstGeom>
                <a:blipFill rotWithShape="1">
                  <a:blip r:embed="rId7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1" name="直接连接符 30"/>
            <p:cNvCxnSpPr>
              <a:stCxn id="19" idx="2"/>
              <a:endCxn id="21" idx="0"/>
            </p:cNvCxnSpPr>
            <p:nvPr/>
          </p:nvCxnSpPr>
          <p:spPr>
            <a:xfrm flipH="1">
              <a:off x="2997641" y="5017250"/>
              <a:ext cx="1620451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22" idx="0"/>
            </p:cNvCxnSpPr>
            <p:nvPr/>
          </p:nvCxnSpPr>
          <p:spPr>
            <a:xfrm flipH="1">
              <a:off x="4572000" y="5017250"/>
              <a:ext cx="46092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4" idx="0"/>
            </p:cNvCxnSpPr>
            <p:nvPr/>
          </p:nvCxnSpPr>
          <p:spPr>
            <a:xfrm>
              <a:off x="6260225" y="5017250"/>
              <a:ext cx="46092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0" idx="2"/>
              <a:endCxn id="25" idx="0"/>
            </p:cNvCxnSpPr>
            <p:nvPr/>
          </p:nvCxnSpPr>
          <p:spPr>
            <a:xfrm>
              <a:off x="6260225" y="5017250"/>
              <a:ext cx="1620451" cy="371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2997641" y="5823702"/>
            <a:ext cx="4883035" cy="479527"/>
            <a:chOff x="2997641" y="5823702"/>
            <a:chExt cx="4883035" cy="479527"/>
          </a:xfrm>
        </p:grpSpPr>
        <p:cxnSp>
          <p:nvCxnSpPr>
            <p:cNvPr id="43" name="直接连接符 42"/>
            <p:cNvCxnSpPr>
              <a:stCxn id="21" idx="2"/>
            </p:cNvCxnSpPr>
            <p:nvPr/>
          </p:nvCxnSpPr>
          <p:spPr>
            <a:xfrm>
              <a:off x="2997641" y="5823702"/>
              <a:ext cx="9352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2" idx="2"/>
            </p:cNvCxnSpPr>
            <p:nvPr/>
          </p:nvCxnSpPr>
          <p:spPr>
            <a:xfrm>
              <a:off x="4572000" y="5823702"/>
              <a:ext cx="0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4" idx="2"/>
            </p:cNvCxnSpPr>
            <p:nvPr/>
          </p:nvCxnSpPr>
          <p:spPr>
            <a:xfrm>
              <a:off x="6306317" y="5823702"/>
              <a:ext cx="0" cy="47952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880676" y="5823702"/>
              <a:ext cx="0" cy="4641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4096008" y="3808890"/>
                <a:ext cx="3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008" y="3808890"/>
                <a:ext cx="39158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6" t="-43" r="-3232" b="-49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717655" y="4615342"/>
                <a:ext cx="3134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5" y="4615342"/>
                <a:ext cx="313432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" t="-44" r="2" b="-49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1139309" y="5421793"/>
                <a:ext cx="963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309" y="5421793"/>
                <a:ext cx="96385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" t="-44" r="-1116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819958" y="5952837"/>
                <a:ext cx="1602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total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8" y="5952837"/>
                <a:ext cx="16025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" t="-954" r="-1348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23" grpId="0" animBg="1"/>
      <p:bldP spid="18" grpId="0" animBg="1"/>
      <p:bldP spid="57" grpId="0"/>
      <p:bldP spid="58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8650" y="956017"/>
            <a:ext cx="5467350" cy="2776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QuickSelect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A[1]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m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MedianOfMedians</a:t>
            </a:r>
            <a:r>
              <a:rPr lang="en-US" sz="1600" b="1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b="1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PartitionWithPivot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A,m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A[q]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62628" y="250772"/>
            <a:ext cx="5383267" cy="1497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MedianOfMedians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CreateGroups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 to n/5)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Sort(G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GetMediansFromSortedGroups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,G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,…,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/5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QuickSelect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(M,(n/5)/2)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50772"/>
            <a:ext cx="237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complexity?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93558"/>
                <a:ext cx="5305748" cy="430887"/>
              </a:xfrm>
              <a:prstGeom prst="rect">
                <a:avLst/>
              </a:prstGeom>
              <a:blipFill rotWithShape="1">
                <a:blip r:embed="rId1"/>
                <a:stretch>
                  <a:fillRect t="-10" r="6" b="-49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28650" y="4685778"/>
                <a:ext cx="2042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85778"/>
                <a:ext cx="2042995" cy="430887"/>
              </a:xfrm>
              <a:prstGeom prst="rect">
                <a:avLst/>
              </a:prstGeom>
              <a:blipFill rotWithShape="1">
                <a:blip r:embed="rId2"/>
                <a:stretch>
                  <a:fillRect t="-26" r="10" b="-49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5376125"/>
                <a:ext cx="5030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You can verify this by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substitution method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(I.e.,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and then verify.)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76125"/>
                <a:ext cx="5030095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30" r="5" b="-14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general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QuickSelect</a:t>
                </a:r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time/comparisons.</a:t>
                </a:r>
                <a:endParaRPr lang="en-US" sz="2400" dirty="0"/>
              </a:p>
              <a:p>
                <a:r>
                  <a:rPr lang="en-US" sz="2400" dirty="0"/>
                  <a:t>Solving general selection needs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comparisons.</a:t>
                </a:r>
                <a:endParaRPr lang="en-US" sz="2400" dirty="0"/>
              </a:p>
              <a:p>
                <a:pPr lvl="1"/>
                <a:r>
                  <a:rPr lang="en-US" sz="2000" dirty="0"/>
                  <a:t>Since finding min/max needs at least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comparisons.</a:t>
                </a:r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So the lower and upper bounds match </a:t>
                </a:r>
                <a:r>
                  <a:rPr lang="en-US" sz="2400" i="1" dirty="0"/>
                  <a:t>asymptotically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But if we care about constants, needs (much) more efforts.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Ch.9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 and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order statistic</a:t>
                </a:r>
                <a:r>
                  <a:rPr lang="en-US" sz="2400" dirty="0"/>
                  <a:t> of it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smallest element of it.</a:t>
                </a:r>
                <a:endParaRPr lang="en-US" sz="2400" dirty="0"/>
              </a:p>
              <a:p>
                <a:r>
                  <a:rPr lang="en-US" sz="2400" dirty="0"/>
                  <a:t>Minimum, maximum, median, …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The Selection Problem:</a:t>
                </a:r>
                <a:r>
                  <a:rPr lang="en-US" sz="2400" dirty="0"/>
                  <a:t> given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numbers and an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find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order statistic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8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Min/Max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So easy, sequential scan and keep min/max till now… 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comparisons, but is this the best we can do?</a:t>
                </a:r>
                <a:endParaRPr lang="en-US" sz="2400" dirty="0"/>
              </a:p>
              <a:p>
                <a:r>
                  <a:rPr lang="en-US" sz="2400" dirty="0"/>
                  <a:t>Yes! Otherwise at least two elements could be the minimum.</a:t>
                </a:r>
                <a:endParaRPr lang="en-US" sz="2400" dirty="0"/>
              </a:p>
              <a:p>
                <a:pPr lvl="1"/>
                <a:r>
                  <a:rPr lang="en-US" sz="2000" dirty="0"/>
                  <a:t>Initially each element could be the minimum.</a:t>
                </a:r>
                <a:endParaRPr lang="en-US" sz="2000" dirty="0"/>
              </a:p>
              <a:p>
                <a:pPr lvl="1"/>
                <a:r>
                  <a:rPr lang="en-US" sz="2000" dirty="0"/>
                  <a:t>An adversary answers queries like “compare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”.</a:t>
                </a:r>
                <a:endParaRPr lang="en-US" sz="2000" dirty="0"/>
              </a:p>
              <a:p>
                <a:pPr lvl="1"/>
                <a:r>
                  <a:rPr lang="en-US" sz="2000" dirty="0"/>
                  <a:t>Each comparison eliminates at most one element.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351338"/>
              </a:xfrm>
              <a:blipFill rotWithShape="1">
                <a:blip r:embed="rId1"/>
                <a:stretch>
                  <a:fillRect t="-7" b="-1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21383" y="2206535"/>
            <a:ext cx="3167141" cy="1619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FindMin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min = A[1]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=2 to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]&lt;min)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min = A[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min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9648"/>
            <a:ext cx="7886700" cy="1325563"/>
          </a:xfrm>
        </p:spPr>
        <p:txBody>
          <a:bodyPr/>
          <a:lstStyle/>
          <a:p>
            <a:r>
              <a:rPr lang="en-US" dirty="0"/>
              <a:t>What if we want min </a:t>
            </a:r>
            <a:r>
              <a:rPr lang="en-US" i="1" dirty="0"/>
              <a:t>and</a:t>
            </a:r>
            <a:r>
              <a:rPr lang="en-US" dirty="0"/>
              <a:t> max?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563"/>
                <a:ext cx="8515350" cy="516731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Go through the list twice, one for min and another for max.</a:t>
                </a:r>
                <a:endParaRPr lang="en-US" sz="2400" dirty="0"/>
              </a:p>
              <a:p>
                <a:r>
                  <a:rPr lang="en-US" sz="2400" dirty="0"/>
                  <a:t>Can we do better? Surprisingly, yes!</a:t>
                </a:r>
                <a:endParaRPr lang="en-US" sz="2400" dirty="0"/>
              </a:p>
              <a:p>
                <a:pPr lvl="1"/>
                <a:r>
                  <a:rPr lang="en-US" sz="2000" dirty="0"/>
                  <a:t>Group items into pairs. (The first item becomes a “pair”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odd.)</a:t>
                </a:r>
                <a:endParaRPr lang="en-US" sz="2000" dirty="0"/>
              </a:p>
              <a:p>
                <a:pPr lvl="1"/>
                <a:r>
                  <a:rPr lang="en-US" sz="2000" dirty="0"/>
                  <a:t>For each of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pairs, find “local” min and max.</a:t>
                </a:r>
                <a:endParaRPr lang="en-US" sz="2000" dirty="0"/>
              </a:p>
              <a:p>
                <a:pPr lvl="1"/>
                <a:r>
                  <a:rPr lang="en-US" sz="2000" dirty="0"/>
                  <a:t>Among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“local” min, find global min; similarly find global max.</a:t>
                </a: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Total # of comparisons is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the best we can do? Remarkably, yes!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An item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mark if it can be max, and has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mark if it can be min.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/>
                  <a:t>Initially each item has both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An adversary answers queries like “compare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”.</a:t>
                </a:r>
                <a:endParaRPr lang="en-US" sz="2000" dirty="0"/>
              </a:p>
              <a:p>
                <a:pPr lvl="1"/>
                <a:r>
                  <a:rPr lang="en-US" sz="2000" dirty="0"/>
                  <a:t>The adversary can find input such that: </a:t>
                </a:r>
                <a:br>
                  <a:rPr lang="en-US" sz="2000" dirty="0"/>
                </a:b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comparisons each removes two marks;</a:t>
                </a:r>
                <a:br>
                  <a:rPr lang="en-US" sz="2000" dirty="0"/>
                </a:br>
                <a:r>
                  <a:rPr lang="en-US" sz="2000" dirty="0"/>
                  <a:t>every other comparison removes at most one mark.</a:t>
                </a:r>
                <a:endParaRPr lang="en-US" sz="2000" dirty="0"/>
              </a:p>
              <a:p>
                <a:pPr lvl="1"/>
                <a:r>
                  <a:rPr lang="en-US" sz="2000" dirty="0"/>
                  <a:t>In total need to remove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marks.</a:t>
                </a: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rgbClr val="C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comparisons needed, which can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563"/>
                <a:ext cx="8515350" cy="5167311"/>
              </a:xfrm>
              <a:blipFill rotWithShape="1">
                <a:blip r:embed="rId1"/>
                <a:stretch>
                  <a:fillRect t="-6" b="-6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6581990" y="2484654"/>
            <a:ext cx="2562010" cy="400110"/>
            <a:chOff x="6581990" y="2837793"/>
            <a:chExt cx="2562010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6907810" y="2837793"/>
                  <a:ext cx="22361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b="1" dirty="0">
                      <a:solidFill>
                        <a:srgbClr val="C00000"/>
                      </a:solidFill>
                    </a:rPr>
                    <a:t> comparisons</a:t>
                  </a:r>
                  <a:endParaRPr 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0" y="2837793"/>
                  <a:ext cx="2236190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5" name="箭头: 右 4"/>
            <p:cNvSpPr/>
            <p:nvPr/>
          </p:nvSpPr>
          <p:spPr>
            <a:xfrm rot="10800000">
              <a:off x="6581990" y="2970406"/>
              <a:ext cx="399393" cy="13488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42524" y="3178498"/>
            <a:ext cx="3201476" cy="400110"/>
            <a:chOff x="6546150" y="2837793"/>
            <a:chExt cx="3201476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907810" y="2837793"/>
                  <a:ext cx="28398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2000" b="1" dirty="0">
                      <a:solidFill>
                        <a:srgbClr val="C00000"/>
                      </a:solidFill>
                    </a:rPr>
                    <a:t> comparisons</a:t>
                  </a:r>
                  <a:endParaRPr 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0" y="2837793"/>
                  <a:ext cx="2839816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9" name="箭头: 右 8"/>
            <p:cNvSpPr/>
            <p:nvPr/>
          </p:nvSpPr>
          <p:spPr>
            <a:xfrm rot="12611957">
              <a:off x="6546150" y="2895052"/>
              <a:ext cx="399393" cy="13488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Selection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smallest element (i.e.,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order statistic)?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Err… Sort them then return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entry?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Sure but this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time…</a:t>
                </a:r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sz="2400" dirty="0"/>
                  <a:t>Can we be faster? YES!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/>
                  <a:t> is what we need.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order statistic in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order statistic in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628" b="-24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719145" y="3192169"/>
            <a:ext cx="3796205" cy="1406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RandomPartition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(A[(q+1)…n])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015626" y="3786296"/>
            <a:ext cx="3069020" cy="26927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805680" y="5568359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This is Divide-and-Conquer!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19145" y="4598775"/>
                <a:ext cx="38942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Notice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contains the </a:t>
                </a:r>
                <a:br>
                  <a:rPr lang="en-US" sz="2000" dirty="0"/>
                </a:br>
                <a:r>
                  <a:rPr lang="en-US" sz="2000" dirty="0"/>
                  <a:t>smallest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elements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45" y="4598775"/>
                <a:ext cx="3894208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12" t="-15" r="5" b="-36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Selection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5845723" cy="286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RndSelect</a:t>
            </a:r>
            <a:r>
              <a:rPr lang="en-GB" b="1" u="sng" dirty="0">
                <a:solidFill>
                  <a:schemeClr val="tx1"/>
                </a:solidFill>
              </a:rPr>
              <a:t>(A, </a:t>
            </a:r>
            <a:r>
              <a:rPr lang="en-GB" b="1" u="sng" dirty="0" err="1">
                <a:solidFill>
                  <a:schemeClr val="tx1"/>
                </a:solidFill>
              </a:rPr>
              <a:t>i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A[1]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RandomPartition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==q)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A[q]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elseif (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&lt;q)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(A[1…(q-1)],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</a:t>
            </a:r>
            <a:r>
              <a:rPr lang="en-US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-q</a:t>
            </a:r>
            <a:r>
              <a:rPr 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4709388"/>
            <a:ext cx="712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 runtime?</a:t>
            </a:r>
            <a:endParaRPr lang="en-US" sz="2000" dirty="0"/>
          </a:p>
          <a:p>
            <a:r>
              <a:rPr lang="en-US" sz="2000" dirty="0"/>
              <a:t>Choose the answer as the pivot in the first call (unlikely to happen).</a:t>
            </a:r>
            <a:endParaRPr 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5575684"/>
            <a:ext cx="705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 runtime?</a:t>
            </a:r>
            <a:endParaRPr lang="en-US" sz="2000" dirty="0"/>
          </a:p>
          <a:p>
            <a:r>
              <a:rPr lang="en-US" sz="2000" dirty="0"/>
              <a:t>Partition reduces array size by one each time (unlikely to happen).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828621" y="4693999"/>
                <a:ext cx="707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21" y="4693999"/>
                <a:ext cx="70737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47" t="-21" r="44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991531" y="5561394"/>
                <a:ext cx="49320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31" y="5561394"/>
                <a:ext cx="493205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" t="-17" r="1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629465" y="2967335"/>
            <a:ext cx="251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Average Runtime?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65216" y="169068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5255" y="156179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A[1]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A[q]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133" y="156179"/>
            <a:ext cx="37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Best-case: chooses the answer as </a:t>
            </a:r>
            <a:br>
              <a:rPr lang="en-US" sz="2000" dirty="0"/>
            </a:br>
            <a:r>
              <a:rPr lang="en-US" sz="2000" dirty="0"/>
              <a:t>the pivot right away.</a:t>
            </a:r>
            <a:endParaRPr 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031710" y="15617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133" y="969621"/>
            <a:ext cx="379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Worst-case: partition process only </a:t>
            </a:r>
            <a:br>
              <a:rPr lang="en-US" sz="2000" dirty="0"/>
            </a:br>
            <a:r>
              <a:rPr lang="en-US" sz="2000" dirty="0"/>
              <a:t>reduces problem size by one.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03133" y="1783063"/>
            <a:ext cx="37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What’s likely to happen: partition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process reduces problem size by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constant</a:t>
            </a:r>
            <a:r>
              <a:rPr lang="en-US" sz="2000" dirty="0">
                <a:solidFill>
                  <a:srgbClr val="C00000"/>
                </a:solidFill>
              </a:rPr>
              <a:t> factor.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739633" y="2994515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33" y="2994515"/>
                <a:ext cx="1376856" cy="434485"/>
              </a:xfrm>
              <a:prstGeom prst="rect">
                <a:avLst/>
              </a:prstGeom>
              <a:blipFill rotWithShape="1">
                <a:blip r:embed="rId1"/>
                <a:stretch>
                  <a:fillRect l="-728" t="-21305" r="-689" b="-10669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>
            <a:off x="5629767" y="3429000"/>
            <a:ext cx="1596588" cy="651727"/>
            <a:chOff x="5629767" y="3429000"/>
            <a:chExt cx="1596588" cy="651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5629767" y="3646242"/>
                  <a:ext cx="1596588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7" y="3646242"/>
                  <a:ext cx="1596588" cy="434485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stCxn id="8" idx="2"/>
              <a:endCxn id="10" idx="0"/>
            </p:cNvCxnSpPr>
            <p:nvPr/>
          </p:nvCxnSpPr>
          <p:spPr>
            <a:xfrm>
              <a:off x="6428061" y="3429000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5569579" y="4080727"/>
            <a:ext cx="1716964" cy="651727"/>
            <a:chOff x="5569579" y="4080727"/>
            <a:chExt cx="1716964" cy="651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/>
                <p:cNvSpPr/>
                <p:nvPr/>
              </p:nvSpPr>
              <p:spPr>
                <a:xfrm>
                  <a:off x="5569579" y="4297969"/>
                  <a:ext cx="1716964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579" y="4297969"/>
                  <a:ext cx="1716964" cy="434485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8" name="直接箭头连接符 17"/>
            <p:cNvCxnSpPr>
              <a:stCxn id="10" idx="2"/>
              <a:endCxn id="17" idx="0"/>
            </p:cNvCxnSpPr>
            <p:nvPr/>
          </p:nvCxnSpPr>
          <p:spPr>
            <a:xfrm>
              <a:off x="6428061" y="4080727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339788" y="4732454"/>
            <a:ext cx="2176545" cy="651727"/>
            <a:chOff x="5339788" y="4732454"/>
            <a:chExt cx="2176545" cy="651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5339788" y="4949696"/>
                  <a:ext cx="2176545" cy="434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find some </a:t>
                  </a:r>
                  <a:r>
                    <a:rPr lang="en-US" sz="1600" dirty="0" err="1">
                      <a:solidFill>
                        <a:schemeClr val="tx1"/>
                      </a:solidFill>
                    </a:rPr>
                    <a:t>o.s.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items.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788" y="4949696"/>
                  <a:ext cx="2176545" cy="434485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17" idx="2"/>
              <a:endCxn id="23" idx="0"/>
            </p:cNvCxnSpPr>
            <p:nvPr/>
          </p:nvCxnSpPr>
          <p:spPr>
            <a:xfrm>
              <a:off x="6428061" y="4732454"/>
              <a:ext cx="0" cy="217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5783848" y="5384181"/>
            <a:ext cx="1288421" cy="965503"/>
            <a:chOff x="5783848" y="5384181"/>
            <a:chExt cx="1288421" cy="965503"/>
          </a:xfrm>
        </p:grpSpPr>
        <p:cxnSp>
          <p:nvCxnSpPr>
            <p:cNvPr id="37" name="直接箭头连接符 36"/>
            <p:cNvCxnSpPr>
              <a:stCxn id="23" idx="2"/>
            </p:cNvCxnSpPr>
            <p:nvPr/>
          </p:nvCxnSpPr>
          <p:spPr>
            <a:xfrm>
              <a:off x="6428061" y="5384181"/>
              <a:ext cx="0" cy="250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264858" y="5538226"/>
              <a:ext cx="326397" cy="2513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800" dirty="0">
                  <a:solidFill>
                    <a:schemeClr val="tx1"/>
                  </a:solidFill>
                </a:rPr>
                <a:t>…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endCxn id="44" idx="0"/>
            </p:cNvCxnSpPr>
            <p:nvPr/>
          </p:nvCxnSpPr>
          <p:spPr>
            <a:xfrm>
              <a:off x="6428057" y="5862776"/>
              <a:ext cx="2" cy="235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5783848" y="6098369"/>
              <a:ext cx="1288421" cy="2513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tx1"/>
                  </a:solidFill>
                </a:rPr>
                <a:t>we are done.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03133" y="2848756"/>
            <a:ext cx="4526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 a partition </a:t>
            </a:r>
            <a:r>
              <a:rPr lang="en-US" sz="2000" b="1" i="1" dirty="0">
                <a:solidFill>
                  <a:srgbClr val="C00000"/>
                </a:solidFill>
              </a:rPr>
              <a:t>good</a:t>
            </a:r>
            <a:r>
              <a:rPr lang="en-US" sz="2000" dirty="0"/>
              <a:t> if it reduces problem</a:t>
            </a:r>
            <a:br>
              <a:rPr lang="en-US" sz="2000" dirty="0"/>
            </a:br>
            <a:r>
              <a:rPr lang="en-US" sz="2000" dirty="0"/>
              <a:t>size to at most 0.8*</a:t>
            </a:r>
            <a:r>
              <a:rPr lang="en-US" sz="2000" dirty="0" err="1"/>
              <a:t>input_size</a:t>
            </a:r>
            <a:r>
              <a:rPr lang="en-US" sz="2000" dirty="0"/>
              <a:t>.</a:t>
            </a:r>
            <a:endParaRPr lang="en-US" sz="2000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6591256" y="3537621"/>
            <a:ext cx="232151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591255" y="4841075"/>
            <a:ext cx="232151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103133" y="3537621"/>
                <a:ext cx="4306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since the last </a:t>
                </a:r>
                <a:br>
                  <a:rPr lang="en-US" sz="2000" dirty="0"/>
                </a:br>
                <a:r>
                  <a:rPr lang="en-US" sz="2000" dirty="0"/>
                  <a:t>good partition 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good partition.</a:t>
                </a:r>
                <a:endParaRPr lang="en-US" sz="2000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3537621"/>
                <a:ext cx="4306435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6" t="-5" r="3" b="-14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7645338" y="2934144"/>
            <a:ext cx="690905" cy="549164"/>
            <a:chOff x="7645338" y="2934144"/>
            <a:chExt cx="690905" cy="549164"/>
          </a:xfrm>
        </p:grpSpPr>
        <p:sp>
          <p:nvSpPr>
            <p:cNvPr id="81" name="箭头: 上下 80"/>
            <p:cNvSpPr/>
            <p:nvPr/>
          </p:nvSpPr>
          <p:spPr>
            <a:xfrm>
              <a:off x="7645338" y="2934144"/>
              <a:ext cx="162770" cy="54916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/>
                <p:cNvSpPr/>
                <p:nvPr/>
              </p:nvSpPr>
              <p:spPr>
                <a:xfrm>
                  <a:off x="7780835" y="2977893"/>
                  <a:ext cx="5554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35" y="2977893"/>
                  <a:ext cx="555408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84" name="组合 83"/>
          <p:cNvGrpSpPr/>
          <p:nvPr/>
        </p:nvGrpSpPr>
        <p:grpSpPr>
          <a:xfrm>
            <a:off x="7645338" y="3928036"/>
            <a:ext cx="698023" cy="549164"/>
            <a:chOff x="7645338" y="2934144"/>
            <a:chExt cx="698023" cy="549164"/>
          </a:xfrm>
        </p:grpSpPr>
        <p:sp>
          <p:nvSpPr>
            <p:cNvPr id="85" name="箭头: 上下 84"/>
            <p:cNvSpPr/>
            <p:nvPr/>
          </p:nvSpPr>
          <p:spPr>
            <a:xfrm>
              <a:off x="7645338" y="2934144"/>
              <a:ext cx="162770" cy="54916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/>
                <p:cNvSpPr/>
                <p:nvPr/>
              </p:nvSpPr>
              <p:spPr>
                <a:xfrm>
                  <a:off x="7780835" y="2977893"/>
                  <a:ext cx="5625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835" y="2977893"/>
                  <a:ext cx="562526" cy="46166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103133" y="4245507"/>
                <a:ext cx="4703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good partitions can occur.</a:t>
                </a:r>
                <a:endParaRPr lang="en-US" sz="2000" dirty="0"/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4245507"/>
                <a:ext cx="470385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6" t="-133" r="1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/>
              <p:cNvSpPr txBox="1"/>
              <p:nvPr/>
            </p:nvSpPr>
            <p:spPr>
              <a:xfrm>
                <a:off x="231229" y="4717702"/>
                <a:ext cx="2972480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9" y="4717702"/>
                <a:ext cx="2972480" cy="381258"/>
              </a:xfrm>
              <a:prstGeom prst="rect">
                <a:avLst/>
              </a:prstGeom>
              <a:blipFill rotWithShape="1">
                <a:blip r:embed="rId9"/>
                <a:stretch>
                  <a:fillRect l="-3" t="-75" r="-5721" b="-44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226255" y="5201011"/>
                <a:ext cx="7091840" cy="90932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25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5" y="5201011"/>
                <a:ext cx="7091840" cy="909327"/>
              </a:xfrm>
              <a:prstGeom prst="roundRect">
                <a:avLst/>
              </a:prstGeom>
              <a:blipFill rotWithShape="1">
                <a:blip r:embed="rId10"/>
                <a:stretch>
                  <a:fillRect l="-3" t="-40" r="5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75" grpId="0"/>
      <p:bldP spid="80" grpId="0"/>
      <p:bldP spid="87" grpId="0"/>
      <p:bldP spid="88" grpId="0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5255" y="156179"/>
            <a:ext cx="5225612" cy="2587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A[1]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A[q]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133" y="156179"/>
            <a:ext cx="37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Best-case: chooses the answer as </a:t>
            </a:r>
            <a:br>
              <a:rPr lang="en-US" sz="2000" dirty="0"/>
            </a:br>
            <a:r>
              <a:rPr lang="en-US" sz="2000" dirty="0"/>
              <a:t>the pivot right away.</a:t>
            </a:r>
            <a:endParaRPr 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031710" y="156179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Divide-and-Conquer Alg.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133" y="969621"/>
            <a:ext cx="379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Worst-case: partition process only </a:t>
            </a:r>
            <a:br>
              <a:rPr lang="en-US" sz="2000" dirty="0"/>
            </a:br>
            <a:r>
              <a:rPr lang="en-US" sz="2000" dirty="0"/>
              <a:t>reduces problem size by one.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03133" y="1783063"/>
            <a:ext cx="37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What’s likely to happen: partition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process reduces problem size by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i="1" dirty="0">
                <a:solidFill>
                  <a:srgbClr val="C00000"/>
                </a:solidFill>
              </a:rPr>
              <a:t>constant</a:t>
            </a:r>
            <a:r>
              <a:rPr lang="en-US" sz="2000" dirty="0">
                <a:solidFill>
                  <a:srgbClr val="C00000"/>
                </a:solidFill>
              </a:rPr>
              <a:t> factor.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3133" y="3075057"/>
                <a:ext cx="75475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 on an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(cost on an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 + (cost to reduce input to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" y="3075057"/>
                <a:ext cx="7547579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3" t="-55" r="3" b="-1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217250" y="4059274"/>
                <a:ext cx="87095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𝑟𝑒𝑑𝑢𝑐𝑒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0" y="4059274"/>
                <a:ext cx="87095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" t="-96" r="6" b="-49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217250" y="4520271"/>
                <a:ext cx="3968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0" y="4520271"/>
                <a:ext cx="39681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" t="-92" r="3" b="-49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3116898" y="5199850"/>
                <a:ext cx="2910203" cy="54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98" y="5199850"/>
                <a:ext cx="2910203" cy="544830"/>
              </a:xfrm>
              <a:prstGeom prst="roundRect">
                <a:avLst/>
              </a:prstGeom>
              <a:blipFill rotWithShape="1">
                <a:blip r:embed="rId4"/>
                <a:stretch>
                  <a:fillRect l="-11" t="-86" r="11" b="-3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705" y="165429"/>
            <a:ext cx="7886700" cy="769991"/>
          </a:xfrm>
        </p:spPr>
        <p:txBody>
          <a:bodyPr/>
          <a:lstStyle/>
          <a:p>
            <a:r>
              <a:rPr lang="en-US" b="1" dirty="0" err="1"/>
              <a:t>RndQuickSort</a:t>
            </a:r>
            <a:r>
              <a:rPr lang="en-US" dirty="0"/>
              <a:t> vs </a:t>
            </a:r>
            <a:r>
              <a:rPr lang="en-US" b="1" dirty="0" err="1"/>
              <a:t>RndSelect</a:t>
            </a:r>
            <a:endParaRPr 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41683" y="935420"/>
            <a:ext cx="5225612" cy="25870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RndSelect</a:t>
            </a:r>
            <a:r>
              <a:rPr lang="en-GB" sz="1600" b="1" u="sng" dirty="0">
                <a:solidFill>
                  <a:schemeClr val="tx1"/>
                </a:solidFill>
              </a:rPr>
              <a:t>(A, </a:t>
            </a:r>
            <a:r>
              <a:rPr lang="en-GB" sz="1600" b="1" u="sng" dirty="0" err="1">
                <a:solidFill>
                  <a:schemeClr val="tx1"/>
                </a:solidFill>
              </a:rPr>
              <a:t>i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A[1]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A[q]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RndSelect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-q)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705" y="1597940"/>
            <a:ext cx="3426372" cy="1261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RndQuickSort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A.size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&gt;1)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q =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RandomPartition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RndQuickSort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(A[1…(q-1)])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RndQuickSort</a:t>
            </a:r>
            <a:r>
              <a:rPr lang="en-US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(A[(q+1)…n])</a:t>
            </a:r>
            <a:endParaRPr lang="en-US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11" y="3655123"/>
            <a:ext cx="4359189" cy="2960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078795" y="3715494"/>
                <a:ext cx="1376856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95" y="3715494"/>
                <a:ext cx="1376856" cy="434485"/>
              </a:xfrm>
              <a:prstGeom prst="rect">
                <a:avLst/>
              </a:prstGeom>
              <a:blipFill rotWithShape="1">
                <a:blip r:embed="rId3"/>
                <a:stretch>
                  <a:fillRect l="-697" t="-21217" r="-674" b="-10757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968929" y="4367221"/>
                <a:ext cx="1596588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29" y="4367221"/>
                <a:ext cx="1596588" cy="434485"/>
              </a:xfrm>
              <a:prstGeom prst="rect">
                <a:avLst/>
              </a:prstGeom>
              <a:blipFill rotWithShape="1">
                <a:blip r:embed="rId4"/>
                <a:stretch>
                  <a:fillRect l="-600" t="-8259" r="-581" b="-2084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6" idx="2"/>
            <a:endCxn id="8" idx="0"/>
          </p:cNvCxnSpPr>
          <p:nvPr/>
        </p:nvCxnSpPr>
        <p:spPr>
          <a:xfrm>
            <a:off x="5767223" y="4149979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908741" y="5018948"/>
                <a:ext cx="1716964" cy="434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find some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o.s.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items.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741" y="5018948"/>
                <a:ext cx="1716964" cy="434485"/>
              </a:xfrm>
              <a:prstGeom prst="rect">
                <a:avLst/>
              </a:prstGeom>
              <a:blipFill rotWithShape="1">
                <a:blip r:embed="rId5"/>
                <a:stretch>
                  <a:fillRect l="-566" t="-8309" r="-548" b="-2180"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8" idx="2"/>
            <a:endCxn id="11" idx="0"/>
          </p:cNvCxnSpPr>
          <p:nvPr/>
        </p:nvCxnSpPr>
        <p:spPr>
          <a:xfrm>
            <a:off x="5767223" y="4801706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</p:cNvCxnSpPr>
          <p:nvPr/>
        </p:nvCxnSpPr>
        <p:spPr>
          <a:xfrm>
            <a:off x="5767223" y="5453433"/>
            <a:ext cx="0" cy="217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04020" y="5543160"/>
            <a:ext cx="326397" cy="2513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endCxn id="20" idx="0"/>
          </p:cNvCxnSpPr>
          <p:nvPr/>
        </p:nvCxnSpPr>
        <p:spPr>
          <a:xfrm>
            <a:off x="5767219" y="5867710"/>
            <a:ext cx="2" cy="235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23010" y="6103303"/>
            <a:ext cx="1288421" cy="251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we are done.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930418" y="4258600"/>
            <a:ext cx="2321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930417" y="5562054"/>
            <a:ext cx="2321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上下 23"/>
          <p:cNvSpPr/>
          <p:nvPr/>
        </p:nvSpPr>
        <p:spPr>
          <a:xfrm>
            <a:off x="6706796" y="3655123"/>
            <a:ext cx="162770" cy="549164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783034" y="3732035"/>
                <a:ext cx="10986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34" y="3732035"/>
                <a:ext cx="109863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55" t="-35" r="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7" name="箭头: 上下 26"/>
          <p:cNvSpPr/>
          <p:nvPr/>
        </p:nvSpPr>
        <p:spPr>
          <a:xfrm>
            <a:off x="6701649" y="4649015"/>
            <a:ext cx="162770" cy="549164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730351" y="4722125"/>
                <a:ext cx="16371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351" y="4722125"/>
                <a:ext cx="1637115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38" t="-66" r="-3680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6456963" y="5892953"/>
                <a:ext cx="2412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Total cost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63" y="5892953"/>
                <a:ext cx="241252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2" t="-33" r="18" b="-29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7870</Words>
  <Application>WPS 文字</Application>
  <PresentationFormat>On-screen Show (4:3)</PresentationFormat>
  <Paragraphs>449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方正书宋_GBK</vt:lpstr>
      <vt:lpstr>Wingdings</vt:lpstr>
      <vt:lpstr>Cambria Math</vt:lpstr>
      <vt:lpstr>Courier New</vt:lpstr>
      <vt:lpstr/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宋体-简</vt:lpstr>
      <vt:lpstr>Office 主题​​</vt:lpstr>
      <vt:lpstr>Selection</vt:lpstr>
      <vt:lpstr>Order Statistics and Selection</vt:lpstr>
      <vt:lpstr>Find Min/Max</vt:lpstr>
      <vt:lpstr>What if we want min and max?</vt:lpstr>
      <vt:lpstr>General Selection Problem</vt:lpstr>
      <vt:lpstr>Randomized Selection</vt:lpstr>
      <vt:lpstr>PowerPoint 演示文稿</vt:lpstr>
      <vt:lpstr>PowerPoint 演示文稿</vt:lpstr>
      <vt:lpstr>RndQuickSort vs RndSelect</vt:lpstr>
      <vt:lpstr>We are not done with selection…</vt:lpstr>
      <vt:lpstr>Median of medians</vt:lpstr>
      <vt:lpstr>Finding median of medians</vt:lpstr>
      <vt:lpstr>PowerPoint 演示文稿</vt:lpstr>
      <vt:lpstr>PowerPoint 演示文稿</vt:lpstr>
      <vt:lpstr>Complexity of general selection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Chaodong ZHENG</dc:creator>
  <cp:lastModifiedBy>yongyuhan</cp:lastModifiedBy>
  <cp:revision>235</cp:revision>
  <dcterms:created xsi:type="dcterms:W3CDTF">2021-11-10T02:01:47Z</dcterms:created>
  <dcterms:modified xsi:type="dcterms:W3CDTF">2021-11-10T02:01:47Z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