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5" r:id="rId15"/>
    <p:sldId id="302" r:id="rId16"/>
    <p:sldId id="303" r:id="rId17"/>
    <p:sldId id="304" r:id="rId19"/>
    <p:sldId id="306" r:id="rId20"/>
    <p:sldId id="290" r:id="rId2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alibri" panose="020F050202020403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>
      <p:cViewPr varScale="1">
        <p:scale>
          <a:sx n="129" d="100"/>
          <a:sy n="129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Trees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32206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4953433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Time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80" r="12" b="-26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processing each node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95" r="7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Space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52" r="3" b="-26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worst-case call stack 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8" r="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721225" y="3646805"/>
            <a:ext cx="98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6087" y="3976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Sample application of preorder traversal</a:t>
            </a:r>
            <a:br>
              <a:rPr lang="en-US" dirty="0"/>
            </a:br>
            <a:r>
              <a:rPr lang="en-US" dirty="0"/>
              <a:t>Directory Listing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90689"/>
            <a:ext cx="5450032" cy="20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1" y="581892"/>
            <a:ext cx="2271542" cy="591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77831" y="1865744"/>
            <a:ext cx="4588150" cy="168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ListDir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obj</a:t>
            </a:r>
            <a:r>
              <a:rPr lang="en-GB" b="1" u="sng" dirty="0">
                <a:solidFill>
                  <a:schemeClr val="tx1"/>
                </a:solidFill>
              </a:rPr>
              <a:t>, depth):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PrintName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obj,depth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IsDirectory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for (each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 directory)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(obj,depth+1)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tree traversal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49" y="1690689"/>
            <a:ext cx="704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idea: simulate the recursive process with the help of a stack.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28650" y="2159723"/>
            <a:ext cx="3267941" cy="126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</a:t>
            </a:r>
            <a:r>
              <a:rPr lang="en-GB" sz="1600" b="1" u="sng" dirty="0">
                <a:solidFill>
                  <a:schemeClr val="tx1"/>
                </a:solidFill>
              </a:rPr>
              <a:t>(r):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PreorderTrav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798" y="2159723"/>
            <a:ext cx="4400552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!= NULL)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for (each child u of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u,false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49" y="3662592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struct Frame {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*node;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bool visit;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v) {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node = n;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visit = v;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}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8649" y="4123049"/>
            <a:ext cx="4223079" cy="1890133"/>
            <a:chOff x="628649" y="4287717"/>
            <a:chExt cx="4223079" cy="1890133"/>
          </a:xfrm>
        </p:grpSpPr>
        <p:sp>
          <p:nvSpPr>
            <p:cNvPr id="7" name="矩形: 圆角 6"/>
            <p:cNvSpPr/>
            <p:nvPr/>
          </p:nvSpPr>
          <p:spPr>
            <a:xfrm>
              <a:off x="1550409" y="4287717"/>
              <a:ext cx="773691" cy="26581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8649" y="5808518"/>
              <a:ext cx="422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Visit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 or the subtree rooted at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.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706348" y="4553532"/>
              <a:ext cx="0" cy="12549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929497" y="5191411"/>
            <a:ext cx="3585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postorder traversal?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80303" y="4255955"/>
            <a:ext cx="3492172" cy="677787"/>
            <a:chOff x="4880303" y="4255955"/>
            <a:chExt cx="3492172" cy="677787"/>
          </a:xfrm>
        </p:grpSpPr>
        <p:sp>
          <p:nvSpPr>
            <p:cNvPr id="14" name="矩形: 圆角 13"/>
            <p:cNvSpPr/>
            <p:nvPr/>
          </p:nvSpPr>
          <p:spPr>
            <a:xfrm>
              <a:off x="4880303" y="4255955"/>
              <a:ext cx="3492172" cy="45891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880303" y="4739076"/>
              <a:ext cx="3273097" cy="1946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/>
            <p:cNvCxnSpPr>
              <a:stCxn id="14" idx="1"/>
              <a:endCxn id="15" idx="1"/>
            </p:cNvCxnSpPr>
            <p:nvPr/>
          </p:nvCxnSpPr>
          <p:spPr>
            <a:xfrm rot="10800000" flipV="1">
              <a:off x="4880303" y="4485415"/>
              <a:ext cx="12700" cy="35099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5187003" y="5643850"/>
            <a:ext cx="33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inorder traversal?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inorder tree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89885"/>
            <a:ext cx="5283777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InorderTravIter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!= NULL)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right,false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left,false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47409" y="1864688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struct Frame {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*node;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bool visit;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v) {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node = n;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visit = v;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}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651" y="4607621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  <a:endParaRPr 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650" y="5007731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When do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space?</a:t>
                </a:r>
                <a:endParaRPr lang="en-US" sz="20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45" r="6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9" t="-15" r="56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1" t="-30" r="35" b="-26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6622791" y="3852697"/>
            <a:ext cx="1615112" cy="2533654"/>
            <a:chOff x="6224829" y="3788289"/>
            <a:chExt cx="1615112" cy="25336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7" idx="0"/>
              <a:endCxn id="23" idx="3"/>
            </p:cNvCxnSpPr>
            <p:nvPr/>
          </p:nvCxnSpPr>
          <p:spPr>
            <a:xfrm flipV="1">
              <a:off x="7234274" y="4132935"/>
              <a:ext cx="261021" cy="346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032385" y="4479519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628607" y="5198842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0"/>
              <a:endCxn id="27" idx="3"/>
            </p:cNvCxnSpPr>
            <p:nvPr/>
          </p:nvCxnSpPr>
          <p:spPr>
            <a:xfrm flipV="1">
              <a:off x="6830496" y="4824165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0" idx="0"/>
              <a:endCxn id="31" idx="3"/>
            </p:cNvCxnSpPr>
            <p:nvPr/>
          </p:nvCxnSpPr>
          <p:spPr>
            <a:xfrm flipV="1">
              <a:off x="6426718" y="5543488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6224829" y="5918165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28650" y="5795234"/>
            <a:ext cx="425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Can we have better space complexity?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8650" y="6061300"/>
            <a:ext cx="587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Yes! Knowing last visited node tells us what to do next.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1" grpId="0"/>
      <p:bldP spid="22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 of trees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358" y="3261394"/>
            <a:ext cx="4123992" cy="22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28650" y="169068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MergeSort</a:t>
            </a:r>
            <a:r>
              <a:rPr lang="en-US" sz="2000" dirty="0"/>
              <a:t> is somewhat like a postorder traversal of the recursion tree.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398575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Iterative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MergeSort</a:t>
            </a:r>
            <a:r>
              <a:rPr lang="en-US" sz="2000" dirty="0"/>
              <a:t> is somewhat like a level-order traversal of the recursion tree, but bottom-up… </a:t>
            </a:r>
            <a:endParaRPr 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28650" y="3189588"/>
            <a:ext cx="3642014" cy="239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LevelorderTrav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Queue q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q.remove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(node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Visit(node)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(node-&gt;left)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(node-&gt;right)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1" y="5663792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  <a:endParaRPr 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50" y="606390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9" t="-57" r="56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worst-case.</a:t>
                </a:r>
                <a:endParaRPr lang="en-US" sz="2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1" t="-72" r="7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Ch.10 (10.4)</a:t>
            </a:r>
            <a:endParaRPr lang="en-GB" sz="2400" dirty="0"/>
          </a:p>
          <a:p>
            <a:r>
              <a:rPr lang="en-GB" sz="2400" dirty="0"/>
              <a:t>[Weiss] Ch.4 (4.1-4.2)</a:t>
            </a:r>
            <a:endParaRPr lang="en-GB" sz="2400" dirty="0"/>
          </a:p>
          <a:p>
            <a:r>
              <a:rPr lang="en-GB" sz="2400" dirty="0"/>
              <a:t>[Morin] Ch.6 (6.1)</a:t>
            </a:r>
            <a:endParaRPr lang="en-US" sz="2000" dirty="0"/>
          </a:p>
        </p:txBody>
      </p:sp>
      <p:pic>
        <p:nvPicPr>
          <p:cNvPr id="5" name="Picture 8" descr="https://images-na.ssl-images-amazon.com/images/I/41oGuEd4krL._SX378_BO1,204,203,200_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60" y="3944935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5" y="3944936"/>
            <a:ext cx="1577975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 is a connected, acyclic undirected graph.</a:t>
            </a:r>
            <a:endParaRPr lang="en-US" sz="2400" dirty="0"/>
          </a:p>
          <a:p>
            <a:r>
              <a:rPr lang="en-US" sz="2400" dirty="0"/>
              <a:t>In CS, we often study </a:t>
            </a:r>
            <a:r>
              <a:rPr lang="en-US" sz="2400" b="1" dirty="0">
                <a:solidFill>
                  <a:srgbClr val="C00000"/>
                </a:solidFill>
              </a:rPr>
              <a:t>rooted</a:t>
            </a:r>
            <a:r>
              <a:rPr lang="en-US" sz="2400" dirty="0"/>
              <a:t> trees.</a:t>
            </a:r>
            <a:endParaRPr lang="en-US" sz="2400" dirty="0"/>
          </a:p>
        </p:txBody>
      </p:sp>
      <p:grpSp>
        <p:nvGrpSpPr>
          <p:cNvPr id="38" name="组合 37"/>
          <p:cNvGrpSpPr/>
          <p:nvPr/>
        </p:nvGrpSpPr>
        <p:grpSpPr>
          <a:xfrm rot="10800000">
            <a:off x="628650" y="3429000"/>
            <a:ext cx="3358344" cy="1722569"/>
            <a:chOff x="1026621" y="3953942"/>
            <a:chExt cx="3358344" cy="1722569"/>
          </a:xfrm>
        </p:grpSpPr>
        <p:sp>
          <p:nvSpPr>
            <p:cNvPr id="4" name="椭圆 3"/>
            <p:cNvSpPr/>
            <p:nvPr/>
          </p:nvSpPr>
          <p:spPr>
            <a:xfrm>
              <a:off x="1735282" y="396932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27630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81732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528407" y="3953942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94019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26621" y="4593016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276302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80733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26376" y="53855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连接符 13"/>
            <p:cNvCxnSpPr>
              <a:stCxn id="4" idx="5"/>
              <a:endCxn id="10" idx="1"/>
            </p:cNvCxnSpPr>
            <p:nvPr/>
          </p:nvCxnSpPr>
          <p:spPr>
            <a:xfrm>
              <a:off x="1983620" y="4217665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4"/>
              <a:endCxn id="10" idx="0"/>
            </p:cNvCxnSpPr>
            <p:nvPr/>
          </p:nvCxnSpPr>
          <p:spPr>
            <a:xfrm>
              <a:off x="2421775" y="4253346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3"/>
              <a:endCxn id="10" idx="7"/>
            </p:cNvCxnSpPr>
            <p:nvPr/>
          </p:nvCxnSpPr>
          <p:spPr>
            <a:xfrm flipH="1">
              <a:off x="2524640" y="4210738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4"/>
              <a:endCxn id="11" idx="1"/>
            </p:cNvCxnSpPr>
            <p:nvPr/>
          </p:nvCxnSpPr>
          <p:spPr>
            <a:xfrm>
              <a:off x="3673880" y="4244888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4"/>
              <a:endCxn id="11" idx="7"/>
            </p:cNvCxnSpPr>
            <p:nvPr/>
          </p:nvCxnSpPr>
          <p:spPr>
            <a:xfrm flipH="1">
              <a:off x="4029071" y="425334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5"/>
              <a:endCxn id="12" idx="1"/>
            </p:cNvCxnSpPr>
            <p:nvPr/>
          </p:nvCxnSpPr>
          <p:spPr>
            <a:xfrm flipH="1" flipV="1">
              <a:off x="1274959" y="4841354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4"/>
              <a:endCxn id="12" idx="0"/>
            </p:cNvCxnSpPr>
            <p:nvPr/>
          </p:nvCxnSpPr>
          <p:spPr>
            <a:xfrm>
              <a:off x="2421775" y="4885113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1" idx="3"/>
              <a:endCxn id="12" idx="7"/>
            </p:cNvCxnSpPr>
            <p:nvPr/>
          </p:nvCxnSpPr>
          <p:spPr>
            <a:xfrm flipH="1">
              <a:off x="2774714" y="4842505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91839" y="3028889"/>
            <a:ext cx="1467532" cy="400110"/>
            <a:chOff x="2591839" y="3028889"/>
            <a:chExt cx="1467532" cy="400110"/>
          </a:xfrm>
        </p:grpSpPr>
        <p:sp>
          <p:nvSpPr>
            <p:cNvPr id="39" name="文本框 38"/>
            <p:cNvSpPr txBox="1"/>
            <p:nvPr/>
          </p:nvSpPr>
          <p:spPr>
            <a:xfrm>
              <a:off x="3422594" y="3028889"/>
              <a:ext cx="636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root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直接箭头连接符 40"/>
            <p:cNvCxnSpPr>
              <a:stCxn id="39" idx="1"/>
            </p:cNvCxnSpPr>
            <p:nvPr/>
          </p:nvCxnSpPr>
          <p:spPr>
            <a:xfrm flipH="1">
              <a:off x="2591839" y="3228944"/>
              <a:ext cx="830755" cy="20005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4578823" y="955901"/>
            <a:ext cx="3911174" cy="5221062"/>
            <a:chOff x="4578823" y="955901"/>
            <a:chExt cx="3911174" cy="5221062"/>
          </a:xfrm>
        </p:grpSpPr>
        <p:sp>
          <p:nvSpPr>
            <p:cNvPr id="61" name="弦形 60"/>
            <p:cNvSpPr/>
            <p:nvPr/>
          </p:nvSpPr>
          <p:spPr>
            <a:xfrm rot="19455960">
              <a:off x="4578823" y="955901"/>
              <a:ext cx="3911174" cy="3915597"/>
            </a:xfrm>
            <a:prstGeom prst="chord">
              <a:avLst>
                <a:gd name="adj1" fmla="val 2269083"/>
                <a:gd name="adj2" fmla="val 127801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43551" y="3057015"/>
              <a:ext cx="3358344" cy="1722569"/>
              <a:chOff x="1026621" y="3953942"/>
              <a:chExt cx="3358344" cy="1722569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735282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27630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81732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528407" y="3953942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094019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026621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276302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780733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526376" y="5385565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/>
              <p:cNvCxnSpPr>
                <a:stCxn id="44" idx="5"/>
                <a:endCxn id="50" idx="1"/>
              </p:cNvCxnSpPr>
              <p:nvPr/>
            </p:nvCxnSpPr>
            <p:spPr>
              <a:xfrm>
                <a:off x="1983620" y="4217665"/>
                <a:ext cx="335290" cy="419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5" idx="4"/>
                <a:endCxn id="50" idx="0"/>
              </p:cNvCxnSpPr>
              <p:nvPr/>
            </p:nvCxnSpPr>
            <p:spPr>
              <a:xfrm>
                <a:off x="2421775" y="4253346"/>
                <a:ext cx="0" cy="340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6" idx="3"/>
                <a:endCxn id="50" idx="7"/>
              </p:cNvCxnSpPr>
              <p:nvPr/>
            </p:nvCxnSpPr>
            <p:spPr>
              <a:xfrm flipH="1">
                <a:off x="2524640" y="4210738"/>
                <a:ext cx="335290" cy="42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7" idx="4"/>
                <a:endCxn id="51" idx="1"/>
              </p:cNvCxnSpPr>
              <p:nvPr/>
            </p:nvCxnSpPr>
            <p:spPr>
              <a:xfrm>
                <a:off x="3673880" y="4244888"/>
                <a:ext cx="149461" cy="391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4"/>
                <a:endCxn id="51" idx="7"/>
              </p:cNvCxnSpPr>
              <p:nvPr/>
            </p:nvCxnSpPr>
            <p:spPr>
              <a:xfrm flipH="1">
                <a:off x="4029071" y="4253346"/>
                <a:ext cx="210421" cy="38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9" idx="5"/>
                <a:endCxn id="52" idx="1"/>
              </p:cNvCxnSpPr>
              <p:nvPr/>
            </p:nvCxnSpPr>
            <p:spPr>
              <a:xfrm>
                <a:off x="1274959" y="4217665"/>
                <a:ext cx="1294025" cy="1210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0" idx="4"/>
                <a:endCxn id="52" idx="0"/>
              </p:cNvCxnSpPr>
              <p:nvPr/>
            </p:nvCxnSpPr>
            <p:spPr>
              <a:xfrm>
                <a:off x="2421775" y="4885113"/>
                <a:ext cx="250074" cy="500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1" idx="3"/>
                <a:endCxn id="52" idx="7"/>
              </p:cNvCxnSpPr>
              <p:nvPr/>
            </p:nvCxnSpPr>
            <p:spPr>
              <a:xfrm flipH="1">
                <a:off x="2774714" y="4842505"/>
                <a:ext cx="1048627" cy="585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: 圆角 61"/>
            <p:cNvSpPr/>
            <p:nvPr/>
          </p:nvSpPr>
          <p:spPr>
            <a:xfrm>
              <a:off x="6147436" y="4879785"/>
              <a:ext cx="682685" cy="129717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直接箭头连接符 63"/>
          <p:cNvCxnSpPr>
            <a:stCxn id="39" idx="3"/>
          </p:cNvCxnSpPr>
          <p:nvPr/>
        </p:nvCxnSpPr>
        <p:spPr>
          <a:xfrm>
            <a:off x="4059371" y="3228944"/>
            <a:ext cx="2164781" cy="136795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梯形 65"/>
          <p:cNvSpPr/>
          <p:nvPr/>
        </p:nvSpPr>
        <p:spPr>
          <a:xfrm>
            <a:off x="8036862" y="4594250"/>
            <a:ext cx="645874" cy="419111"/>
          </a:xfrm>
          <a:prstGeom prst="trapezoid">
            <a:avLst>
              <a:gd name="adj" fmla="val 44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梯形 64"/>
          <p:cNvSpPr/>
          <p:nvPr/>
        </p:nvSpPr>
        <p:spPr>
          <a:xfrm>
            <a:off x="6266314" y="4572000"/>
            <a:ext cx="1709751" cy="1041724"/>
          </a:xfrm>
          <a:prstGeom prst="trapezoid">
            <a:avLst>
              <a:gd name="adj" fmla="val 5791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梯形 12"/>
          <p:cNvSpPr/>
          <p:nvPr/>
        </p:nvSpPr>
        <p:spPr>
          <a:xfrm>
            <a:off x="4969372" y="4572000"/>
            <a:ext cx="1254260" cy="1041724"/>
          </a:xfrm>
          <a:prstGeom prst="trapezoid">
            <a:avLst>
              <a:gd name="adj" fmla="val 449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definition of </a:t>
            </a:r>
            <a:br>
              <a:rPr lang="en-US" dirty="0"/>
            </a:br>
            <a:r>
              <a:rPr lang="en-US" dirty="0"/>
              <a:t>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tree is </a:t>
                </a:r>
                <a:r>
                  <a:rPr lang="en-US" altLang="zh-CN" sz="2400" dirty="0"/>
                  <a:t>either empty, or has a root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that connects to the roots of zero or more non-empty (sub)trees.</a:t>
                </a:r>
                <a:endParaRPr lang="en-US" altLang="zh-CN" sz="2400" dirty="0"/>
              </a:p>
              <a:p>
                <a:pPr lvl="1"/>
                <a:r>
                  <a:rPr lang="en-US" sz="2000" dirty="0"/>
                  <a:t>Root of each subtree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 of each subtree’s root.</a:t>
                </a:r>
                <a:endParaRPr lang="en-US" sz="2000" dirty="0"/>
              </a:p>
              <a:p>
                <a:pPr lvl="1"/>
                <a:r>
                  <a:rPr lang="en-US" sz="2000" dirty="0"/>
                  <a:t>Nodes with no children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leaves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Nodes with same parent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siblings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If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on the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 rotWithShape="1">
                <a:blip r:embed="rId1"/>
                <a:stretch>
                  <a:fillRect l="-8" t="-7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 rot="10800000">
            <a:off x="7515742" y="5282596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 rot="10800000">
            <a:off x="697472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 rot="10800000">
            <a:off x="643370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 rot="10800000">
            <a:off x="5722617" y="5297981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 rot="10800000">
            <a:off x="5157005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 rot="10800000">
            <a:off x="8224403" y="4658907"/>
            <a:ext cx="290946" cy="29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 rot="10800000">
            <a:off x="6974722" y="4657756"/>
            <a:ext cx="290946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5470291" y="4657756"/>
            <a:ext cx="290946" cy="2909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 rot="10800000">
            <a:off x="6724648" y="3866358"/>
            <a:ext cx="290946" cy="2909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4" idx="5"/>
            <a:endCxn id="10" idx="1"/>
          </p:cNvCxnSpPr>
          <p:nvPr/>
        </p:nvCxnSpPr>
        <p:spPr>
          <a:xfrm rot="10800000">
            <a:off x="7223060" y="4906094"/>
            <a:ext cx="335290" cy="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10" idx="0"/>
          </p:cNvCxnSpPr>
          <p:nvPr/>
        </p:nvCxnSpPr>
        <p:spPr>
          <a:xfrm rot="10800000">
            <a:off x="7120195" y="4948702"/>
            <a:ext cx="0" cy="34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10" idx="7"/>
          </p:cNvCxnSpPr>
          <p:nvPr/>
        </p:nvCxnSpPr>
        <p:spPr>
          <a:xfrm rot="10800000" flipH="1">
            <a:off x="6682040" y="4906094"/>
            <a:ext cx="335290" cy="42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4"/>
            <a:endCxn id="11" idx="1"/>
          </p:cNvCxnSpPr>
          <p:nvPr/>
        </p:nvCxnSpPr>
        <p:spPr>
          <a:xfrm rot="10800000">
            <a:off x="5718629" y="4906094"/>
            <a:ext cx="149461" cy="39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11" idx="7"/>
          </p:cNvCxnSpPr>
          <p:nvPr/>
        </p:nvCxnSpPr>
        <p:spPr>
          <a:xfrm rot="10800000" flipH="1">
            <a:off x="5302478" y="4906094"/>
            <a:ext cx="210421" cy="383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5"/>
            <a:endCxn id="12" idx="1"/>
          </p:cNvCxnSpPr>
          <p:nvPr/>
        </p:nvCxnSpPr>
        <p:spPr>
          <a:xfrm rot="10800000" flipH="1" flipV="1">
            <a:off x="6972986" y="4114696"/>
            <a:ext cx="1294025" cy="5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2" idx="0"/>
          </p:cNvCxnSpPr>
          <p:nvPr/>
        </p:nvCxnSpPr>
        <p:spPr>
          <a:xfrm rot="10800000">
            <a:off x="6870121" y="4157304"/>
            <a:ext cx="250074" cy="50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3"/>
            <a:endCxn id="12" idx="7"/>
          </p:cNvCxnSpPr>
          <p:nvPr/>
        </p:nvCxnSpPr>
        <p:spPr>
          <a:xfrm rot="10800000" flipH="1">
            <a:off x="5718629" y="4114696"/>
            <a:ext cx="1048627" cy="5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705477" y="4002489"/>
            <a:ext cx="1108884" cy="770140"/>
            <a:chOff x="5705477" y="4002489"/>
            <a:chExt cx="1108884" cy="770140"/>
          </a:xfrm>
        </p:grpSpPr>
        <p:cxnSp>
          <p:nvCxnSpPr>
            <p:cNvPr id="67" name="直接箭头连接符 66"/>
            <p:cNvCxnSpPr/>
            <p:nvPr/>
          </p:nvCxnSpPr>
          <p:spPr>
            <a:xfrm flipH="1">
              <a:off x="5705477" y="4064125"/>
              <a:ext cx="963411" cy="5258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5812682" y="4190261"/>
              <a:ext cx="1001679" cy="5467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rot="19908516">
              <a:off x="5727061" y="4002489"/>
              <a:ext cx="817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parent</a:t>
              </a:r>
              <a:endParaRPr lang="en-US" dirty="0"/>
            </a:p>
          </p:txBody>
        </p:sp>
        <p:sp>
          <p:nvSpPr>
            <p:cNvPr id="69" name="矩形 68"/>
            <p:cNvSpPr/>
            <p:nvPr/>
          </p:nvSpPr>
          <p:spPr>
            <a:xfrm rot="19908516">
              <a:off x="6049145" y="440329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child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405343" y="4949853"/>
            <a:ext cx="2964533" cy="1582726"/>
            <a:chOff x="5405343" y="4949853"/>
            <a:chExt cx="2964533" cy="1582726"/>
          </a:xfrm>
        </p:grpSpPr>
        <p:cxnSp>
          <p:nvCxnSpPr>
            <p:cNvPr id="70" name="直接箭头连接符 69"/>
            <p:cNvCxnSpPr>
              <a:endCxn id="9" idx="0"/>
            </p:cNvCxnSpPr>
            <p:nvPr/>
          </p:nvCxnSpPr>
          <p:spPr>
            <a:xfrm flipV="1">
              <a:off x="7570242" y="4949853"/>
              <a:ext cx="799634" cy="126147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4" idx="0"/>
            </p:cNvCxnSpPr>
            <p:nvPr/>
          </p:nvCxnSpPr>
          <p:spPr>
            <a:xfrm flipV="1">
              <a:off x="7570241" y="5573542"/>
              <a:ext cx="90974" cy="6377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5" idx="2"/>
            </p:cNvCxnSpPr>
            <p:nvPr/>
          </p:nvCxnSpPr>
          <p:spPr>
            <a:xfrm flipH="1" flipV="1">
              <a:off x="7121190" y="5613724"/>
              <a:ext cx="461775" cy="61371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 flipV="1">
              <a:off x="6595984" y="5588928"/>
              <a:ext cx="986981" cy="6224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7" idx="1"/>
            </p:cNvCxnSpPr>
            <p:nvPr/>
          </p:nvCxnSpPr>
          <p:spPr>
            <a:xfrm flipH="1" flipV="1">
              <a:off x="5970955" y="5546319"/>
              <a:ext cx="1612012" cy="66479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8" idx="1"/>
            </p:cNvCxnSpPr>
            <p:nvPr/>
          </p:nvCxnSpPr>
          <p:spPr>
            <a:xfrm flipH="1" flipV="1">
              <a:off x="5405343" y="5537861"/>
              <a:ext cx="2164898" cy="67324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7219162" y="6163247"/>
              <a:ext cx="780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leaves</a:t>
              </a:r>
              <a:endParaRPr 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88453" y="5434996"/>
            <a:ext cx="800219" cy="467154"/>
            <a:chOff x="5188453" y="5434996"/>
            <a:chExt cx="800219" cy="467154"/>
          </a:xfrm>
        </p:grpSpPr>
        <p:cxnSp>
          <p:nvCxnSpPr>
            <p:cNvPr id="81" name="直接箭头连接符 80"/>
            <p:cNvCxnSpPr>
              <a:stCxn id="8" idx="2"/>
              <a:endCxn id="7" idx="6"/>
            </p:cNvCxnSpPr>
            <p:nvPr/>
          </p:nvCxnSpPr>
          <p:spPr>
            <a:xfrm>
              <a:off x="5447951" y="5434996"/>
              <a:ext cx="274666" cy="84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188453" y="553281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sibling</a:t>
              </a:r>
              <a:endParaRPr 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809939" y="4117112"/>
            <a:ext cx="822011" cy="1377468"/>
            <a:chOff x="6809939" y="4117112"/>
            <a:chExt cx="822011" cy="1377468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6972985" y="4182253"/>
              <a:ext cx="658965" cy="104089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6809939" y="4242828"/>
              <a:ext cx="663988" cy="104882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 rot="3600000">
              <a:off x="6919451" y="44351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ancestor</a:t>
              </a:r>
              <a:endParaRPr lang="en-US" dirty="0"/>
            </a:p>
          </p:txBody>
        </p:sp>
        <p:sp>
          <p:nvSpPr>
            <p:cNvPr id="98" name="矩形 97"/>
            <p:cNvSpPr/>
            <p:nvPr/>
          </p:nvSpPr>
          <p:spPr>
            <a:xfrm rot="3600000">
              <a:off x="6380265" y="4665603"/>
              <a:ext cx="12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descendant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length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length of the longest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one of its descendants.</a:t>
                </a:r>
                <a:endParaRPr lang="en-US" sz="2400" dirty="0"/>
              </a:p>
              <a:p>
                <a:pPr lvl="1"/>
                <a:r>
                  <a:rPr lang="en-US" sz="2000" dirty="0"/>
                  <a:t>Height of a leaf node is zero.</a:t>
                </a:r>
                <a:endParaRPr lang="en-US" sz="2000" dirty="0"/>
              </a:p>
              <a:p>
                <a:pPr lvl="1"/>
                <a:r>
                  <a:rPr lang="en-US" sz="2000" dirty="0"/>
                  <a:t>Height of a non-leaf node is the max</a:t>
                </a:r>
                <a:br>
                  <a:rPr lang="en-US" sz="2000" dirty="0"/>
                </a:br>
                <a:r>
                  <a:rPr lang="en-US" sz="2000" dirty="0"/>
                  <a:t>height of its children plus one.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157006" y="3429000"/>
            <a:ext cx="3358344" cy="2515755"/>
            <a:chOff x="4572000" y="3429000"/>
            <a:chExt cx="3358344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6930737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 rot="10800000">
              <a:off x="638971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584869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5137612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4572000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7639398" y="4221549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638971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4885286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6638055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4"/>
              <a:endCxn id="11" idx="0"/>
            </p:cNvCxnSpPr>
            <p:nvPr/>
          </p:nvCxnSpPr>
          <p:spPr>
            <a:xfrm rot="10800000">
              <a:off x="6535190" y="4511344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6097035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5133624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4717473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5"/>
              <a:endCxn id="13" idx="5"/>
            </p:cNvCxnSpPr>
            <p:nvPr/>
          </p:nvCxnSpPr>
          <p:spPr>
            <a:xfrm flipH="1" flipV="1">
              <a:off x="6387981" y="3677338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4"/>
            </p:cNvCxnSpPr>
            <p:nvPr/>
          </p:nvCxnSpPr>
          <p:spPr>
            <a:xfrm flipH="1" flipV="1">
              <a:off x="6285116" y="3719946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3"/>
              <a:endCxn id="13" idx="3"/>
            </p:cNvCxnSpPr>
            <p:nvPr/>
          </p:nvCxnSpPr>
          <p:spPr>
            <a:xfrm flipV="1">
              <a:off x="5133624" y="3677338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5133623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6638054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7247315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5279096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4"/>
              <a:endCxn id="5" idx="7"/>
            </p:cNvCxnSpPr>
            <p:nvPr/>
          </p:nvCxnSpPr>
          <p:spPr>
            <a:xfrm flipV="1">
              <a:off x="6783527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4"/>
              <a:endCxn id="5" idx="1"/>
            </p:cNvCxnSpPr>
            <p:nvPr/>
          </p:nvCxnSpPr>
          <p:spPr>
            <a:xfrm flipH="1" flipV="1">
              <a:off x="7179075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" t="-163" r="-2238" b="-4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40" t="-108" r="-2212" b="-49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3" t="-108" r="-2464" b="-37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3" t="-166" r="-2454" b="-37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dirty="0"/>
              <a:t> is a tree in which each node has at most two children.</a:t>
            </a:r>
            <a:endParaRPr lang="en-US" dirty="0"/>
          </a:p>
          <a:p>
            <a:pPr lvl="1"/>
            <a:r>
              <a:rPr lang="en-US" dirty="0"/>
              <a:t>Often call these children as </a:t>
            </a:r>
            <a:r>
              <a:rPr lang="en-US" b="1" dirty="0">
                <a:solidFill>
                  <a:srgbClr val="C00000"/>
                </a:solidFill>
              </a:rPr>
              <a:t>left child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right child</a:t>
            </a:r>
            <a:r>
              <a:rPr lang="en-US" dirty="0"/>
              <a:t>.</a:t>
            </a:r>
            <a:endParaRPr 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553765" y="3429000"/>
            <a:ext cx="2961585" cy="2515755"/>
            <a:chOff x="5890001" y="3429000"/>
            <a:chExt cx="2961585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8244062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7162022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6455613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890001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7703042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620328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1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7951380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7410360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6451625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6035474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5"/>
            </p:cNvCxnSpPr>
            <p:nvPr/>
          </p:nvCxnSpPr>
          <p:spPr>
            <a:xfrm flipH="1" flipV="1">
              <a:off x="6972987" y="3677338"/>
              <a:ext cx="875528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13" idx="3"/>
            </p:cNvCxnSpPr>
            <p:nvPr/>
          </p:nvCxnSpPr>
          <p:spPr>
            <a:xfrm flipV="1">
              <a:off x="6348760" y="3677338"/>
              <a:ext cx="418497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6451624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7951379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8560640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6597097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3" idx="4"/>
              <a:endCxn id="5" idx="7"/>
            </p:cNvCxnSpPr>
            <p:nvPr/>
          </p:nvCxnSpPr>
          <p:spPr>
            <a:xfrm flipV="1">
              <a:off x="8096852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4"/>
              <a:endCxn id="5" idx="1"/>
            </p:cNvCxnSpPr>
            <p:nvPr/>
          </p:nvCxnSpPr>
          <p:spPr>
            <a:xfrm flipH="1" flipV="1">
              <a:off x="8492400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Binary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811241" cy="4351338"/>
          </a:xfrm>
        </p:spPr>
        <p:txBody>
          <a:bodyPr>
            <a:noAutofit/>
          </a:bodyPr>
          <a:lstStyle/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full binary tree</a:t>
            </a:r>
            <a:r>
              <a:rPr lang="en-US" sz="2200" dirty="0"/>
              <a:t> is a binary tree where each node has either zero or two children.</a:t>
            </a:r>
            <a:endParaRPr lang="en-US" sz="2200" dirty="0"/>
          </a:p>
          <a:p>
            <a:pPr lvl="1"/>
            <a:r>
              <a:rPr lang="en-US" sz="2000" dirty="0"/>
              <a:t>A full binary tree is either a single node, or a tree in which the two subtrees of the root are full binary trees.</a:t>
            </a:r>
            <a:endParaRPr lang="en-US" sz="2000" dirty="0"/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complete binary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tree</a:t>
            </a:r>
            <a:r>
              <a:rPr lang="en-US" sz="2200" dirty="0"/>
              <a:t> is a binary tree where every level, except possibly the last, is completely filled, and all nodes in the last level are as far left as possible.</a:t>
            </a:r>
            <a:endParaRPr lang="en-US" sz="2200" dirty="0"/>
          </a:p>
          <a:p>
            <a:pPr lvl="1"/>
            <a:r>
              <a:rPr lang="en-US" sz="2000" dirty="0"/>
              <a:t>A complete binary tree can be efficiently represented using an array.</a:t>
            </a:r>
            <a:endParaRPr lang="en-US" sz="2000" dirty="0"/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perfect binary tree</a:t>
            </a:r>
            <a:r>
              <a:rPr lang="en-US" sz="2200" dirty="0"/>
              <a:t> is a binary tree where all non-leaf nodes have two children and all leaves have same depth.</a:t>
            </a:r>
            <a:endParaRPr lang="en-US" sz="2200" dirty="0"/>
          </a:p>
          <a:p>
            <a:pPr lvl="1"/>
            <a:r>
              <a:rPr lang="en-US" sz="2000" dirty="0"/>
              <a:t>CLRS call perfect binary trees as complete binary trees.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38" y="1825625"/>
            <a:ext cx="1485162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48" y="3286125"/>
            <a:ext cx="1888051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35"/>
          <a:stretch>
            <a:fillRect/>
          </a:stretch>
        </p:blipFill>
        <p:spPr bwMode="auto">
          <a:xfrm>
            <a:off x="7255947" y="4815752"/>
            <a:ext cx="1888051" cy="7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55610"/>
            <a:ext cx="6554157" cy="3737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47509" y="1828800"/>
            <a:ext cx="2467841" cy="155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struct Node {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*parent;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*left;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*right;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023094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nodes have more children?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General Trees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65276"/>
            <a:ext cx="6987886" cy="38275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7963" y="1828800"/>
            <a:ext cx="2987387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struct Node {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*parent;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firstChild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nextSibling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828800"/>
            <a:ext cx="447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“Left-child, right-sibling representation.”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  <a:endParaRPr lang="en-US" sz="24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243580" y="365356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8878" y="365356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5173" y="296123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5713</Words>
  <Application>WPS 演示</Application>
  <PresentationFormat>On-screen Show (4:3)</PresentationFormat>
  <Paragraphs>412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方正书宋_GBK</vt:lpstr>
      <vt:lpstr>Wingdings</vt:lpstr>
      <vt:lpstr>Cambria Math</vt:lpstr>
      <vt:lpstr>Courier New</vt:lpstr>
      <vt:lpstr>Calibri Light</vt:lpstr>
      <vt:lpstr>Helvetica Neue</vt:lpstr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Office 主题​​</vt:lpstr>
      <vt:lpstr>Trees</vt:lpstr>
      <vt:lpstr>Trees</vt:lpstr>
      <vt:lpstr>Recursive definition of  Trees</vt:lpstr>
      <vt:lpstr>More terminology on Trees</vt:lpstr>
      <vt:lpstr>Binary Trees</vt:lpstr>
      <vt:lpstr>More terminology on Binary Trees</vt:lpstr>
      <vt:lpstr>Representing Binary Trees</vt:lpstr>
      <vt:lpstr>Representing General Trees</vt:lpstr>
      <vt:lpstr>Tree Traversals</vt:lpstr>
      <vt:lpstr>Preorder Traversal</vt:lpstr>
      <vt:lpstr>Postorder Traversal</vt:lpstr>
      <vt:lpstr>Inorder Traversal</vt:lpstr>
      <vt:lpstr>Complexity of recursive traversal</vt:lpstr>
      <vt:lpstr>Sample application of preorder traversal Directory Listing</vt:lpstr>
      <vt:lpstr>Iterative tree traversal</vt:lpstr>
      <vt:lpstr>Iterative inorder tree traversal</vt:lpstr>
      <vt:lpstr>Level-order traversal of trees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Chaodong</dc:creator>
  <cp:lastModifiedBy>yongyuhan</cp:lastModifiedBy>
  <cp:revision>54</cp:revision>
  <dcterms:created xsi:type="dcterms:W3CDTF">2021-10-20T09:50:05Z</dcterms:created>
  <dcterms:modified xsi:type="dcterms:W3CDTF">2021-10-20T09:50:05Z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