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90" r:id="rId3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Calibri" panose="020F050202020403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6" autoAdjust="0"/>
    <p:restoredTop sz="79838" autoAdjust="0"/>
  </p:normalViewPr>
  <p:slideViewPr>
    <p:cSldViewPr snapToGrid="0">
      <p:cViewPr varScale="1">
        <p:scale>
          <a:sx n="129" d="100"/>
          <a:sy n="129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0.pn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58.png"/><Relationship Id="rId7" Type="http://schemas.openxmlformats.org/officeDocument/2006/relationships/image" Target="../media/image36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55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7.png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Time complexity of </a:t>
                </a:r>
                <a:r>
                  <a:rPr lang="en-US" sz="2600" b="1" dirty="0" err="1"/>
                  <a:t>BSTSuccessor</a:t>
                </a:r>
                <a:r>
                  <a:rPr lang="en-US" sz="2600" dirty="0"/>
                  <a:t>?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is the height.</a:t>
                </a:r>
                <a:endParaRPr lang="en-US" dirty="0"/>
              </a:p>
              <a:p>
                <a:r>
                  <a:rPr lang="en-US" sz="2600" b="1" dirty="0" err="1"/>
                  <a:t>BSTPredecessor</a:t>
                </a:r>
                <a:r>
                  <a:rPr lang="en-US" sz="2600" dirty="0"/>
                  <a:t> can be designed and analyzed similarly.</a:t>
                </a:r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So far we’ve seen operations that do not change the BST.</a:t>
                </a:r>
                <a:endParaRPr lang="en-US" sz="2600" dirty="0"/>
              </a:p>
              <a:p>
                <a:pPr lvl="1"/>
                <a:r>
                  <a:rPr lang="en-US" b="1" dirty="0"/>
                  <a:t>Search</a:t>
                </a:r>
                <a:r>
                  <a:rPr lang="en-US" dirty="0"/>
                  <a:t>, </a:t>
                </a:r>
                <a:r>
                  <a:rPr lang="en-US" b="1" dirty="0"/>
                  <a:t>Min</a:t>
                </a:r>
                <a:r>
                  <a:rPr lang="en-US" dirty="0"/>
                  <a:t>/</a:t>
                </a:r>
                <a:r>
                  <a:rPr lang="en-US" b="1" dirty="0"/>
                  <a:t>Max</a:t>
                </a:r>
                <a:r>
                  <a:rPr lang="en-US" dirty="0"/>
                  <a:t>, </a:t>
                </a:r>
                <a:r>
                  <a:rPr lang="en-US" b="1" dirty="0"/>
                  <a:t>Successor</a:t>
                </a:r>
                <a:r>
                  <a:rPr lang="en-US" dirty="0"/>
                  <a:t>/</a:t>
                </a:r>
                <a:r>
                  <a:rPr lang="en-US" b="1" dirty="0"/>
                  <a:t>Predecessor</a:t>
                </a:r>
                <a:r>
                  <a:rPr lang="en-US" dirty="0"/>
                  <a:t>.</a:t>
                </a:r>
                <a:endParaRPr lang="en-US" dirty="0"/>
              </a:p>
              <a:p>
                <a:r>
                  <a:rPr lang="en-US" sz="2600" dirty="0"/>
                  <a:t>How about operations that will change the BST?</a:t>
                </a:r>
                <a:endParaRPr lang="en-US" sz="2600" dirty="0"/>
              </a:p>
              <a:p>
                <a:pPr lvl="1"/>
                <a:r>
                  <a:rPr lang="en-US" b="1" dirty="0"/>
                  <a:t>Insert</a:t>
                </a:r>
                <a:r>
                  <a:rPr lang="en-US" dirty="0"/>
                  <a:t> and </a:t>
                </a:r>
                <a:r>
                  <a:rPr lang="en-US" b="1" dirty="0"/>
                  <a:t>Remove</a:t>
                </a:r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764914" y="5388969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!=NULL)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==x)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x = y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y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above procedure is correct?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  <a:blipFill rotWithShape="1">
                <a:blip r:embed="rId1"/>
                <a:stretch>
                  <a:fillRect t="-17" b="-23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439638" y="3405621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/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2085712" y="406033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36.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084298" y="3729289"/>
            <a:ext cx="384464" cy="29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10512" y="4606510"/>
            <a:ext cx="180571" cy="397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536727" y="5430528"/>
            <a:ext cx="440767" cy="935074"/>
            <a:chOff x="6536727" y="5430528"/>
            <a:chExt cx="440767" cy="9350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9" idx="5"/>
              <a:endCxn id="23" idx="0"/>
            </p:cNvCxnSpPr>
            <p:nvPr/>
          </p:nvCxnSpPr>
          <p:spPr>
            <a:xfrm>
              <a:off x="6536727" y="5430528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Time complexity of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</m:oMath>
                </a14:m>
                <a:r>
                  <a:rPr lang="en-US" sz="2400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400" dirty="0"/>
                  <a:t> is the height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the BST tree.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 rotWithShape="1">
                <a:blip r:embed="rId1"/>
                <a:stretch>
                  <a:fillRect t="-19" b="-21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267693" y="3509239"/>
            <a:ext cx="1917122" cy="1953491"/>
            <a:chOff x="1070265" y="3523379"/>
            <a:chExt cx="1917122" cy="1953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/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" name="直接连接符 7"/>
            <p:cNvCxnSpPr>
              <a:stCxn id="5" idx="3"/>
              <a:endCxn id="10" idx="0"/>
            </p:cNvCxnSpPr>
            <p:nvPr/>
          </p:nvCxnSpPr>
          <p:spPr>
            <a:xfrm flipH="1">
              <a:off x="1262497" y="4286374"/>
              <a:ext cx="503111" cy="40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5"/>
              <a:endCxn id="14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等腰三角形 13"/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等腰三角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>
              <a:stCxn id="5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" t="-149" r="-7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5928013" y="3509239"/>
            <a:ext cx="1278082" cy="1953491"/>
            <a:chOff x="1709305" y="3523379"/>
            <a:chExt cx="1278082" cy="1953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椭圆 23"/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椭圆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>
              <a:stCxn id="24" idx="5"/>
              <a:endCxn id="28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等腰三角形 27"/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等腰三角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9" name="直接连接符 28"/>
            <p:cNvCxnSpPr>
              <a:stCxn id="24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/>
          <p:cNvSpPr/>
          <p:nvPr/>
        </p:nvSpPr>
        <p:spPr>
          <a:xfrm>
            <a:off x="3899612" y="4272234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5" t="-18" r="-2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6270" y="160940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one single child.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position.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270" y="1609409"/>
                <a:ext cx="7886700" cy="1658073"/>
              </a:xfrm>
              <a:blipFill rotWithShape="1">
                <a:blip r:embed="rId1"/>
                <a:stretch>
                  <a:fillRect t="-19" b="-21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623455" y="3347922"/>
            <a:ext cx="2363932" cy="2557583"/>
            <a:chOff x="1111828" y="3397827"/>
            <a:chExt cx="2363932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椭圆 19"/>
                <p:cNvSpPr/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5" name="直接连接符 24"/>
            <p:cNvCxnSpPr>
              <a:stCxn id="20" idx="3"/>
              <a:endCxn id="32" idx="0"/>
            </p:cNvCxnSpPr>
            <p:nvPr/>
          </p:nvCxnSpPr>
          <p:spPr>
            <a:xfrm flipH="1">
              <a:off x="1750870" y="4022852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5"/>
              <a:endCxn id="33" idx="0"/>
            </p:cNvCxnSpPr>
            <p:nvPr/>
          </p:nvCxnSpPr>
          <p:spPr>
            <a:xfrm>
              <a:off x="2525839" y="4022852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椭圆 31"/>
                <p:cNvSpPr/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椭圆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/>
                <p:cNvSpPr/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4" name="直接连接符 33"/>
            <p:cNvCxnSpPr>
              <a:stCxn id="20" idx="0"/>
            </p:cNvCxnSpPr>
            <p:nvPr/>
          </p:nvCxnSpPr>
          <p:spPr>
            <a:xfrm flipV="1">
              <a:off x="2389910" y="3397827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2" idx="5"/>
              <a:endCxn id="37" idx="0"/>
            </p:cNvCxnSpPr>
            <p:nvPr/>
          </p:nvCxnSpPr>
          <p:spPr>
            <a:xfrm>
              <a:off x="1886799" y="4603530"/>
              <a:ext cx="310879" cy="147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等腰三角形 35"/>
                <p:cNvSpPr/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等腰三角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椭圆 36"/>
                <p:cNvSpPr/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椭圆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等腰三角形 41"/>
                <p:cNvSpPr/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等腰三角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blipFill rotWithShape="1">
                  <a:blip r:embed="rId7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3" name="直接连接符 42"/>
            <p:cNvCxnSpPr>
              <a:stCxn id="37" idx="3"/>
              <a:endCxn id="42" idx="0"/>
            </p:cNvCxnSpPr>
            <p:nvPr/>
          </p:nvCxnSpPr>
          <p:spPr>
            <a:xfrm flipH="1">
              <a:off x="1558637" y="5078912"/>
              <a:ext cx="503112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7" idx="5"/>
              <a:endCxn id="36" idx="0"/>
            </p:cNvCxnSpPr>
            <p:nvPr/>
          </p:nvCxnSpPr>
          <p:spPr>
            <a:xfrm>
              <a:off x="2333607" y="5078912"/>
              <a:ext cx="503112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箭头: 右 51"/>
          <p:cNvSpPr/>
          <p:nvPr/>
        </p:nvSpPr>
        <p:spPr>
          <a:xfrm>
            <a:off x="3631621" y="4257987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4689" y="3347922"/>
            <a:ext cx="2810741" cy="2192416"/>
            <a:chOff x="5113173" y="3347922"/>
            <a:chExt cx="2810741" cy="21924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/>
                <p:cNvSpPr/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椭圆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4" idx="3"/>
              <a:endCxn id="57" idx="0"/>
            </p:cNvCxnSpPr>
            <p:nvPr/>
          </p:nvCxnSpPr>
          <p:spPr>
            <a:xfrm flipH="1">
              <a:off x="6199024" y="3972947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4" idx="5"/>
              <a:endCxn id="58" idx="0"/>
            </p:cNvCxnSpPr>
            <p:nvPr/>
          </p:nvCxnSpPr>
          <p:spPr>
            <a:xfrm>
              <a:off x="6973993" y="3972947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/>
                <p:cNvSpPr/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等腰三角形 57"/>
                <p:cNvSpPr/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等腰三角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9" name="直接连接符 58"/>
            <p:cNvCxnSpPr>
              <a:stCxn id="54" idx="0"/>
            </p:cNvCxnSpPr>
            <p:nvPr/>
          </p:nvCxnSpPr>
          <p:spPr>
            <a:xfrm flipV="1">
              <a:off x="6838064" y="3347922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等腰三角形 60"/>
                <p:cNvSpPr/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等腰三角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等腰三角形 62"/>
                <p:cNvSpPr/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等腰三角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blipFill rotWithShape="1">
                  <a:blip r:embed="rId7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4" name="直接连接符 63"/>
            <p:cNvCxnSpPr>
              <a:stCxn id="57" idx="3"/>
              <a:endCxn id="63" idx="0"/>
            </p:cNvCxnSpPr>
            <p:nvPr/>
          </p:nvCxnSpPr>
          <p:spPr>
            <a:xfrm flipH="1">
              <a:off x="5559982" y="4553625"/>
              <a:ext cx="503113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7" idx="5"/>
              <a:endCxn id="61" idx="0"/>
            </p:cNvCxnSpPr>
            <p:nvPr/>
          </p:nvCxnSpPr>
          <p:spPr>
            <a:xfrm>
              <a:off x="6334953" y="4553625"/>
              <a:ext cx="503111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" t="-135" r="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6" t="-57" r="21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children.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𝑟𝑖𝑔ℎ𝑡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3b: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𝑟𝑖𝑔ℎ𝑡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 rotWithShape="1">
                <a:blip r:embed="rId1"/>
                <a:stretch>
                  <a:fillRect t="-19" b="-36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28650" y="3431384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椭圆 37"/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椭圆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9" name="直接连接符 38"/>
            <p:cNvCxnSpPr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/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等腰三角形 43"/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等腰三角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5" name="直接连接符 44"/>
            <p:cNvCxnSpPr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等腰三角形 47"/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等腰三角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/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等腰三角形 49"/>
                <p:cNvSpPr/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等腰三角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7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3" name="直接连接符 52"/>
            <p:cNvCxnSpPr>
              <a:stCxn id="49" idx="3"/>
              <a:endCxn id="50" idx="0"/>
            </p:cNvCxnSpPr>
            <p:nvPr/>
          </p:nvCxnSpPr>
          <p:spPr>
            <a:xfrm flipH="1">
              <a:off x="2543598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等腰三角形 72"/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等腰三角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8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椭圆 73"/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椭圆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等腰三角形 74"/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等腰三角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10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6" name="直接连接符 75"/>
            <p:cNvCxnSpPr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" t="-151" r="-54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min value node 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in subtree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guaranteed to be non-empty)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blipFill rotWithShape="1">
                <a:blip r:embed="rId12"/>
                <a:stretch>
                  <a:fillRect t="-16" r="4" b="-40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BSTSuccessor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(z)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3" t="-146" r="6" b="-26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BSTSuccessor(z)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  <a:t> can be:</a:t>
                </a:r>
                <a:endParaRPr lang="en-US" sz="2000" dirty="0">
                  <a:solidFill>
                    <a:srgbClr val="C00000"/>
                  </a:solidFill>
                  <a:cs typeface="Courier New" panose="02070409020205090404" pitchFamily="49" charset="0"/>
                </a:endParaRPr>
              </a:p>
              <a:p>
                <a:pPr marL="215900" indent="-21590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5900" indent="-215900">
                  <a:buFont typeface="Arial" panose="020B0604020202090204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BSTMin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r.left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blipFill rotWithShape="1">
                <a:blip r:embed="rId14"/>
                <a:stretch>
                  <a:fillRect t="-21" r="4" b="-25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𝑟𝑖𝑔ℎ𝑡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 rotWithShape="1">
                <a:blip r:embed="rId1"/>
                <a:stretch>
                  <a:fillRect t="-26" b="-18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28650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椭圆 37"/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椭圆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9" name="直接连接符 38"/>
            <p:cNvCxnSpPr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/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等腰三角形 43"/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等腰三角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5" name="直接连接符 44"/>
            <p:cNvCxnSpPr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等腰三角形 47"/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等腰三角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/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0" name="直接连接符 59"/>
            <p:cNvCxnSpPr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等腰三角形 72"/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等腰三角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7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椭圆 73"/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椭圆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等腰三角形 74"/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等腰三角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9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6" name="直接连接符 75"/>
            <p:cNvCxnSpPr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8" t="-43" r="19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4959007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椭圆 27"/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椭圆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9" name="直接连接符 28"/>
            <p:cNvCxnSpPr>
              <a:stCxn id="28" idx="3"/>
              <a:endCxn id="3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8" idx="5"/>
              <a:endCxn id="32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/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等腰三角形 31"/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等腰三角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>
              <a:stCxn id="2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1" idx="5"/>
              <a:endCxn id="35" idx="0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等腰三角形 34"/>
                <p:cNvSpPr/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等腰三角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等腰三角形 41"/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等腰三角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 rotWithShape="1">
                  <a:blip r:embed="rId7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/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等腰三角形 45"/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等腰三角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 rotWithShape="1">
                  <a:blip r:embed="rId9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1" name="直接连接符 50"/>
            <p:cNvCxnSpPr>
              <a:stCxn id="43" idx="3"/>
              <a:endCxn id="46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3" idx="5"/>
              <a:endCxn id="42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31" idx="3"/>
              <a:endCxn id="43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箭头: 右 54"/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" t="-43" r="8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𝑟𝑖𝑔ℎ𝑡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 rotWithShape="1">
                <a:blip r:embed="rId1"/>
                <a:stretch>
                  <a:fillRect t="-26" b="-18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" t="-7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19" name="组合 118"/>
          <p:cNvGrpSpPr/>
          <p:nvPr/>
        </p:nvGrpSpPr>
        <p:grpSpPr>
          <a:xfrm>
            <a:off x="628650" y="2904394"/>
            <a:ext cx="3556345" cy="3364048"/>
            <a:chOff x="628650" y="2904394"/>
            <a:chExt cx="3556345" cy="33640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/>
                <p:cNvSpPr/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椭圆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7" name="直接连接符 56"/>
            <p:cNvCxnSpPr>
              <a:stCxn id="53" idx="3"/>
              <a:endCxn id="59" idx="0"/>
            </p:cNvCxnSpPr>
            <p:nvPr/>
          </p:nvCxnSpPr>
          <p:spPr>
            <a:xfrm flipH="1">
              <a:off x="2115453" y="3529419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3" idx="5"/>
              <a:endCxn id="61" idx="0"/>
            </p:cNvCxnSpPr>
            <p:nvPr/>
          </p:nvCxnSpPr>
          <p:spPr>
            <a:xfrm>
              <a:off x="3235074" y="3529419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椭圆 58"/>
                <p:cNvSpPr/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椭圆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等腰三角形 60"/>
                <p:cNvSpPr/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等腰三角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2" name="直接连接符 61"/>
            <p:cNvCxnSpPr>
              <a:stCxn id="53" idx="0"/>
            </p:cNvCxnSpPr>
            <p:nvPr/>
          </p:nvCxnSpPr>
          <p:spPr>
            <a:xfrm flipV="1">
              <a:off x="3099145" y="2904394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9" idx="5"/>
              <a:endCxn id="65" idx="1"/>
            </p:cNvCxnSpPr>
            <p:nvPr/>
          </p:nvCxnSpPr>
          <p:spPr>
            <a:xfrm>
              <a:off x="2251382" y="4122115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等腰三角形 63"/>
                <p:cNvSpPr/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等腰三角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椭圆 64"/>
                <p:cNvSpPr/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椭圆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66" name="等腰三角形 65"/>
            <p:cNvSpPr/>
            <p:nvPr/>
          </p:nvSpPr>
          <p:spPr>
            <a:xfrm>
              <a:off x="1597903" y="4840610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>
              <a:stCxn id="65" idx="3"/>
              <a:endCxn id="66" idx="0"/>
            </p:cNvCxnSpPr>
            <p:nvPr/>
          </p:nvCxnSpPr>
          <p:spPr>
            <a:xfrm flipH="1">
              <a:off x="2528007" y="4585479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5" idx="5"/>
              <a:endCxn id="64" idx="0"/>
            </p:cNvCxnSpPr>
            <p:nvPr/>
          </p:nvCxnSpPr>
          <p:spPr>
            <a:xfrm>
              <a:off x="3042842" y="4585479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等腰三角形 68"/>
                <p:cNvSpPr/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等腰三角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blipFill rotWithShape="1">
                  <a:blip r:embed="rId8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椭圆 69"/>
                <p:cNvSpPr/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椭圆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等腰三角形 70"/>
                <p:cNvSpPr/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等腰三角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blipFill rotWithShape="1">
                  <a:blip r:embed="rId10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2" name="直接连接符 71"/>
            <p:cNvCxnSpPr>
              <a:stCxn id="70" idx="3"/>
              <a:endCxn id="71" idx="0"/>
            </p:cNvCxnSpPr>
            <p:nvPr/>
          </p:nvCxnSpPr>
          <p:spPr>
            <a:xfrm flipH="1">
              <a:off x="880206" y="4585479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0" idx="5"/>
              <a:endCxn id="69" idx="0"/>
            </p:cNvCxnSpPr>
            <p:nvPr/>
          </p:nvCxnSpPr>
          <p:spPr>
            <a:xfrm>
              <a:off x="1459923" y="4585479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59" idx="3"/>
              <a:endCxn id="70" idx="7"/>
            </p:cNvCxnSpPr>
            <p:nvPr/>
          </p:nvCxnSpPr>
          <p:spPr>
            <a:xfrm flipH="1">
              <a:off x="1459923" y="4122115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梯形 90"/>
                <p:cNvSpPr/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梯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blipFill rotWithShape="1">
                  <a:blip r:embed="rId11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椭圆 81"/>
                <p:cNvSpPr/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椭圆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blipFill rotWithShape="1">
                  <a:blip r:embed="rId1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3" name="直接连接符 82"/>
            <p:cNvCxnSpPr>
              <a:stCxn id="66" idx="0"/>
              <a:endCxn id="82" idx="7"/>
            </p:cNvCxnSpPr>
            <p:nvPr/>
          </p:nvCxnSpPr>
          <p:spPr>
            <a:xfrm flipH="1">
              <a:off x="2317994" y="4840610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椭圆 84"/>
                <p:cNvSpPr/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椭圆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blipFill rotWithShape="1">
                  <a:blip r:embed="rId1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8" name="直接连接符 87"/>
            <p:cNvCxnSpPr>
              <a:stCxn id="82" idx="5"/>
              <a:endCxn id="85" idx="1"/>
            </p:cNvCxnSpPr>
            <p:nvPr/>
          </p:nvCxnSpPr>
          <p:spPr>
            <a:xfrm>
              <a:off x="2317994" y="5619039"/>
              <a:ext cx="76094" cy="94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/>
                <p:cNvSpPr/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矩形 93"/>
              <p:cNvSpPr/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BSTSuccessor(z)</a:t>
                </a:r>
                <a:r>
                  <a:rPr lang="en-US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  <a:t>,</a:t>
                </a:r>
                <a:br>
                  <a:rPr lang="en-US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</a:br>
                <a:r>
                  <a:rPr lang="en-US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𝑙𝑒𝑓𝑡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𝑁𝑈𝐿𝐿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  <a:blipFill rotWithShape="1">
                <a:blip r:embed="rId15"/>
                <a:stretch>
                  <a:fillRect l="-1" t="-86" r="6" b="-35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23" name="组合 122"/>
          <p:cNvGrpSpPr/>
          <p:nvPr/>
        </p:nvGrpSpPr>
        <p:grpSpPr>
          <a:xfrm>
            <a:off x="4705388" y="2901855"/>
            <a:ext cx="3556345" cy="3363515"/>
            <a:chOff x="4705388" y="2901855"/>
            <a:chExt cx="3556345" cy="33635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椭圆 95"/>
                <p:cNvSpPr/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椭圆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97" name="直接连接符 96"/>
            <p:cNvCxnSpPr>
              <a:stCxn id="96" idx="3"/>
              <a:endCxn id="99" idx="0"/>
            </p:cNvCxnSpPr>
            <p:nvPr/>
          </p:nvCxnSpPr>
          <p:spPr>
            <a:xfrm flipH="1">
              <a:off x="6192191" y="3526880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6" idx="5"/>
              <a:endCxn id="100" idx="0"/>
            </p:cNvCxnSpPr>
            <p:nvPr/>
          </p:nvCxnSpPr>
          <p:spPr>
            <a:xfrm>
              <a:off x="7311812" y="3526880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/>
                <p:cNvSpPr/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blipFill rotWithShape="1">
                  <a:blip r:embed="rId1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等腰三角形 99"/>
                <p:cNvSpPr/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等腰三角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01" name="直接连接符 100"/>
            <p:cNvCxnSpPr>
              <a:stCxn id="96" idx="0"/>
            </p:cNvCxnSpPr>
            <p:nvPr/>
          </p:nvCxnSpPr>
          <p:spPr>
            <a:xfrm flipV="1">
              <a:off x="7175883" y="2901855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9" idx="5"/>
              <a:endCxn id="104" idx="1"/>
            </p:cNvCxnSpPr>
            <p:nvPr/>
          </p:nvCxnSpPr>
          <p:spPr>
            <a:xfrm>
              <a:off x="6328120" y="4119576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等腰三角形 102"/>
                <p:cNvSpPr/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等腰三角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椭圆 103"/>
                <p:cNvSpPr/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椭圆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05" name="等腰三角形 104"/>
            <p:cNvSpPr/>
            <p:nvPr/>
          </p:nvSpPr>
          <p:spPr>
            <a:xfrm>
              <a:off x="5674641" y="4838071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/>
            <p:cNvCxnSpPr>
              <a:stCxn id="104" idx="3"/>
              <a:endCxn id="105" idx="0"/>
            </p:cNvCxnSpPr>
            <p:nvPr/>
          </p:nvCxnSpPr>
          <p:spPr>
            <a:xfrm flipH="1">
              <a:off x="6604745" y="4582940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4" idx="5"/>
              <a:endCxn id="103" idx="0"/>
            </p:cNvCxnSpPr>
            <p:nvPr/>
          </p:nvCxnSpPr>
          <p:spPr>
            <a:xfrm>
              <a:off x="7119580" y="4582940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等腰三角形 107"/>
                <p:cNvSpPr/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等腰三角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blipFill rotWithShape="1">
                  <a:blip r:embed="rId8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椭圆 108"/>
                <p:cNvSpPr/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椭圆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等腰三角形 109"/>
                <p:cNvSpPr/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等腰三角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blipFill rotWithShape="1">
                  <a:blip r:embed="rId10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11" name="直接连接符 110"/>
            <p:cNvCxnSpPr>
              <a:stCxn id="109" idx="3"/>
              <a:endCxn id="110" idx="0"/>
            </p:cNvCxnSpPr>
            <p:nvPr/>
          </p:nvCxnSpPr>
          <p:spPr>
            <a:xfrm flipH="1">
              <a:off x="4956944" y="4582940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9" idx="5"/>
              <a:endCxn id="108" idx="0"/>
            </p:cNvCxnSpPr>
            <p:nvPr/>
          </p:nvCxnSpPr>
          <p:spPr>
            <a:xfrm>
              <a:off x="5536661" y="4582940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9" idx="3"/>
              <a:endCxn id="109" idx="7"/>
            </p:cNvCxnSpPr>
            <p:nvPr/>
          </p:nvCxnSpPr>
          <p:spPr>
            <a:xfrm flipH="1">
              <a:off x="5536661" y="4119576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梯形 113"/>
                <p:cNvSpPr/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梯形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blipFill rotWithShape="1">
                  <a:blip r:embed="rId17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椭圆 114"/>
                <p:cNvSpPr/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椭圆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blipFill rotWithShape="1">
                  <a:blip r:embed="rId1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16" name="直接连接符 115"/>
            <p:cNvCxnSpPr>
              <a:stCxn id="105" idx="0"/>
              <a:endCxn id="115" idx="7"/>
            </p:cNvCxnSpPr>
            <p:nvPr/>
          </p:nvCxnSpPr>
          <p:spPr>
            <a:xfrm flipH="1">
              <a:off x="6394732" y="4838071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矩形 119"/>
                <p:cNvSpPr/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0" name="矩形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124" name="箭头: 右 123"/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/>
              <p:cNvSpPr txBox="1"/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blipFill rotWithShape="1">
                <a:blip r:embed="rId18"/>
                <a:stretch>
                  <a:fillRect l="-17" t="-79" r="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  <p:bldP spid="124" grpId="0" animBg="1"/>
      <p:bldP spid="1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from the BST tree.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a single child.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position.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𝑟𝑖𝑔ℎ𝑡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𝑟𝑖𝑔ℎ𝑡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2035201" y="6136925"/>
            <a:ext cx="3351068" cy="1609659"/>
            <a:chOff x="810921" y="4852955"/>
            <a:chExt cx="3351068" cy="160965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21" y="4852955"/>
              <a:ext cx="3351068" cy="16096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3257574" y="60932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3a</a:t>
              </a:r>
              <a:endParaRPr 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27813" y="5760412"/>
            <a:ext cx="2906646" cy="1884927"/>
            <a:chOff x="5434448" y="4726632"/>
            <a:chExt cx="2906646" cy="188492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448" y="4726632"/>
              <a:ext cx="2898631" cy="18623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5" name="文本框 24"/>
            <p:cNvSpPr txBox="1"/>
            <p:nvPr/>
          </p:nvSpPr>
          <p:spPr>
            <a:xfrm>
              <a:off x="7420649" y="624222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3b</a:t>
              </a:r>
              <a:endParaRPr 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" t="-53" r="-4634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" t="-114" r="-464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6" t="-21" r="-4628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6" t="-94" r="-297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Worst-case time complexity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4" t="-38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/>
      <p:bldP spid="3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en-US" sz="20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en-US" sz="20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en-US" sz="20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435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2435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BST also supports other operations of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" t="-135" r="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height of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varies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" t="-72" r="4" b="-29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cs typeface="Courier New" panose="02070409020205090404" pitchFamily="49" charset="0"/>
              </a:rPr>
              <a:t>Set</a:t>
            </a:r>
            <a:r>
              <a:rPr lang="en-US" dirty="0"/>
              <a:t> Abstract Data Type (ADT)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Set</a:t>
            </a:r>
            <a:r>
              <a:rPr lang="en-US" sz="2400" dirty="0"/>
              <a:t> ADT is used to represent a </a:t>
            </a:r>
            <a:r>
              <a:rPr lang="en-US" sz="2400" i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elements with (usually distinct) </a:t>
            </a:r>
            <a:r>
              <a:rPr lang="en-US" sz="2400" i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values.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Each element has a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key</a:t>
            </a:r>
            <a:r>
              <a:rPr lang="en-US" sz="2000" dirty="0"/>
              <a:t> field and a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data</a:t>
            </a:r>
            <a:r>
              <a:rPr lang="en-US" sz="2000" dirty="0"/>
              <a:t> field.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/>
              <a:t>Operations the </a:t>
            </a:r>
            <a:r>
              <a:rPr lang="en-US" sz="2400" b="1" dirty="0"/>
              <a:t>Set</a:t>
            </a:r>
            <a:r>
              <a:rPr lang="en-US" sz="2400" dirty="0"/>
              <a:t> ADT should support: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Search(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an element in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 with key value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sz="2000" dirty="0">
                <a:cs typeface="Courier New" panose="02070409020205090404" pitchFamily="49" charset="0"/>
              </a:rPr>
              <a:t>.</a:t>
            </a:r>
            <a:endParaRPr lang="en-US" sz="2000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Insert(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Add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x</a:t>
            </a:r>
            <a:r>
              <a:rPr lang="en-US" sz="2000" dirty="0"/>
              <a:t> to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(What if element with same key exists?)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x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, assuming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x</a:t>
            </a:r>
            <a:r>
              <a:rPr lang="en-US" sz="2000" dirty="0"/>
              <a:t> is in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with key value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/>
              <a:t>If elements are from an ordered universe (</a:t>
            </a:r>
            <a:r>
              <a:rPr lang="en-US" sz="2400" b="1" dirty="0" err="1"/>
              <a:t>OSet</a:t>
            </a:r>
            <a:r>
              <a:rPr lang="en-US" sz="2400" dirty="0"/>
              <a:t>):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minimum/maximum element in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smallest element in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 that is larger than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sz="2000" dirty="0"/>
              <a:t>).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largest element in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r>
              <a:rPr lang="en-US" sz="2000" dirty="0"/>
              <a:t> that is smaller than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k</a:t>
            </a:r>
            <a:r>
              <a:rPr lang="en-US" sz="2000" dirty="0"/>
              <a:t>).</a:t>
            </a:r>
            <a:endParaRPr 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233160" y="581659"/>
            <a:ext cx="2686050" cy="2057400"/>
            <a:chOff x="5829300" y="4291445"/>
            <a:chExt cx="2686050" cy="2057400"/>
          </a:xfrm>
        </p:grpSpPr>
        <p:grpSp>
          <p:nvGrpSpPr>
            <p:cNvPr id="6" name="组合 5"/>
            <p:cNvGrpSpPr/>
            <p:nvPr/>
          </p:nvGrpSpPr>
          <p:grpSpPr>
            <a:xfrm>
              <a:off x="6037118" y="4432301"/>
              <a:ext cx="922482" cy="735011"/>
              <a:chOff x="6151418" y="4432301"/>
              <a:chExt cx="922482" cy="73501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010025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Alice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384472" y="4799806"/>
              <a:ext cx="922482" cy="735011"/>
              <a:chOff x="6151418" y="4432301"/>
              <a:chExt cx="922482" cy="73501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021437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Bob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male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49554" y="5462587"/>
              <a:ext cx="922482" cy="735011"/>
              <a:chOff x="6151418" y="4432301"/>
              <a:chExt cx="922482" cy="73501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114582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Emma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829300" y="4291445"/>
              <a:ext cx="268605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operations given by an adversary, the resulting BST can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/>
                <a:r>
                  <a:rPr lang="en-US" sz="2000" dirty="0"/>
                  <a:t>E.g., insert the elements in increasing order.</a:t>
                </a:r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expected height of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randomly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built BST?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Build the BST from an empty BST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operations.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insertion orders is equally likely to happen.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expected height of a randomly built BST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r>
              <a:rPr lang="en-US" dirty="0"/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(Binary-Search-</a:t>
            </a:r>
            <a:r>
              <a:rPr lang="en-US" sz="3200" b="1" dirty="0"/>
              <a:t>Tre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 + He</a:t>
            </a:r>
            <a:r>
              <a:rPr lang="en-US" sz="3200" b="1" dirty="0"/>
              <a:t>ap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 err="1"/>
                  <a:t>Treap</a:t>
                </a:r>
                <a:r>
                  <a:rPr lang="en-US" sz="2400" dirty="0"/>
                  <a:t> is a </a:t>
                </a:r>
                <a:r>
                  <a:rPr lang="en-US" sz="2400" i="1" dirty="0"/>
                  <a:t>binary tree</a:t>
                </a:r>
                <a:r>
                  <a:rPr lang="en-US" sz="2400" dirty="0"/>
                  <a:t> in which each node has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</a:t>
                </a:r>
                <a:r>
                  <a:rPr lang="en-US" sz="2400" dirty="0"/>
                  <a:t>, and a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values</a:t>
                </a:r>
                <a:r>
                  <a:rPr lang="en-US" sz="2400" dirty="0"/>
                  <a:t> must satisfy the BST-property: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left sub-tree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right sub-tree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values</a:t>
                </a:r>
                <a:r>
                  <a:rPr lang="en-US" sz="2400" dirty="0"/>
                  <a:t> must satisfy the </a:t>
                </a:r>
                <a:r>
                  <a:rPr lang="en-US" sz="2400" dirty="0" err="1"/>
                  <a:t>MinHeap</a:t>
                </a:r>
                <a:r>
                  <a:rPr lang="en-US" sz="2400" dirty="0"/>
                  <a:t>-property: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descendent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4899756" y="4423501"/>
            <a:ext cx="3615594" cy="2069373"/>
            <a:chOff x="5192433" y="4423501"/>
            <a:chExt cx="3615594" cy="2069373"/>
          </a:xfrm>
        </p:grpSpPr>
        <p:cxnSp>
          <p:nvCxnSpPr>
            <p:cNvPr id="12" name="直接连接符 11"/>
            <p:cNvCxnSpPr>
              <a:stCxn id="18" idx="2"/>
              <a:endCxn id="19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直接连接符 26"/>
            <p:cNvCxnSpPr>
              <a:stCxn id="18" idx="2"/>
              <a:endCxn id="20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2" idx="0"/>
              <a:endCxn id="19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9" idx="2"/>
              <a:endCxn id="21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0" idx="2"/>
              <a:endCxn id="23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628960" y="4459425"/>
            <a:ext cx="529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dirty="0" err="1">
                <a:solidFill>
                  <a:srgbClr val="C00000"/>
                </a:solidFill>
              </a:rPr>
              <a:t>Treap</a:t>
            </a:r>
            <a:r>
              <a:rPr lang="en-US" sz="2000" dirty="0">
                <a:solidFill>
                  <a:srgbClr val="C00000"/>
                </a:solidFill>
              </a:rPr>
              <a:t> is not necessarily a complete binary tree.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(Thus it is not a </a:t>
            </a:r>
            <a:r>
              <a:rPr lang="en-US" sz="2000" dirty="0" err="1">
                <a:solidFill>
                  <a:srgbClr val="C00000"/>
                </a:solidFill>
              </a:rPr>
              <a:t>BinaryHeap</a:t>
            </a:r>
            <a:r>
              <a:rPr lang="en-US" sz="2000" dirty="0">
                <a:solidFill>
                  <a:srgbClr val="C00000"/>
                </a:solidFill>
              </a:rPr>
              <a:t>.)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600" dirty="0"/>
                  <a:t>Given a set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nodes with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key values and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priority values,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unique</a:t>
                </a:r>
                <a:r>
                  <a:rPr lang="en-US" sz="2600" dirty="0"/>
                  <a:t> </a:t>
                </a:r>
                <a:r>
                  <a:rPr lang="en-US" sz="2600" b="1" dirty="0" err="1"/>
                  <a:t>Treap</a:t>
                </a:r>
                <a:r>
                  <a:rPr lang="en-US" sz="2600" dirty="0"/>
                  <a:t> is determined.</a:t>
                </a:r>
                <a:endParaRPr lang="en-US" sz="2600" dirty="0"/>
              </a:p>
              <a:p>
                <a:pPr>
                  <a:spcBef>
                    <a:spcPts val="600"/>
                  </a:spcBef>
                </a:pPr>
                <a:r>
                  <a:rPr lang="en-US" sz="2600" dirty="0"/>
                  <a:t>Proof by induction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:</a:t>
                </a:r>
                <a:endParaRPr lang="en-US" sz="26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[Basis]:</a:t>
                </a:r>
                <a:r>
                  <a:rPr lang="en-US" sz="2000" dirty="0"/>
                  <a:t> The claim clearly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[Hypothesis]:</a:t>
                </a:r>
                <a:r>
                  <a:rPr lang="en-US" sz="2000" dirty="0"/>
                  <a:t> The claim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Step]:</a:t>
                </a:r>
                <a:r>
                  <a:rPr lang="en-US" sz="2000" dirty="0"/>
                  <a:t> 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nodes,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be the node with min priority. By </a:t>
                </a:r>
                <a:r>
                  <a:rPr lang="en-US" sz="2000" dirty="0" err="1"/>
                  <a:t>MinHeap</a:t>
                </a:r>
                <a:r>
                  <a:rPr lang="en-US" sz="2000" dirty="0"/>
                  <a:t>-property,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has to be the root of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 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set of nodes with key values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set of nodes with key values larger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BST-property, in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must in left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in right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induction hypothesis,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-2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Q:</a:t>
                </a:r>
                <a:r>
                  <a:rPr lang="en-US" sz="2400" dirty="0"/>
                  <a:t> How do we build 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A:</a:t>
                </a:r>
                <a:r>
                  <a:rPr lang="en-US" sz="2400" dirty="0"/>
                  <a:t> Starting from an empty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, whenever we are given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needs to be added, we assign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priority</a:t>
                </a:r>
                <a:r>
                  <a:rPr lang="en-US" sz="2400" dirty="0"/>
                  <a:t> for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and insert the node into the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Alternative view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-node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: a BST built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insertions, in the order of increasing priorities.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Why?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(Only need to worry about BST property if build 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Treap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in this order.)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Treap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is like a randomly built BST, regardless of the order of the insert operations!</a:t>
                </a:r>
                <a:r>
                  <a:rPr lang="en-US" sz="2400" dirty="0"/>
                  <a:t> (Since we 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priorities</a:t>
                </a:r>
                <a:r>
                  <a:rPr lang="en-US" sz="2400" dirty="0"/>
                  <a:t>!)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in expectation.</a:t>
                </a:r>
                <a:br>
                  <a:rPr lang="en-US" sz="2400" dirty="0"/>
                </a:br>
                <a:r>
                  <a:rPr lang="en-US" sz="2400" dirty="0"/>
                  <a:t>Therefore, all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are efficient in expectation.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(Even if the operations are given by an adversary.)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  <a:blipFill rotWithShape="1">
                <a:blip r:embed="rId1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324263" y="307426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33.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5027" y="3995165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0.18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/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连接符 19"/>
            <p:cNvCxnSpPr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/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连接符 19"/>
            <p:cNvCxnSpPr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/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/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13" t="-29" r="14" b="-1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/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椭圆 25"/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椭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等腰三角形 26"/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等腰三角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/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等腰三角形 33"/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等腰三角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/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/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/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等腰三角形 50"/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等腰三角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等腰三角形 52"/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等腰三角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等腰三角形 53"/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等腰三角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/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箭头: 手杖形 75"/>
          <p:cNvSpPr/>
          <p:nvPr/>
        </p:nvSpPr>
        <p:spPr>
          <a:xfrm rot="18649415">
            <a:off x="6410294" y="5364363"/>
            <a:ext cx="364386" cy="3019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38101" y="5697253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36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>
            <a:stCxn id="19" idx="0"/>
            <a:endCxn id="10" idx="2"/>
          </p:cNvCxnSpPr>
          <p:nvPr/>
        </p:nvCxnSpPr>
        <p:spPr>
          <a:xfrm flipH="1" flipV="1">
            <a:off x="6510346" y="5224898"/>
            <a:ext cx="649873" cy="47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/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/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13" t="-29" r="14" b="-1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/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椭圆 25"/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椭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等腰三角形 26"/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等腰三角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/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等腰三角形 33"/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等腰三角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/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/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/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等腰三角形 50"/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等腰三角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等腰三角形 52"/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等腰三角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等腰三角形 53"/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等腰三角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/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箭头: 手杖形 56"/>
          <p:cNvSpPr/>
          <p:nvPr/>
        </p:nvSpPr>
        <p:spPr>
          <a:xfrm rot="12600000" flipV="1">
            <a:off x="5701368" y="4475568"/>
            <a:ext cx="364386" cy="2883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/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/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13" t="-29" r="14" b="-1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/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椭圆 25"/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椭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等腰三角形 26"/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等腰三角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等腰三角形 32"/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等腰三角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等腰三角形 33"/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等腰三角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/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/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/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等腰三角形 50"/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等腰三角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2" name="直接连接符 51"/>
            <p:cNvCxnSpPr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等腰三角形 52"/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等腰三角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等腰三角形 53"/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等腰三角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5" name="直接连接符 54"/>
            <p:cNvCxnSpPr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/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37887" y="3160284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9" name="直接连接符 58"/>
            <p:cNvCxnSpPr>
              <a:stCxn id="9" idx="2"/>
              <a:endCxn id="58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7208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</a:rPr>
              <a:t>Use rotations to push-up violating nodes until </a:t>
            </a:r>
            <a:r>
              <a:rPr lang="en-US" sz="1800" dirty="0" err="1">
                <a:solidFill>
                  <a:srgbClr val="C00000"/>
                </a:solidFill>
              </a:rPr>
              <a:t>MinHeap</a:t>
            </a:r>
            <a:r>
              <a:rPr lang="en-US" sz="1800" dirty="0">
                <a:solidFill>
                  <a:srgbClr val="C00000"/>
                </a:solidFill>
              </a:rPr>
              <a:t>-property restored.</a:t>
            </a:r>
            <a:endParaRPr lang="en-US" sz="1800" dirty="0">
              <a:solidFill>
                <a:srgbClr val="C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35994" y="3446498"/>
            <a:ext cx="4072012" cy="2696907"/>
            <a:chOff x="488174" y="3000346"/>
            <a:chExt cx="4072012" cy="2696907"/>
          </a:xfrm>
        </p:grpSpPr>
        <p:grpSp>
          <p:nvGrpSpPr>
            <p:cNvPr id="71" name="组合 70"/>
            <p:cNvGrpSpPr/>
            <p:nvPr/>
          </p:nvGrpSpPr>
          <p:grpSpPr>
            <a:xfrm>
              <a:off x="1879982" y="3079186"/>
              <a:ext cx="1264642" cy="1162244"/>
              <a:chOff x="1879982" y="3079186"/>
              <a:chExt cx="1264642" cy="1162244"/>
            </a:xfrm>
          </p:grpSpPr>
          <p:sp>
            <p:nvSpPr>
              <p:cNvPr id="65" name="箭头: 右 64"/>
              <p:cNvSpPr/>
              <p:nvPr/>
            </p:nvSpPr>
            <p:spPr>
              <a:xfrm>
                <a:off x="1931905" y="3401450"/>
                <a:ext cx="1194955" cy="21322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箭头: 左 66"/>
              <p:cNvSpPr/>
              <p:nvPr/>
            </p:nvSpPr>
            <p:spPr>
              <a:xfrm>
                <a:off x="1931904" y="3689144"/>
                <a:ext cx="1194955" cy="213220"/>
              </a:xfrm>
              <a:prstGeom prst="lef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879982" y="3079186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right-rotate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942467" y="3872098"/>
                <a:ext cx="1139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left-rotate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88174" y="3000346"/>
              <a:ext cx="1584544" cy="2665506"/>
              <a:chOff x="488174" y="3000346"/>
              <a:chExt cx="1584544" cy="26655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椭圆 21"/>
                  <p:cNvSpPr/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椭圆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1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24" name="直接连接符 23"/>
              <p:cNvCxnSpPr>
                <a:stCxn id="22" idx="3"/>
                <a:endCxn id="26" idx="0"/>
              </p:cNvCxnSpPr>
              <p:nvPr/>
            </p:nvCxnSpPr>
            <p:spPr>
              <a:xfrm flipH="1">
                <a:off x="1061849" y="3763341"/>
                <a:ext cx="245003" cy="4168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2" idx="5"/>
                <a:endCxn id="27" idx="0"/>
              </p:cNvCxnSpPr>
              <p:nvPr/>
            </p:nvCxnSpPr>
            <p:spPr>
              <a:xfrm>
                <a:off x="1578710" y="3763341"/>
                <a:ext cx="247004" cy="4141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椭圆 25"/>
                  <p:cNvSpPr/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椭圆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等腰三角形 26"/>
                  <p:cNvSpPr/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等腰三角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3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28" name="直接连接符 27"/>
              <p:cNvCxnSpPr>
                <a:stCxn id="22" idx="0"/>
              </p:cNvCxnSpPr>
              <p:nvPr/>
            </p:nvCxnSpPr>
            <p:spPr>
              <a:xfrm flipV="1">
                <a:off x="1442781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等腰三角形 32"/>
                  <p:cNvSpPr/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等腰三角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4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等腰三角形 33"/>
                  <p:cNvSpPr/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等腰三角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5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35" name="直接连接符 34"/>
              <p:cNvCxnSpPr>
                <a:stCxn id="26" idx="3"/>
                <a:endCxn id="34" idx="0"/>
              </p:cNvCxnSpPr>
              <p:nvPr/>
            </p:nvCxnSpPr>
            <p:spPr>
              <a:xfrm flipH="1">
                <a:off x="735178" y="4508313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6" idx="5"/>
                <a:endCxn id="33" idx="0"/>
              </p:cNvCxnSpPr>
              <p:nvPr/>
            </p:nvCxnSpPr>
            <p:spPr>
              <a:xfrm>
                <a:off x="1197778" y="4508313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箭头: 手杖形 71"/>
              <p:cNvSpPr/>
              <p:nvPr/>
            </p:nvSpPr>
            <p:spPr>
              <a:xfrm rot="18649415">
                <a:off x="1260588" y="3919567"/>
                <a:ext cx="364386" cy="301964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971868" y="3000346"/>
              <a:ext cx="1588318" cy="2696907"/>
              <a:chOff x="2971868" y="3000346"/>
              <a:chExt cx="1588318" cy="269690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椭圆 46"/>
                  <p:cNvSpPr/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椭圆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48" name="直接连接符 47"/>
              <p:cNvCxnSpPr>
                <a:stCxn id="47" idx="5"/>
                <a:endCxn id="50" idx="0"/>
              </p:cNvCxnSpPr>
              <p:nvPr/>
            </p:nvCxnSpPr>
            <p:spPr>
              <a:xfrm>
                <a:off x="3750323" y="3763341"/>
                <a:ext cx="247004" cy="448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7" idx="3"/>
                <a:endCxn id="51" idx="0"/>
              </p:cNvCxnSpPr>
              <p:nvPr/>
            </p:nvCxnSpPr>
            <p:spPr>
              <a:xfrm flipH="1">
                <a:off x="3218872" y="3763341"/>
                <a:ext cx="259593" cy="44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椭圆 49"/>
                  <p:cNvSpPr/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椭圆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blipFill rotWithShape="1">
                    <a:blip r:embed="rId1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等腰三角形 50"/>
                  <p:cNvSpPr/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1" name="等腰三角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5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52" name="直接连接符 51"/>
              <p:cNvCxnSpPr>
                <a:stCxn id="47" idx="0"/>
              </p:cNvCxnSpPr>
              <p:nvPr/>
            </p:nvCxnSpPr>
            <p:spPr>
              <a:xfrm flipV="1">
                <a:off x="3614394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等腰三角形 52"/>
                  <p:cNvSpPr/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等腰三角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3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等腰三角形 53"/>
                  <p:cNvSpPr/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等腰三角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blipFill rotWithShape="1">
                    <a:blip r:embed="rId4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cxnSp>
            <p:nvCxnSpPr>
              <p:cNvPr id="55" name="直接连接符 54"/>
              <p:cNvCxnSpPr>
                <a:stCxn id="50" idx="3"/>
                <a:endCxn id="54" idx="0"/>
              </p:cNvCxnSpPr>
              <p:nvPr/>
            </p:nvCxnSpPr>
            <p:spPr>
              <a:xfrm flipH="1">
                <a:off x="3670656" y="4539714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0" idx="5"/>
                <a:endCxn id="53" idx="0"/>
              </p:cNvCxnSpPr>
              <p:nvPr/>
            </p:nvCxnSpPr>
            <p:spPr>
              <a:xfrm>
                <a:off x="4133256" y="4539714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箭头: 手杖形 72"/>
              <p:cNvSpPr/>
              <p:nvPr/>
            </p:nvSpPr>
            <p:spPr>
              <a:xfrm rot="12600000" flipV="1">
                <a:off x="3425907" y="3940699"/>
                <a:ext cx="364386" cy="288335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Q:</a:t>
            </a:r>
            <a:r>
              <a:rPr lang="en-US" sz="2400" dirty="0"/>
              <a:t> Given a pointer to a node, how to remove it?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A:</a:t>
            </a:r>
            <a:r>
              <a:rPr lang="en-US" sz="2400" dirty="0"/>
              <a:t> Just invert the process of insertion!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u="sng" dirty="0"/>
              <a:t>Step 1:</a:t>
            </a:r>
            <a:r>
              <a:rPr lang="en-US" sz="2400" dirty="0"/>
              <a:t> Use rotations to push-down the node till it is a leaf.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u="sng" dirty="0"/>
              <a:t>Step 2:</a:t>
            </a:r>
            <a:r>
              <a:rPr lang="en-US" sz="2400" dirty="0"/>
              <a:t> Remove the leaf.</a:t>
            </a:r>
            <a:endParaRPr 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35522" y="3429000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直接连接符 16"/>
            <p:cNvCxnSpPr>
              <a:stCxn id="9" idx="2"/>
              <a:endCxn id="16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428509" y="3429000"/>
            <a:ext cx="3086841" cy="2071920"/>
            <a:chOff x="5165005" y="3429000"/>
            <a:chExt cx="3086841" cy="2071920"/>
          </a:xfrm>
        </p:grpSpPr>
        <p:cxnSp>
          <p:nvCxnSpPr>
            <p:cNvPr id="19" name="直接连接符 18"/>
            <p:cNvCxnSpPr>
              <a:stCxn id="20" idx="2"/>
              <a:endCxn id="21" idx="0"/>
            </p:cNvCxnSpPr>
            <p:nvPr/>
          </p:nvCxnSpPr>
          <p:spPr>
            <a:xfrm flipH="1">
              <a:off x="5989060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88678" y="342900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66942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110414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65005" y="502294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55341" y="500827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07610" y="501563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直接连接符 25"/>
            <p:cNvCxnSpPr>
              <a:stCxn id="20" idx="2"/>
              <a:endCxn id="22" idx="0"/>
            </p:cNvCxnSpPr>
            <p:nvPr/>
          </p:nvCxnSpPr>
          <p:spPr>
            <a:xfrm>
              <a:off x="6710796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0"/>
              <a:endCxn id="21" idx="2"/>
            </p:cNvCxnSpPr>
            <p:nvPr/>
          </p:nvCxnSpPr>
          <p:spPr>
            <a:xfrm flipH="1" flipV="1">
              <a:off x="5989060" y="4606197"/>
              <a:ext cx="488399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2"/>
              <a:endCxn id="23" idx="0"/>
            </p:cNvCxnSpPr>
            <p:nvPr/>
          </p:nvCxnSpPr>
          <p:spPr>
            <a:xfrm flipH="1">
              <a:off x="5487123" y="4606197"/>
              <a:ext cx="501937" cy="416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2" idx="2"/>
              <a:endCxn id="25" idx="0"/>
            </p:cNvCxnSpPr>
            <p:nvPr/>
          </p:nvCxnSpPr>
          <p:spPr>
            <a:xfrm>
              <a:off x="7432532" y="4606197"/>
              <a:ext cx="49719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930446" y="5486253"/>
            <a:ext cx="810517" cy="915744"/>
            <a:chOff x="6030030" y="5259489"/>
            <a:chExt cx="810517" cy="915744"/>
          </a:xfrm>
        </p:grpSpPr>
        <p:sp>
          <p:nvSpPr>
            <p:cNvPr id="31" name="矩形 30"/>
            <p:cNvSpPr/>
            <p:nvPr/>
          </p:nvSpPr>
          <p:spPr>
            <a:xfrm>
              <a:off x="6030030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2" name="直接连接符 31"/>
            <p:cNvCxnSpPr>
              <a:stCxn id="31" idx="0"/>
              <a:endCxn id="24" idx="2"/>
            </p:cNvCxnSpPr>
            <p:nvPr/>
          </p:nvCxnSpPr>
          <p:spPr>
            <a:xfrm flipV="1">
              <a:off x="6352148" y="5259489"/>
              <a:ext cx="488399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456752" y="3403355"/>
            <a:ext cx="2011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Remove element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key 33.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箭头: 右 44"/>
          <p:cNvSpPr/>
          <p:nvPr/>
        </p:nvSpPr>
        <p:spPr>
          <a:xfrm>
            <a:off x="4543888" y="3688770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/>
                    <a:gridCol w="1728000"/>
                    <a:gridCol w="1728000"/>
                    <a:gridCol w="1728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</a:tr>
                  <a:tr h="432435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2435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318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409020205090404" pitchFamily="49" charset="0"/>
                              <a:cs typeface="Courier New" panose="0207040902020509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409020205090404" pitchFamily="49" charset="0"/>
                            <a:cs typeface="Courier New" panose="0207040902020509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531086" y="4889787"/>
            <a:ext cx="808182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500" dirty="0"/>
              <a:t>Data structure implementing all these operations efficiently?</a:t>
            </a:r>
            <a:endParaRPr lang="en-US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Efficient means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6" t="-129" r="10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262745" y="237951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262745" y="326650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262744" y="4088210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262742" y="2808609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262741" y="3687463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probabilistic data structure.</a:t>
                </a:r>
                <a:endParaRPr lang="en-US" sz="2400" dirty="0"/>
              </a:p>
              <a:p>
                <a:r>
                  <a:rPr lang="en-US" sz="2400" dirty="0"/>
                  <a:t>Like a randomly built BST.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(Expected height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, even for adversarial operation sequence.)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Support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in expectation.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899756" y="4242526"/>
            <a:ext cx="3615594" cy="2069373"/>
            <a:chOff x="5192433" y="4423501"/>
            <a:chExt cx="3615594" cy="2069373"/>
          </a:xfrm>
        </p:grpSpPr>
        <p:cxnSp>
          <p:nvCxnSpPr>
            <p:cNvPr id="5" name="直接连接符 4"/>
            <p:cNvCxnSpPr>
              <a:stCxn id="6" idx="2"/>
              <a:endCxn id="7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8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0"/>
              <a:endCxn id="7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Design 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  <a:endParaRPr lang="en-US" sz="24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079" t="-2453" r="-1070" b="-5573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Ch.12</a:t>
            </a:r>
            <a:endParaRPr lang="en-GB" sz="2400" dirty="0"/>
          </a:p>
          <a:p>
            <a:r>
              <a:rPr lang="en-GB" sz="2400" dirty="0"/>
              <a:t>[Morin] Ch.7 (7.2)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 rotWithShape="1">
                <a:blip r:embed="rId1"/>
                <a:stretch>
                  <a:fillRect t="-18" b="-26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527965" y="3873537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椭圆 3"/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等腰三角形 4"/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等腰三角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3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等腰三角形 5"/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等腰三角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" name="直接连接符 7"/>
            <p:cNvCxnSpPr>
              <a:stCxn id="4" idx="3"/>
              <a:endCxn id="5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4" idx="5"/>
              <a:endCxn id="6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444335" y="3713958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/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椭圆 15"/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/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/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椭圆 18"/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0" name="直接连接符 19"/>
            <p:cNvCxnSpPr>
              <a:stCxn id="13" idx="3"/>
              <a:endCxn id="1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3" idx="5"/>
              <a:endCxn id="1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3"/>
              <a:endCxn id="1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4" idx="5"/>
              <a:endCxn id="1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5" idx="3"/>
              <a:endCxn id="1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5" idx="5"/>
              <a:endCxn id="1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Given 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the set of elements stored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what is the sequence of the in-order traversal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/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ascending order!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5824102" y="4411664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椭圆 24"/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椭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椭圆 26"/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椭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椭圆 27"/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椭圆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椭圆 29"/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椭圆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/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椭圆 32"/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6" name="直接连接符 35"/>
            <p:cNvCxnSpPr>
              <a:stCxn id="25" idx="3"/>
              <a:endCxn id="27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5" idx="5"/>
              <a:endCxn id="28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3"/>
              <a:endCxn id="30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7" idx="5"/>
              <a:endCxn id="31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8" idx="3"/>
              <a:endCxn id="33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5"/>
              <a:endCxn id="34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258247" y="5476302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In-order traversal: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13, 20, 32, 41, 50, 65, 91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BST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find an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we are done!</a:t>
                </a:r>
                <a:endParaRPr lang="en-US" sz="20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r>
                  <a:rPr lang="en-US" sz="2400" dirty="0"/>
                  <a:t>This is tail recursion, and we can have an iterative version!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343650" y="4571242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/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等腰三角形 5"/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等腰三角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3"/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等腰三角形 6"/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等腰三角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 rotWithShape="1">
                  <a:blip r:embed="rId4"/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8" name="直接连接符 7"/>
            <p:cNvCxnSpPr>
              <a:stCxn id="5" idx="3"/>
              <a:endCxn id="6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5"/>
              <a:endCxn id="7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6220460" y="-137742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(x==NULL 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==k)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 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&gt;k)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x.left,k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x.right,k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8650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椭圆 11"/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/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椭圆 15"/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/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/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>
              <a:stCxn id="12" idx="3"/>
              <a:endCxn id="13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14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15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5"/>
              <a:endCxn id="16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3"/>
              <a:endCxn id="17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5"/>
              <a:endCxn id="18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743704" y="3811600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One: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50.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43202" y="4515635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Two: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35.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49439" y="4321221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(x!=NULL and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!=k)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&gt;k)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x.left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x.right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5" grpId="0"/>
      <p:bldP spid="26" grpId="0"/>
      <p:bldP spid="2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b="1" dirty="0"/>
              <a:t>Search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Q:</a:t>
                </a:r>
                <a:r>
                  <a:rPr lang="en-US" sz="2600" dirty="0"/>
                  <a:t> Worst-case time complexity of </a:t>
                </a:r>
                <a:r>
                  <a:rPr lang="en-US" sz="2600" b="1" dirty="0"/>
                  <a:t>Search</a:t>
                </a:r>
                <a:r>
                  <a:rPr lang="en-US" sz="2600" dirty="0"/>
                  <a:t> operation?</a:t>
                </a:r>
                <a:endParaRPr lang="en-US" sz="2600" dirty="0"/>
              </a:p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A: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600" dirty="0"/>
                  <a:t> is the height of the BST.</a:t>
                </a:r>
                <a:endParaRPr lang="en-US" sz="2600" dirty="0"/>
              </a:p>
              <a:p>
                <a:pPr lvl="1"/>
                <a:r>
                  <a:rPr lang="en-US" dirty="0"/>
                  <a:t>How large can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the BST is like a “path”.</a:t>
                </a:r>
                <a:endParaRPr lang="en-US" dirty="0"/>
              </a:p>
              <a:p>
                <a:pPr lvl="1"/>
                <a:r>
                  <a:rPr lang="en-US" dirty="0"/>
                  <a:t>How small can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when the BST is “well balanced”.</a:t>
                </a:r>
                <a:endParaRPr lang="en-US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1123068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/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椭圆 43"/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椭圆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/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/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/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椭圆 47"/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椭圆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/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0" name="直接连接符 49"/>
            <p:cNvCxnSpPr>
              <a:stCxn id="43" idx="3"/>
              <a:endCxn id="4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3" idx="5"/>
              <a:endCxn id="4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3"/>
              <a:endCxn id="4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5"/>
              <a:endCxn id="4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3"/>
              <a:endCxn id="4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5" idx="5"/>
              <a:endCxn id="4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5050829" y="4411663"/>
            <a:ext cx="2970952" cy="2191756"/>
            <a:chOff x="4858597" y="4355360"/>
            <a:chExt cx="2970952" cy="21917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椭圆 55"/>
                <p:cNvSpPr/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椭圆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/>
                <p:cNvSpPr/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椭圆 57"/>
                <p:cNvSpPr/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椭圆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椭圆 58"/>
                <p:cNvSpPr/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椭圆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0" name="直接连接符 59"/>
            <p:cNvCxnSpPr>
              <a:stCxn id="56" idx="6"/>
              <a:endCxn id="57" idx="1"/>
            </p:cNvCxnSpPr>
            <p:nvPr/>
          </p:nvCxnSpPr>
          <p:spPr>
            <a:xfrm>
              <a:off x="5243061" y="4547592"/>
              <a:ext cx="3446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7" idx="6"/>
              <a:endCxn id="58" idx="1"/>
            </p:cNvCxnSpPr>
            <p:nvPr/>
          </p:nvCxnSpPr>
          <p:spPr>
            <a:xfrm>
              <a:off x="5915873" y="4932056"/>
              <a:ext cx="2838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8" idx="6"/>
              <a:endCxn id="59" idx="1"/>
            </p:cNvCxnSpPr>
            <p:nvPr/>
          </p:nvCxnSpPr>
          <p:spPr>
            <a:xfrm>
              <a:off x="6527885" y="5316520"/>
              <a:ext cx="973503" cy="90243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947450" y="4849603"/>
            <a:ext cx="72491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Height of the BST affects the efficiency of </a:t>
            </a:r>
            <a:r>
              <a:rPr lang="en-US" sz="2800" b="1" dirty="0"/>
              <a:t>Search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find a minimum element in a BST?</a:t>
                </a:r>
                <a:endParaRPr lang="en-US" dirty="0"/>
              </a:p>
              <a:p>
                <a:pPr lvl="1"/>
                <a:r>
                  <a:rPr lang="en-US" dirty="0"/>
                  <a:t>Keep going left until a node without left child.</a:t>
                </a:r>
                <a:endParaRPr lang="en-US" dirty="0"/>
              </a:p>
              <a:p>
                <a:r>
                  <a:rPr lang="en-US" dirty="0"/>
                  <a:t>How to find a maximum element in a BST?</a:t>
                </a:r>
                <a:endParaRPr lang="en-US" dirty="0"/>
              </a:p>
              <a:p>
                <a:pPr lvl="1"/>
                <a:r>
                  <a:rPr lang="en-US" dirty="0"/>
                  <a:t>Keep going right until a node without right child.</a:t>
                </a:r>
                <a:endParaRPr lang="en-US" dirty="0"/>
              </a:p>
              <a:p>
                <a:r>
                  <a:rPr lang="en-US" dirty="0"/>
                  <a:t>Time complexity of </a:t>
                </a:r>
                <a:r>
                  <a:rPr lang="en-US" b="1" dirty="0"/>
                  <a:t>Min</a:t>
                </a:r>
                <a:r>
                  <a:rPr lang="en-US" dirty="0"/>
                  <a:t> and </a:t>
                </a:r>
                <a:r>
                  <a:rPr lang="en-US" b="1" dirty="0"/>
                  <a:t>Max</a:t>
                </a:r>
                <a:r>
                  <a:rPr lang="en-US" dirty="0"/>
                  <a:t> operation?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 is height.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824102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/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BSTSuccessor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en-US" sz="2400" dirty="0"/>
                  <a:t>Find the</a:t>
                </a:r>
                <a:r>
                  <a:rPr lang="en-US" sz="2400" dirty="0">
                    <a:highlight>
                      <a:srgbClr val="FFFF00"/>
                    </a:highlight>
                  </a:rPr>
                  <a:t> smallest element in the BST with key value larger than </a:t>
                </a:r>
                <a:r>
                  <a:rPr lang="en-US" sz="2400" dirty="0" err="1">
                    <a:highlight>
                      <a:srgbClr val="FFFF00"/>
                    </a:highlight>
                    <a:latin typeface="Courier New" panose="02070409020205090404" pitchFamily="49" charset="0"/>
                    <a:cs typeface="Courier New" panose="02070409020205090404" pitchFamily="49" charset="0"/>
                  </a:rPr>
                  <a:t>x.key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In-order traversal of BST lists the elements in sorted order. Where in the tree does the element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reside?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the right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non-empty: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minimum element in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𝑟𝑖𝑔ℎ𝑡</m:t>
                    </m:r>
                  </m:oMath>
                </a14:m>
                <a:r>
                  <a:rPr lang="en-US" sz="2000" dirty="0"/>
                  <a:t> is what we want.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Otherwise: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nearest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whose left child is also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  <a:blipFill rotWithShape="1">
                <a:blip r:embed="rId1"/>
                <a:stretch>
                  <a:fillRect t="-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559600" y="4820908"/>
            <a:ext cx="2176232" cy="1713462"/>
            <a:chOff x="6343650" y="4571242"/>
            <a:chExt cx="2176232" cy="17134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/>
                <p:cNvSpPr/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6" name="等腰三角形 5"/>
            <p:cNvSpPr/>
            <p:nvPr/>
          </p:nvSpPr>
          <p:spPr>
            <a:xfrm>
              <a:off x="6343650" y="5107572"/>
              <a:ext cx="893618" cy="11771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7626264" y="5107572"/>
              <a:ext cx="893618" cy="117713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/>
            <p:cNvCxnSpPr>
              <a:stCxn id="5" idx="3"/>
              <a:endCxn id="6" idx="0"/>
            </p:cNvCxnSpPr>
            <p:nvPr/>
          </p:nvCxnSpPr>
          <p:spPr>
            <a:xfrm flipH="1">
              <a:off x="6790459" y="4899403"/>
              <a:ext cx="503112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5"/>
              <a:endCxn id="7" idx="0"/>
            </p:cNvCxnSpPr>
            <p:nvPr/>
          </p:nvCxnSpPr>
          <p:spPr>
            <a:xfrm>
              <a:off x="7565429" y="4899403"/>
              <a:ext cx="507644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928651" y="5357238"/>
            <a:ext cx="360372" cy="1168710"/>
            <a:chOff x="7223705" y="5161927"/>
            <a:chExt cx="360372" cy="1168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5" name="直接连接符 14"/>
            <p:cNvCxnSpPr>
              <a:stCxn id="7" idx="0"/>
              <a:endCxn id="14" idx="0"/>
            </p:cNvCxnSpPr>
            <p:nvPr/>
          </p:nvCxnSpPr>
          <p:spPr>
            <a:xfrm flipH="1">
              <a:off x="7374705" y="5161927"/>
              <a:ext cx="209372" cy="86671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596360" y="5677639"/>
            <a:ext cx="893619" cy="1015203"/>
            <a:chOff x="2294456" y="5470129"/>
            <a:chExt cx="893619" cy="10152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/>
                <p:cNvSpPr/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23" name="等腰三角形 22"/>
            <p:cNvSpPr/>
            <p:nvPr/>
          </p:nvSpPr>
          <p:spPr>
            <a:xfrm>
              <a:off x="2294456" y="5902858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22" idx="3"/>
              <a:endCxn id="23" idx="0"/>
            </p:cNvCxnSpPr>
            <p:nvPr/>
          </p:nvCxnSpPr>
          <p:spPr>
            <a:xfrm flipH="1">
              <a:off x="2515548" y="5727902"/>
              <a:ext cx="414754" cy="174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055587" y="5215189"/>
            <a:ext cx="1283392" cy="1011460"/>
            <a:chOff x="1753683" y="5007679"/>
            <a:chExt cx="1283392" cy="1011460"/>
          </a:xfrm>
        </p:grpSpPr>
        <p:cxnSp>
          <p:nvCxnSpPr>
            <p:cNvPr id="29" name="直接连接符 28"/>
            <p:cNvCxnSpPr>
              <a:stCxn id="22" idx="0"/>
              <a:endCxn id="32" idx="5"/>
            </p:cNvCxnSpPr>
            <p:nvPr/>
          </p:nvCxnSpPr>
          <p:spPr>
            <a:xfrm flipH="1" flipV="1">
              <a:off x="2615847" y="5265452"/>
              <a:ext cx="421228" cy="204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椭圆 31"/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椭圆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37" name="等腰三角形 36"/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stCxn id="32" idx="3"/>
              <a:endCxn id="37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408168" y="4817179"/>
            <a:ext cx="1296037" cy="1011460"/>
            <a:chOff x="1753683" y="5007679"/>
            <a:chExt cx="1296037" cy="1011460"/>
          </a:xfrm>
        </p:grpSpPr>
        <p:cxnSp>
          <p:nvCxnSpPr>
            <p:cNvPr id="42" name="直接连接符 41"/>
            <p:cNvCxnSpPr>
              <a:stCxn id="32" idx="1"/>
              <a:endCxn id="43" idx="5"/>
            </p:cNvCxnSpPr>
            <p:nvPr/>
          </p:nvCxnSpPr>
          <p:spPr>
            <a:xfrm flipH="1" flipV="1">
              <a:off x="2615847" y="5265452"/>
              <a:ext cx="433873" cy="1844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椭圆 42"/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44" name="等腰三角形 43"/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43" idx="3"/>
              <a:endCxn id="44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2270332" y="4514891"/>
            <a:ext cx="2139825" cy="884001"/>
            <a:chOff x="2270332" y="4514891"/>
            <a:chExt cx="2139825" cy="884001"/>
          </a:xfrm>
        </p:grpSpPr>
        <p:cxnSp>
          <p:nvCxnSpPr>
            <p:cNvPr id="50" name="直接连接符 49"/>
            <p:cNvCxnSpPr>
              <a:stCxn id="53" idx="2"/>
              <a:endCxn id="43" idx="7"/>
            </p:cNvCxnSpPr>
            <p:nvPr/>
          </p:nvCxnSpPr>
          <p:spPr>
            <a:xfrm flipH="1">
              <a:off x="2270332" y="4665891"/>
              <a:ext cx="762526" cy="195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/>
                <p:cNvSpPr/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椭圆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61" name="等腰三角形 60"/>
            <p:cNvSpPr/>
            <p:nvPr/>
          </p:nvSpPr>
          <p:spPr>
            <a:xfrm>
              <a:off x="3967973" y="4816418"/>
              <a:ext cx="442184" cy="582474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/>
            <p:cNvCxnSpPr>
              <a:stCxn id="53" idx="6"/>
              <a:endCxn id="61" idx="0"/>
            </p:cNvCxnSpPr>
            <p:nvPr/>
          </p:nvCxnSpPr>
          <p:spPr>
            <a:xfrm>
              <a:off x="3334858" y="4665891"/>
              <a:ext cx="854207" cy="15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8625304" y="365428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!=NULL)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y.</a:t>
            </a:r>
            <a:r>
              <a:rPr lang="en-US" alt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left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==x)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x = y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y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12025</Words>
  <Application>WPS 文字</Application>
  <PresentationFormat>On-screen Show (4:3)</PresentationFormat>
  <Paragraphs>950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方正书宋_GBK</vt:lpstr>
      <vt:lpstr>Wingdings</vt:lpstr>
      <vt:lpstr>Courier New</vt:lpstr>
      <vt:lpstr>Cambria Math</vt:lpstr>
      <vt:lpstr>Calibri Light</vt:lpstr>
      <vt:lpstr>Helvetica Neue</vt:lpstr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Office 主题​​</vt:lpstr>
      <vt:lpstr>Search Trees</vt:lpstr>
      <vt:lpstr>The Set Abstract Data Type (ADT)</vt:lpstr>
      <vt:lpstr>Efficient implementation of OSet</vt:lpstr>
      <vt:lpstr>Binary Search Tree (BST)</vt:lpstr>
      <vt:lpstr>Binary Search Tree (BST)</vt:lpstr>
      <vt:lpstr>Search in BST</vt:lpstr>
      <vt:lpstr>Complexity of Search in BST</vt:lpstr>
      <vt:lpstr>Min and Max in BST</vt:lpstr>
      <vt:lpstr>Successor in BST</vt:lpstr>
      <vt:lpstr>Successor in BST</vt:lpstr>
      <vt:lpstr>Insert in BST</vt:lpstr>
      <vt:lpstr>Insert in BST</vt:lpstr>
      <vt:lpstr>Remove in BST</vt:lpstr>
      <vt:lpstr>Remove in BST</vt:lpstr>
      <vt:lpstr>Remove in BST</vt:lpstr>
      <vt:lpstr>Remove in BST</vt:lpstr>
      <vt:lpstr>Remove in BST</vt:lpstr>
      <vt:lpstr>Remove in BST</vt:lpstr>
      <vt:lpstr>Efficient implementation of OSet</vt:lpstr>
      <vt:lpstr>Height of BST</vt:lpstr>
      <vt:lpstr>A randomized BST structure Treap (Binary-Search-Tree + Heap)</vt:lpstr>
      <vt:lpstr>A randomized BST structure Treap</vt:lpstr>
      <vt:lpstr>Treap</vt:lpstr>
      <vt:lpstr>Insert in Treap</vt:lpstr>
      <vt:lpstr>Insert in Treap</vt:lpstr>
      <vt:lpstr>Insert in Treap</vt:lpstr>
      <vt:lpstr>Insert in Treap</vt:lpstr>
      <vt:lpstr>Insert in Treap</vt:lpstr>
      <vt:lpstr>Remove in Treap</vt:lpstr>
      <vt:lpstr>Treap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yongyuhan</cp:lastModifiedBy>
  <cp:revision>139</cp:revision>
  <dcterms:created xsi:type="dcterms:W3CDTF">2021-11-10T02:01:57Z</dcterms:created>
  <dcterms:modified xsi:type="dcterms:W3CDTF">2021-11-10T02:01:57Z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