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6" r:id="rId11"/>
    <p:sldId id="315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290" r:id="rId44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48"/>
    </p:embeddedFont>
    <p:embeddedFont>
      <p:font typeface="Algerian" panose="04020705040A02060702" pitchFamily="82" charset="0"/>
      <p:regular r:id="rId49"/>
    </p:embeddedFont>
    <p:embeddedFont>
      <p:font typeface="Calibri" panose="020F0502020204030204" charset="0"/>
      <p:regular r:id="rId5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8" autoAdjust="0"/>
    <p:restoredTop sz="84473" autoAdjust="0"/>
  </p:normalViewPr>
  <p:slideViewPr>
    <p:cSldViewPr snapToGrid="0">
      <p:cViewPr varScale="1">
        <p:scale>
          <a:sx n="97" d="100"/>
          <a:sy n="97" d="100"/>
        </p:scale>
        <p:origin x="20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font" Target="fonts/font3.fntdata"/><Relationship Id="rId5" Type="http://schemas.openxmlformats.org/officeDocument/2006/relationships/slide" Target="slides/slide3.xml"/><Relationship Id="rId49" Type="http://schemas.openxmlformats.org/officeDocument/2006/relationships/font" Target="fonts/font2.fntdata"/><Relationship Id="rId48" Type="http://schemas.openxmlformats.org/officeDocument/2006/relationships/font" Target="fonts/font1.fntdata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ED5C2-520A-4F91-BD8F-FB789CED1B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CA25-1040-44F0-840F-84BD549A009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26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27.png"/><Relationship Id="rId2" Type="http://schemas.openxmlformats.org/officeDocument/2006/relationships/image" Target="../media/image44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50.png"/><Relationship Id="rId15" Type="http://schemas.openxmlformats.org/officeDocument/2006/relationships/image" Target="../media/image49.png"/><Relationship Id="rId14" Type="http://schemas.openxmlformats.org/officeDocument/2006/relationships/image" Target="../media/image48.png"/><Relationship Id="rId13" Type="http://schemas.openxmlformats.org/officeDocument/2006/relationships/image" Target="../media/image47.png"/><Relationship Id="rId12" Type="http://schemas.openxmlformats.org/officeDocument/2006/relationships/image" Target="../media/image46.png"/><Relationship Id="rId11" Type="http://schemas.openxmlformats.org/officeDocument/2006/relationships/image" Target="../media/image45.png"/><Relationship Id="rId10" Type="http://schemas.openxmlformats.org/officeDocument/2006/relationships/image" Target="../media/image25.png"/><Relationship Id="rId1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25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6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54.png"/><Relationship Id="rId15" Type="http://schemas.openxmlformats.org/officeDocument/2006/relationships/image" Target="../media/image53.png"/><Relationship Id="rId14" Type="http://schemas.openxmlformats.org/officeDocument/2006/relationships/image" Target="../media/image52.png"/><Relationship Id="rId13" Type="http://schemas.openxmlformats.org/officeDocument/2006/relationships/image" Target="../media/image47.png"/><Relationship Id="rId12" Type="http://schemas.openxmlformats.org/officeDocument/2006/relationships/image" Target="../media/image46.png"/><Relationship Id="rId11" Type="http://schemas.openxmlformats.org/officeDocument/2006/relationships/image" Target="../media/image51.png"/><Relationship Id="rId10" Type="http://schemas.openxmlformats.org/officeDocument/2006/relationships/image" Target="../media/image35.png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40.png"/><Relationship Id="rId5" Type="http://schemas.openxmlformats.org/officeDocument/2006/relationships/image" Target="../media/image52.png"/><Relationship Id="rId4" Type="http://schemas.openxmlformats.org/officeDocument/2006/relationships/image" Target="../media/image26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56.png"/><Relationship Id="rId13" Type="http://schemas.openxmlformats.org/officeDocument/2006/relationships/image" Target="../media/image46.png"/><Relationship Id="rId12" Type="http://schemas.openxmlformats.org/officeDocument/2006/relationships/image" Target="../media/image47.png"/><Relationship Id="rId11" Type="http://schemas.openxmlformats.org/officeDocument/2006/relationships/image" Target="../media/image55.png"/><Relationship Id="rId10" Type="http://schemas.openxmlformats.org/officeDocument/2006/relationships/image" Target="../media/image35.png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40.png"/><Relationship Id="rId7" Type="http://schemas.openxmlformats.org/officeDocument/2006/relationships/image" Target="../media/image54.png"/><Relationship Id="rId6" Type="http://schemas.openxmlformats.org/officeDocument/2006/relationships/image" Target="../media/image52.png"/><Relationship Id="rId5" Type="http://schemas.openxmlformats.org/officeDocument/2006/relationships/image" Target="../media/image37.png"/><Relationship Id="rId4" Type="http://schemas.openxmlformats.org/officeDocument/2006/relationships/image" Target="../media/image27.png"/><Relationship Id="rId3" Type="http://schemas.openxmlformats.org/officeDocument/2006/relationships/image" Target="../media/image47.png"/><Relationship Id="rId2" Type="http://schemas.openxmlformats.org/officeDocument/2006/relationships/image" Target="../media/image57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56.png"/><Relationship Id="rId13" Type="http://schemas.openxmlformats.org/officeDocument/2006/relationships/image" Target="../media/image46.png"/><Relationship Id="rId12" Type="http://schemas.openxmlformats.org/officeDocument/2006/relationships/image" Target="../media/image38.png"/><Relationship Id="rId11" Type="http://schemas.openxmlformats.org/officeDocument/2006/relationships/image" Target="../media/image26.png"/><Relationship Id="rId10" Type="http://schemas.openxmlformats.org/officeDocument/2006/relationships/image" Target="../media/image45.png"/><Relationship Id="rId1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54.png"/><Relationship Id="rId7" Type="http://schemas.openxmlformats.org/officeDocument/2006/relationships/image" Target="../media/image52.png"/><Relationship Id="rId6" Type="http://schemas.openxmlformats.org/officeDocument/2006/relationships/image" Target="../media/image37.png"/><Relationship Id="rId5" Type="http://schemas.openxmlformats.org/officeDocument/2006/relationships/image" Target="../media/image27.png"/><Relationship Id="rId4" Type="http://schemas.openxmlformats.org/officeDocument/2006/relationships/image" Target="../media/image47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6.png"/><Relationship Id="rId13" Type="http://schemas.openxmlformats.org/officeDocument/2006/relationships/image" Target="../media/image38.png"/><Relationship Id="rId12" Type="http://schemas.openxmlformats.org/officeDocument/2006/relationships/image" Target="../media/image26.png"/><Relationship Id="rId11" Type="http://schemas.openxmlformats.org/officeDocument/2006/relationships/image" Target="../media/image45.png"/><Relationship Id="rId10" Type="http://schemas.openxmlformats.org/officeDocument/2006/relationships/image" Target="../media/image53.png"/><Relationship Id="rId1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40.png"/><Relationship Id="rId7" Type="http://schemas.openxmlformats.org/officeDocument/2006/relationships/image" Target="../media/image54.png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61.png"/><Relationship Id="rId3" Type="http://schemas.openxmlformats.org/officeDocument/2006/relationships/image" Target="../media/image59.png"/><Relationship Id="rId2" Type="http://schemas.openxmlformats.org/officeDocument/2006/relationships/image" Target="../media/image60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46.png"/><Relationship Id="rId12" Type="http://schemas.openxmlformats.org/officeDocument/2006/relationships/image" Target="../media/image38.png"/><Relationship Id="rId11" Type="http://schemas.openxmlformats.org/officeDocument/2006/relationships/image" Target="../media/image26.png"/><Relationship Id="rId10" Type="http://schemas.openxmlformats.org/officeDocument/2006/relationships/image" Target="../media/image45.png"/><Relationship Id="rId1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53.png"/><Relationship Id="rId7" Type="http://schemas.openxmlformats.org/officeDocument/2006/relationships/image" Target="../media/image40.png"/><Relationship Id="rId6" Type="http://schemas.openxmlformats.org/officeDocument/2006/relationships/image" Target="../media/image54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Relationship Id="rId3" Type="http://schemas.openxmlformats.org/officeDocument/2006/relationships/image" Target="../media/image61.png"/><Relationship Id="rId2" Type="http://schemas.openxmlformats.org/officeDocument/2006/relationships/image" Target="../media/image62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52.png"/><Relationship Id="rId15" Type="http://schemas.openxmlformats.org/officeDocument/2006/relationships/image" Target="../media/image46.png"/><Relationship Id="rId14" Type="http://schemas.openxmlformats.org/officeDocument/2006/relationships/image" Target="../media/image25.png"/><Relationship Id="rId13" Type="http://schemas.openxmlformats.org/officeDocument/2006/relationships/image" Target="../media/image41.png"/><Relationship Id="rId12" Type="http://schemas.openxmlformats.org/officeDocument/2006/relationships/image" Target="../media/image27.png"/><Relationship Id="rId11" Type="http://schemas.openxmlformats.org/officeDocument/2006/relationships/image" Target="../media/image38.png"/><Relationship Id="rId10" Type="http://schemas.openxmlformats.org/officeDocument/2006/relationships/image" Target="../media/image26.png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1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0.png"/><Relationship Id="rId7" Type="http://schemas.openxmlformats.org/officeDocument/2006/relationships/image" Target="../media/image69.png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19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0.png"/><Relationship Id="rId6" Type="http://schemas.openxmlformats.org/officeDocument/2006/relationships/image" Target="../media/image69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19.png"/><Relationship Id="rId2" Type="http://schemas.openxmlformats.org/officeDocument/2006/relationships/image" Target="../media/image71.png"/><Relationship Id="rId1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png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88.png"/><Relationship Id="rId17" Type="http://schemas.openxmlformats.org/officeDocument/2006/relationships/image" Target="../media/image87.png"/><Relationship Id="rId16" Type="http://schemas.openxmlformats.org/officeDocument/2006/relationships/image" Target="../media/image86.png"/><Relationship Id="rId15" Type="http://schemas.openxmlformats.org/officeDocument/2006/relationships/image" Target="../media/image85.png"/><Relationship Id="rId14" Type="http://schemas.openxmlformats.org/officeDocument/2006/relationships/image" Target="../media/image84.png"/><Relationship Id="rId13" Type="http://schemas.openxmlformats.org/officeDocument/2006/relationships/image" Target="../media/image83.png"/><Relationship Id="rId12" Type="http://schemas.openxmlformats.org/officeDocument/2006/relationships/image" Target="../media/image82.png"/><Relationship Id="rId11" Type="http://schemas.openxmlformats.org/officeDocument/2006/relationships/image" Target="../media/image81.png"/><Relationship Id="rId10" Type="http://schemas.openxmlformats.org/officeDocument/2006/relationships/image" Target="../media/image80.png"/><Relationship Id="rId1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png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87.png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92.png"/><Relationship Id="rId17" Type="http://schemas.openxmlformats.org/officeDocument/2006/relationships/image" Target="../media/image91.png"/><Relationship Id="rId16" Type="http://schemas.openxmlformats.org/officeDocument/2006/relationships/image" Target="../media/image74.png"/><Relationship Id="rId15" Type="http://schemas.openxmlformats.org/officeDocument/2006/relationships/image" Target="../media/image85.png"/><Relationship Id="rId14" Type="http://schemas.openxmlformats.org/officeDocument/2006/relationships/image" Target="../media/image84.png"/><Relationship Id="rId13" Type="http://schemas.openxmlformats.org/officeDocument/2006/relationships/image" Target="../media/image83.png"/><Relationship Id="rId12" Type="http://schemas.openxmlformats.org/officeDocument/2006/relationships/image" Target="../media/image82.png"/><Relationship Id="rId11" Type="http://schemas.openxmlformats.org/officeDocument/2006/relationships/image" Target="../media/image81.png"/><Relationship Id="rId10" Type="http://schemas.openxmlformats.org/officeDocument/2006/relationships/image" Target="../media/image80.png"/><Relationship Id="rId1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png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94.png"/><Relationship Id="rId5" Type="http://schemas.openxmlformats.org/officeDocument/2006/relationships/image" Target="../media/image75.png"/><Relationship Id="rId4" Type="http://schemas.openxmlformats.org/officeDocument/2006/relationships/image" Target="../media/image87.png"/><Relationship Id="rId3" Type="http://schemas.openxmlformats.org/officeDocument/2006/relationships/image" Target="../media/image90.png"/><Relationship Id="rId2" Type="http://schemas.openxmlformats.org/officeDocument/2006/relationships/image" Target="../media/image93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88.png"/><Relationship Id="rId17" Type="http://schemas.openxmlformats.org/officeDocument/2006/relationships/image" Target="../media/image76.png"/><Relationship Id="rId16" Type="http://schemas.openxmlformats.org/officeDocument/2006/relationships/image" Target="../media/image74.png"/><Relationship Id="rId15" Type="http://schemas.openxmlformats.org/officeDocument/2006/relationships/image" Target="../media/image85.png"/><Relationship Id="rId14" Type="http://schemas.openxmlformats.org/officeDocument/2006/relationships/image" Target="../media/image84.png"/><Relationship Id="rId13" Type="http://schemas.openxmlformats.org/officeDocument/2006/relationships/image" Target="../media/image83.png"/><Relationship Id="rId12" Type="http://schemas.openxmlformats.org/officeDocument/2006/relationships/image" Target="../media/image82.png"/><Relationship Id="rId11" Type="http://schemas.openxmlformats.org/officeDocument/2006/relationships/image" Target="../media/image81.png"/><Relationship Id="rId10" Type="http://schemas.openxmlformats.org/officeDocument/2006/relationships/image" Target="../media/image80.png"/><Relationship Id="rId1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png"/><Relationship Id="rId8" Type="http://schemas.openxmlformats.org/officeDocument/2006/relationships/image" Target="../media/image78.png"/><Relationship Id="rId7" Type="http://schemas.openxmlformats.org/officeDocument/2006/relationships/image" Target="../media/image97.png"/><Relationship Id="rId6" Type="http://schemas.openxmlformats.org/officeDocument/2006/relationships/image" Target="../media/image96.png"/><Relationship Id="rId5" Type="http://schemas.openxmlformats.org/officeDocument/2006/relationships/image" Target="../media/image75.png"/><Relationship Id="rId4" Type="http://schemas.openxmlformats.org/officeDocument/2006/relationships/image" Target="../media/image87.png"/><Relationship Id="rId3" Type="http://schemas.openxmlformats.org/officeDocument/2006/relationships/image" Target="../media/image90.png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99.png"/><Relationship Id="rId2" Type="http://schemas.openxmlformats.org/officeDocument/2006/relationships/image" Target="../media/image95.png"/><Relationship Id="rId19" Type="http://schemas.openxmlformats.org/officeDocument/2006/relationships/image" Target="../media/image77.png"/><Relationship Id="rId18" Type="http://schemas.openxmlformats.org/officeDocument/2006/relationships/image" Target="../media/image91.png"/><Relationship Id="rId17" Type="http://schemas.openxmlformats.org/officeDocument/2006/relationships/image" Target="../media/image98.png"/><Relationship Id="rId16" Type="http://schemas.openxmlformats.org/officeDocument/2006/relationships/image" Target="../media/image73.png"/><Relationship Id="rId15" Type="http://schemas.openxmlformats.org/officeDocument/2006/relationships/image" Target="../media/image85.png"/><Relationship Id="rId14" Type="http://schemas.openxmlformats.org/officeDocument/2006/relationships/image" Target="../media/image84.png"/><Relationship Id="rId13" Type="http://schemas.openxmlformats.org/officeDocument/2006/relationships/image" Target="../media/image83.png"/><Relationship Id="rId12" Type="http://schemas.openxmlformats.org/officeDocument/2006/relationships/image" Target="../media/image82.png"/><Relationship Id="rId11" Type="http://schemas.openxmlformats.org/officeDocument/2006/relationships/image" Target="../media/image81.png"/><Relationship Id="rId10" Type="http://schemas.openxmlformats.org/officeDocument/2006/relationships/image" Target="../media/image80.png"/><Relationship Id="rId1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4.png"/><Relationship Id="rId1" Type="http://schemas.openxmlformats.org/officeDocument/2006/relationships/image" Target="../media/image10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image" Target="../media/image10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9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image" Target="../media/image10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image" Target="../media/image1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0.png"/><Relationship Id="rId7" Type="http://schemas.openxmlformats.org/officeDocument/2006/relationships/image" Target="../media/image119.png"/><Relationship Id="rId6" Type="http://schemas.openxmlformats.org/officeDocument/2006/relationships/image" Target="../media/image118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3" Type="http://schemas.openxmlformats.org/officeDocument/2006/relationships/image" Target="../media/image117.png"/><Relationship Id="rId2" Type="http://schemas.openxmlformats.org/officeDocument/2006/relationships/image" Target="../media/image113.png"/><Relationship Id="rId1" Type="http://schemas.openxmlformats.org/officeDocument/2006/relationships/image" Target="../media/image11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2.png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26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27.png"/><Relationship Id="rId2" Type="http://schemas.openxmlformats.org/officeDocument/2006/relationships/image" Target="../media/image36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2.png"/><Relationship Id="rId10" Type="http://schemas.openxmlformats.org/officeDocument/2006/relationships/image" Target="../media/image25.png"/><Relationship Id="rId1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Search Trees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738311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1:</a:t>
                </a:r>
                <a:r>
                  <a:rPr lang="en-US" sz="2400" dirty="0"/>
                  <a:t> Color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red and insert as if the RB-tree were a BST.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2:</a:t>
                </a:r>
                <a:r>
                  <a:rPr lang="en-US" sz="2400" dirty="0"/>
                  <a:t> Fix any violated properties.</a:t>
                </a:r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Case 0: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becomes the root of the RB-Tree.</a:t>
                </a:r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Fix:</a:t>
                </a:r>
                <a:r>
                  <a:rPr lang="en-US" sz="2000" dirty="0"/>
                  <a:t> simply recolor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to be black.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738311"/>
              </a:xfrm>
              <a:blipFill rotWithShape="1">
                <a:blip r:embed="rId2"/>
                <a:stretch>
                  <a:fillRect t="-18" b="-10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322569" y="4197815"/>
            <a:ext cx="38214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RB-Tree Properties:</a:t>
            </a:r>
            <a:endParaRPr lang="en-US" sz="2000" i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Each node is red or black.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Root is black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easy fix</a:t>
            </a:r>
            <a:r>
              <a:rPr lang="en-US" sz="2000" dirty="0"/>
              <a:t>).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Leaves are black.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No-red-edge property (</a:t>
            </a:r>
            <a:r>
              <a:rPr lang="en-US" sz="2000" b="1" dirty="0">
                <a:solidFill>
                  <a:srgbClr val="C00000"/>
                </a:solidFill>
              </a:rPr>
              <a:t>fix</a:t>
            </a:r>
            <a:r>
              <a:rPr lang="en-US" sz="2000" dirty="0"/>
              <a:t>).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Black-height property 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maintain</a:t>
            </a:r>
            <a:r>
              <a:rPr lang="en-US" sz="2000" dirty="0"/>
              <a:t>).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132061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1:</a:t>
                </a:r>
                <a:r>
                  <a:rPr lang="en-US" sz="2400" dirty="0"/>
                  <a:t> Color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red and insert as if the RB-tree were a BST.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2:</a:t>
                </a:r>
                <a:r>
                  <a:rPr lang="en-US" sz="2400" dirty="0"/>
                  <a:t> Fix any violated properties.</a:t>
                </a:r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Case 1: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 is red (so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has black grandparent), and has red uncle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1320611"/>
              </a:xfrm>
              <a:blipFill rotWithShape="1">
                <a:blip r:embed="rId2"/>
                <a:stretch>
                  <a:fillRect t="-24" b="-8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322569" y="4197815"/>
            <a:ext cx="38214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RB-Tree Properties:</a:t>
            </a:r>
            <a:endParaRPr lang="en-US" sz="2000" i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Each node is red or black.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Root is black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easy fix</a:t>
            </a:r>
            <a:r>
              <a:rPr lang="en-US" sz="2000" dirty="0"/>
              <a:t>).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Leaves are black.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No-red-edge property (</a:t>
            </a:r>
            <a:r>
              <a:rPr lang="en-US" sz="2000" b="1" dirty="0">
                <a:solidFill>
                  <a:srgbClr val="C00000"/>
                </a:solidFill>
              </a:rPr>
              <a:t>fix</a:t>
            </a:r>
            <a:r>
              <a:rPr lang="en-US" sz="2000" dirty="0"/>
              <a:t>).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Black-height property 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maintain</a:t>
            </a:r>
            <a:r>
              <a:rPr lang="en-US" sz="2000" dirty="0"/>
              <a:t>).</a:t>
            </a:r>
            <a:endParaRPr lang="en-US" sz="2000" dirty="0"/>
          </a:p>
        </p:txBody>
      </p:sp>
      <p:grpSp>
        <p:nvGrpSpPr>
          <p:cNvPr id="59" name="组合 58"/>
          <p:cNvGrpSpPr/>
          <p:nvPr/>
        </p:nvGrpSpPr>
        <p:grpSpPr>
          <a:xfrm>
            <a:off x="628650" y="4127901"/>
            <a:ext cx="2748894" cy="1524765"/>
            <a:chOff x="1099554" y="3429000"/>
            <a:chExt cx="2748894" cy="15247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/>
                <p:cNvSpPr/>
                <p:nvPr/>
              </p:nvSpPr>
              <p:spPr>
                <a:xfrm>
                  <a:off x="2362810" y="3429000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810" y="3429000"/>
                  <a:ext cx="270595" cy="270595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7" name="直接连接符 6"/>
            <p:cNvCxnSpPr>
              <a:stCxn id="9" idx="7"/>
              <a:endCxn id="6" idx="3"/>
            </p:cNvCxnSpPr>
            <p:nvPr/>
          </p:nvCxnSpPr>
          <p:spPr>
            <a:xfrm flipV="1">
              <a:off x="1818617" y="3659967"/>
              <a:ext cx="583821" cy="205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椭圆 7"/>
                <p:cNvSpPr/>
                <p:nvPr/>
              </p:nvSpPr>
              <p:spPr>
                <a:xfrm>
                  <a:off x="3137970" y="3824810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970" y="3824810"/>
                  <a:ext cx="270595" cy="270595"/>
                </a:xfrm>
                <a:prstGeom prst="ellips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椭圆 8"/>
                <p:cNvSpPr/>
                <p:nvPr/>
              </p:nvSpPr>
              <p:spPr>
                <a:xfrm>
                  <a:off x="1587650" y="3826111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650" y="3826111"/>
                  <a:ext cx="270595" cy="270595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/>
                <p:cNvSpPr/>
                <p:nvPr/>
              </p:nvSpPr>
              <p:spPr>
                <a:xfrm>
                  <a:off x="1099554" y="4274454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554" y="4274454"/>
                  <a:ext cx="270595" cy="270595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椭圆 10"/>
                <p:cNvSpPr/>
                <p:nvPr/>
              </p:nvSpPr>
              <p:spPr>
                <a:xfrm>
                  <a:off x="2042174" y="4274454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" name="椭圆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174" y="4274454"/>
                  <a:ext cx="270595" cy="270595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椭圆 12"/>
                <p:cNvSpPr/>
                <p:nvPr/>
              </p:nvSpPr>
              <p:spPr>
                <a:xfrm>
                  <a:off x="3577853" y="4272634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" name="椭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7853" y="4272634"/>
                  <a:ext cx="270595" cy="270595"/>
                </a:xfrm>
                <a:prstGeom prst="ellipse">
                  <a:avLst/>
                </a:prstGeom>
                <a:blipFill rotWithShape="1">
                  <a:blip r:embed="rId8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4" name="直接连接符 13"/>
            <p:cNvCxnSpPr>
              <a:stCxn id="6" idx="5"/>
              <a:endCxn id="8" idx="1"/>
            </p:cNvCxnSpPr>
            <p:nvPr/>
          </p:nvCxnSpPr>
          <p:spPr>
            <a:xfrm>
              <a:off x="2593777" y="3659967"/>
              <a:ext cx="583821" cy="204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9" idx="5"/>
              <a:endCxn id="11" idx="0"/>
            </p:cNvCxnSpPr>
            <p:nvPr/>
          </p:nvCxnSpPr>
          <p:spPr>
            <a:xfrm>
              <a:off x="1818617" y="4057078"/>
              <a:ext cx="358855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0"/>
              <a:endCxn id="9" idx="3"/>
            </p:cNvCxnSpPr>
            <p:nvPr/>
          </p:nvCxnSpPr>
          <p:spPr>
            <a:xfrm flipV="1">
              <a:off x="1234852" y="4057078"/>
              <a:ext cx="392426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8" idx="5"/>
              <a:endCxn id="13" idx="0"/>
            </p:cNvCxnSpPr>
            <p:nvPr/>
          </p:nvCxnSpPr>
          <p:spPr>
            <a:xfrm>
              <a:off x="3368937" y="4055777"/>
              <a:ext cx="344214" cy="2168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椭圆 33"/>
                <p:cNvSpPr/>
                <p:nvPr/>
              </p:nvSpPr>
              <p:spPr>
                <a:xfrm>
                  <a:off x="1722947" y="4683170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4" name="椭圆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947" y="4683170"/>
                  <a:ext cx="270595" cy="270595"/>
                </a:xfrm>
                <a:prstGeom prst="ellipse">
                  <a:avLst/>
                </a:prstGeom>
                <a:blipFill rotWithShape="1">
                  <a:blip r:embed="rId9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椭圆 34"/>
                <p:cNvSpPr/>
                <p:nvPr/>
              </p:nvSpPr>
              <p:spPr>
                <a:xfrm>
                  <a:off x="2362809" y="4683169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5" name="椭圆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809" y="4683169"/>
                  <a:ext cx="270595" cy="270595"/>
                </a:xfrm>
                <a:prstGeom prst="ellipse">
                  <a:avLst/>
                </a:prstGeom>
                <a:blipFill rotWithShape="1">
                  <a:blip r:embed="rId10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46" name="直接连接符 45"/>
            <p:cNvCxnSpPr>
              <a:stCxn id="34" idx="0"/>
              <a:endCxn id="11" idx="3"/>
            </p:cNvCxnSpPr>
            <p:nvPr/>
          </p:nvCxnSpPr>
          <p:spPr>
            <a:xfrm flipV="1">
              <a:off x="1858245" y="4505421"/>
              <a:ext cx="223557" cy="17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5" idx="0"/>
              <a:endCxn id="11" idx="5"/>
            </p:cNvCxnSpPr>
            <p:nvPr/>
          </p:nvCxnSpPr>
          <p:spPr>
            <a:xfrm flipH="1" flipV="1">
              <a:off x="2273141" y="4505421"/>
              <a:ext cx="224966" cy="177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81448" y="5613038"/>
            <a:ext cx="289441" cy="523769"/>
            <a:chOff x="1452352" y="4914137"/>
            <a:chExt cx="289441" cy="5237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椭圆 35"/>
                <p:cNvSpPr/>
                <p:nvPr/>
              </p:nvSpPr>
              <p:spPr>
                <a:xfrm>
                  <a:off x="1452352" y="5167311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6" name="椭圆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2352" y="5167311"/>
                  <a:ext cx="270595" cy="270595"/>
                </a:xfrm>
                <a:prstGeom prst="ellipse">
                  <a:avLst/>
                </a:prstGeom>
                <a:blipFill rotWithShape="1">
                  <a:blip r:embed="rId11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2" name="直接连接符 51"/>
            <p:cNvCxnSpPr>
              <a:stCxn id="36" idx="0"/>
              <a:endCxn id="34" idx="3"/>
            </p:cNvCxnSpPr>
            <p:nvPr/>
          </p:nvCxnSpPr>
          <p:spPr>
            <a:xfrm flipV="1">
              <a:off x="1587650" y="4914137"/>
              <a:ext cx="154143" cy="253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315179" y="3650982"/>
            <a:ext cx="2895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Insert element with key 4.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795948" y="5739625"/>
                <a:ext cx="1855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48" y="5739625"/>
                <a:ext cx="185500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58" t="-161" r="-15546" b="-49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2170908" y="5228181"/>
                <a:ext cx="206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908" y="5228181"/>
                <a:ext cx="206339" cy="307777"/>
              </a:xfrm>
              <a:prstGeom prst="rect">
                <a:avLst/>
              </a:prstGeom>
              <a:blipFill rotWithShape="1">
                <a:blip r:embed="rId13"/>
                <a:stretch>
                  <a:fillRect l="-232" t="-73" r="-8403" b="-49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4"/>
          <a:srcRect l="1771"/>
          <a:stretch>
            <a:fillRect/>
          </a:stretch>
        </p:blipFill>
        <p:spPr>
          <a:xfrm>
            <a:off x="4765849" y="6684850"/>
            <a:ext cx="6211131" cy="2776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2274077" y="2948300"/>
                <a:ext cx="6635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C00000"/>
                    </a:solidFill>
                  </a:rPr>
                  <a:t>Black-height property satisfied for all nodes in subtree rooted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077" y="2948300"/>
                <a:ext cx="6635599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2" t="-171" r="9" b="-24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3976081" y="3280721"/>
                <a:ext cx="4933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C00000"/>
                    </a:solidFill>
                  </a:rPr>
                  <a:t>Black-height unchanged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𝑝𝑎𝑟𝑒𝑛𝑡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(if it exists).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081" y="3280721"/>
                <a:ext cx="4933595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7" t="-84" r="13" b="-24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5131963" y="641901"/>
            <a:ext cx="5773312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Black-height property maintained, and we </a:t>
            </a:r>
            <a:br>
              <a:rPr lang="en-US" sz="2400" dirty="0"/>
            </a:br>
            <a:r>
              <a:rPr lang="en-US" sz="2400" dirty="0"/>
              <a:t>“push-up” violation of no-red-edge property.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7" grpId="0"/>
      <p:bldP spid="28" grpId="0"/>
      <p:bldP spid="20" grpId="0"/>
      <p:bldP spid="31" grpId="0"/>
      <p:bldP spid="2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28650" y="4127901"/>
            <a:ext cx="2748894" cy="2008906"/>
            <a:chOff x="628650" y="4127901"/>
            <a:chExt cx="2748894" cy="20089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/>
                <p:cNvSpPr/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blipFill rotWithShape="1">
                  <a:blip r:embed="rId1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7" name="直接连接符 6"/>
            <p:cNvCxnSpPr>
              <a:stCxn id="9" idx="7"/>
              <a:endCxn id="6" idx="3"/>
            </p:cNvCxnSpPr>
            <p:nvPr/>
          </p:nvCxnSpPr>
          <p:spPr>
            <a:xfrm flipV="1">
              <a:off x="1347713" y="4358868"/>
              <a:ext cx="583821" cy="205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椭圆 7"/>
                <p:cNvSpPr/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椭圆 8"/>
                <p:cNvSpPr/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/>
                <p:cNvSpPr/>
                <p:nvPr/>
              </p:nvSpPr>
              <p:spPr>
                <a:xfrm>
                  <a:off x="628650" y="497335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4973355"/>
                  <a:ext cx="270595" cy="270595"/>
                </a:xfrm>
                <a:prstGeom prst="ellips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椭圆 10"/>
                <p:cNvSpPr/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" name="椭圆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椭圆 12"/>
                <p:cNvSpPr/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" name="椭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4" name="直接连接符 13"/>
            <p:cNvCxnSpPr>
              <a:stCxn id="6" idx="5"/>
              <a:endCxn id="8" idx="1"/>
            </p:cNvCxnSpPr>
            <p:nvPr/>
          </p:nvCxnSpPr>
          <p:spPr>
            <a:xfrm>
              <a:off x="2122873" y="4358868"/>
              <a:ext cx="583821" cy="204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9" idx="5"/>
              <a:endCxn id="11" idx="0"/>
            </p:cNvCxnSpPr>
            <p:nvPr/>
          </p:nvCxnSpPr>
          <p:spPr>
            <a:xfrm>
              <a:off x="1347713" y="4755979"/>
              <a:ext cx="358855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0"/>
              <a:endCxn id="9" idx="3"/>
            </p:cNvCxnSpPr>
            <p:nvPr/>
          </p:nvCxnSpPr>
          <p:spPr>
            <a:xfrm flipV="1">
              <a:off x="763948" y="4755979"/>
              <a:ext cx="392426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8" idx="5"/>
              <a:endCxn id="13" idx="0"/>
            </p:cNvCxnSpPr>
            <p:nvPr/>
          </p:nvCxnSpPr>
          <p:spPr>
            <a:xfrm>
              <a:off x="2898033" y="4754678"/>
              <a:ext cx="344214" cy="2168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椭圆 33"/>
                <p:cNvSpPr/>
                <p:nvPr/>
              </p:nvSpPr>
              <p:spPr>
                <a:xfrm>
                  <a:off x="1252043" y="5382071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4" name="椭圆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043" y="5382071"/>
                  <a:ext cx="270595" cy="270595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椭圆 34"/>
                <p:cNvSpPr/>
                <p:nvPr/>
              </p:nvSpPr>
              <p:spPr>
                <a:xfrm>
                  <a:off x="1891905" y="5382070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5" name="椭圆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905" y="5382070"/>
                  <a:ext cx="270595" cy="270595"/>
                </a:xfrm>
                <a:prstGeom prst="ellipse">
                  <a:avLst/>
                </a:prstGeom>
                <a:blipFill rotWithShape="1">
                  <a:blip r:embed="rId8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46" name="直接连接符 45"/>
            <p:cNvCxnSpPr>
              <a:stCxn id="34" idx="0"/>
              <a:endCxn id="11" idx="3"/>
            </p:cNvCxnSpPr>
            <p:nvPr/>
          </p:nvCxnSpPr>
          <p:spPr>
            <a:xfrm flipV="1">
              <a:off x="1387341" y="5204322"/>
              <a:ext cx="223557" cy="17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5" idx="0"/>
              <a:endCxn id="11" idx="5"/>
            </p:cNvCxnSpPr>
            <p:nvPr/>
          </p:nvCxnSpPr>
          <p:spPr>
            <a:xfrm flipH="1" flipV="1">
              <a:off x="1802237" y="5204322"/>
              <a:ext cx="224966" cy="177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椭圆 35"/>
                <p:cNvSpPr/>
                <p:nvPr/>
              </p:nvSpPr>
              <p:spPr>
                <a:xfrm>
                  <a:off x="981448" y="5866212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6" name="椭圆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448" y="5866212"/>
                  <a:ext cx="270595" cy="270595"/>
                </a:xfrm>
                <a:prstGeom prst="ellipse">
                  <a:avLst/>
                </a:prstGeom>
                <a:blipFill rotWithShape="1">
                  <a:blip r:embed="rId9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2" name="直接连接符 51"/>
            <p:cNvCxnSpPr>
              <a:stCxn id="36" idx="0"/>
              <a:endCxn id="34" idx="3"/>
            </p:cNvCxnSpPr>
            <p:nvPr/>
          </p:nvCxnSpPr>
          <p:spPr>
            <a:xfrm flipV="1">
              <a:off x="1116746" y="5613038"/>
              <a:ext cx="174925" cy="253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0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223653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1:</a:t>
                </a:r>
                <a:r>
                  <a:rPr lang="en-US" sz="2400" dirty="0"/>
                  <a:t> Color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red and insert as if the RB-tree were a BST.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2:</a:t>
                </a:r>
                <a:r>
                  <a:rPr lang="en-US" sz="2400" dirty="0"/>
                  <a:t> Fix any violated properties.</a:t>
                </a:r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Case 1: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 is red (so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has black grandparent), and has red uncle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Fix:</a:t>
                </a:r>
                <a:r>
                  <a:rPr lang="en-US" sz="2000" dirty="0"/>
                  <a:t> recolor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 and uncle to black, recolor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grandparent to red.</a:t>
                </a:r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Effect:</a:t>
                </a:r>
                <a:r>
                  <a:rPr lang="en-US" sz="2000" dirty="0"/>
                  <a:t> black-height property maintained, and we “push-up” violation of no-red-edge property.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2236532"/>
              </a:xfrm>
              <a:blipFill rotWithShape="1">
                <a:blip r:embed="rId11"/>
                <a:stretch>
                  <a:fillRect t="-14" b="-14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322569" y="4197815"/>
            <a:ext cx="38214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RB-Tree Properties:</a:t>
            </a:r>
            <a:endParaRPr lang="en-US" sz="2000" i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Each node is red or black.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Root is black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easy fix</a:t>
            </a:r>
            <a:r>
              <a:rPr lang="en-US" sz="2000" dirty="0"/>
              <a:t>).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Leaves are black.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No-red-edge property (</a:t>
            </a:r>
            <a:r>
              <a:rPr lang="en-US" sz="2000" b="1" dirty="0">
                <a:solidFill>
                  <a:srgbClr val="C00000"/>
                </a:solidFill>
              </a:rPr>
              <a:t>fix</a:t>
            </a:r>
            <a:r>
              <a:rPr lang="en-US" sz="2000" dirty="0"/>
              <a:t>).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Black-height property 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maintain</a:t>
            </a:r>
            <a:r>
              <a:rPr lang="en-US" sz="2000" dirty="0"/>
              <a:t>).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795948" y="5739625"/>
                <a:ext cx="1855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48" y="5739625"/>
                <a:ext cx="185500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58" t="-161" r="-15546" b="-49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2170908" y="5228181"/>
                <a:ext cx="206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908" y="5228181"/>
                <a:ext cx="206339" cy="307777"/>
              </a:xfrm>
              <a:prstGeom prst="rect">
                <a:avLst/>
              </a:prstGeom>
              <a:blipFill rotWithShape="1">
                <a:blip r:embed="rId13"/>
                <a:stretch>
                  <a:fillRect l="-232" t="-73" r="-8403" b="-49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33" name="组合 32"/>
          <p:cNvGrpSpPr/>
          <p:nvPr/>
        </p:nvGrpSpPr>
        <p:grpSpPr>
          <a:xfrm>
            <a:off x="628650" y="4127901"/>
            <a:ext cx="2748894" cy="2008906"/>
            <a:chOff x="628650" y="4127901"/>
            <a:chExt cx="2748894" cy="20089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椭圆 36"/>
                <p:cNvSpPr/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7" name="椭圆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blipFill rotWithShape="1">
                  <a:blip r:embed="rId1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38" name="直接连接符 37"/>
            <p:cNvCxnSpPr>
              <a:stCxn id="40" idx="7"/>
              <a:endCxn id="37" idx="3"/>
            </p:cNvCxnSpPr>
            <p:nvPr/>
          </p:nvCxnSpPr>
          <p:spPr>
            <a:xfrm flipV="1">
              <a:off x="1347713" y="4358868"/>
              <a:ext cx="583821" cy="205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椭圆 38"/>
                <p:cNvSpPr/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9" name="椭圆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椭圆 39"/>
                <p:cNvSpPr/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0" name="椭圆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椭圆 40"/>
                <p:cNvSpPr/>
                <p:nvPr/>
              </p:nvSpPr>
              <p:spPr>
                <a:xfrm>
                  <a:off x="628650" y="497335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1" name="椭圆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4973355"/>
                  <a:ext cx="270595" cy="270595"/>
                </a:xfrm>
                <a:prstGeom prst="ellips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椭圆 41"/>
                <p:cNvSpPr/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2" name="椭圆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blipFill rotWithShape="1">
                  <a:blip r:embed="rId14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椭圆 42"/>
                <p:cNvSpPr/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3" name="椭圆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44" name="直接连接符 43"/>
            <p:cNvCxnSpPr>
              <a:stCxn id="37" idx="5"/>
              <a:endCxn id="39" idx="1"/>
            </p:cNvCxnSpPr>
            <p:nvPr/>
          </p:nvCxnSpPr>
          <p:spPr>
            <a:xfrm>
              <a:off x="2122873" y="4358868"/>
              <a:ext cx="583821" cy="204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0" idx="5"/>
              <a:endCxn id="42" idx="0"/>
            </p:cNvCxnSpPr>
            <p:nvPr/>
          </p:nvCxnSpPr>
          <p:spPr>
            <a:xfrm>
              <a:off x="1347713" y="4755979"/>
              <a:ext cx="358855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0"/>
              <a:endCxn id="40" idx="3"/>
            </p:cNvCxnSpPr>
            <p:nvPr/>
          </p:nvCxnSpPr>
          <p:spPr>
            <a:xfrm flipV="1">
              <a:off x="763948" y="4755979"/>
              <a:ext cx="392426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9" idx="5"/>
              <a:endCxn id="43" idx="0"/>
            </p:cNvCxnSpPr>
            <p:nvPr/>
          </p:nvCxnSpPr>
          <p:spPr>
            <a:xfrm>
              <a:off x="2898033" y="4754678"/>
              <a:ext cx="344214" cy="2168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椭圆 49"/>
                <p:cNvSpPr/>
                <p:nvPr/>
              </p:nvSpPr>
              <p:spPr>
                <a:xfrm>
                  <a:off x="1252043" y="538207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0" name="椭圆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043" y="5382071"/>
                  <a:ext cx="270595" cy="270595"/>
                </a:xfrm>
                <a:prstGeom prst="ellipse">
                  <a:avLst/>
                </a:prstGeom>
                <a:blipFill rotWithShape="1">
                  <a:blip r:embed="rId1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椭圆 50"/>
                <p:cNvSpPr/>
                <p:nvPr/>
              </p:nvSpPr>
              <p:spPr>
                <a:xfrm>
                  <a:off x="1891905" y="5382070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1" name="椭圆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905" y="5382070"/>
                  <a:ext cx="270595" cy="270595"/>
                </a:xfrm>
                <a:prstGeom prst="ellipse">
                  <a:avLst/>
                </a:prstGeom>
                <a:blipFill rotWithShape="1">
                  <a:blip r:embed="rId1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3" name="直接连接符 52"/>
            <p:cNvCxnSpPr>
              <a:stCxn id="50" idx="0"/>
              <a:endCxn id="42" idx="3"/>
            </p:cNvCxnSpPr>
            <p:nvPr/>
          </p:nvCxnSpPr>
          <p:spPr>
            <a:xfrm flipV="1">
              <a:off x="1387341" y="5204322"/>
              <a:ext cx="223557" cy="17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51" idx="0"/>
              <a:endCxn id="42" idx="5"/>
            </p:cNvCxnSpPr>
            <p:nvPr/>
          </p:nvCxnSpPr>
          <p:spPr>
            <a:xfrm flipH="1" flipV="1">
              <a:off x="1802237" y="5204322"/>
              <a:ext cx="224966" cy="177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椭圆 54"/>
                <p:cNvSpPr/>
                <p:nvPr/>
              </p:nvSpPr>
              <p:spPr>
                <a:xfrm>
                  <a:off x="981448" y="5866212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5" name="椭圆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448" y="5866212"/>
                  <a:ext cx="270595" cy="270595"/>
                </a:xfrm>
                <a:prstGeom prst="ellipse">
                  <a:avLst/>
                </a:prstGeom>
                <a:blipFill rotWithShape="1">
                  <a:blip r:embed="rId9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6" name="直接连接符 55"/>
            <p:cNvCxnSpPr>
              <a:stCxn id="55" idx="0"/>
              <a:endCxn id="50" idx="3"/>
            </p:cNvCxnSpPr>
            <p:nvPr/>
          </p:nvCxnSpPr>
          <p:spPr>
            <a:xfrm flipV="1">
              <a:off x="1116746" y="5613038"/>
              <a:ext cx="174925" cy="253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1387044" y="4917582"/>
                <a:ext cx="1855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044" y="4917582"/>
                <a:ext cx="185500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10" t="-46" r="-15594" b="-49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628650" y="4127901"/>
            <a:ext cx="2748894" cy="2008906"/>
            <a:chOff x="628650" y="4127901"/>
            <a:chExt cx="2748894" cy="20089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椭圆 36"/>
                <p:cNvSpPr/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7" name="椭圆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blipFill rotWithShape="1">
                  <a:blip r:embed="rId1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38" name="直接连接符 37"/>
            <p:cNvCxnSpPr>
              <a:stCxn id="40" idx="7"/>
              <a:endCxn id="37" idx="3"/>
            </p:cNvCxnSpPr>
            <p:nvPr/>
          </p:nvCxnSpPr>
          <p:spPr>
            <a:xfrm flipV="1">
              <a:off x="1347713" y="4358868"/>
              <a:ext cx="583821" cy="205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椭圆 38"/>
                <p:cNvSpPr/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9" name="椭圆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椭圆 39"/>
                <p:cNvSpPr/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0" name="椭圆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椭圆 40"/>
                <p:cNvSpPr/>
                <p:nvPr/>
              </p:nvSpPr>
              <p:spPr>
                <a:xfrm>
                  <a:off x="628650" y="497335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1" name="椭圆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4973355"/>
                  <a:ext cx="270595" cy="270595"/>
                </a:xfrm>
                <a:prstGeom prst="ellips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椭圆 41"/>
                <p:cNvSpPr/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2" name="椭圆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椭圆 42"/>
                <p:cNvSpPr/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3" name="椭圆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44" name="直接连接符 43"/>
            <p:cNvCxnSpPr>
              <a:stCxn id="37" idx="5"/>
              <a:endCxn id="39" idx="1"/>
            </p:cNvCxnSpPr>
            <p:nvPr/>
          </p:nvCxnSpPr>
          <p:spPr>
            <a:xfrm>
              <a:off x="2122873" y="4358868"/>
              <a:ext cx="583821" cy="204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0" idx="5"/>
              <a:endCxn id="42" idx="0"/>
            </p:cNvCxnSpPr>
            <p:nvPr/>
          </p:nvCxnSpPr>
          <p:spPr>
            <a:xfrm>
              <a:off x="1347713" y="4755979"/>
              <a:ext cx="358855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0"/>
              <a:endCxn id="40" idx="3"/>
            </p:cNvCxnSpPr>
            <p:nvPr/>
          </p:nvCxnSpPr>
          <p:spPr>
            <a:xfrm flipV="1">
              <a:off x="763948" y="4755979"/>
              <a:ext cx="392426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9" idx="5"/>
              <a:endCxn id="43" idx="0"/>
            </p:cNvCxnSpPr>
            <p:nvPr/>
          </p:nvCxnSpPr>
          <p:spPr>
            <a:xfrm>
              <a:off x="2898033" y="4754678"/>
              <a:ext cx="344214" cy="2168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椭圆 49"/>
                <p:cNvSpPr/>
                <p:nvPr/>
              </p:nvSpPr>
              <p:spPr>
                <a:xfrm>
                  <a:off x="1252043" y="538207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0" name="椭圆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043" y="5382071"/>
                  <a:ext cx="270595" cy="270595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椭圆 50"/>
                <p:cNvSpPr/>
                <p:nvPr/>
              </p:nvSpPr>
              <p:spPr>
                <a:xfrm>
                  <a:off x="1891905" y="5382070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1" name="椭圆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905" y="5382070"/>
                  <a:ext cx="270595" cy="270595"/>
                </a:xfrm>
                <a:prstGeom prst="ellipse">
                  <a:avLst/>
                </a:prstGeom>
                <a:blipFill rotWithShape="1">
                  <a:blip r:embed="rId8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3" name="直接连接符 52"/>
            <p:cNvCxnSpPr>
              <a:stCxn id="50" idx="0"/>
              <a:endCxn id="42" idx="3"/>
            </p:cNvCxnSpPr>
            <p:nvPr/>
          </p:nvCxnSpPr>
          <p:spPr>
            <a:xfrm flipV="1">
              <a:off x="1387341" y="5204322"/>
              <a:ext cx="223557" cy="17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51" idx="0"/>
              <a:endCxn id="42" idx="5"/>
            </p:cNvCxnSpPr>
            <p:nvPr/>
          </p:nvCxnSpPr>
          <p:spPr>
            <a:xfrm flipH="1" flipV="1">
              <a:off x="1802237" y="5204322"/>
              <a:ext cx="224966" cy="177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椭圆 54"/>
                <p:cNvSpPr/>
                <p:nvPr/>
              </p:nvSpPr>
              <p:spPr>
                <a:xfrm>
                  <a:off x="981448" y="5866212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5" name="椭圆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448" y="5866212"/>
                  <a:ext cx="270595" cy="270595"/>
                </a:xfrm>
                <a:prstGeom prst="ellipse">
                  <a:avLst/>
                </a:prstGeom>
                <a:blipFill rotWithShape="1">
                  <a:blip r:embed="rId9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6" name="直接连接符 55"/>
            <p:cNvCxnSpPr>
              <a:stCxn id="55" idx="0"/>
              <a:endCxn id="50" idx="3"/>
            </p:cNvCxnSpPr>
            <p:nvPr/>
          </p:nvCxnSpPr>
          <p:spPr>
            <a:xfrm flipV="1">
              <a:off x="1116746" y="5613038"/>
              <a:ext cx="174925" cy="253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0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187391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1:</a:t>
                </a:r>
                <a:r>
                  <a:rPr lang="en-US" sz="2400" dirty="0"/>
                  <a:t> Color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red and insert as if the RB-tree were a BST.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2:</a:t>
                </a:r>
                <a:r>
                  <a:rPr lang="en-US" sz="2400" dirty="0"/>
                  <a:t> Fix any violated properties.</a:t>
                </a:r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Case 2: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 is red, has black uncle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is right child of its parent.</a:t>
                </a:r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Fix:</a:t>
                </a:r>
                <a:r>
                  <a:rPr lang="en-US" sz="2000" dirty="0"/>
                  <a:t> “left-rotate”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1873911"/>
              </a:xfrm>
              <a:blipFill rotWithShape="1">
                <a:blip r:embed="rId11"/>
                <a:stretch>
                  <a:fillRect t="-17" b="-2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322569" y="4197815"/>
            <a:ext cx="38214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RB-Tree Properties:</a:t>
            </a:r>
            <a:endParaRPr lang="en-US" sz="2000" i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Each node is red or black.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Root is black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easy fix</a:t>
            </a:r>
            <a:r>
              <a:rPr lang="en-US" sz="2000" dirty="0"/>
              <a:t>).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Leaves are black.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No-red-edge property (</a:t>
            </a:r>
            <a:r>
              <a:rPr lang="en-US" sz="2000" b="1" dirty="0">
                <a:solidFill>
                  <a:srgbClr val="C00000"/>
                </a:solidFill>
              </a:rPr>
              <a:t>fix</a:t>
            </a:r>
            <a:r>
              <a:rPr lang="en-US" sz="2000" dirty="0"/>
              <a:t>).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Black-height property 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maintain</a:t>
            </a:r>
            <a:r>
              <a:rPr lang="en-US" sz="2000" dirty="0"/>
              <a:t>).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2966970" y="4457456"/>
                <a:ext cx="206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70" y="4457456"/>
                <a:ext cx="206339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21" t="-127" r="-8513" b="-49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1387044" y="4917582"/>
                <a:ext cx="1855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044" y="4917582"/>
                <a:ext cx="185500" cy="307777"/>
              </a:xfrm>
              <a:prstGeom prst="rect">
                <a:avLst/>
              </a:prstGeom>
              <a:blipFill rotWithShape="1">
                <a:blip r:embed="rId13"/>
                <a:stretch>
                  <a:fillRect l="-110" t="-46" r="-15594" b="-49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8" name="箭头: 手杖形 57"/>
          <p:cNvSpPr/>
          <p:nvPr/>
        </p:nvSpPr>
        <p:spPr>
          <a:xfrm flipH="1">
            <a:off x="1069168" y="4847353"/>
            <a:ext cx="318693" cy="27059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98415" y="4127901"/>
            <a:ext cx="4563341" cy="19432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187391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1:</a:t>
                </a:r>
                <a:r>
                  <a:rPr lang="en-US" sz="2400" dirty="0"/>
                  <a:t> Color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red and insert as if the RB-tree were a BST.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2:</a:t>
                </a:r>
                <a:r>
                  <a:rPr lang="en-US" sz="2400" dirty="0"/>
                  <a:t> Fix any violated properties.</a:t>
                </a:r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Case 2: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 is red, has black uncle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is right child of its parent.</a:t>
                </a:r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Fix:</a:t>
                </a:r>
                <a:r>
                  <a:rPr lang="en-US" sz="2000" dirty="0"/>
                  <a:t> “left-rotate”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parent.</a:t>
                </a:r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Effect:</a:t>
                </a:r>
                <a:r>
                  <a:rPr lang="en-US" sz="2000" dirty="0"/>
                  <a:t> black-height property maintained, transform to Case 3.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1873911"/>
              </a:xfrm>
              <a:blipFill rotWithShape="1">
                <a:blip r:embed="rId2"/>
                <a:stretch>
                  <a:fillRect t="-17" b="-21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322569" y="4197815"/>
            <a:ext cx="38214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RB-Tree Properties:</a:t>
            </a:r>
            <a:endParaRPr lang="en-US" sz="2000" i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Each node is red or black.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Root is black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easy fix</a:t>
            </a:r>
            <a:r>
              <a:rPr lang="en-US" sz="2000" dirty="0"/>
              <a:t>).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Leaves are black.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No-red-edge property (</a:t>
            </a:r>
            <a:r>
              <a:rPr lang="en-US" sz="2000" b="1" dirty="0">
                <a:solidFill>
                  <a:srgbClr val="C00000"/>
                </a:solidFill>
              </a:rPr>
              <a:t>fix</a:t>
            </a:r>
            <a:r>
              <a:rPr lang="en-US" sz="2000" dirty="0"/>
              <a:t>).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Black-height property 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maintain</a:t>
            </a:r>
            <a:r>
              <a:rPr lang="en-US" sz="2000" dirty="0"/>
              <a:t>).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2966970" y="4457456"/>
                <a:ext cx="206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70" y="4457456"/>
                <a:ext cx="206339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21" t="-127" r="-8513" b="-49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358055" y="4127901"/>
            <a:ext cx="3019489" cy="1953867"/>
            <a:chOff x="358055" y="4127901"/>
            <a:chExt cx="3019489" cy="19538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椭圆 36"/>
                <p:cNvSpPr/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7" name="椭圆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38" name="直接连接符 37"/>
            <p:cNvCxnSpPr>
              <a:stCxn id="40" idx="7"/>
              <a:endCxn id="37" idx="3"/>
            </p:cNvCxnSpPr>
            <p:nvPr/>
          </p:nvCxnSpPr>
          <p:spPr>
            <a:xfrm flipV="1">
              <a:off x="1347713" y="4358868"/>
              <a:ext cx="583821" cy="205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椭圆 38"/>
                <p:cNvSpPr/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9" name="椭圆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椭圆 39"/>
                <p:cNvSpPr/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0" name="椭圆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椭圆 41"/>
                <p:cNvSpPr/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2" name="椭圆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椭圆 42"/>
                <p:cNvSpPr/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3" name="椭圆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blipFill rotWithShape="1">
                  <a:blip r:embed="rId8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44" name="直接连接符 43"/>
            <p:cNvCxnSpPr>
              <a:stCxn id="37" idx="5"/>
              <a:endCxn id="39" idx="1"/>
            </p:cNvCxnSpPr>
            <p:nvPr/>
          </p:nvCxnSpPr>
          <p:spPr>
            <a:xfrm>
              <a:off x="2122873" y="4358868"/>
              <a:ext cx="583821" cy="204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0" idx="5"/>
              <a:endCxn id="42" idx="0"/>
            </p:cNvCxnSpPr>
            <p:nvPr/>
          </p:nvCxnSpPr>
          <p:spPr>
            <a:xfrm>
              <a:off x="1347713" y="4755979"/>
              <a:ext cx="358855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27" idx="0"/>
              <a:endCxn id="40" idx="3"/>
            </p:cNvCxnSpPr>
            <p:nvPr/>
          </p:nvCxnSpPr>
          <p:spPr>
            <a:xfrm flipV="1">
              <a:off x="771603" y="4755979"/>
              <a:ext cx="384771" cy="215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9" idx="5"/>
              <a:endCxn id="43" idx="0"/>
            </p:cNvCxnSpPr>
            <p:nvPr/>
          </p:nvCxnSpPr>
          <p:spPr>
            <a:xfrm>
              <a:off x="2898033" y="4754678"/>
              <a:ext cx="344214" cy="2168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椭圆 49"/>
                <p:cNvSpPr/>
                <p:nvPr/>
              </p:nvSpPr>
              <p:spPr>
                <a:xfrm>
                  <a:off x="906900" y="5388058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0" name="椭圆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0" y="5388058"/>
                  <a:ext cx="270595" cy="270595"/>
                </a:xfrm>
                <a:prstGeom prst="ellipse">
                  <a:avLst/>
                </a:prstGeom>
                <a:blipFill rotWithShape="1">
                  <a:blip r:embed="rId9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3" name="直接连接符 52"/>
            <p:cNvCxnSpPr>
              <a:stCxn id="50" idx="0"/>
              <a:endCxn id="27" idx="5"/>
            </p:cNvCxnSpPr>
            <p:nvPr/>
          </p:nvCxnSpPr>
          <p:spPr>
            <a:xfrm flipH="1" flipV="1">
              <a:off x="867272" y="5202502"/>
              <a:ext cx="174926" cy="185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椭圆 54"/>
                <p:cNvSpPr/>
                <p:nvPr/>
              </p:nvSpPr>
              <p:spPr>
                <a:xfrm>
                  <a:off x="650736" y="5811173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5" name="椭圆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736" y="5811173"/>
                  <a:ext cx="270595" cy="270595"/>
                </a:xfrm>
                <a:prstGeom prst="ellipse">
                  <a:avLst/>
                </a:prstGeom>
                <a:blipFill rotWithShape="1">
                  <a:blip r:embed="rId10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6" name="直接连接符 55"/>
            <p:cNvCxnSpPr>
              <a:stCxn id="55" idx="0"/>
              <a:endCxn id="50" idx="3"/>
            </p:cNvCxnSpPr>
            <p:nvPr/>
          </p:nvCxnSpPr>
          <p:spPr>
            <a:xfrm flipV="1">
              <a:off x="786034" y="5619025"/>
              <a:ext cx="160494" cy="1921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椭圆 24"/>
                <p:cNvSpPr/>
                <p:nvPr/>
              </p:nvSpPr>
              <p:spPr>
                <a:xfrm>
                  <a:off x="358055" y="5388059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5" name="椭圆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55" y="5388059"/>
                  <a:ext cx="270595" cy="270595"/>
                </a:xfrm>
                <a:prstGeom prst="ellipse">
                  <a:avLst/>
                </a:prstGeom>
                <a:blipFill rotWithShape="1">
                  <a:blip r:embed="rId11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26" name="直接连接符 25"/>
            <p:cNvCxnSpPr>
              <a:stCxn id="25" idx="0"/>
              <a:endCxn id="27" idx="3"/>
            </p:cNvCxnSpPr>
            <p:nvPr/>
          </p:nvCxnSpPr>
          <p:spPr>
            <a:xfrm flipV="1">
              <a:off x="493353" y="5202502"/>
              <a:ext cx="182580" cy="185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椭圆 26"/>
                <p:cNvSpPr/>
                <p:nvPr/>
              </p:nvSpPr>
              <p:spPr>
                <a:xfrm>
                  <a:off x="636305" y="497153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7" name="椭圆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05" y="4971535"/>
                  <a:ext cx="270595" cy="270595"/>
                </a:xfrm>
                <a:prstGeom prst="ellipse">
                  <a:avLst/>
                </a:prstGeom>
                <a:blipFill rotWithShape="1">
                  <a:blip r:embed="rId12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400602" y="4926628"/>
                <a:ext cx="1855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02" y="4926628"/>
                <a:ext cx="185500" cy="307777"/>
              </a:xfrm>
              <a:prstGeom prst="rect">
                <a:avLst/>
              </a:prstGeom>
              <a:blipFill rotWithShape="1">
                <a:blip r:embed="rId13"/>
                <a:stretch>
                  <a:fillRect l="-298" t="-97" r="-15406" b="-49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36" name="图片 3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98415" y="4127901"/>
            <a:ext cx="4563341" cy="19432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229128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1:</a:t>
                </a:r>
                <a:r>
                  <a:rPr lang="en-US" sz="2400" dirty="0"/>
                  <a:t> Color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red and insert as if the RB-tree were a BST.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2:</a:t>
                </a:r>
                <a:r>
                  <a:rPr lang="en-US" sz="2400" dirty="0"/>
                  <a:t> Fix any violated properties.</a:t>
                </a:r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bg1">
                        <a:lumMod val="65000"/>
                      </a:schemeClr>
                    </a:solidFill>
                  </a:rPr>
                  <a:t>Case 2:</a:t>
                </a: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’s parent is red, has black uncle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is right child of its parent.</a:t>
                </a:r>
                <a:endParaRPr 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Case 3: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 is red, has black uncle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is left child of its parent.</a:t>
                </a:r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Fix:</a:t>
                </a:r>
                <a:r>
                  <a:rPr lang="en-US" sz="2000" dirty="0"/>
                  <a:t> “right-rotate”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grandparent, recolor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 and grandparent.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2291284"/>
              </a:xfrm>
              <a:blipFill rotWithShape="1">
                <a:blip r:embed="rId2"/>
                <a:stretch>
                  <a:fillRect t="-14" b="-5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322569" y="4197815"/>
            <a:ext cx="38214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RB-Tree Properties:</a:t>
            </a:r>
            <a:endParaRPr lang="en-US" sz="2000" i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Each node is red or black.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Root is black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easy fix</a:t>
            </a:r>
            <a:r>
              <a:rPr lang="en-US" sz="2000" dirty="0"/>
              <a:t>).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Leaves are black.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No-red-edge property (</a:t>
            </a:r>
            <a:r>
              <a:rPr lang="en-US" sz="2000" b="1" dirty="0">
                <a:solidFill>
                  <a:srgbClr val="C00000"/>
                </a:solidFill>
              </a:rPr>
              <a:t>fix</a:t>
            </a:r>
            <a:r>
              <a:rPr lang="en-US" sz="2000" dirty="0"/>
              <a:t>).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Black-height property 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maintain</a:t>
            </a:r>
            <a:r>
              <a:rPr lang="en-US" sz="2000" dirty="0"/>
              <a:t>).</a:t>
            </a:r>
            <a:endParaRPr 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460" y="4065889"/>
            <a:ext cx="5403008" cy="19885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2966970" y="4457456"/>
                <a:ext cx="206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70" y="4457456"/>
                <a:ext cx="206339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21" t="-127" r="-8513" b="-49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30" name="组合 29"/>
          <p:cNvGrpSpPr/>
          <p:nvPr/>
        </p:nvGrpSpPr>
        <p:grpSpPr>
          <a:xfrm>
            <a:off x="358055" y="4127901"/>
            <a:ext cx="3019489" cy="1953867"/>
            <a:chOff x="358055" y="4127901"/>
            <a:chExt cx="3019489" cy="19538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椭圆 30"/>
                <p:cNvSpPr/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1" name="椭圆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32" name="直接连接符 31"/>
            <p:cNvCxnSpPr>
              <a:stCxn id="34" idx="7"/>
              <a:endCxn id="31" idx="3"/>
            </p:cNvCxnSpPr>
            <p:nvPr/>
          </p:nvCxnSpPr>
          <p:spPr>
            <a:xfrm flipV="1">
              <a:off x="1347713" y="4358868"/>
              <a:ext cx="583821" cy="205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椭圆 32"/>
                <p:cNvSpPr/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3" name="椭圆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椭圆 33"/>
                <p:cNvSpPr/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4" name="椭圆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椭圆 40"/>
                <p:cNvSpPr/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1" name="椭圆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blipFill rotWithShape="1">
                  <a:blip r:embed="rId8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椭圆 45"/>
                <p:cNvSpPr/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6" name="椭圆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blipFill rotWithShape="1">
                  <a:blip r:embed="rId9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49" name="直接连接符 48"/>
            <p:cNvCxnSpPr>
              <a:stCxn id="31" idx="5"/>
              <a:endCxn id="33" idx="1"/>
            </p:cNvCxnSpPr>
            <p:nvPr/>
          </p:nvCxnSpPr>
          <p:spPr>
            <a:xfrm>
              <a:off x="2122873" y="4358868"/>
              <a:ext cx="583821" cy="204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34" idx="5"/>
              <a:endCxn id="41" idx="0"/>
            </p:cNvCxnSpPr>
            <p:nvPr/>
          </p:nvCxnSpPr>
          <p:spPr>
            <a:xfrm>
              <a:off x="1347713" y="4755979"/>
              <a:ext cx="358855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63" idx="0"/>
              <a:endCxn id="34" idx="3"/>
            </p:cNvCxnSpPr>
            <p:nvPr/>
          </p:nvCxnSpPr>
          <p:spPr>
            <a:xfrm flipV="1">
              <a:off x="771603" y="4755979"/>
              <a:ext cx="384771" cy="215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33" idx="5"/>
              <a:endCxn id="46" idx="0"/>
            </p:cNvCxnSpPr>
            <p:nvPr/>
          </p:nvCxnSpPr>
          <p:spPr>
            <a:xfrm>
              <a:off x="2898033" y="4754678"/>
              <a:ext cx="344214" cy="2168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椭圆 56"/>
                <p:cNvSpPr/>
                <p:nvPr/>
              </p:nvSpPr>
              <p:spPr>
                <a:xfrm>
                  <a:off x="906900" y="5388058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7" name="椭圆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0" y="5388058"/>
                  <a:ext cx="270595" cy="270595"/>
                </a:xfrm>
                <a:prstGeom prst="ellipse">
                  <a:avLst/>
                </a:prstGeom>
                <a:blipFill rotWithShape="1">
                  <a:blip r:embed="rId10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8" name="直接连接符 57"/>
            <p:cNvCxnSpPr>
              <a:stCxn id="57" idx="0"/>
              <a:endCxn id="63" idx="5"/>
            </p:cNvCxnSpPr>
            <p:nvPr/>
          </p:nvCxnSpPr>
          <p:spPr>
            <a:xfrm flipH="1" flipV="1">
              <a:off x="867272" y="5202502"/>
              <a:ext cx="174926" cy="185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椭圆 58"/>
                <p:cNvSpPr/>
                <p:nvPr/>
              </p:nvSpPr>
              <p:spPr>
                <a:xfrm>
                  <a:off x="650736" y="5811173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9" name="椭圆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736" y="5811173"/>
                  <a:ext cx="270595" cy="270595"/>
                </a:xfrm>
                <a:prstGeom prst="ellipse">
                  <a:avLst/>
                </a:prstGeom>
                <a:blipFill rotWithShape="1">
                  <a:blip r:embed="rId11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60" name="直接连接符 59"/>
            <p:cNvCxnSpPr>
              <a:stCxn id="59" idx="0"/>
              <a:endCxn id="57" idx="3"/>
            </p:cNvCxnSpPr>
            <p:nvPr/>
          </p:nvCxnSpPr>
          <p:spPr>
            <a:xfrm flipV="1">
              <a:off x="786034" y="5619025"/>
              <a:ext cx="160494" cy="1921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椭圆 60"/>
                <p:cNvSpPr/>
                <p:nvPr/>
              </p:nvSpPr>
              <p:spPr>
                <a:xfrm>
                  <a:off x="358055" y="5388059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1" name="椭圆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55" y="5388059"/>
                  <a:ext cx="270595" cy="270595"/>
                </a:xfrm>
                <a:prstGeom prst="ellipse">
                  <a:avLst/>
                </a:prstGeom>
                <a:blipFill rotWithShape="1">
                  <a:blip r:embed="rId1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62" name="直接连接符 61"/>
            <p:cNvCxnSpPr>
              <a:stCxn id="61" idx="0"/>
              <a:endCxn id="63" idx="3"/>
            </p:cNvCxnSpPr>
            <p:nvPr/>
          </p:nvCxnSpPr>
          <p:spPr>
            <a:xfrm flipV="1">
              <a:off x="493353" y="5202502"/>
              <a:ext cx="182580" cy="185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椭圆 62"/>
                <p:cNvSpPr/>
                <p:nvPr/>
              </p:nvSpPr>
              <p:spPr>
                <a:xfrm>
                  <a:off x="636305" y="497153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3" name="椭圆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05" y="4971535"/>
                  <a:ext cx="270595" cy="270595"/>
                </a:xfrm>
                <a:prstGeom prst="ellipse">
                  <a:avLst/>
                </a:prstGeom>
                <a:blipFill rotWithShape="1">
                  <a:blip r:embed="rId13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/>
              <p:cNvSpPr txBox="1"/>
              <p:nvPr/>
            </p:nvSpPr>
            <p:spPr>
              <a:xfrm>
                <a:off x="400602" y="4926628"/>
                <a:ext cx="1855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02" y="4926628"/>
                <a:ext cx="185500" cy="307777"/>
              </a:xfrm>
              <a:prstGeom prst="rect">
                <a:avLst/>
              </a:prstGeom>
              <a:blipFill rotWithShape="1">
                <a:blip r:embed="rId14"/>
                <a:stretch>
                  <a:fillRect l="-298" t="-97" r="-15406" b="-49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65" name="箭头: 手杖形 64"/>
          <p:cNvSpPr/>
          <p:nvPr/>
        </p:nvSpPr>
        <p:spPr>
          <a:xfrm>
            <a:off x="1874912" y="4457159"/>
            <a:ext cx="344212" cy="27059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229128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1:</a:t>
                </a:r>
                <a:r>
                  <a:rPr lang="en-US" sz="2400" dirty="0"/>
                  <a:t> Color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red and insert as if the RB-tree were a BST.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2:</a:t>
                </a:r>
                <a:r>
                  <a:rPr lang="en-US" sz="2400" dirty="0"/>
                  <a:t> Fix any violated properties.</a:t>
                </a:r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bg1">
                        <a:lumMod val="65000"/>
                      </a:schemeClr>
                    </a:solidFill>
                  </a:rPr>
                  <a:t>Case 2:</a:t>
                </a: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’s parent is red, has black uncle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is right child of its parent.</a:t>
                </a:r>
                <a:endParaRPr 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Case 3: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 is red, has black uncle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is left child of its parent.</a:t>
                </a:r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Fix:</a:t>
                </a:r>
                <a:r>
                  <a:rPr lang="en-US" sz="2000" dirty="0"/>
                  <a:t> “right-rotate”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grandparent, recolor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 and grandparent.</a:t>
                </a:r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Effect:</a:t>
                </a:r>
                <a:r>
                  <a:rPr lang="en-US" sz="2000" dirty="0"/>
                  <a:t> all properties are satisfied.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2291284"/>
              </a:xfrm>
              <a:blipFill rotWithShape="1">
                <a:blip r:embed="rId2"/>
                <a:stretch>
                  <a:fillRect t="-14" b="-20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322569" y="4197815"/>
            <a:ext cx="38214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RB-Tree Properties:</a:t>
            </a:r>
            <a:endParaRPr lang="en-US" sz="2000" i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Each node is red or black.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Root is black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easy fix</a:t>
            </a:r>
            <a:r>
              <a:rPr lang="en-US" sz="2000" dirty="0"/>
              <a:t>).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Leaves are black.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No-red-edge property (</a:t>
            </a:r>
            <a:r>
              <a:rPr lang="en-US" sz="2000" b="1" dirty="0">
                <a:solidFill>
                  <a:srgbClr val="C00000"/>
                </a:solidFill>
              </a:rPr>
              <a:t>fix</a:t>
            </a:r>
            <a:r>
              <a:rPr lang="en-US" sz="2000" dirty="0"/>
              <a:t>).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Black-height property 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maintain</a:t>
            </a:r>
            <a:r>
              <a:rPr lang="en-US" sz="2000" dirty="0"/>
              <a:t>).</a:t>
            </a:r>
            <a:endParaRPr 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460" y="4065889"/>
            <a:ext cx="5403008" cy="19885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8" name="组合 27"/>
          <p:cNvGrpSpPr/>
          <p:nvPr/>
        </p:nvGrpSpPr>
        <p:grpSpPr>
          <a:xfrm>
            <a:off x="358055" y="4525012"/>
            <a:ext cx="2071530" cy="1556756"/>
            <a:chOff x="358055" y="4525012"/>
            <a:chExt cx="2071530" cy="15567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椭圆 30"/>
                <p:cNvSpPr/>
                <p:nvPr/>
              </p:nvSpPr>
              <p:spPr>
                <a:xfrm>
                  <a:off x="1617800" y="4971534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1" name="椭圆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800" y="4971534"/>
                  <a:ext cx="270595" cy="270595"/>
                </a:xfrm>
                <a:prstGeom prst="ellipse">
                  <a:avLst/>
                </a:prstGeom>
                <a:blipFill rotWithShape="1">
                  <a:blip r:embed="rId4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32" name="直接连接符 31"/>
            <p:cNvCxnSpPr>
              <a:stCxn id="34" idx="5"/>
              <a:endCxn id="31" idx="0"/>
            </p:cNvCxnSpPr>
            <p:nvPr/>
          </p:nvCxnSpPr>
          <p:spPr>
            <a:xfrm>
              <a:off x="1347713" y="4755979"/>
              <a:ext cx="405385" cy="2155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椭圆 32"/>
                <p:cNvSpPr/>
                <p:nvPr/>
              </p:nvSpPr>
              <p:spPr>
                <a:xfrm>
                  <a:off x="1888395" y="5376963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3" name="椭圆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8395" y="5376963"/>
                  <a:ext cx="270595" cy="270595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椭圆 33"/>
                <p:cNvSpPr/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4" name="椭圆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椭圆 40"/>
                <p:cNvSpPr/>
                <p:nvPr/>
              </p:nvSpPr>
              <p:spPr>
                <a:xfrm>
                  <a:off x="1342898" y="5376964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1" name="椭圆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2898" y="5376964"/>
                  <a:ext cx="270595" cy="270595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椭圆 45"/>
                <p:cNvSpPr/>
                <p:nvPr/>
              </p:nvSpPr>
              <p:spPr>
                <a:xfrm>
                  <a:off x="2158990" y="5807788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6" name="椭圆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8990" y="5807788"/>
                  <a:ext cx="270595" cy="270595"/>
                </a:xfrm>
                <a:prstGeom prst="ellipse">
                  <a:avLst/>
                </a:prstGeom>
                <a:blipFill rotWithShape="1">
                  <a:blip r:embed="rId8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49" name="直接连接符 48"/>
            <p:cNvCxnSpPr>
              <a:stCxn id="31" idx="5"/>
              <a:endCxn id="33" idx="0"/>
            </p:cNvCxnSpPr>
            <p:nvPr/>
          </p:nvCxnSpPr>
          <p:spPr>
            <a:xfrm>
              <a:off x="1848767" y="5202501"/>
              <a:ext cx="174926" cy="174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31" idx="3"/>
              <a:endCxn id="41" idx="0"/>
            </p:cNvCxnSpPr>
            <p:nvPr/>
          </p:nvCxnSpPr>
          <p:spPr>
            <a:xfrm flipH="1">
              <a:off x="1478196" y="5202501"/>
              <a:ext cx="179232" cy="1744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63" idx="0"/>
              <a:endCxn id="34" idx="3"/>
            </p:cNvCxnSpPr>
            <p:nvPr/>
          </p:nvCxnSpPr>
          <p:spPr>
            <a:xfrm flipV="1">
              <a:off x="771603" y="4755979"/>
              <a:ext cx="384771" cy="215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33" idx="5"/>
              <a:endCxn id="46" idx="0"/>
            </p:cNvCxnSpPr>
            <p:nvPr/>
          </p:nvCxnSpPr>
          <p:spPr>
            <a:xfrm>
              <a:off x="2119362" y="5607930"/>
              <a:ext cx="174926" cy="1998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椭圆 56"/>
                <p:cNvSpPr/>
                <p:nvPr/>
              </p:nvSpPr>
              <p:spPr>
                <a:xfrm>
                  <a:off x="906900" y="5388058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7" name="椭圆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0" y="5388058"/>
                  <a:ext cx="270595" cy="270595"/>
                </a:xfrm>
                <a:prstGeom prst="ellipse">
                  <a:avLst/>
                </a:prstGeom>
                <a:blipFill rotWithShape="1">
                  <a:blip r:embed="rId9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8" name="直接连接符 57"/>
            <p:cNvCxnSpPr>
              <a:stCxn id="57" idx="0"/>
              <a:endCxn id="63" idx="5"/>
            </p:cNvCxnSpPr>
            <p:nvPr/>
          </p:nvCxnSpPr>
          <p:spPr>
            <a:xfrm flipH="1" flipV="1">
              <a:off x="867272" y="5202502"/>
              <a:ext cx="174926" cy="185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椭圆 58"/>
                <p:cNvSpPr/>
                <p:nvPr/>
              </p:nvSpPr>
              <p:spPr>
                <a:xfrm>
                  <a:off x="650736" y="5811173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9" name="椭圆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736" y="5811173"/>
                  <a:ext cx="270595" cy="270595"/>
                </a:xfrm>
                <a:prstGeom prst="ellipse">
                  <a:avLst/>
                </a:prstGeom>
                <a:blipFill rotWithShape="1">
                  <a:blip r:embed="rId10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60" name="直接连接符 59"/>
            <p:cNvCxnSpPr>
              <a:stCxn id="59" idx="0"/>
              <a:endCxn id="57" idx="3"/>
            </p:cNvCxnSpPr>
            <p:nvPr/>
          </p:nvCxnSpPr>
          <p:spPr>
            <a:xfrm flipV="1">
              <a:off x="786034" y="5619025"/>
              <a:ext cx="160494" cy="1921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椭圆 60"/>
                <p:cNvSpPr/>
                <p:nvPr/>
              </p:nvSpPr>
              <p:spPr>
                <a:xfrm>
                  <a:off x="358055" y="5388059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1" name="椭圆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55" y="5388059"/>
                  <a:ext cx="270595" cy="270595"/>
                </a:xfrm>
                <a:prstGeom prst="ellipse">
                  <a:avLst/>
                </a:prstGeom>
                <a:blipFill rotWithShape="1">
                  <a:blip r:embed="rId11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62" name="直接连接符 61"/>
            <p:cNvCxnSpPr>
              <a:stCxn id="61" idx="0"/>
              <a:endCxn id="63" idx="3"/>
            </p:cNvCxnSpPr>
            <p:nvPr/>
          </p:nvCxnSpPr>
          <p:spPr>
            <a:xfrm flipV="1">
              <a:off x="493353" y="5202502"/>
              <a:ext cx="182580" cy="185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椭圆 62"/>
                <p:cNvSpPr/>
                <p:nvPr/>
              </p:nvSpPr>
              <p:spPr>
                <a:xfrm>
                  <a:off x="636305" y="497153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3" name="椭圆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05" y="4971535"/>
                  <a:ext cx="270595" cy="270595"/>
                </a:xfrm>
                <a:prstGeom prst="ellipse">
                  <a:avLst/>
                </a:prstGeom>
                <a:blipFill rotWithShape="1">
                  <a:blip r:embed="rId12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/>
              <p:cNvSpPr txBox="1"/>
              <p:nvPr/>
            </p:nvSpPr>
            <p:spPr>
              <a:xfrm>
                <a:off x="400602" y="4926628"/>
                <a:ext cx="1855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02" y="4926628"/>
                <a:ext cx="185500" cy="307777"/>
              </a:xfrm>
              <a:prstGeom prst="rect">
                <a:avLst/>
              </a:prstGeom>
              <a:blipFill rotWithShape="1">
                <a:blip r:embed="rId13"/>
                <a:stretch>
                  <a:fillRect l="-298" t="-97" r="-15406" b="-49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469081" y="4042486"/>
            <a:ext cx="1921007" cy="510778"/>
          </a:xfrm>
          <a:prstGeom prst="roundRect">
            <a:avLst>
              <a:gd name="adj" fmla="val 248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 are done!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Step 1:</a:t>
                </a:r>
                <a:r>
                  <a:rPr lang="en-US" sz="2000" dirty="0"/>
                  <a:t> Color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as red and insert as if the RB-tree were a BST.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Step 2:</a:t>
                </a:r>
                <a:r>
                  <a:rPr lang="en-US" sz="2000" dirty="0"/>
                  <a:t> Fix any violated properties.</a:t>
                </a:r>
                <a:endParaRPr lang="en-US" sz="2000" dirty="0"/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/>
                  <a:t>No-Fix-Needed: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 has a black parent.</a:t>
                </a:r>
                <a:endParaRPr lang="en-US" sz="1800" dirty="0"/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/>
                  <a:t>Case 0: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 becomes the root.</a:t>
                </a:r>
                <a:br>
                  <a:rPr lang="en-US" sz="1800" dirty="0"/>
                </a:b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Fix:</a:t>
                </a:r>
                <a:r>
                  <a:rPr lang="en-US" sz="1800" dirty="0"/>
                  <a:t> recolor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 to be black.</a:t>
                </a:r>
                <a:endParaRPr lang="en-US" sz="1800" dirty="0"/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/>
                  <a:t>Case 1: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’s parent is red, has red uncle.</a:t>
                </a:r>
                <a:br>
                  <a:rPr lang="en-US" sz="1800" dirty="0"/>
                </a:b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Fix:</a:t>
                </a:r>
                <a:r>
                  <a:rPr lang="en-US" sz="1800" dirty="0"/>
                  <a:t> recoloring to push-up “no-red-edge” violation (maintain “black-height”).</a:t>
                </a:r>
                <a:endParaRPr lang="en-US" sz="1800" dirty="0"/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Case 2: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’s parent is red, has black uncle.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 right child of its parent.</a:t>
                </a:r>
                <a:br>
                  <a:rPr lang="en-US" sz="1800" dirty="0">
                    <a:solidFill>
                      <a:schemeClr val="tx1"/>
                    </a:solidFill>
                  </a:rPr>
                </a:b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Fix: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/>
                  <a:t>left-rotate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’s parent to transform to Case 3 (maintain “black-height”).</a:t>
                </a:r>
                <a:endParaRPr lang="en-US" sz="1800" dirty="0"/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Case 3: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’s parent is red, has black uncle.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 is left child of its parent.</a:t>
                </a:r>
                <a:br>
                  <a:rPr lang="en-US" sz="1800" dirty="0"/>
                </a:b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Fix:</a:t>
                </a:r>
                <a:r>
                  <a:rPr lang="en-US" sz="1800" dirty="0"/>
                  <a:t> right-rotate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’s grandparent and recolor nodes, all properties satisfied.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  <a:blipFill rotWithShape="1">
                <a:blip r:embed="rId2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83" name="组合 82"/>
          <p:cNvGrpSpPr/>
          <p:nvPr/>
        </p:nvGrpSpPr>
        <p:grpSpPr>
          <a:xfrm>
            <a:off x="6846836" y="1728513"/>
            <a:ext cx="2071530" cy="1556756"/>
            <a:chOff x="358055" y="4525012"/>
            <a:chExt cx="2071530" cy="15567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椭圆 83"/>
                <p:cNvSpPr/>
                <p:nvPr/>
              </p:nvSpPr>
              <p:spPr>
                <a:xfrm>
                  <a:off x="1617800" y="4971534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4" name="椭圆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800" y="4971534"/>
                  <a:ext cx="270595" cy="270595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85" name="直接连接符 84"/>
            <p:cNvCxnSpPr>
              <a:stCxn id="87" idx="5"/>
              <a:endCxn id="84" idx="0"/>
            </p:cNvCxnSpPr>
            <p:nvPr/>
          </p:nvCxnSpPr>
          <p:spPr>
            <a:xfrm>
              <a:off x="1347713" y="4755979"/>
              <a:ext cx="405385" cy="2155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椭圆 85"/>
                <p:cNvSpPr/>
                <p:nvPr/>
              </p:nvSpPr>
              <p:spPr>
                <a:xfrm>
                  <a:off x="1888395" y="5376963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6" name="椭圆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8395" y="5376963"/>
                  <a:ext cx="270595" cy="270595"/>
                </a:xfrm>
                <a:prstGeom prst="ellips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椭圆 86"/>
                <p:cNvSpPr/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7" name="椭圆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椭圆 87"/>
                <p:cNvSpPr/>
                <p:nvPr/>
              </p:nvSpPr>
              <p:spPr>
                <a:xfrm>
                  <a:off x="1342898" y="5376964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8" name="椭圆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2898" y="5376964"/>
                  <a:ext cx="270595" cy="270595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椭圆 88"/>
                <p:cNvSpPr/>
                <p:nvPr/>
              </p:nvSpPr>
              <p:spPr>
                <a:xfrm>
                  <a:off x="2158990" y="5807788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9" name="椭圆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8990" y="5807788"/>
                  <a:ext cx="270595" cy="270595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90" name="直接连接符 89"/>
            <p:cNvCxnSpPr>
              <a:stCxn id="84" idx="5"/>
              <a:endCxn id="86" idx="0"/>
            </p:cNvCxnSpPr>
            <p:nvPr/>
          </p:nvCxnSpPr>
          <p:spPr>
            <a:xfrm>
              <a:off x="1848767" y="5202501"/>
              <a:ext cx="174926" cy="174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84" idx="3"/>
              <a:endCxn id="88" idx="0"/>
            </p:cNvCxnSpPr>
            <p:nvPr/>
          </p:nvCxnSpPr>
          <p:spPr>
            <a:xfrm flipH="1">
              <a:off x="1478196" y="5202501"/>
              <a:ext cx="179232" cy="1744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100" idx="0"/>
              <a:endCxn id="87" idx="3"/>
            </p:cNvCxnSpPr>
            <p:nvPr/>
          </p:nvCxnSpPr>
          <p:spPr>
            <a:xfrm flipV="1">
              <a:off x="771603" y="4755979"/>
              <a:ext cx="384771" cy="215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86" idx="5"/>
              <a:endCxn id="89" idx="0"/>
            </p:cNvCxnSpPr>
            <p:nvPr/>
          </p:nvCxnSpPr>
          <p:spPr>
            <a:xfrm>
              <a:off x="2119362" y="5607930"/>
              <a:ext cx="174926" cy="1998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椭圆 93"/>
                <p:cNvSpPr/>
                <p:nvPr/>
              </p:nvSpPr>
              <p:spPr>
                <a:xfrm>
                  <a:off x="906900" y="5388058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4" name="椭圆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0" y="5388058"/>
                  <a:ext cx="270595" cy="270595"/>
                </a:xfrm>
                <a:prstGeom prst="ellipse">
                  <a:avLst/>
                </a:prstGeom>
                <a:blipFill rotWithShape="1">
                  <a:blip r:embed="rId8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95" name="直接连接符 94"/>
            <p:cNvCxnSpPr>
              <a:stCxn id="94" idx="0"/>
              <a:endCxn id="100" idx="5"/>
            </p:cNvCxnSpPr>
            <p:nvPr/>
          </p:nvCxnSpPr>
          <p:spPr>
            <a:xfrm flipH="1" flipV="1">
              <a:off x="867272" y="5202502"/>
              <a:ext cx="174926" cy="185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椭圆 95"/>
                <p:cNvSpPr/>
                <p:nvPr/>
              </p:nvSpPr>
              <p:spPr>
                <a:xfrm>
                  <a:off x="650736" y="5811173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6" name="椭圆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736" y="5811173"/>
                  <a:ext cx="270595" cy="270595"/>
                </a:xfrm>
                <a:prstGeom prst="ellipse">
                  <a:avLst/>
                </a:prstGeom>
                <a:blipFill rotWithShape="1">
                  <a:blip r:embed="rId9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97" name="直接连接符 96"/>
            <p:cNvCxnSpPr>
              <a:stCxn id="96" idx="0"/>
              <a:endCxn id="94" idx="3"/>
            </p:cNvCxnSpPr>
            <p:nvPr/>
          </p:nvCxnSpPr>
          <p:spPr>
            <a:xfrm flipV="1">
              <a:off x="786034" y="5619025"/>
              <a:ext cx="160494" cy="1921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椭圆 97"/>
                <p:cNvSpPr/>
                <p:nvPr/>
              </p:nvSpPr>
              <p:spPr>
                <a:xfrm>
                  <a:off x="358055" y="5388059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8" name="椭圆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55" y="5388059"/>
                  <a:ext cx="270595" cy="270595"/>
                </a:xfrm>
                <a:prstGeom prst="ellipse">
                  <a:avLst/>
                </a:prstGeom>
                <a:blipFill rotWithShape="1">
                  <a:blip r:embed="rId10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99" name="直接连接符 98"/>
            <p:cNvCxnSpPr>
              <a:stCxn id="98" idx="0"/>
              <a:endCxn id="100" idx="3"/>
            </p:cNvCxnSpPr>
            <p:nvPr/>
          </p:nvCxnSpPr>
          <p:spPr>
            <a:xfrm flipV="1">
              <a:off x="493353" y="5202502"/>
              <a:ext cx="182580" cy="185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椭圆 99"/>
                <p:cNvSpPr/>
                <p:nvPr/>
              </p:nvSpPr>
              <p:spPr>
                <a:xfrm>
                  <a:off x="636305" y="497153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0" name="椭圆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05" y="4971535"/>
                  <a:ext cx="270595" cy="270595"/>
                </a:xfrm>
                <a:prstGeom prst="ellipse">
                  <a:avLst/>
                </a:prstGeom>
                <a:blipFill rotWithShape="1">
                  <a:blip r:embed="rId11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9" name="组合 8"/>
          <p:cNvGrpSpPr/>
          <p:nvPr/>
        </p:nvGrpSpPr>
        <p:grpSpPr>
          <a:xfrm>
            <a:off x="108669" y="4801144"/>
            <a:ext cx="2748894" cy="1948443"/>
            <a:chOff x="232490" y="4815026"/>
            <a:chExt cx="2748894" cy="1948443"/>
          </a:xfrm>
        </p:grpSpPr>
        <p:grpSp>
          <p:nvGrpSpPr>
            <p:cNvPr id="7" name="组合 6"/>
            <p:cNvGrpSpPr/>
            <p:nvPr/>
          </p:nvGrpSpPr>
          <p:grpSpPr>
            <a:xfrm>
              <a:off x="232490" y="4815026"/>
              <a:ext cx="2748894" cy="1948443"/>
              <a:chOff x="628650" y="4127901"/>
              <a:chExt cx="2748894" cy="194844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椭圆 26"/>
                  <p:cNvSpPr/>
                  <p:nvPr/>
                </p:nvSpPr>
                <p:spPr>
                  <a:xfrm>
                    <a:off x="1891906" y="4127901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397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7" name="椭圆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1906" y="4127901"/>
                    <a:ext cx="270595" cy="270595"/>
                  </a:xfrm>
                  <a:prstGeom prst="ellipse">
                    <a:avLst/>
                  </a:prstGeom>
                  <a:blipFill rotWithShape="1">
                    <a:blip r:embed="rId12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p:cxnSp>
            <p:nvCxnSpPr>
              <p:cNvPr id="29" name="直接连接符 28"/>
              <p:cNvCxnSpPr>
                <a:stCxn id="36" idx="7"/>
                <a:endCxn id="27" idx="3"/>
              </p:cNvCxnSpPr>
              <p:nvPr/>
            </p:nvCxnSpPr>
            <p:spPr>
              <a:xfrm flipV="1">
                <a:off x="1347713" y="4358868"/>
                <a:ext cx="583821" cy="205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椭圆 29"/>
                  <p:cNvSpPr/>
                  <p:nvPr/>
                </p:nvSpPr>
                <p:spPr>
                  <a:xfrm>
                    <a:off x="2667066" y="4523711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397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0" name="椭圆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66" y="4523711"/>
                    <a:ext cx="270595" cy="270595"/>
                  </a:xfrm>
                  <a:prstGeom prst="ellipse">
                    <a:avLst/>
                  </a:prstGeom>
                  <a:blipFill rotWithShape="1">
                    <a:blip r:embed="rId4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椭圆 35"/>
                  <p:cNvSpPr/>
                  <p:nvPr/>
                </p:nvSpPr>
                <p:spPr>
                  <a:xfrm>
                    <a:off x="1116746" y="4525012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397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6" name="椭圆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6746" y="4525012"/>
                    <a:ext cx="270595" cy="270595"/>
                  </a:xfrm>
                  <a:prstGeom prst="ellipse">
                    <a:avLst/>
                  </a:prstGeom>
                  <a:blipFill rotWithShape="1">
                    <a:blip r:embed="rId11"/>
                  </a:blip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椭圆 36"/>
                  <p:cNvSpPr/>
                  <p:nvPr/>
                </p:nvSpPr>
                <p:spPr>
                  <a:xfrm>
                    <a:off x="628650" y="4973355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397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7" name="椭圆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50" y="4973355"/>
                    <a:ext cx="270595" cy="270595"/>
                  </a:xfrm>
                  <a:prstGeom prst="ellipse">
                    <a:avLst/>
                  </a:prstGeom>
                  <a:blipFill rotWithShape="1">
                    <a:blip r:embed="rId10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椭圆 37"/>
                  <p:cNvSpPr/>
                  <p:nvPr/>
                </p:nvSpPr>
                <p:spPr>
                  <a:xfrm>
                    <a:off x="1571270" y="4973355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397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8" name="椭圆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1270" y="4973355"/>
                    <a:ext cx="270595" cy="270595"/>
                  </a:xfrm>
                  <a:prstGeom prst="ellipse">
                    <a:avLst/>
                  </a:prstGeom>
                  <a:blipFill rotWithShape="1">
                    <a:blip r:embed="rId5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椭圆 38"/>
                  <p:cNvSpPr/>
                  <p:nvPr/>
                </p:nvSpPr>
                <p:spPr>
                  <a:xfrm>
                    <a:off x="3106949" y="4971535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397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9" name="椭圆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6949" y="4971535"/>
                    <a:ext cx="270595" cy="270595"/>
                  </a:xfrm>
                  <a:prstGeom prst="ellipse">
                    <a:avLst/>
                  </a:prstGeom>
                  <a:blipFill rotWithShape="1">
                    <a:blip r:embed="rId7"/>
                  </a:blip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p:cxnSp>
            <p:nvCxnSpPr>
              <p:cNvPr id="40" name="直接连接符 39"/>
              <p:cNvCxnSpPr>
                <a:stCxn id="27" idx="5"/>
                <a:endCxn id="30" idx="1"/>
              </p:cNvCxnSpPr>
              <p:nvPr/>
            </p:nvCxnSpPr>
            <p:spPr>
              <a:xfrm>
                <a:off x="2122873" y="4358868"/>
                <a:ext cx="583821" cy="2044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36" idx="5"/>
                <a:endCxn id="38" idx="0"/>
              </p:cNvCxnSpPr>
              <p:nvPr/>
            </p:nvCxnSpPr>
            <p:spPr>
              <a:xfrm>
                <a:off x="1347713" y="4755979"/>
                <a:ext cx="358855" cy="2173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37" idx="0"/>
                <a:endCxn id="36" idx="3"/>
              </p:cNvCxnSpPr>
              <p:nvPr/>
            </p:nvCxnSpPr>
            <p:spPr>
              <a:xfrm flipV="1">
                <a:off x="763948" y="4755979"/>
                <a:ext cx="392426" cy="2173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30" idx="5"/>
                <a:endCxn id="39" idx="0"/>
              </p:cNvCxnSpPr>
              <p:nvPr/>
            </p:nvCxnSpPr>
            <p:spPr>
              <a:xfrm>
                <a:off x="2898033" y="4754678"/>
                <a:ext cx="344214" cy="2168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椭圆 44"/>
                  <p:cNvSpPr/>
                  <p:nvPr/>
                </p:nvSpPr>
                <p:spPr>
                  <a:xfrm>
                    <a:off x="1252043" y="5382071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397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5" name="椭圆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2043" y="5382071"/>
                    <a:ext cx="270595" cy="270595"/>
                  </a:xfrm>
                  <a:prstGeom prst="ellipse">
                    <a:avLst/>
                  </a:prstGeom>
                  <a:blipFill rotWithShape="1">
                    <a:blip r:embed="rId13"/>
                  </a:blip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椭圆 46"/>
                  <p:cNvSpPr/>
                  <p:nvPr/>
                </p:nvSpPr>
                <p:spPr>
                  <a:xfrm>
                    <a:off x="1891905" y="5382070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397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7" name="椭圆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1905" y="5382070"/>
                    <a:ext cx="270595" cy="270595"/>
                  </a:xfrm>
                  <a:prstGeom prst="ellipse">
                    <a:avLst/>
                  </a:prstGeom>
                  <a:blipFill rotWithShape="1">
                    <a:blip r:embed="rId14"/>
                  </a:blip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p:cxnSp>
            <p:nvCxnSpPr>
              <p:cNvPr id="48" name="直接连接符 47"/>
              <p:cNvCxnSpPr>
                <a:stCxn id="45" idx="0"/>
                <a:endCxn id="38" idx="3"/>
              </p:cNvCxnSpPr>
              <p:nvPr/>
            </p:nvCxnSpPr>
            <p:spPr>
              <a:xfrm flipV="1">
                <a:off x="1387341" y="5204322"/>
                <a:ext cx="223557" cy="1777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>
                <a:stCxn id="47" idx="0"/>
                <a:endCxn id="38" idx="5"/>
              </p:cNvCxnSpPr>
              <p:nvPr/>
            </p:nvCxnSpPr>
            <p:spPr>
              <a:xfrm flipH="1" flipV="1">
                <a:off x="1802237" y="5204322"/>
                <a:ext cx="224966" cy="1777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椭圆 54"/>
                  <p:cNvSpPr/>
                  <p:nvPr/>
                </p:nvSpPr>
                <p:spPr>
                  <a:xfrm>
                    <a:off x="981448" y="5805749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397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5" name="椭圆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1448" y="5805749"/>
                    <a:ext cx="270595" cy="270595"/>
                  </a:xfrm>
                  <a:prstGeom prst="ellipse">
                    <a:avLst/>
                  </a:prstGeom>
                  <a:blipFill rotWithShape="1">
                    <a:blip r:embed="rId9"/>
                  </a:blip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p:cxnSp>
            <p:nvCxnSpPr>
              <p:cNvPr id="56" name="直接连接符 55"/>
              <p:cNvCxnSpPr>
                <a:stCxn id="55" idx="0"/>
                <a:endCxn id="45" idx="3"/>
              </p:cNvCxnSpPr>
              <p:nvPr/>
            </p:nvCxnSpPr>
            <p:spPr>
              <a:xfrm flipV="1">
                <a:off x="1116746" y="5613038"/>
                <a:ext cx="174925" cy="1927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文本框 100"/>
                <p:cNvSpPr txBox="1"/>
                <p:nvPr/>
              </p:nvSpPr>
              <p:spPr>
                <a:xfrm>
                  <a:off x="889215" y="6453806"/>
                  <a:ext cx="185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1" name="文本框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215" y="6453806"/>
                  <a:ext cx="185500" cy="307777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12" name="组合 11"/>
          <p:cNvGrpSpPr/>
          <p:nvPr/>
        </p:nvGrpSpPr>
        <p:grpSpPr>
          <a:xfrm>
            <a:off x="6027396" y="4815026"/>
            <a:ext cx="3019489" cy="1953867"/>
            <a:chOff x="6027396" y="4815026"/>
            <a:chExt cx="3019489" cy="1953867"/>
          </a:xfrm>
        </p:grpSpPr>
        <p:grpSp>
          <p:nvGrpSpPr>
            <p:cNvPr id="65" name="组合 64"/>
            <p:cNvGrpSpPr/>
            <p:nvPr/>
          </p:nvGrpSpPr>
          <p:grpSpPr>
            <a:xfrm>
              <a:off x="6027396" y="4815026"/>
              <a:ext cx="3019489" cy="1953867"/>
              <a:chOff x="358055" y="4127901"/>
              <a:chExt cx="3019489" cy="195386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椭圆 65"/>
                  <p:cNvSpPr/>
                  <p:nvPr/>
                </p:nvSpPr>
                <p:spPr>
                  <a:xfrm>
                    <a:off x="1891906" y="4127901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397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6" name="椭圆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1906" y="4127901"/>
                    <a:ext cx="270595" cy="270595"/>
                  </a:xfrm>
                  <a:prstGeom prst="ellipse">
                    <a:avLst/>
                  </a:prstGeom>
                  <a:blipFill rotWithShape="1">
                    <a:blip r:embed="rId12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p:cxnSp>
            <p:nvCxnSpPr>
              <p:cNvPr id="67" name="直接连接符 66"/>
              <p:cNvCxnSpPr>
                <a:stCxn id="69" idx="7"/>
                <a:endCxn id="66" idx="3"/>
              </p:cNvCxnSpPr>
              <p:nvPr/>
            </p:nvCxnSpPr>
            <p:spPr>
              <a:xfrm flipV="1">
                <a:off x="1347713" y="4358868"/>
                <a:ext cx="583821" cy="205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椭圆 67"/>
                  <p:cNvSpPr/>
                  <p:nvPr/>
                </p:nvSpPr>
                <p:spPr>
                  <a:xfrm>
                    <a:off x="2667066" y="4523711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397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8" name="椭圆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66" y="4523711"/>
                    <a:ext cx="270595" cy="270595"/>
                  </a:xfrm>
                  <a:prstGeom prst="ellipse">
                    <a:avLst/>
                  </a:prstGeom>
                  <a:blipFill rotWithShape="1">
                    <a:blip r:embed="rId4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椭圆 68"/>
                  <p:cNvSpPr/>
                  <p:nvPr/>
                </p:nvSpPr>
                <p:spPr>
                  <a:xfrm>
                    <a:off x="1116746" y="4525012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397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9" name="椭圆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6746" y="4525012"/>
                    <a:ext cx="270595" cy="270595"/>
                  </a:xfrm>
                  <a:prstGeom prst="ellipse">
                    <a:avLst/>
                  </a:prstGeom>
                  <a:blipFill rotWithShape="1">
                    <a:blip r:embed="rId16"/>
                  </a:blip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椭圆 69"/>
                  <p:cNvSpPr/>
                  <p:nvPr/>
                </p:nvSpPr>
                <p:spPr>
                  <a:xfrm>
                    <a:off x="1571270" y="4973355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397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0" name="椭圆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1270" y="4973355"/>
                    <a:ext cx="270595" cy="270595"/>
                  </a:xfrm>
                  <a:prstGeom prst="ellipse">
                    <a:avLst/>
                  </a:prstGeom>
                  <a:blipFill rotWithShape="1">
                    <a:blip r:embed="rId6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椭圆 70"/>
                  <p:cNvSpPr/>
                  <p:nvPr/>
                </p:nvSpPr>
                <p:spPr>
                  <a:xfrm>
                    <a:off x="3106949" y="4971535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397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1" name="椭圆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6949" y="4971535"/>
                    <a:ext cx="270595" cy="270595"/>
                  </a:xfrm>
                  <a:prstGeom prst="ellipse">
                    <a:avLst/>
                  </a:prstGeom>
                  <a:blipFill rotWithShape="1">
                    <a:blip r:embed="rId7"/>
                  </a:blip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p:cxnSp>
            <p:nvCxnSpPr>
              <p:cNvPr id="72" name="直接连接符 71"/>
              <p:cNvCxnSpPr>
                <a:stCxn id="66" idx="5"/>
                <a:endCxn id="68" idx="1"/>
              </p:cNvCxnSpPr>
              <p:nvPr/>
            </p:nvCxnSpPr>
            <p:spPr>
              <a:xfrm>
                <a:off x="2122873" y="4358868"/>
                <a:ext cx="583821" cy="2044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stCxn id="69" idx="5"/>
                <a:endCxn id="70" idx="0"/>
              </p:cNvCxnSpPr>
              <p:nvPr/>
            </p:nvCxnSpPr>
            <p:spPr>
              <a:xfrm>
                <a:off x="1347713" y="4755979"/>
                <a:ext cx="358855" cy="2173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stCxn id="82" idx="0"/>
                <a:endCxn id="69" idx="3"/>
              </p:cNvCxnSpPr>
              <p:nvPr/>
            </p:nvCxnSpPr>
            <p:spPr>
              <a:xfrm flipV="1">
                <a:off x="771603" y="4755979"/>
                <a:ext cx="384771" cy="215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>
                <a:stCxn id="68" idx="5"/>
                <a:endCxn id="71" idx="0"/>
              </p:cNvCxnSpPr>
              <p:nvPr/>
            </p:nvCxnSpPr>
            <p:spPr>
              <a:xfrm>
                <a:off x="2898033" y="4754678"/>
                <a:ext cx="344214" cy="2168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椭圆 75"/>
                  <p:cNvSpPr/>
                  <p:nvPr/>
                </p:nvSpPr>
                <p:spPr>
                  <a:xfrm>
                    <a:off x="906900" y="5388058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397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6" name="椭圆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900" y="5388058"/>
                    <a:ext cx="270595" cy="270595"/>
                  </a:xfrm>
                  <a:prstGeom prst="ellipse">
                    <a:avLst/>
                  </a:prstGeom>
                  <a:blipFill rotWithShape="1">
                    <a:blip r:embed="rId8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p:cxnSp>
            <p:nvCxnSpPr>
              <p:cNvPr id="77" name="直接连接符 76"/>
              <p:cNvCxnSpPr>
                <a:stCxn id="76" idx="0"/>
                <a:endCxn id="82" idx="5"/>
              </p:cNvCxnSpPr>
              <p:nvPr/>
            </p:nvCxnSpPr>
            <p:spPr>
              <a:xfrm flipH="1" flipV="1">
                <a:off x="867272" y="5202502"/>
                <a:ext cx="174926" cy="185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椭圆 77"/>
                  <p:cNvSpPr/>
                  <p:nvPr/>
                </p:nvSpPr>
                <p:spPr>
                  <a:xfrm>
                    <a:off x="650736" y="5811173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397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8" name="椭圆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736" y="5811173"/>
                    <a:ext cx="270595" cy="270595"/>
                  </a:xfrm>
                  <a:prstGeom prst="ellipse">
                    <a:avLst/>
                  </a:prstGeom>
                  <a:blipFill rotWithShape="1">
                    <a:blip r:embed="rId9"/>
                  </a:blip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p:cxnSp>
            <p:nvCxnSpPr>
              <p:cNvPr id="79" name="直接连接符 78"/>
              <p:cNvCxnSpPr>
                <a:stCxn id="78" idx="0"/>
                <a:endCxn id="76" idx="3"/>
              </p:cNvCxnSpPr>
              <p:nvPr/>
            </p:nvCxnSpPr>
            <p:spPr>
              <a:xfrm flipV="1">
                <a:off x="786034" y="5619025"/>
                <a:ext cx="160494" cy="1921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椭圆 79"/>
                  <p:cNvSpPr/>
                  <p:nvPr/>
                </p:nvSpPr>
                <p:spPr>
                  <a:xfrm>
                    <a:off x="358055" y="5388059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397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0" name="椭圆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055" y="5388059"/>
                    <a:ext cx="270595" cy="270595"/>
                  </a:xfrm>
                  <a:prstGeom prst="ellipse">
                    <a:avLst/>
                  </a:prstGeom>
                  <a:blipFill rotWithShape="1">
                    <a:blip r:embed="rId10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p:cxnSp>
            <p:nvCxnSpPr>
              <p:cNvPr id="81" name="直接连接符 80"/>
              <p:cNvCxnSpPr>
                <a:stCxn id="80" idx="0"/>
                <a:endCxn id="82" idx="3"/>
              </p:cNvCxnSpPr>
              <p:nvPr/>
            </p:nvCxnSpPr>
            <p:spPr>
              <a:xfrm flipV="1">
                <a:off x="493353" y="5202502"/>
                <a:ext cx="182580" cy="1855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椭圆 81"/>
                  <p:cNvSpPr/>
                  <p:nvPr/>
                </p:nvSpPr>
                <p:spPr>
                  <a:xfrm>
                    <a:off x="636305" y="4971535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397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2" name="椭圆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305" y="4971535"/>
                    <a:ext cx="270595" cy="270595"/>
                  </a:xfrm>
                  <a:prstGeom prst="ellipse">
                    <a:avLst/>
                  </a:prstGeom>
                  <a:blipFill rotWithShape="1">
                    <a:blip r:embed="rId11"/>
                  </a:blip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本框 101"/>
                <p:cNvSpPr txBox="1"/>
                <p:nvPr/>
              </p:nvSpPr>
              <p:spPr>
                <a:xfrm>
                  <a:off x="6584709" y="5613794"/>
                  <a:ext cx="185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2" name="文本框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709" y="5613794"/>
                  <a:ext cx="185500" cy="307777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3164413" y="4815026"/>
            <a:ext cx="2748894" cy="1948443"/>
            <a:chOff x="3164413" y="4815026"/>
            <a:chExt cx="2748894" cy="1948443"/>
          </a:xfrm>
        </p:grpSpPr>
        <p:grpSp>
          <p:nvGrpSpPr>
            <p:cNvPr id="122" name="组合 121"/>
            <p:cNvGrpSpPr/>
            <p:nvPr/>
          </p:nvGrpSpPr>
          <p:grpSpPr>
            <a:xfrm>
              <a:off x="3164413" y="4815026"/>
              <a:ext cx="2748894" cy="1948443"/>
              <a:chOff x="628650" y="4127901"/>
              <a:chExt cx="2748894" cy="194844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3" name="椭圆 122"/>
                  <p:cNvSpPr/>
                  <p:nvPr/>
                </p:nvSpPr>
                <p:spPr>
                  <a:xfrm>
                    <a:off x="1891906" y="4127901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397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3" name="椭圆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1906" y="4127901"/>
                    <a:ext cx="270595" cy="270595"/>
                  </a:xfrm>
                  <a:prstGeom prst="ellipse">
                    <a:avLst/>
                  </a:prstGeom>
                  <a:blipFill rotWithShape="1">
                    <a:blip r:embed="rId12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p:cxnSp>
            <p:nvCxnSpPr>
              <p:cNvPr id="124" name="直接连接符 123"/>
              <p:cNvCxnSpPr>
                <a:stCxn id="126" idx="7"/>
                <a:endCxn id="123" idx="3"/>
              </p:cNvCxnSpPr>
              <p:nvPr/>
            </p:nvCxnSpPr>
            <p:spPr>
              <a:xfrm flipV="1">
                <a:off x="1347713" y="4358868"/>
                <a:ext cx="583821" cy="205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5" name="椭圆 124"/>
                  <p:cNvSpPr/>
                  <p:nvPr/>
                </p:nvSpPr>
                <p:spPr>
                  <a:xfrm>
                    <a:off x="2667066" y="4523711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397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5" name="椭圆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66" y="4523711"/>
                    <a:ext cx="270595" cy="270595"/>
                  </a:xfrm>
                  <a:prstGeom prst="ellipse">
                    <a:avLst/>
                  </a:prstGeom>
                  <a:blipFill rotWithShape="1">
                    <a:blip r:embed="rId4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6" name="椭圆 125"/>
                  <p:cNvSpPr/>
                  <p:nvPr/>
                </p:nvSpPr>
                <p:spPr>
                  <a:xfrm>
                    <a:off x="1116746" y="4525012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397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6" name="椭圆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6746" y="4525012"/>
                    <a:ext cx="270595" cy="270595"/>
                  </a:xfrm>
                  <a:prstGeom prst="ellipse">
                    <a:avLst/>
                  </a:prstGeom>
                  <a:blipFill rotWithShape="1">
                    <a:blip r:embed="rId11"/>
                  </a:blip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7" name="椭圆 126"/>
                  <p:cNvSpPr/>
                  <p:nvPr/>
                </p:nvSpPr>
                <p:spPr>
                  <a:xfrm>
                    <a:off x="628650" y="4973355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397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7" name="椭圆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50" y="4973355"/>
                    <a:ext cx="270595" cy="270595"/>
                  </a:xfrm>
                  <a:prstGeom prst="ellipse">
                    <a:avLst/>
                  </a:prstGeom>
                  <a:blipFill rotWithShape="1">
                    <a:blip r:embed="rId10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8" name="椭圆 127"/>
                  <p:cNvSpPr/>
                  <p:nvPr/>
                </p:nvSpPr>
                <p:spPr>
                  <a:xfrm>
                    <a:off x="1571270" y="4973355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397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8" name="椭圆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1270" y="4973355"/>
                    <a:ext cx="270595" cy="270595"/>
                  </a:xfrm>
                  <a:prstGeom prst="ellipse">
                    <a:avLst/>
                  </a:prstGeom>
                  <a:blipFill rotWithShape="1">
                    <a:blip r:embed="rId16"/>
                  </a:blip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9" name="椭圆 128"/>
                  <p:cNvSpPr/>
                  <p:nvPr/>
                </p:nvSpPr>
                <p:spPr>
                  <a:xfrm>
                    <a:off x="3106949" y="4971535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397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9" name="椭圆 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6949" y="4971535"/>
                    <a:ext cx="270595" cy="270595"/>
                  </a:xfrm>
                  <a:prstGeom prst="ellipse">
                    <a:avLst/>
                  </a:prstGeom>
                  <a:blipFill rotWithShape="1">
                    <a:blip r:embed="rId7"/>
                  </a:blip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p:cxnSp>
            <p:nvCxnSpPr>
              <p:cNvPr id="130" name="直接连接符 129"/>
              <p:cNvCxnSpPr>
                <a:stCxn id="123" idx="5"/>
                <a:endCxn id="125" idx="1"/>
              </p:cNvCxnSpPr>
              <p:nvPr/>
            </p:nvCxnSpPr>
            <p:spPr>
              <a:xfrm>
                <a:off x="2122873" y="4358868"/>
                <a:ext cx="583821" cy="2044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>
                <a:stCxn id="126" idx="5"/>
                <a:endCxn id="128" idx="0"/>
              </p:cNvCxnSpPr>
              <p:nvPr/>
            </p:nvCxnSpPr>
            <p:spPr>
              <a:xfrm>
                <a:off x="1347713" y="4755979"/>
                <a:ext cx="358855" cy="2173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>
                <a:stCxn id="127" idx="0"/>
                <a:endCxn id="126" idx="3"/>
              </p:cNvCxnSpPr>
              <p:nvPr/>
            </p:nvCxnSpPr>
            <p:spPr>
              <a:xfrm flipV="1">
                <a:off x="763948" y="4755979"/>
                <a:ext cx="392426" cy="2173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>
                <a:stCxn id="125" idx="5"/>
                <a:endCxn id="129" idx="0"/>
              </p:cNvCxnSpPr>
              <p:nvPr/>
            </p:nvCxnSpPr>
            <p:spPr>
              <a:xfrm>
                <a:off x="2898033" y="4754678"/>
                <a:ext cx="344214" cy="2168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4" name="椭圆 133"/>
                  <p:cNvSpPr/>
                  <p:nvPr/>
                </p:nvSpPr>
                <p:spPr>
                  <a:xfrm>
                    <a:off x="1252043" y="5382071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397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4" name="椭圆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2043" y="5382071"/>
                    <a:ext cx="270595" cy="270595"/>
                  </a:xfrm>
                  <a:prstGeom prst="ellipse">
                    <a:avLst/>
                  </a:prstGeom>
                  <a:blipFill rotWithShape="1">
                    <a:blip r:embed="rId8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5" name="椭圆 134"/>
                  <p:cNvSpPr/>
                  <p:nvPr/>
                </p:nvSpPr>
                <p:spPr>
                  <a:xfrm>
                    <a:off x="1891905" y="5382070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397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5" name="椭圆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1905" y="5382070"/>
                    <a:ext cx="270595" cy="270595"/>
                  </a:xfrm>
                  <a:prstGeom prst="ellipse">
                    <a:avLst/>
                  </a:prstGeom>
                  <a:blipFill rotWithShape="1">
                    <a:blip r:embed="rId6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p:cxnSp>
            <p:nvCxnSpPr>
              <p:cNvPr id="136" name="直接连接符 135"/>
              <p:cNvCxnSpPr>
                <a:stCxn id="134" idx="0"/>
                <a:endCxn id="128" idx="3"/>
              </p:cNvCxnSpPr>
              <p:nvPr/>
            </p:nvCxnSpPr>
            <p:spPr>
              <a:xfrm flipV="1">
                <a:off x="1387341" y="5204322"/>
                <a:ext cx="223557" cy="1777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>
                <a:stCxn id="135" idx="0"/>
                <a:endCxn id="128" idx="5"/>
              </p:cNvCxnSpPr>
              <p:nvPr/>
            </p:nvCxnSpPr>
            <p:spPr>
              <a:xfrm flipH="1" flipV="1">
                <a:off x="1802237" y="5204322"/>
                <a:ext cx="224966" cy="1777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8" name="椭圆 137"/>
                  <p:cNvSpPr/>
                  <p:nvPr/>
                </p:nvSpPr>
                <p:spPr>
                  <a:xfrm>
                    <a:off x="981448" y="5805749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397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8" name="椭圆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1448" y="5805749"/>
                    <a:ext cx="270595" cy="270595"/>
                  </a:xfrm>
                  <a:prstGeom prst="ellipse">
                    <a:avLst/>
                  </a:prstGeom>
                  <a:blipFill rotWithShape="1">
                    <a:blip r:embed="rId9"/>
                  </a:blip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p:cxnSp>
            <p:nvCxnSpPr>
              <p:cNvPr id="139" name="直接连接符 138"/>
              <p:cNvCxnSpPr>
                <a:stCxn id="138" idx="0"/>
                <a:endCxn id="134" idx="3"/>
              </p:cNvCxnSpPr>
              <p:nvPr/>
            </p:nvCxnSpPr>
            <p:spPr>
              <a:xfrm flipV="1">
                <a:off x="1116746" y="5613038"/>
                <a:ext cx="174925" cy="1927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本框 139"/>
                <p:cNvSpPr txBox="1"/>
                <p:nvPr/>
              </p:nvSpPr>
              <p:spPr>
                <a:xfrm>
                  <a:off x="4377791" y="5628006"/>
                  <a:ext cx="185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0" name="文本框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7791" y="5628006"/>
                  <a:ext cx="185500" cy="307777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sp>
        <p:nvSpPr>
          <p:cNvPr id="141" name="箭头: 右 140"/>
          <p:cNvSpPr/>
          <p:nvPr/>
        </p:nvSpPr>
        <p:spPr>
          <a:xfrm>
            <a:off x="2714683" y="4996026"/>
            <a:ext cx="741360" cy="40871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箭头: 右 141"/>
          <p:cNvSpPr/>
          <p:nvPr/>
        </p:nvSpPr>
        <p:spPr>
          <a:xfrm>
            <a:off x="5858803" y="4993231"/>
            <a:ext cx="741360" cy="40871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箭头: 右 142"/>
          <p:cNvSpPr/>
          <p:nvPr/>
        </p:nvSpPr>
        <p:spPr>
          <a:xfrm rot="16200000">
            <a:off x="8087705" y="3995318"/>
            <a:ext cx="1303553" cy="40871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2" grpId="0" animBg="1"/>
      <p:bldP spid="1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Step 1:</a:t>
                </a:r>
                <a:r>
                  <a:rPr lang="en-US" sz="2000" dirty="0"/>
                  <a:t> Color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as red and insert as if the RB-tree were a BST.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Step 2:</a:t>
                </a:r>
                <a:r>
                  <a:rPr lang="en-US" sz="2000" dirty="0"/>
                  <a:t> Fix any violated properties.</a:t>
                </a:r>
                <a:endParaRPr lang="en-US" sz="2000" dirty="0"/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/>
                  <a:t>No-Fix-Needed: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 has a black parent.</a:t>
                </a:r>
                <a:endParaRPr lang="en-US" sz="1800" dirty="0"/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/>
                  <a:t>Case 0: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 becomes the root.</a:t>
                </a:r>
                <a:br>
                  <a:rPr lang="en-US" sz="1800" dirty="0"/>
                </a:b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Fix:</a:t>
                </a:r>
                <a:r>
                  <a:rPr lang="en-US" sz="1800" dirty="0"/>
                  <a:t> recolor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 to be black.</a:t>
                </a:r>
                <a:endParaRPr lang="en-US" sz="1800" dirty="0"/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/>
                  <a:t>Case 1: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’s parent is red, has red uncle.</a:t>
                </a:r>
                <a:br>
                  <a:rPr lang="en-US" sz="1800" dirty="0"/>
                </a:b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Fix:</a:t>
                </a:r>
                <a:r>
                  <a:rPr lang="en-US" sz="1800" dirty="0"/>
                  <a:t> recoloring to push-up “no-red-edge” violation (maintain “black-height”).</a:t>
                </a:r>
                <a:endParaRPr lang="en-US" sz="1800" dirty="0"/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Case 2: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’s parent is red, has black uncle.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 right child of its parent.</a:t>
                </a:r>
                <a:br>
                  <a:rPr lang="en-US" sz="1800" dirty="0">
                    <a:solidFill>
                      <a:schemeClr val="tx1"/>
                    </a:solidFill>
                  </a:rPr>
                </a:b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Fix: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/>
                  <a:t>left-rotate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’s parent to transform to Case 3 (maintain “black-height”).</a:t>
                </a:r>
                <a:endParaRPr lang="en-US" sz="1800" dirty="0"/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Case 3: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’s parent is red, has black uncle.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 is left child of its parent.</a:t>
                </a:r>
                <a:br>
                  <a:rPr lang="en-US" sz="1800" dirty="0"/>
                </a:b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Fix:</a:t>
                </a:r>
                <a:r>
                  <a:rPr lang="en-US" sz="1800" dirty="0"/>
                  <a:t> right-rotate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’s grandparent and recolor nodes, all properties satisfied.</a:t>
                </a:r>
                <a:endParaRPr lang="en-US" sz="18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Time Complexity </a:t>
                </a:r>
                <a:r>
                  <a:rPr lang="en-US" sz="2400" dirty="0"/>
                  <a:t>of 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 operation?</a:t>
                </a:r>
                <a:endParaRPr lang="en-US" sz="2400" dirty="0"/>
              </a:p>
              <a:p>
                <a:pPr lvl="1"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time.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(Case 1 appears at most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 times.)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rotations.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Insert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 has limited impact on tree shape.)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  <a:blipFill rotWithShape="1">
                <a:blip r:embed="rId2"/>
                <a:stretch>
                  <a:fillRect t="-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Remove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from an RB-Tree</a:t>
                </a:r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t="-7090" b="-7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’s right child is an external node,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is the node to be deleted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structurally</a:t>
                </a:r>
                <a:r>
                  <a:rPr lang="en-US" sz="2400" dirty="0"/>
                  <a:t>: subtree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2400" dirty="0"/>
                  <a:t> will replace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’s right child is an internal node, then 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be the min node in subtree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𝑟𝑖𝑔ℎ𝑡</m:t>
                    </m:r>
                  </m:oMath>
                </a14:m>
                <a:r>
                  <a:rPr lang="en-US" sz="2400" dirty="0"/>
                  <a:t>. Overwrite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’s info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’s info,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the node to be deleted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structurally</a:t>
                </a:r>
                <a:r>
                  <a:rPr lang="en-US" sz="2400" dirty="0"/>
                  <a:t>: subtree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𝑟𝑖𝑔ℎ𝑡</m:t>
                    </m:r>
                  </m:oMath>
                </a14:m>
                <a:r>
                  <a:rPr lang="en-US" sz="2400" dirty="0"/>
                  <a:t> will replace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Either way, only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one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structural deletion needed!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Apply the structural deletion, </a:t>
                </a:r>
                <a:br>
                  <a:rPr lang="en-US" sz="2400" dirty="0"/>
                </a:br>
                <a:r>
                  <a:rPr lang="en-US" sz="2400" dirty="0"/>
                  <a:t>and </a:t>
                </a:r>
                <a:r>
                  <a:rPr lang="en-US" sz="2400" u="sng" dirty="0">
                    <a:solidFill>
                      <a:srgbClr val="C00000"/>
                    </a:solidFill>
                  </a:rPr>
                  <a:t>repair violated properties</a:t>
                </a:r>
                <a:r>
                  <a:rPr lang="en-US" sz="2400" dirty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 rotWithShape="1">
                <a:blip r:embed="rId2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91" y="4762465"/>
            <a:ext cx="3590059" cy="173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5342658" y="5832184"/>
            <a:ext cx="457201" cy="457201"/>
          </a:xfrm>
          <a:prstGeom prst="ellipse">
            <a:avLst/>
          </a:prstGeom>
          <a:solidFill>
            <a:schemeClr val="accent2">
              <a:lumMod val="7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173573" y="6012386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73" y="6012386"/>
                <a:ext cx="169085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135" t="-74" r="-14784" b="-49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>
            <a:off x="6333113" y="4710110"/>
            <a:ext cx="457201" cy="457201"/>
          </a:xfrm>
          <a:prstGeom prst="ellipse">
            <a:avLst/>
          </a:prstGeom>
          <a:solidFill>
            <a:schemeClr val="accent2">
              <a:lumMod val="7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795392" y="4800210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392" y="4800210"/>
                <a:ext cx="169085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152" t="-88" r="-14767" b="-49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158614" y="5519943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614" y="5519943"/>
                <a:ext cx="186718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139" t="-189" r="-8348" b="-49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96588" y="5442999"/>
                <a:ext cx="4520020" cy="70788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Call the node to be deleted structurally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and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be the node that will replace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88" y="5442999"/>
                <a:ext cx="4520020" cy="707886"/>
              </a:xfrm>
              <a:prstGeom prst="rect">
                <a:avLst/>
              </a:prstGeom>
              <a:blipFill rotWithShape="1">
                <a:blip r:embed="rId6"/>
                <a:stretch>
                  <a:fillRect l="-1076" t="-4185" r="-1057" b="-45800"/>
                </a:stretch>
              </a:blip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739220" y="6028647"/>
                <a:ext cx="4239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220" y="6028647"/>
                <a:ext cx="423962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51" t="-214" r="-3296" b="-49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258115" y="6436295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115" y="6436295"/>
                <a:ext cx="183320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72" t="-206" r="-12751" b="-49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068653" y="6029805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53" y="6029805"/>
                <a:ext cx="183320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255" t="-173" r="-12667" b="-49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 animBg="1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720000" y="1690689"/>
              <a:ext cx="7704000" cy="2083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/>
                    <a:gridCol w="1728000"/>
                    <a:gridCol w="1728000"/>
                    <a:gridCol w="1728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BinarySearchTree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ℎ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ℎ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ℎ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Treap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720000" y="1690689"/>
              <a:ext cx="7704000" cy="2083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/>
                    <a:gridCol w="1728000"/>
                    <a:gridCol w="1728000"/>
                    <a:gridCol w="1728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</a:tr>
                  <a:tr h="98044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BinarySearchTree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</a:tr>
                  <a:tr h="98044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Treap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28650" y="4349596"/>
                <a:ext cx="7886700" cy="83099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data structure supporting </a:t>
                </a:r>
                <a:r>
                  <a:rPr lang="en-US" sz="2400" dirty="0" err="1"/>
                  <a:t>OSet</a:t>
                </a:r>
                <a:r>
                  <a:rPr lang="en-US" sz="2400" dirty="0"/>
                  <a:t> operations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time, even in worst-case?</a:t>
                </a:r>
                <a:endParaRPr lang="en-US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49596"/>
                <a:ext cx="788670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612" t="-3573" r="-604" b="-23886"/>
                </a:stretch>
              </a:blip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Remove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from an RB-Tree</a:t>
                </a:r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t="-7090" b="-7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1:</a:t>
                </a:r>
                <a:r>
                  <a:rPr lang="en-US" sz="2400" dirty="0"/>
                  <a:t> Identify the structural deletion.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2:</a:t>
                </a:r>
                <a:r>
                  <a:rPr lang="en-US" sz="2400" dirty="0"/>
                  <a:t> Apply the structural deletion.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3:</a:t>
                </a:r>
                <a:r>
                  <a:rPr lang="en-US" sz="2400" dirty="0"/>
                  <a:t> Repair violated RB-tree properties.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red</a:t>
                </a:r>
                <a:r>
                  <a:rPr lang="en-US" sz="2000" dirty="0"/>
                  <a:t> node: no violations.</a:t>
                </a:r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/>
                  <a:t>black</a:t>
                </a:r>
                <a:r>
                  <a:rPr lang="en-US" sz="2000" dirty="0"/>
                  <a:t> node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red</a:t>
                </a:r>
                <a:r>
                  <a:rPr lang="en-US" sz="2000" dirty="0"/>
                  <a:t> node: recolor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black and done.</a:t>
                </a:r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/>
                  <a:t>black</a:t>
                </a:r>
                <a:r>
                  <a:rPr lang="en-US" sz="2000" dirty="0"/>
                  <a:t> node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/>
                  <a:t>black</a:t>
                </a:r>
                <a:r>
                  <a:rPr lang="en-US" sz="2000" dirty="0"/>
                  <a:t> node:</a:t>
                </a:r>
                <a:endParaRPr lang="en-US" sz="2000" dirty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’s contribution to black-height removed. (Violate black-height.)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 rotWithShape="1">
                <a:blip r:embed="rId2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91" y="4762465"/>
            <a:ext cx="3590059" cy="173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5342658" y="5832184"/>
            <a:ext cx="457201" cy="457201"/>
          </a:xfrm>
          <a:prstGeom prst="ellipse">
            <a:avLst/>
          </a:prstGeom>
          <a:solidFill>
            <a:schemeClr val="accent2">
              <a:lumMod val="7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173573" y="6012386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73" y="6012386"/>
                <a:ext cx="169085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135" t="-74" r="-14784" b="-49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>
            <a:off x="6333113" y="4710110"/>
            <a:ext cx="457201" cy="457201"/>
          </a:xfrm>
          <a:prstGeom prst="ellipse">
            <a:avLst/>
          </a:prstGeom>
          <a:solidFill>
            <a:schemeClr val="accent2">
              <a:lumMod val="7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795392" y="4800210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392" y="4800210"/>
                <a:ext cx="169085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152" t="-88" r="-14767" b="-49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158614" y="5519943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614" y="5519943"/>
                <a:ext cx="186718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139" t="-189" r="-8348" b="-49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739220" y="6028647"/>
                <a:ext cx="4239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220" y="6028647"/>
                <a:ext cx="423962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51" t="-214" r="-3296" b="-49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258115" y="6436295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115" y="6436295"/>
                <a:ext cx="183320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172" t="-206" r="-12751" b="-49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068653" y="6029805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53" y="6029805"/>
                <a:ext cx="183320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255" t="-173" r="-12667" b="-49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628650" y="4738548"/>
            <a:ext cx="27541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>
                <a:solidFill>
                  <a:schemeClr val="accent6">
                    <a:lumMod val="50000"/>
                  </a:schemeClr>
                </a:solidFill>
              </a:rPr>
              <a:t>RB-Tree Properties:</a:t>
            </a:r>
            <a:endParaRPr lang="en-US" i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dirty="0"/>
              <a:t>Each node is red or black.</a:t>
            </a:r>
            <a:endParaRPr lang="en-US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dirty="0"/>
              <a:t>Root is black.</a:t>
            </a:r>
            <a:endParaRPr lang="en-US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dirty="0"/>
              <a:t>Leaves are black.</a:t>
            </a:r>
            <a:endParaRPr lang="en-US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dirty="0"/>
              <a:t>No-red-edge property.</a:t>
            </a:r>
            <a:endParaRPr lang="en-US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dirty="0"/>
              <a:t>Black-height property.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Remove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from an RB-Tree</a:t>
                </a:r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t="-7090" b="-7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276849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1&amp;2:</a:t>
                </a:r>
                <a:r>
                  <a:rPr lang="en-US" sz="2400" dirty="0"/>
                  <a:t> Find &amp; apply structural deletion.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be the structurally removed node,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takes its place.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3:</a:t>
                </a:r>
                <a:r>
                  <a:rPr lang="en-US" sz="2400" dirty="0"/>
                  <a:t> Repair violated RB-tree properties.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Assume </a:t>
                </a:r>
                <a:r>
                  <a:rPr lang="en-US" sz="2000" i="1" u="sng" dirty="0">
                    <a:solidFill>
                      <a:schemeClr val="accent1">
                        <a:lumMod val="50000"/>
                      </a:schemeClr>
                    </a:solidFill>
                  </a:rPr>
                  <a:t>black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left child of its parent </a:t>
                </a:r>
                <a:r>
                  <a:rPr lang="en-US" sz="2000" i="1" u="sng" dirty="0">
                    <a:solidFill>
                      <a:schemeClr val="accent1">
                        <a:lumMod val="50000"/>
                      </a:schemeClr>
                    </a:solidFill>
                  </a:rPr>
                  <a:t>after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taking </a:t>
                </a:r>
                <a:r>
                  <a:rPr lang="en-US" sz="2000" i="1" u="sng" dirty="0">
                    <a:solidFill>
                      <a:schemeClr val="accent1">
                        <a:lumMod val="50000"/>
                      </a:schemeClr>
                    </a:solidFill>
                  </a:rPr>
                  <a:t>black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’s place.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Focus on fixing black-height property.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Case 1:</a:t>
                </a:r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’s sibling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is red.</a:t>
                </a:r>
                <a:endParaRPr lang="en-US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Fix:</a:t>
                </a:r>
                <a:r>
                  <a:rPr lang="en-US" sz="2000" dirty="0"/>
                  <a:t> rotate and recolor.</a:t>
                </a:r>
                <a:endParaRPr lang="en-US" sz="2000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Effect:</a:t>
                </a:r>
                <a:r>
                  <a:rPr lang="en-US" sz="2000" dirty="0"/>
                  <a:t> change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’s sibling’s color to black (i.e., transform to other cases).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2768495"/>
              </a:xfrm>
              <a:blipFill rotWithShape="1">
                <a:blip r:embed="rId2"/>
                <a:stretch>
                  <a:fillRect t="-12" b="-13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90" name="组合 89"/>
          <p:cNvGrpSpPr/>
          <p:nvPr/>
        </p:nvGrpSpPr>
        <p:grpSpPr>
          <a:xfrm>
            <a:off x="628650" y="4575521"/>
            <a:ext cx="2914100" cy="1917353"/>
            <a:chOff x="1156024" y="4116492"/>
            <a:chExt cx="2914100" cy="19173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椭圆 16"/>
                <p:cNvSpPr/>
                <p:nvPr/>
              </p:nvSpPr>
              <p:spPr>
                <a:xfrm>
                  <a:off x="2406944" y="4116492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" name="椭圆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944" y="4116492"/>
                  <a:ext cx="344214" cy="344214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椭圆 22"/>
                <p:cNvSpPr/>
                <p:nvPr/>
              </p:nvSpPr>
              <p:spPr>
                <a:xfrm>
                  <a:off x="3026469" y="4678034"/>
                  <a:ext cx="347042" cy="3470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469" y="4678034"/>
                  <a:ext cx="347042" cy="347042"/>
                </a:xfrm>
                <a:prstGeom prst="ellipse">
                  <a:avLst/>
                </a:prstGeom>
                <a:blipFill rotWithShape="1">
                  <a:blip r:embed="rId4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27" name="直接连接符 26"/>
            <p:cNvCxnSpPr>
              <a:stCxn id="17" idx="5"/>
              <a:endCxn id="23" idx="0"/>
            </p:cNvCxnSpPr>
            <p:nvPr/>
          </p:nvCxnSpPr>
          <p:spPr>
            <a:xfrm>
              <a:off x="2700749" y="4410297"/>
              <a:ext cx="499241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椭圆 33"/>
                <p:cNvSpPr/>
                <p:nvPr/>
              </p:nvSpPr>
              <p:spPr>
                <a:xfrm>
                  <a:off x="1787419" y="4678034"/>
                  <a:ext cx="344214" cy="34421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4" name="椭圆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419" y="4678034"/>
                  <a:ext cx="344214" cy="344214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椭圆 34"/>
                <p:cNvSpPr/>
                <p:nvPr/>
              </p:nvSpPr>
              <p:spPr>
                <a:xfrm>
                  <a:off x="2519395" y="5254998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5" name="椭圆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395" y="5254998"/>
                  <a:ext cx="344214" cy="344214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椭圆 35"/>
                <p:cNvSpPr/>
                <p:nvPr/>
              </p:nvSpPr>
              <p:spPr>
                <a:xfrm>
                  <a:off x="3536371" y="5249927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6" name="椭圆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371" y="5249927"/>
                  <a:ext cx="344214" cy="344214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38" name="直接连接符 37"/>
            <p:cNvCxnSpPr>
              <a:stCxn id="17" idx="3"/>
              <a:endCxn id="34" idx="0"/>
            </p:cNvCxnSpPr>
            <p:nvPr/>
          </p:nvCxnSpPr>
          <p:spPr>
            <a:xfrm flipH="1">
              <a:off x="1959526" y="4410297"/>
              <a:ext cx="497827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23" idx="5"/>
              <a:endCxn id="36" idx="0"/>
            </p:cNvCxnSpPr>
            <p:nvPr/>
          </p:nvCxnSpPr>
          <p:spPr>
            <a:xfrm>
              <a:off x="3322688" y="4974253"/>
              <a:ext cx="385790" cy="2756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23" idx="3"/>
              <a:endCxn id="35" idx="0"/>
            </p:cNvCxnSpPr>
            <p:nvPr/>
          </p:nvCxnSpPr>
          <p:spPr>
            <a:xfrm flipH="1">
              <a:off x="2691502" y="4974253"/>
              <a:ext cx="385790" cy="280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1568065" y="5112090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8065" y="5112090"/>
                  <a:ext cx="219354" cy="307777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2135767" y="5112089"/>
                  <a:ext cx="2209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767" y="5112089"/>
                  <a:ext cx="220958" cy="307777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2297267" y="5726068"/>
                  <a:ext cx="199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267" y="5726068"/>
                  <a:ext cx="199222" cy="307777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2868184" y="5726068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184" y="5726068"/>
                  <a:ext cx="205569" cy="307777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3317017" y="5726068"/>
                  <a:ext cx="1844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017" y="5726068"/>
                  <a:ext cx="184473" cy="307777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3880585" y="5726068"/>
                  <a:ext cx="1895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585" y="5726068"/>
                  <a:ext cx="189539" cy="307777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70" name="直接连接符 69"/>
            <p:cNvCxnSpPr>
              <a:stCxn id="34" idx="3"/>
              <a:endCxn id="63" idx="0"/>
            </p:cNvCxnSpPr>
            <p:nvPr/>
          </p:nvCxnSpPr>
          <p:spPr>
            <a:xfrm flipH="1">
              <a:off x="1677742" y="4971839"/>
              <a:ext cx="160086" cy="140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34" idx="5"/>
              <a:endCxn id="64" idx="0"/>
            </p:cNvCxnSpPr>
            <p:nvPr/>
          </p:nvCxnSpPr>
          <p:spPr>
            <a:xfrm>
              <a:off x="2081224" y="4971839"/>
              <a:ext cx="165022" cy="140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35" idx="3"/>
              <a:endCxn id="65" idx="0"/>
            </p:cNvCxnSpPr>
            <p:nvPr/>
          </p:nvCxnSpPr>
          <p:spPr>
            <a:xfrm flipH="1">
              <a:off x="2396878" y="5548803"/>
              <a:ext cx="172926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35" idx="5"/>
              <a:endCxn id="66" idx="0"/>
            </p:cNvCxnSpPr>
            <p:nvPr/>
          </p:nvCxnSpPr>
          <p:spPr>
            <a:xfrm>
              <a:off x="2813200" y="5548803"/>
              <a:ext cx="157769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36" idx="5"/>
              <a:endCxn id="68" idx="0"/>
            </p:cNvCxnSpPr>
            <p:nvPr/>
          </p:nvCxnSpPr>
          <p:spPr>
            <a:xfrm>
              <a:off x="3830176" y="5543732"/>
              <a:ext cx="145179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36" idx="3"/>
              <a:endCxn id="67" idx="0"/>
            </p:cNvCxnSpPr>
            <p:nvPr/>
          </p:nvCxnSpPr>
          <p:spPr>
            <a:xfrm flipH="1">
              <a:off x="3409254" y="5543732"/>
              <a:ext cx="177526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本框 87"/>
                <p:cNvSpPr txBox="1"/>
                <p:nvPr/>
              </p:nvSpPr>
              <p:spPr>
                <a:xfrm>
                  <a:off x="1156024" y="4723072"/>
                  <a:ext cx="592855" cy="25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(BB)</a:t>
                  </a:r>
                  <a:endPara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8" name="文本框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024" y="4723072"/>
                  <a:ext cx="592855" cy="251607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文本框 88"/>
                <p:cNvSpPr txBox="1"/>
                <p:nvPr/>
              </p:nvSpPr>
              <p:spPr>
                <a:xfrm>
                  <a:off x="3409189" y="4759975"/>
                  <a:ext cx="2543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9" name="文本框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189" y="4759975"/>
                  <a:ext cx="254364" cy="246221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134" name="组合 133"/>
          <p:cNvGrpSpPr/>
          <p:nvPr/>
        </p:nvGrpSpPr>
        <p:grpSpPr>
          <a:xfrm>
            <a:off x="4843778" y="4541963"/>
            <a:ext cx="3671572" cy="1950911"/>
            <a:chOff x="4915680" y="4316935"/>
            <a:chExt cx="3671572" cy="19509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椭圆 91"/>
                <p:cNvSpPr/>
                <p:nvPr/>
              </p:nvSpPr>
              <p:spPr>
                <a:xfrm>
                  <a:off x="6095751" y="4913392"/>
                  <a:ext cx="344214" cy="34421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2" name="椭圆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751" y="4913392"/>
                  <a:ext cx="344214" cy="344214"/>
                </a:xfrm>
                <a:prstGeom prst="ellipse">
                  <a:avLst/>
                </a:prstGeom>
                <a:blipFill rotWithShape="1">
                  <a:blip r:embed="rId16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椭圆 92"/>
                <p:cNvSpPr/>
                <p:nvPr/>
              </p:nvSpPr>
              <p:spPr>
                <a:xfrm>
                  <a:off x="6739358" y="4316935"/>
                  <a:ext cx="347042" cy="34704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3" name="椭圆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9358" y="4316935"/>
                  <a:ext cx="347042" cy="347042"/>
                </a:xfrm>
                <a:prstGeom prst="ellipse">
                  <a:avLst/>
                </a:prstGeom>
                <a:blipFill rotWithShape="1">
                  <a:blip r:embed="rId1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94" name="直接连接符 93"/>
            <p:cNvCxnSpPr>
              <a:stCxn id="92" idx="0"/>
              <a:endCxn id="93" idx="3"/>
            </p:cNvCxnSpPr>
            <p:nvPr/>
          </p:nvCxnSpPr>
          <p:spPr>
            <a:xfrm flipV="1">
              <a:off x="6267858" y="4613154"/>
              <a:ext cx="522323" cy="3002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椭圆 94"/>
                <p:cNvSpPr/>
                <p:nvPr/>
              </p:nvSpPr>
              <p:spPr>
                <a:xfrm>
                  <a:off x="5539540" y="5488999"/>
                  <a:ext cx="344214" cy="34421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5" name="椭圆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540" y="5488999"/>
                  <a:ext cx="344214" cy="344214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椭圆 95"/>
                <p:cNvSpPr/>
                <p:nvPr/>
              </p:nvSpPr>
              <p:spPr>
                <a:xfrm>
                  <a:off x="6572266" y="5488999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6" name="椭圆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2266" y="5488999"/>
                  <a:ext cx="344214" cy="344214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椭圆 96"/>
                <p:cNvSpPr/>
                <p:nvPr/>
              </p:nvSpPr>
              <p:spPr>
                <a:xfrm>
                  <a:off x="8053499" y="4910770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7" name="椭圆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3499" y="4910770"/>
                  <a:ext cx="344214" cy="344214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98" name="直接连接符 97"/>
            <p:cNvCxnSpPr>
              <a:stCxn id="92" idx="3"/>
              <a:endCxn id="95" idx="0"/>
            </p:cNvCxnSpPr>
            <p:nvPr/>
          </p:nvCxnSpPr>
          <p:spPr>
            <a:xfrm flipH="1">
              <a:off x="5711647" y="5207197"/>
              <a:ext cx="434513" cy="2818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93" idx="5"/>
              <a:endCxn id="97" idx="0"/>
            </p:cNvCxnSpPr>
            <p:nvPr/>
          </p:nvCxnSpPr>
          <p:spPr>
            <a:xfrm>
              <a:off x="7035577" y="4613154"/>
              <a:ext cx="1190029" cy="29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92" idx="5"/>
              <a:endCxn id="96" idx="0"/>
            </p:cNvCxnSpPr>
            <p:nvPr/>
          </p:nvCxnSpPr>
          <p:spPr>
            <a:xfrm>
              <a:off x="6389556" y="5207197"/>
              <a:ext cx="354817" cy="2818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文本框 100"/>
                <p:cNvSpPr txBox="1"/>
                <p:nvPr/>
              </p:nvSpPr>
              <p:spPr>
                <a:xfrm>
                  <a:off x="5320186" y="5923055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1" name="文本框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0186" y="5923055"/>
                  <a:ext cx="219354" cy="307777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本框 101"/>
                <p:cNvSpPr txBox="1"/>
                <p:nvPr/>
              </p:nvSpPr>
              <p:spPr>
                <a:xfrm>
                  <a:off x="5887888" y="5923054"/>
                  <a:ext cx="2209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2" name="文本框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7888" y="5923054"/>
                  <a:ext cx="220958" cy="307777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文本框 102"/>
                <p:cNvSpPr txBox="1"/>
                <p:nvPr/>
              </p:nvSpPr>
              <p:spPr>
                <a:xfrm>
                  <a:off x="6350138" y="5960069"/>
                  <a:ext cx="199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3" name="文本框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138" y="5960069"/>
                  <a:ext cx="199222" cy="307777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本框 103"/>
                <p:cNvSpPr txBox="1"/>
                <p:nvPr/>
              </p:nvSpPr>
              <p:spPr>
                <a:xfrm>
                  <a:off x="6921055" y="5960069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4" name="文本框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1055" y="5960069"/>
                  <a:ext cx="205569" cy="307777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文本框 104"/>
                <p:cNvSpPr txBox="1"/>
                <p:nvPr/>
              </p:nvSpPr>
              <p:spPr>
                <a:xfrm>
                  <a:off x="7834145" y="5386911"/>
                  <a:ext cx="1844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5" name="文本框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4145" y="5386911"/>
                  <a:ext cx="184473" cy="307777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文本框 105"/>
                <p:cNvSpPr txBox="1"/>
                <p:nvPr/>
              </p:nvSpPr>
              <p:spPr>
                <a:xfrm>
                  <a:off x="8397713" y="5386911"/>
                  <a:ext cx="1895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6" name="文本框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7713" y="5386911"/>
                  <a:ext cx="189539" cy="307777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07" name="直接连接符 106"/>
            <p:cNvCxnSpPr>
              <a:stCxn id="95" idx="3"/>
              <a:endCxn id="101" idx="0"/>
            </p:cNvCxnSpPr>
            <p:nvPr/>
          </p:nvCxnSpPr>
          <p:spPr>
            <a:xfrm flipH="1">
              <a:off x="5429863" y="5782804"/>
              <a:ext cx="160086" cy="140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95" idx="5"/>
              <a:endCxn id="102" idx="0"/>
            </p:cNvCxnSpPr>
            <p:nvPr/>
          </p:nvCxnSpPr>
          <p:spPr>
            <a:xfrm>
              <a:off x="5833345" y="5782804"/>
              <a:ext cx="165022" cy="140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96" idx="3"/>
              <a:endCxn id="103" idx="0"/>
            </p:cNvCxnSpPr>
            <p:nvPr/>
          </p:nvCxnSpPr>
          <p:spPr>
            <a:xfrm flipH="1">
              <a:off x="6449749" y="5782804"/>
              <a:ext cx="172926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96" idx="5"/>
              <a:endCxn id="104" idx="0"/>
            </p:cNvCxnSpPr>
            <p:nvPr/>
          </p:nvCxnSpPr>
          <p:spPr>
            <a:xfrm>
              <a:off x="6866071" y="5782804"/>
              <a:ext cx="157769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97" idx="5"/>
              <a:endCxn id="106" idx="0"/>
            </p:cNvCxnSpPr>
            <p:nvPr/>
          </p:nvCxnSpPr>
          <p:spPr>
            <a:xfrm>
              <a:off x="8347304" y="5204575"/>
              <a:ext cx="145179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97" idx="3"/>
              <a:endCxn id="105" idx="0"/>
            </p:cNvCxnSpPr>
            <p:nvPr/>
          </p:nvCxnSpPr>
          <p:spPr>
            <a:xfrm flipH="1">
              <a:off x="7926382" y="5204575"/>
              <a:ext cx="177526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文本框 112"/>
                <p:cNvSpPr txBox="1"/>
                <p:nvPr/>
              </p:nvSpPr>
              <p:spPr>
                <a:xfrm>
                  <a:off x="4915680" y="5554465"/>
                  <a:ext cx="592855" cy="25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(BB)</a:t>
                  </a:r>
                  <a:endPara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13" name="文本框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680" y="5554465"/>
                  <a:ext cx="592855" cy="251607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本框 113"/>
                <p:cNvSpPr txBox="1"/>
                <p:nvPr/>
              </p:nvSpPr>
              <p:spPr>
                <a:xfrm>
                  <a:off x="6945880" y="5536051"/>
                  <a:ext cx="698717" cy="25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2000" b="0" dirty="0"/>
                    <a:t>new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14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5880" y="5536051"/>
                  <a:ext cx="698717" cy="251607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137" name="组合 136"/>
          <p:cNvGrpSpPr/>
          <p:nvPr/>
        </p:nvGrpSpPr>
        <p:grpSpPr>
          <a:xfrm>
            <a:off x="2881815" y="4454870"/>
            <a:ext cx="3314690" cy="766623"/>
            <a:chOff x="2998972" y="4440929"/>
            <a:chExt cx="3314690" cy="766623"/>
          </a:xfrm>
        </p:grpSpPr>
        <p:sp>
          <p:nvSpPr>
            <p:cNvPr id="135" name="箭头: 右 134"/>
            <p:cNvSpPr/>
            <p:nvPr/>
          </p:nvSpPr>
          <p:spPr>
            <a:xfrm>
              <a:off x="3708884" y="4798836"/>
              <a:ext cx="1894866" cy="408716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2998972" y="4440929"/>
              <a:ext cx="3314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BST and Black-height maintained.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38" name="箭头: 手杖形 137"/>
          <p:cNvSpPr/>
          <p:nvPr/>
        </p:nvSpPr>
        <p:spPr>
          <a:xfrm flipH="1">
            <a:off x="1833083" y="5017135"/>
            <a:ext cx="399631" cy="34420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Remove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from an RB-Tree</a:t>
                </a:r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t="-7090" b="-7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276849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1&amp;2:</a:t>
                </a:r>
                <a:r>
                  <a:rPr lang="en-US" sz="2400" dirty="0"/>
                  <a:t> Find &amp; apply structural deletion.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be the structurally removed node,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takes its place.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3:</a:t>
                </a:r>
                <a:r>
                  <a:rPr lang="en-US" sz="2400" dirty="0"/>
                  <a:t> Repair violated RB-tree properties.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left child of its parent.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Focus on fixing black-height property.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Case 2:</a:t>
                </a:r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’s sibling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is black, and both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’s children are black.</a:t>
                </a:r>
                <a:endParaRPr lang="en-US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Fix: </a:t>
                </a:r>
                <a:r>
                  <a:rPr lang="en-US" sz="2000" dirty="0"/>
                  <a:t>recolor and push-up extra blackness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Effect: </a:t>
                </a:r>
                <a:r>
                  <a:rPr lang="en-US" sz="2000" dirty="0"/>
                  <a:t>either we are done, or we have push-up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2768495"/>
              </a:xfrm>
              <a:blipFill rotWithShape="1">
                <a:blip r:embed="rId2"/>
                <a:stretch>
                  <a:fillRect t="-12" b="-18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628650" y="4568323"/>
            <a:ext cx="2911238" cy="1924551"/>
            <a:chOff x="983063" y="4568323"/>
            <a:chExt cx="2911238" cy="19245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椭圆 118"/>
                <p:cNvSpPr/>
                <p:nvPr/>
              </p:nvSpPr>
              <p:spPr>
                <a:xfrm>
                  <a:off x="2231121" y="4575521"/>
                  <a:ext cx="344214" cy="344214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9" name="椭圆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121" y="4575521"/>
                  <a:ext cx="344214" cy="344214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椭圆 119"/>
                <p:cNvSpPr/>
                <p:nvPr/>
              </p:nvSpPr>
              <p:spPr>
                <a:xfrm>
                  <a:off x="2850646" y="5137063"/>
                  <a:ext cx="347042" cy="34704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20" name="椭圆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646" y="5137063"/>
                  <a:ext cx="347042" cy="347042"/>
                </a:xfrm>
                <a:prstGeom prst="ellips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21" name="直接连接符 120"/>
            <p:cNvCxnSpPr>
              <a:stCxn id="119" idx="5"/>
              <a:endCxn id="120" idx="0"/>
            </p:cNvCxnSpPr>
            <p:nvPr/>
          </p:nvCxnSpPr>
          <p:spPr>
            <a:xfrm>
              <a:off x="2524926" y="4869326"/>
              <a:ext cx="499241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椭圆 121"/>
                <p:cNvSpPr/>
                <p:nvPr/>
              </p:nvSpPr>
              <p:spPr>
                <a:xfrm>
                  <a:off x="1611596" y="5137063"/>
                  <a:ext cx="344214" cy="34421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22" name="椭圆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596" y="5137063"/>
                  <a:ext cx="344214" cy="344214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椭圆 122"/>
                <p:cNvSpPr/>
                <p:nvPr/>
              </p:nvSpPr>
              <p:spPr>
                <a:xfrm>
                  <a:off x="2343572" y="5714027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23" name="椭圆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572" y="5714027"/>
                  <a:ext cx="344214" cy="344214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椭圆 123"/>
                <p:cNvSpPr/>
                <p:nvPr/>
              </p:nvSpPr>
              <p:spPr>
                <a:xfrm>
                  <a:off x="3360548" y="5708956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24" name="椭圆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548" y="5708956"/>
                  <a:ext cx="344214" cy="344214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25" name="直接连接符 124"/>
            <p:cNvCxnSpPr>
              <a:stCxn id="119" idx="3"/>
              <a:endCxn id="122" idx="0"/>
            </p:cNvCxnSpPr>
            <p:nvPr/>
          </p:nvCxnSpPr>
          <p:spPr>
            <a:xfrm flipH="1">
              <a:off x="1783703" y="4869326"/>
              <a:ext cx="497827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20" idx="5"/>
              <a:endCxn id="124" idx="0"/>
            </p:cNvCxnSpPr>
            <p:nvPr/>
          </p:nvCxnSpPr>
          <p:spPr>
            <a:xfrm>
              <a:off x="3146865" y="5433282"/>
              <a:ext cx="385790" cy="2756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20" idx="3"/>
              <a:endCxn id="123" idx="0"/>
            </p:cNvCxnSpPr>
            <p:nvPr/>
          </p:nvCxnSpPr>
          <p:spPr>
            <a:xfrm flipH="1">
              <a:off x="2515679" y="5433282"/>
              <a:ext cx="385790" cy="280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文本框 127"/>
                <p:cNvSpPr txBox="1"/>
                <p:nvPr/>
              </p:nvSpPr>
              <p:spPr>
                <a:xfrm>
                  <a:off x="1392242" y="5571119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8" name="文本框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242" y="5571119"/>
                  <a:ext cx="219354" cy="307777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/>
                <p:cNvSpPr txBox="1"/>
                <p:nvPr/>
              </p:nvSpPr>
              <p:spPr>
                <a:xfrm>
                  <a:off x="1959944" y="5571118"/>
                  <a:ext cx="2209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9" name="文本框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944" y="5571118"/>
                  <a:ext cx="220958" cy="307777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文本框 129"/>
                <p:cNvSpPr txBox="1"/>
                <p:nvPr/>
              </p:nvSpPr>
              <p:spPr>
                <a:xfrm>
                  <a:off x="2121444" y="6185097"/>
                  <a:ext cx="199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0" name="文本框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1444" y="6185097"/>
                  <a:ext cx="199222" cy="307777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文本框 130"/>
                <p:cNvSpPr txBox="1"/>
                <p:nvPr/>
              </p:nvSpPr>
              <p:spPr>
                <a:xfrm>
                  <a:off x="2692361" y="6185097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1" name="文本框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361" y="6185097"/>
                  <a:ext cx="205569" cy="307777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/>
                <p:cNvSpPr txBox="1"/>
                <p:nvPr/>
              </p:nvSpPr>
              <p:spPr>
                <a:xfrm>
                  <a:off x="3141194" y="6185097"/>
                  <a:ext cx="1844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2" name="文本框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194" y="6185097"/>
                  <a:ext cx="184473" cy="307777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文本框 132"/>
                <p:cNvSpPr txBox="1"/>
                <p:nvPr/>
              </p:nvSpPr>
              <p:spPr>
                <a:xfrm>
                  <a:off x="3704762" y="6185097"/>
                  <a:ext cx="1895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3" name="文本框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4762" y="6185097"/>
                  <a:ext cx="189539" cy="307777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38" name="直接连接符 137"/>
            <p:cNvCxnSpPr>
              <a:stCxn id="122" idx="3"/>
              <a:endCxn id="128" idx="0"/>
            </p:cNvCxnSpPr>
            <p:nvPr/>
          </p:nvCxnSpPr>
          <p:spPr>
            <a:xfrm flipH="1">
              <a:off x="1501919" y="5430868"/>
              <a:ext cx="160086" cy="140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122" idx="5"/>
              <a:endCxn id="129" idx="0"/>
            </p:cNvCxnSpPr>
            <p:nvPr/>
          </p:nvCxnSpPr>
          <p:spPr>
            <a:xfrm>
              <a:off x="1905401" y="5430868"/>
              <a:ext cx="165022" cy="140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123" idx="3"/>
              <a:endCxn id="130" idx="0"/>
            </p:cNvCxnSpPr>
            <p:nvPr/>
          </p:nvCxnSpPr>
          <p:spPr>
            <a:xfrm flipH="1">
              <a:off x="2221055" y="6007832"/>
              <a:ext cx="172926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>
              <a:stCxn id="123" idx="5"/>
              <a:endCxn id="131" idx="0"/>
            </p:cNvCxnSpPr>
            <p:nvPr/>
          </p:nvCxnSpPr>
          <p:spPr>
            <a:xfrm>
              <a:off x="2637377" y="6007832"/>
              <a:ext cx="157769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124" idx="5"/>
              <a:endCxn id="133" idx="0"/>
            </p:cNvCxnSpPr>
            <p:nvPr/>
          </p:nvCxnSpPr>
          <p:spPr>
            <a:xfrm>
              <a:off x="3654353" y="6002761"/>
              <a:ext cx="145179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>
              <a:stCxn id="124" idx="3"/>
              <a:endCxn id="132" idx="0"/>
            </p:cNvCxnSpPr>
            <p:nvPr/>
          </p:nvCxnSpPr>
          <p:spPr>
            <a:xfrm flipH="1">
              <a:off x="3233431" y="6002761"/>
              <a:ext cx="177526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文本框 143"/>
                <p:cNvSpPr txBox="1"/>
                <p:nvPr/>
              </p:nvSpPr>
              <p:spPr>
                <a:xfrm>
                  <a:off x="983063" y="5183366"/>
                  <a:ext cx="592855" cy="25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(BB)</a:t>
                  </a:r>
                  <a:endPara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44" name="文本框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063" y="5183366"/>
                  <a:ext cx="592855" cy="251607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文本框 144"/>
                <p:cNvSpPr txBox="1"/>
                <p:nvPr/>
              </p:nvSpPr>
              <p:spPr>
                <a:xfrm>
                  <a:off x="3233366" y="5219004"/>
                  <a:ext cx="2543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5" name="文本框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366" y="5219004"/>
                  <a:ext cx="254364" cy="246221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4" name="矩形 3"/>
            <p:cNvSpPr/>
            <p:nvPr/>
          </p:nvSpPr>
          <p:spPr>
            <a:xfrm>
              <a:off x="2524926" y="4568323"/>
              <a:ext cx="8835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(R or B)</a:t>
              </a:r>
              <a:endParaRPr 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604112" y="4575521"/>
            <a:ext cx="2883056" cy="1917353"/>
            <a:chOff x="5604112" y="4575521"/>
            <a:chExt cx="2883056" cy="19173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椭圆 146"/>
                <p:cNvSpPr/>
                <p:nvPr/>
              </p:nvSpPr>
              <p:spPr>
                <a:xfrm>
                  <a:off x="6442991" y="4575521"/>
                  <a:ext cx="344214" cy="344214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47" name="椭圆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2991" y="4575521"/>
                  <a:ext cx="344214" cy="344214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椭圆 147"/>
                <p:cNvSpPr/>
                <p:nvPr/>
              </p:nvSpPr>
              <p:spPr>
                <a:xfrm>
                  <a:off x="7062516" y="5137063"/>
                  <a:ext cx="347042" cy="3470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48" name="椭圆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2516" y="5137063"/>
                  <a:ext cx="347042" cy="347042"/>
                </a:xfrm>
                <a:prstGeom prst="ellipse">
                  <a:avLst/>
                </a:prstGeom>
                <a:blipFill rotWithShape="1">
                  <a:blip r:embed="rId16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49" name="直接连接符 148"/>
            <p:cNvCxnSpPr>
              <a:stCxn id="147" idx="5"/>
              <a:endCxn id="148" idx="0"/>
            </p:cNvCxnSpPr>
            <p:nvPr/>
          </p:nvCxnSpPr>
          <p:spPr>
            <a:xfrm>
              <a:off x="6736796" y="4869326"/>
              <a:ext cx="499241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椭圆 149"/>
                <p:cNvSpPr/>
                <p:nvPr/>
              </p:nvSpPr>
              <p:spPr>
                <a:xfrm>
                  <a:off x="5823466" y="5137063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0" name="椭圆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3466" y="5137063"/>
                  <a:ext cx="344214" cy="344214"/>
                </a:xfrm>
                <a:prstGeom prst="ellipse">
                  <a:avLst/>
                </a:prstGeom>
                <a:blipFill rotWithShape="1">
                  <a:blip r:embed="rId1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椭圆 150"/>
                <p:cNvSpPr/>
                <p:nvPr/>
              </p:nvSpPr>
              <p:spPr>
                <a:xfrm>
                  <a:off x="6555442" y="5714027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1" name="椭圆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5442" y="5714027"/>
                  <a:ext cx="344214" cy="344214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椭圆 151"/>
                <p:cNvSpPr/>
                <p:nvPr/>
              </p:nvSpPr>
              <p:spPr>
                <a:xfrm>
                  <a:off x="7572418" y="5708956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2" name="椭圆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418" y="5708956"/>
                  <a:ext cx="344214" cy="344214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53" name="直接连接符 152"/>
            <p:cNvCxnSpPr>
              <a:stCxn id="147" idx="3"/>
              <a:endCxn id="150" idx="0"/>
            </p:cNvCxnSpPr>
            <p:nvPr/>
          </p:nvCxnSpPr>
          <p:spPr>
            <a:xfrm flipH="1">
              <a:off x="5995573" y="4869326"/>
              <a:ext cx="497827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>
              <a:stCxn id="148" idx="5"/>
              <a:endCxn id="152" idx="0"/>
            </p:cNvCxnSpPr>
            <p:nvPr/>
          </p:nvCxnSpPr>
          <p:spPr>
            <a:xfrm>
              <a:off x="7358735" y="5433282"/>
              <a:ext cx="385790" cy="2756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>
              <a:stCxn id="148" idx="3"/>
              <a:endCxn id="151" idx="0"/>
            </p:cNvCxnSpPr>
            <p:nvPr/>
          </p:nvCxnSpPr>
          <p:spPr>
            <a:xfrm flipH="1">
              <a:off x="6727549" y="5433282"/>
              <a:ext cx="385790" cy="280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文本框 155"/>
                <p:cNvSpPr txBox="1"/>
                <p:nvPr/>
              </p:nvSpPr>
              <p:spPr>
                <a:xfrm>
                  <a:off x="5604112" y="5571119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56" name="文本框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4112" y="5571119"/>
                  <a:ext cx="219354" cy="307777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文本框 156"/>
                <p:cNvSpPr txBox="1"/>
                <p:nvPr/>
              </p:nvSpPr>
              <p:spPr>
                <a:xfrm>
                  <a:off x="6171814" y="5571118"/>
                  <a:ext cx="2209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57" name="文本框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1814" y="5571118"/>
                  <a:ext cx="220958" cy="307777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文本框 157"/>
                <p:cNvSpPr txBox="1"/>
                <p:nvPr/>
              </p:nvSpPr>
              <p:spPr>
                <a:xfrm>
                  <a:off x="6333314" y="6185097"/>
                  <a:ext cx="199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58" name="文本框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314" y="6185097"/>
                  <a:ext cx="199222" cy="307777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文本框 158"/>
                <p:cNvSpPr txBox="1"/>
                <p:nvPr/>
              </p:nvSpPr>
              <p:spPr>
                <a:xfrm>
                  <a:off x="6904231" y="6185097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59" name="文本框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231" y="6185097"/>
                  <a:ext cx="205569" cy="307777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7353064" y="6185097"/>
                  <a:ext cx="1844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064" y="6185097"/>
                  <a:ext cx="184473" cy="307777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文本框 160"/>
                <p:cNvSpPr txBox="1"/>
                <p:nvPr/>
              </p:nvSpPr>
              <p:spPr>
                <a:xfrm>
                  <a:off x="7916632" y="6185097"/>
                  <a:ext cx="1895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61" name="文本框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632" y="6185097"/>
                  <a:ext cx="189539" cy="307777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62" name="直接连接符 161"/>
            <p:cNvCxnSpPr>
              <a:stCxn id="150" idx="3"/>
              <a:endCxn id="156" idx="0"/>
            </p:cNvCxnSpPr>
            <p:nvPr/>
          </p:nvCxnSpPr>
          <p:spPr>
            <a:xfrm flipH="1">
              <a:off x="5713789" y="5430868"/>
              <a:ext cx="160086" cy="140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150" idx="5"/>
              <a:endCxn id="157" idx="0"/>
            </p:cNvCxnSpPr>
            <p:nvPr/>
          </p:nvCxnSpPr>
          <p:spPr>
            <a:xfrm>
              <a:off x="6117271" y="5430868"/>
              <a:ext cx="165022" cy="140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151" idx="3"/>
              <a:endCxn id="158" idx="0"/>
            </p:cNvCxnSpPr>
            <p:nvPr/>
          </p:nvCxnSpPr>
          <p:spPr>
            <a:xfrm flipH="1">
              <a:off x="6432925" y="6007832"/>
              <a:ext cx="172926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151" idx="5"/>
              <a:endCxn id="159" idx="0"/>
            </p:cNvCxnSpPr>
            <p:nvPr/>
          </p:nvCxnSpPr>
          <p:spPr>
            <a:xfrm>
              <a:off x="6849247" y="6007832"/>
              <a:ext cx="157769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52" idx="5"/>
              <a:endCxn id="161" idx="0"/>
            </p:cNvCxnSpPr>
            <p:nvPr/>
          </p:nvCxnSpPr>
          <p:spPr>
            <a:xfrm>
              <a:off x="7866223" y="6002761"/>
              <a:ext cx="145179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stCxn id="152" idx="3"/>
              <a:endCxn id="160" idx="0"/>
            </p:cNvCxnSpPr>
            <p:nvPr/>
          </p:nvCxnSpPr>
          <p:spPr>
            <a:xfrm flipH="1">
              <a:off x="7445301" y="6002761"/>
              <a:ext cx="177526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文本框 167"/>
                <p:cNvSpPr txBox="1"/>
                <p:nvPr/>
              </p:nvSpPr>
              <p:spPr>
                <a:xfrm>
                  <a:off x="6834407" y="4605089"/>
                  <a:ext cx="1652761" cy="25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b="0" dirty="0"/>
                    <a:t>new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(BR or BB)</a:t>
                  </a:r>
                  <a:endPara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68" name="文本框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407" y="4605089"/>
                  <a:ext cx="1652761" cy="251607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文本框 168"/>
                <p:cNvSpPr txBox="1"/>
                <p:nvPr/>
              </p:nvSpPr>
              <p:spPr>
                <a:xfrm>
                  <a:off x="7445236" y="5219004"/>
                  <a:ext cx="2543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9" name="文本框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5236" y="5219004"/>
                  <a:ext cx="254364" cy="246221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sp>
        <p:nvSpPr>
          <p:cNvPr id="172" name="箭头: 右 171"/>
          <p:cNvSpPr/>
          <p:nvPr/>
        </p:nvSpPr>
        <p:spPr>
          <a:xfrm>
            <a:off x="3577397" y="4810793"/>
            <a:ext cx="1894866" cy="40871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Remove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from an RB-Tree</a:t>
                </a:r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t="-7090" b="-7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276849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1&amp;2:</a:t>
                </a:r>
                <a:r>
                  <a:rPr lang="en-US" sz="2400" dirty="0"/>
                  <a:t> Find &amp; apply structural deletion.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be the structurally removed node,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takes its place.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3:</a:t>
                </a:r>
                <a:r>
                  <a:rPr lang="en-US" sz="2400" dirty="0"/>
                  <a:t> Repair violated RB-tree properties.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left child of its parent.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Focus on fixing black-height property.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Case 3:</a:t>
                </a:r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’s sibling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is black,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is red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𝑟𝑖𝑔ℎ𝑡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is black.</a:t>
                </a:r>
                <a:endParaRPr lang="en-US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Fix: </a:t>
                </a:r>
                <a:r>
                  <a:rPr lang="en-US" sz="2000" dirty="0"/>
                  <a:t>rotate and recolor.</a:t>
                </a:r>
                <a:endParaRPr lang="en-US" sz="2000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Effect: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𝑟𝑖𝑔ℎ𝑡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becomes red (i.e., transform to last case).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2768495"/>
              </a:xfrm>
              <a:blipFill rotWithShape="1">
                <a:blip r:embed="rId2"/>
                <a:stretch>
                  <a:fillRect t="-12" b="-13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628650" y="4568323"/>
            <a:ext cx="2911238" cy="1924551"/>
            <a:chOff x="983063" y="4568323"/>
            <a:chExt cx="2911238" cy="19245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椭圆 118"/>
                <p:cNvSpPr/>
                <p:nvPr/>
              </p:nvSpPr>
              <p:spPr>
                <a:xfrm>
                  <a:off x="2231121" y="4575521"/>
                  <a:ext cx="344214" cy="344214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9" name="椭圆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121" y="4575521"/>
                  <a:ext cx="344214" cy="344214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椭圆 119"/>
                <p:cNvSpPr/>
                <p:nvPr/>
              </p:nvSpPr>
              <p:spPr>
                <a:xfrm>
                  <a:off x="2850646" y="5137063"/>
                  <a:ext cx="347042" cy="34704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20" name="椭圆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646" y="5137063"/>
                  <a:ext cx="347042" cy="347042"/>
                </a:xfrm>
                <a:prstGeom prst="ellips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21" name="直接连接符 120"/>
            <p:cNvCxnSpPr>
              <a:stCxn id="119" idx="5"/>
              <a:endCxn id="120" idx="0"/>
            </p:cNvCxnSpPr>
            <p:nvPr/>
          </p:nvCxnSpPr>
          <p:spPr>
            <a:xfrm>
              <a:off x="2524926" y="4869326"/>
              <a:ext cx="499241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椭圆 121"/>
                <p:cNvSpPr/>
                <p:nvPr/>
              </p:nvSpPr>
              <p:spPr>
                <a:xfrm>
                  <a:off x="1611596" y="5137063"/>
                  <a:ext cx="344214" cy="34421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22" name="椭圆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596" y="5137063"/>
                  <a:ext cx="344214" cy="344214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椭圆 122"/>
                <p:cNvSpPr/>
                <p:nvPr/>
              </p:nvSpPr>
              <p:spPr>
                <a:xfrm>
                  <a:off x="2343572" y="5714027"/>
                  <a:ext cx="344214" cy="34421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23" name="椭圆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572" y="5714027"/>
                  <a:ext cx="344214" cy="344214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椭圆 123"/>
                <p:cNvSpPr/>
                <p:nvPr/>
              </p:nvSpPr>
              <p:spPr>
                <a:xfrm>
                  <a:off x="3360548" y="5708956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24" name="椭圆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548" y="5708956"/>
                  <a:ext cx="344214" cy="344214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25" name="直接连接符 124"/>
            <p:cNvCxnSpPr>
              <a:stCxn id="119" idx="3"/>
              <a:endCxn id="122" idx="0"/>
            </p:cNvCxnSpPr>
            <p:nvPr/>
          </p:nvCxnSpPr>
          <p:spPr>
            <a:xfrm flipH="1">
              <a:off x="1783703" y="4869326"/>
              <a:ext cx="497827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20" idx="5"/>
              <a:endCxn id="124" idx="0"/>
            </p:cNvCxnSpPr>
            <p:nvPr/>
          </p:nvCxnSpPr>
          <p:spPr>
            <a:xfrm>
              <a:off x="3146865" y="5433282"/>
              <a:ext cx="385790" cy="2756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20" idx="3"/>
              <a:endCxn id="123" idx="0"/>
            </p:cNvCxnSpPr>
            <p:nvPr/>
          </p:nvCxnSpPr>
          <p:spPr>
            <a:xfrm flipH="1">
              <a:off x="2515679" y="5433282"/>
              <a:ext cx="385790" cy="280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文本框 127"/>
                <p:cNvSpPr txBox="1"/>
                <p:nvPr/>
              </p:nvSpPr>
              <p:spPr>
                <a:xfrm>
                  <a:off x="1392242" y="5571119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8" name="文本框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242" y="5571119"/>
                  <a:ext cx="219354" cy="307777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/>
                <p:cNvSpPr txBox="1"/>
                <p:nvPr/>
              </p:nvSpPr>
              <p:spPr>
                <a:xfrm>
                  <a:off x="1959944" y="5571118"/>
                  <a:ext cx="2209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9" name="文本框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944" y="5571118"/>
                  <a:ext cx="220958" cy="307777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文本框 129"/>
                <p:cNvSpPr txBox="1"/>
                <p:nvPr/>
              </p:nvSpPr>
              <p:spPr>
                <a:xfrm>
                  <a:off x="2121444" y="6185097"/>
                  <a:ext cx="199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0" name="文本框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1444" y="6185097"/>
                  <a:ext cx="199222" cy="307777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文本框 130"/>
                <p:cNvSpPr txBox="1"/>
                <p:nvPr/>
              </p:nvSpPr>
              <p:spPr>
                <a:xfrm>
                  <a:off x="2692361" y="6185097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1" name="文本框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361" y="6185097"/>
                  <a:ext cx="205569" cy="307777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/>
                <p:cNvSpPr txBox="1"/>
                <p:nvPr/>
              </p:nvSpPr>
              <p:spPr>
                <a:xfrm>
                  <a:off x="3141194" y="6185097"/>
                  <a:ext cx="1844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2" name="文本框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194" y="6185097"/>
                  <a:ext cx="184473" cy="307777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文本框 132"/>
                <p:cNvSpPr txBox="1"/>
                <p:nvPr/>
              </p:nvSpPr>
              <p:spPr>
                <a:xfrm>
                  <a:off x="3704762" y="6185097"/>
                  <a:ext cx="1895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3" name="文本框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4762" y="6185097"/>
                  <a:ext cx="189539" cy="307777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38" name="直接连接符 137"/>
            <p:cNvCxnSpPr>
              <a:stCxn id="122" idx="3"/>
              <a:endCxn id="128" idx="0"/>
            </p:cNvCxnSpPr>
            <p:nvPr/>
          </p:nvCxnSpPr>
          <p:spPr>
            <a:xfrm flipH="1">
              <a:off x="1501919" y="5430868"/>
              <a:ext cx="160086" cy="140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122" idx="5"/>
              <a:endCxn id="129" idx="0"/>
            </p:cNvCxnSpPr>
            <p:nvPr/>
          </p:nvCxnSpPr>
          <p:spPr>
            <a:xfrm>
              <a:off x="1905401" y="5430868"/>
              <a:ext cx="165022" cy="140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123" idx="3"/>
              <a:endCxn id="130" idx="0"/>
            </p:cNvCxnSpPr>
            <p:nvPr/>
          </p:nvCxnSpPr>
          <p:spPr>
            <a:xfrm flipH="1">
              <a:off x="2221055" y="6007832"/>
              <a:ext cx="172926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>
              <a:stCxn id="123" idx="5"/>
              <a:endCxn id="131" idx="0"/>
            </p:cNvCxnSpPr>
            <p:nvPr/>
          </p:nvCxnSpPr>
          <p:spPr>
            <a:xfrm>
              <a:off x="2637377" y="6007832"/>
              <a:ext cx="157769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124" idx="5"/>
              <a:endCxn id="133" idx="0"/>
            </p:cNvCxnSpPr>
            <p:nvPr/>
          </p:nvCxnSpPr>
          <p:spPr>
            <a:xfrm>
              <a:off x="3654353" y="6002761"/>
              <a:ext cx="145179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>
              <a:stCxn id="124" idx="3"/>
              <a:endCxn id="132" idx="0"/>
            </p:cNvCxnSpPr>
            <p:nvPr/>
          </p:nvCxnSpPr>
          <p:spPr>
            <a:xfrm flipH="1">
              <a:off x="3233431" y="6002761"/>
              <a:ext cx="177526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文本框 143"/>
                <p:cNvSpPr txBox="1"/>
                <p:nvPr/>
              </p:nvSpPr>
              <p:spPr>
                <a:xfrm>
                  <a:off x="983063" y="5183366"/>
                  <a:ext cx="592855" cy="25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(BB)</a:t>
                  </a:r>
                  <a:endPara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44" name="文本框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063" y="5183366"/>
                  <a:ext cx="592855" cy="251607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文本框 144"/>
                <p:cNvSpPr txBox="1"/>
                <p:nvPr/>
              </p:nvSpPr>
              <p:spPr>
                <a:xfrm>
                  <a:off x="3233366" y="5219004"/>
                  <a:ext cx="2543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5" name="文本框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366" y="5219004"/>
                  <a:ext cx="254364" cy="246221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4" name="矩形 3"/>
            <p:cNvSpPr/>
            <p:nvPr/>
          </p:nvSpPr>
          <p:spPr>
            <a:xfrm>
              <a:off x="2524926" y="4568323"/>
              <a:ext cx="8835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(R or B)</a:t>
              </a:r>
              <a:endParaRPr 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235915" y="4369253"/>
            <a:ext cx="3130313" cy="2403729"/>
            <a:chOff x="4572000" y="4078210"/>
            <a:chExt cx="3130313" cy="24037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椭圆 56"/>
                <p:cNvSpPr/>
                <p:nvPr/>
              </p:nvSpPr>
              <p:spPr>
                <a:xfrm>
                  <a:off x="5820058" y="4085408"/>
                  <a:ext cx="344214" cy="344214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7" name="椭圆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58" y="4085408"/>
                  <a:ext cx="344214" cy="344214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椭圆 57"/>
                <p:cNvSpPr/>
                <p:nvPr/>
              </p:nvSpPr>
              <p:spPr>
                <a:xfrm>
                  <a:off x="6840032" y="5086240"/>
                  <a:ext cx="347042" cy="3470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8" name="椭圆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032" y="5086240"/>
                  <a:ext cx="347042" cy="347042"/>
                </a:xfrm>
                <a:prstGeom prst="ellipse">
                  <a:avLst/>
                </a:prstGeom>
                <a:blipFill rotWithShape="1">
                  <a:blip r:embed="rId16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9" name="直接连接符 58"/>
            <p:cNvCxnSpPr>
              <a:stCxn id="57" idx="5"/>
              <a:endCxn id="61" idx="0"/>
            </p:cNvCxnSpPr>
            <p:nvPr/>
          </p:nvCxnSpPr>
          <p:spPr>
            <a:xfrm>
              <a:off x="6113863" y="4379213"/>
              <a:ext cx="510419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椭圆 59"/>
                <p:cNvSpPr/>
                <p:nvPr/>
              </p:nvSpPr>
              <p:spPr>
                <a:xfrm>
                  <a:off x="5200533" y="4646950"/>
                  <a:ext cx="344214" cy="34421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0" name="椭圆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533" y="4646950"/>
                  <a:ext cx="344214" cy="344214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椭圆 60"/>
                <p:cNvSpPr/>
                <p:nvPr/>
              </p:nvSpPr>
              <p:spPr>
                <a:xfrm>
                  <a:off x="6452175" y="4646950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1" name="椭圆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2175" y="4646950"/>
                  <a:ext cx="344214" cy="344214"/>
                </a:xfrm>
                <a:prstGeom prst="ellipse">
                  <a:avLst/>
                </a:prstGeom>
                <a:blipFill rotWithShape="1">
                  <a:blip r:embed="rId1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椭圆 61"/>
                <p:cNvSpPr/>
                <p:nvPr/>
              </p:nvSpPr>
              <p:spPr>
                <a:xfrm>
                  <a:off x="7168560" y="5698021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2" name="椭圆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560" y="5698021"/>
                  <a:ext cx="344214" cy="344214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63" name="直接连接符 62"/>
            <p:cNvCxnSpPr>
              <a:stCxn id="57" idx="3"/>
              <a:endCxn id="60" idx="0"/>
            </p:cNvCxnSpPr>
            <p:nvPr/>
          </p:nvCxnSpPr>
          <p:spPr>
            <a:xfrm flipH="1">
              <a:off x="5372640" y="4379213"/>
              <a:ext cx="497827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58" idx="5"/>
              <a:endCxn id="62" idx="0"/>
            </p:cNvCxnSpPr>
            <p:nvPr/>
          </p:nvCxnSpPr>
          <p:spPr>
            <a:xfrm>
              <a:off x="7136251" y="5382459"/>
              <a:ext cx="204416" cy="3155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8" idx="3"/>
              <a:endCxn id="69" idx="0"/>
            </p:cNvCxnSpPr>
            <p:nvPr/>
          </p:nvCxnSpPr>
          <p:spPr>
            <a:xfrm flipH="1">
              <a:off x="6649426" y="5382459"/>
              <a:ext cx="241429" cy="3213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4981179" y="5081006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1179" y="5081006"/>
                  <a:ext cx="219354" cy="307777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5548881" y="5081005"/>
                  <a:ext cx="2209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881" y="5081005"/>
                  <a:ext cx="220958" cy="307777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6230047" y="5118020"/>
                  <a:ext cx="199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047" y="5118020"/>
                  <a:ext cx="199222" cy="307777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6546641" y="5703793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6641" y="5703793"/>
                  <a:ext cx="205569" cy="307777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/>
                <p:cNvSpPr txBox="1"/>
                <p:nvPr/>
              </p:nvSpPr>
              <p:spPr>
                <a:xfrm>
                  <a:off x="6949206" y="6174162"/>
                  <a:ext cx="1844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9206" y="6174162"/>
                  <a:ext cx="184473" cy="307777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本框 70"/>
                <p:cNvSpPr txBox="1"/>
                <p:nvPr/>
              </p:nvSpPr>
              <p:spPr>
                <a:xfrm>
                  <a:off x="7512774" y="6174162"/>
                  <a:ext cx="1895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1" name="文本框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774" y="6174162"/>
                  <a:ext cx="189539" cy="307777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72" name="直接连接符 71"/>
            <p:cNvCxnSpPr>
              <a:stCxn id="60" idx="3"/>
              <a:endCxn id="66" idx="0"/>
            </p:cNvCxnSpPr>
            <p:nvPr/>
          </p:nvCxnSpPr>
          <p:spPr>
            <a:xfrm flipH="1">
              <a:off x="5090856" y="4940755"/>
              <a:ext cx="160086" cy="140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0" idx="5"/>
              <a:endCxn id="67" idx="0"/>
            </p:cNvCxnSpPr>
            <p:nvPr/>
          </p:nvCxnSpPr>
          <p:spPr>
            <a:xfrm>
              <a:off x="5494338" y="4940755"/>
              <a:ext cx="165022" cy="140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1" idx="3"/>
              <a:endCxn id="68" idx="0"/>
            </p:cNvCxnSpPr>
            <p:nvPr/>
          </p:nvCxnSpPr>
          <p:spPr>
            <a:xfrm flipH="1">
              <a:off x="6329658" y="4940755"/>
              <a:ext cx="172926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62" idx="5"/>
              <a:endCxn id="71" idx="0"/>
            </p:cNvCxnSpPr>
            <p:nvPr/>
          </p:nvCxnSpPr>
          <p:spPr>
            <a:xfrm>
              <a:off x="7462365" y="5991826"/>
              <a:ext cx="145179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62" idx="3"/>
              <a:endCxn id="70" idx="0"/>
            </p:cNvCxnSpPr>
            <p:nvPr/>
          </p:nvCxnSpPr>
          <p:spPr>
            <a:xfrm flipH="1">
              <a:off x="7041443" y="5991826"/>
              <a:ext cx="177526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4572000" y="4693253"/>
                  <a:ext cx="592855" cy="25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(BB)</a:t>
                  </a:r>
                  <a:endPara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4693253"/>
                  <a:ext cx="592855" cy="251607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本框 78"/>
                <p:cNvSpPr txBox="1"/>
                <p:nvPr/>
              </p:nvSpPr>
              <p:spPr>
                <a:xfrm>
                  <a:off x="6848841" y="4694129"/>
                  <a:ext cx="698717" cy="25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2000" b="0" dirty="0"/>
                    <a:t>new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841" y="4694129"/>
                  <a:ext cx="698717" cy="251607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80" name="矩形 79"/>
            <p:cNvSpPr/>
            <p:nvPr/>
          </p:nvSpPr>
          <p:spPr>
            <a:xfrm>
              <a:off x="6113863" y="4078210"/>
              <a:ext cx="8835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(R or B)</a:t>
              </a:r>
              <a:endParaRPr lang="en-US" dirty="0"/>
            </a:p>
          </p:txBody>
        </p:sp>
        <p:cxnSp>
          <p:nvCxnSpPr>
            <p:cNvPr id="86" name="直接连接符 85"/>
            <p:cNvCxnSpPr>
              <a:stCxn id="61" idx="5"/>
              <a:endCxn id="58" idx="0"/>
            </p:cNvCxnSpPr>
            <p:nvPr/>
          </p:nvCxnSpPr>
          <p:spPr>
            <a:xfrm>
              <a:off x="6745980" y="4940755"/>
              <a:ext cx="267573" cy="1454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箭头: 右 95"/>
          <p:cNvSpPr/>
          <p:nvPr/>
        </p:nvSpPr>
        <p:spPr>
          <a:xfrm>
            <a:off x="3350349" y="4999538"/>
            <a:ext cx="1568535" cy="40871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箭头: 手杖形 97"/>
          <p:cNvSpPr/>
          <p:nvPr/>
        </p:nvSpPr>
        <p:spPr>
          <a:xfrm>
            <a:off x="2513353" y="5545572"/>
            <a:ext cx="372055" cy="29248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Remove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from an RB-Tree</a:t>
                </a:r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t="-7090" b="-7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2633903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1&amp;2:</a:t>
                </a:r>
                <a:r>
                  <a:rPr lang="en-US" sz="2400" dirty="0"/>
                  <a:t> Find &amp; apply structural deletion.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be the structurally removed node,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takes its place.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3:</a:t>
                </a:r>
                <a:r>
                  <a:rPr lang="en-US" sz="2400" dirty="0"/>
                  <a:t> Repair violated RB-tree properties.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left child of its parent.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Focus on fixing black-height property.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Case 4:</a:t>
                </a:r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’s sibling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is black,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𝑟𝑖𝑔ℎ𝑡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is red.</a:t>
                </a:r>
                <a:endParaRPr lang="en-US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Fix: </a:t>
                </a:r>
                <a:r>
                  <a:rPr lang="en-US" sz="2000" dirty="0"/>
                  <a:t>rotate and recolor.</a:t>
                </a:r>
                <a:endParaRPr lang="en-US" sz="2000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Effect: </a:t>
                </a:r>
                <a:r>
                  <a:rPr lang="en-US" sz="2000" dirty="0"/>
                  <a:t>we are done!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2633903"/>
              </a:xfrm>
              <a:blipFill rotWithShape="1">
                <a:blip r:embed="rId2"/>
                <a:stretch>
                  <a:fillRect t="-12" b="-139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628650" y="4568323"/>
            <a:ext cx="2911238" cy="1924551"/>
            <a:chOff x="983063" y="4568323"/>
            <a:chExt cx="2911238" cy="19245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椭圆 118"/>
                <p:cNvSpPr/>
                <p:nvPr/>
              </p:nvSpPr>
              <p:spPr>
                <a:xfrm>
                  <a:off x="2231121" y="4575521"/>
                  <a:ext cx="344214" cy="344214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9" name="椭圆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121" y="4575521"/>
                  <a:ext cx="344214" cy="344214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椭圆 119"/>
                <p:cNvSpPr/>
                <p:nvPr/>
              </p:nvSpPr>
              <p:spPr>
                <a:xfrm>
                  <a:off x="2850646" y="5137063"/>
                  <a:ext cx="347042" cy="34704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20" name="椭圆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646" y="5137063"/>
                  <a:ext cx="347042" cy="347042"/>
                </a:xfrm>
                <a:prstGeom prst="ellips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21" name="直接连接符 120"/>
            <p:cNvCxnSpPr>
              <a:stCxn id="119" idx="5"/>
              <a:endCxn id="120" idx="0"/>
            </p:cNvCxnSpPr>
            <p:nvPr/>
          </p:nvCxnSpPr>
          <p:spPr>
            <a:xfrm>
              <a:off x="2524926" y="4869326"/>
              <a:ext cx="499241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椭圆 121"/>
                <p:cNvSpPr/>
                <p:nvPr/>
              </p:nvSpPr>
              <p:spPr>
                <a:xfrm>
                  <a:off x="1611596" y="5137063"/>
                  <a:ext cx="344214" cy="34421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22" name="椭圆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596" y="5137063"/>
                  <a:ext cx="344214" cy="344214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椭圆 122"/>
                <p:cNvSpPr/>
                <p:nvPr/>
              </p:nvSpPr>
              <p:spPr>
                <a:xfrm>
                  <a:off x="2343572" y="5714027"/>
                  <a:ext cx="344214" cy="344214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23" name="椭圆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572" y="5714027"/>
                  <a:ext cx="344214" cy="344214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椭圆 123"/>
                <p:cNvSpPr/>
                <p:nvPr/>
              </p:nvSpPr>
              <p:spPr>
                <a:xfrm>
                  <a:off x="3360548" y="5708956"/>
                  <a:ext cx="344214" cy="34421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24" name="椭圆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548" y="5708956"/>
                  <a:ext cx="344214" cy="344214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25" name="直接连接符 124"/>
            <p:cNvCxnSpPr>
              <a:stCxn id="119" idx="3"/>
              <a:endCxn id="122" idx="0"/>
            </p:cNvCxnSpPr>
            <p:nvPr/>
          </p:nvCxnSpPr>
          <p:spPr>
            <a:xfrm flipH="1">
              <a:off x="1783703" y="4869326"/>
              <a:ext cx="497827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20" idx="5"/>
              <a:endCxn id="124" idx="0"/>
            </p:cNvCxnSpPr>
            <p:nvPr/>
          </p:nvCxnSpPr>
          <p:spPr>
            <a:xfrm>
              <a:off x="3146865" y="5433282"/>
              <a:ext cx="385790" cy="2756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20" idx="3"/>
              <a:endCxn id="123" idx="0"/>
            </p:cNvCxnSpPr>
            <p:nvPr/>
          </p:nvCxnSpPr>
          <p:spPr>
            <a:xfrm flipH="1">
              <a:off x="2515679" y="5433282"/>
              <a:ext cx="385790" cy="280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文本框 127"/>
                <p:cNvSpPr txBox="1"/>
                <p:nvPr/>
              </p:nvSpPr>
              <p:spPr>
                <a:xfrm>
                  <a:off x="1392242" y="5571119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8" name="文本框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242" y="5571119"/>
                  <a:ext cx="219354" cy="307777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/>
                <p:cNvSpPr txBox="1"/>
                <p:nvPr/>
              </p:nvSpPr>
              <p:spPr>
                <a:xfrm>
                  <a:off x="1959944" y="5571118"/>
                  <a:ext cx="2209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9" name="文本框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944" y="5571118"/>
                  <a:ext cx="220958" cy="307777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文本框 129"/>
                <p:cNvSpPr txBox="1"/>
                <p:nvPr/>
              </p:nvSpPr>
              <p:spPr>
                <a:xfrm>
                  <a:off x="2121444" y="6185097"/>
                  <a:ext cx="199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0" name="文本框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1444" y="6185097"/>
                  <a:ext cx="199222" cy="307777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文本框 130"/>
                <p:cNvSpPr txBox="1"/>
                <p:nvPr/>
              </p:nvSpPr>
              <p:spPr>
                <a:xfrm>
                  <a:off x="2692361" y="6185097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1" name="文本框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361" y="6185097"/>
                  <a:ext cx="205569" cy="307777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/>
                <p:cNvSpPr txBox="1"/>
                <p:nvPr/>
              </p:nvSpPr>
              <p:spPr>
                <a:xfrm>
                  <a:off x="3141194" y="6185097"/>
                  <a:ext cx="1844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2" name="文本框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194" y="6185097"/>
                  <a:ext cx="184473" cy="307777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文本框 132"/>
                <p:cNvSpPr txBox="1"/>
                <p:nvPr/>
              </p:nvSpPr>
              <p:spPr>
                <a:xfrm>
                  <a:off x="3704762" y="6185097"/>
                  <a:ext cx="1895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3" name="文本框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4762" y="6185097"/>
                  <a:ext cx="189539" cy="307777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38" name="直接连接符 137"/>
            <p:cNvCxnSpPr>
              <a:stCxn id="122" idx="3"/>
              <a:endCxn id="128" idx="0"/>
            </p:cNvCxnSpPr>
            <p:nvPr/>
          </p:nvCxnSpPr>
          <p:spPr>
            <a:xfrm flipH="1">
              <a:off x="1501919" y="5430868"/>
              <a:ext cx="160086" cy="140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122" idx="5"/>
              <a:endCxn id="129" idx="0"/>
            </p:cNvCxnSpPr>
            <p:nvPr/>
          </p:nvCxnSpPr>
          <p:spPr>
            <a:xfrm>
              <a:off x="1905401" y="5430868"/>
              <a:ext cx="165022" cy="140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123" idx="3"/>
              <a:endCxn id="130" idx="0"/>
            </p:cNvCxnSpPr>
            <p:nvPr/>
          </p:nvCxnSpPr>
          <p:spPr>
            <a:xfrm flipH="1">
              <a:off x="2221055" y="6007832"/>
              <a:ext cx="172926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>
              <a:stCxn id="123" idx="5"/>
              <a:endCxn id="131" idx="0"/>
            </p:cNvCxnSpPr>
            <p:nvPr/>
          </p:nvCxnSpPr>
          <p:spPr>
            <a:xfrm>
              <a:off x="2637377" y="6007832"/>
              <a:ext cx="157769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124" idx="5"/>
              <a:endCxn id="133" idx="0"/>
            </p:cNvCxnSpPr>
            <p:nvPr/>
          </p:nvCxnSpPr>
          <p:spPr>
            <a:xfrm>
              <a:off x="3654353" y="6002761"/>
              <a:ext cx="145179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>
              <a:stCxn id="124" idx="3"/>
              <a:endCxn id="132" idx="0"/>
            </p:cNvCxnSpPr>
            <p:nvPr/>
          </p:nvCxnSpPr>
          <p:spPr>
            <a:xfrm flipH="1">
              <a:off x="3233431" y="6002761"/>
              <a:ext cx="177526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文本框 143"/>
                <p:cNvSpPr txBox="1"/>
                <p:nvPr/>
              </p:nvSpPr>
              <p:spPr>
                <a:xfrm>
                  <a:off x="983063" y="5183366"/>
                  <a:ext cx="592855" cy="25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(BB)</a:t>
                  </a:r>
                  <a:endPara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44" name="文本框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063" y="5183366"/>
                  <a:ext cx="592855" cy="251607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文本框 144"/>
                <p:cNvSpPr txBox="1"/>
                <p:nvPr/>
              </p:nvSpPr>
              <p:spPr>
                <a:xfrm>
                  <a:off x="3233366" y="5219004"/>
                  <a:ext cx="2543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5" name="文本框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366" y="5219004"/>
                  <a:ext cx="254364" cy="246221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4" name="矩形 3"/>
            <p:cNvSpPr/>
            <p:nvPr/>
          </p:nvSpPr>
          <p:spPr>
            <a:xfrm>
              <a:off x="2524926" y="4568323"/>
              <a:ext cx="8835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(R or B)</a:t>
              </a:r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03996" y="4541963"/>
            <a:ext cx="2602175" cy="1950911"/>
            <a:chOff x="5248284" y="4541963"/>
            <a:chExt cx="2602175" cy="19509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椭圆 55"/>
                <p:cNvSpPr/>
                <p:nvPr/>
              </p:nvSpPr>
              <p:spPr>
                <a:xfrm>
                  <a:off x="6023849" y="5138420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6" name="椭圆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3849" y="5138420"/>
                  <a:ext cx="344214" cy="344214"/>
                </a:xfrm>
                <a:prstGeom prst="ellipse">
                  <a:avLst/>
                </a:prstGeom>
                <a:blipFill rotWithShape="1">
                  <a:blip r:embed="rId1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椭圆 74"/>
                <p:cNvSpPr/>
                <p:nvPr/>
              </p:nvSpPr>
              <p:spPr>
                <a:xfrm>
                  <a:off x="6667456" y="4541963"/>
                  <a:ext cx="347042" cy="3470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5" name="椭圆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456" y="4541963"/>
                  <a:ext cx="347042" cy="347042"/>
                </a:xfrm>
                <a:prstGeom prst="ellipse">
                  <a:avLst/>
                </a:prstGeom>
                <a:blipFill rotWithShape="1">
                  <a:blip r:embed="rId17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81" name="直接连接符 80"/>
            <p:cNvCxnSpPr>
              <a:stCxn id="56" idx="0"/>
              <a:endCxn id="75" idx="3"/>
            </p:cNvCxnSpPr>
            <p:nvPr/>
          </p:nvCxnSpPr>
          <p:spPr>
            <a:xfrm flipV="1">
              <a:off x="6195956" y="4838182"/>
              <a:ext cx="522323" cy="3002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椭圆 81"/>
                <p:cNvSpPr/>
                <p:nvPr/>
              </p:nvSpPr>
              <p:spPr>
                <a:xfrm>
                  <a:off x="5467638" y="5714027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2" name="椭圆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638" y="5714027"/>
                  <a:ext cx="344214" cy="344214"/>
                </a:xfrm>
                <a:prstGeom prst="ellipse">
                  <a:avLst/>
                </a:prstGeom>
                <a:blipFill rotWithShape="1">
                  <a:blip r:embed="rId18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椭圆 82"/>
                <p:cNvSpPr/>
                <p:nvPr/>
              </p:nvSpPr>
              <p:spPr>
                <a:xfrm>
                  <a:off x="6500364" y="5714027"/>
                  <a:ext cx="344214" cy="344214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3" name="椭圆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0364" y="5714027"/>
                  <a:ext cx="344214" cy="344214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椭圆 83"/>
                <p:cNvSpPr/>
                <p:nvPr/>
              </p:nvSpPr>
              <p:spPr>
                <a:xfrm>
                  <a:off x="7316706" y="5135798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4" name="椭圆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6706" y="5135798"/>
                  <a:ext cx="344214" cy="344214"/>
                </a:xfrm>
                <a:prstGeom prst="ellipse">
                  <a:avLst/>
                </a:prstGeom>
                <a:blipFill rotWithShape="1">
                  <a:blip r:embed="rId19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85" name="直接连接符 84"/>
            <p:cNvCxnSpPr>
              <a:stCxn id="56" idx="3"/>
              <a:endCxn id="82" idx="0"/>
            </p:cNvCxnSpPr>
            <p:nvPr/>
          </p:nvCxnSpPr>
          <p:spPr>
            <a:xfrm flipH="1">
              <a:off x="5639745" y="5432225"/>
              <a:ext cx="434513" cy="2818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75" idx="5"/>
              <a:endCxn id="84" idx="0"/>
            </p:cNvCxnSpPr>
            <p:nvPr/>
          </p:nvCxnSpPr>
          <p:spPr>
            <a:xfrm>
              <a:off x="6963675" y="4838182"/>
              <a:ext cx="525138" cy="29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56" idx="5"/>
              <a:endCxn id="83" idx="0"/>
            </p:cNvCxnSpPr>
            <p:nvPr/>
          </p:nvCxnSpPr>
          <p:spPr>
            <a:xfrm>
              <a:off x="6317654" y="5432225"/>
              <a:ext cx="354817" cy="2818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文本框 88"/>
                <p:cNvSpPr txBox="1"/>
                <p:nvPr/>
              </p:nvSpPr>
              <p:spPr>
                <a:xfrm>
                  <a:off x="5248284" y="6148083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9" name="文本框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8284" y="6148083"/>
                  <a:ext cx="219354" cy="307777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文本框 89"/>
                <p:cNvSpPr txBox="1"/>
                <p:nvPr/>
              </p:nvSpPr>
              <p:spPr>
                <a:xfrm>
                  <a:off x="5815986" y="6148082"/>
                  <a:ext cx="2209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0" name="文本框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5986" y="6148082"/>
                  <a:ext cx="220958" cy="307777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文本框 90"/>
                <p:cNvSpPr txBox="1"/>
                <p:nvPr/>
              </p:nvSpPr>
              <p:spPr>
                <a:xfrm>
                  <a:off x="6278236" y="6185097"/>
                  <a:ext cx="199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1" name="文本框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8236" y="6185097"/>
                  <a:ext cx="199222" cy="307777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/>
                <p:cNvSpPr txBox="1"/>
                <p:nvPr/>
              </p:nvSpPr>
              <p:spPr>
                <a:xfrm>
                  <a:off x="6849153" y="6185097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153" y="6185097"/>
                  <a:ext cx="205569" cy="307777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7097352" y="5611939"/>
                  <a:ext cx="1844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7352" y="5611939"/>
                  <a:ext cx="184473" cy="307777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文本框 93"/>
                <p:cNvSpPr txBox="1"/>
                <p:nvPr/>
              </p:nvSpPr>
              <p:spPr>
                <a:xfrm>
                  <a:off x="7660920" y="5611939"/>
                  <a:ext cx="1895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4" name="文本框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920" y="5611939"/>
                  <a:ext cx="189539" cy="307777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95" name="直接连接符 94"/>
            <p:cNvCxnSpPr>
              <a:stCxn id="82" idx="3"/>
              <a:endCxn id="89" idx="0"/>
            </p:cNvCxnSpPr>
            <p:nvPr/>
          </p:nvCxnSpPr>
          <p:spPr>
            <a:xfrm flipH="1">
              <a:off x="5357961" y="6007832"/>
              <a:ext cx="160086" cy="140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82" idx="5"/>
              <a:endCxn id="90" idx="0"/>
            </p:cNvCxnSpPr>
            <p:nvPr/>
          </p:nvCxnSpPr>
          <p:spPr>
            <a:xfrm>
              <a:off x="5761443" y="6007832"/>
              <a:ext cx="165022" cy="140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83" idx="3"/>
              <a:endCxn id="91" idx="0"/>
            </p:cNvCxnSpPr>
            <p:nvPr/>
          </p:nvCxnSpPr>
          <p:spPr>
            <a:xfrm flipH="1">
              <a:off x="6377847" y="6007832"/>
              <a:ext cx="172926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83" idx="5"/>
              <a:endCxn id="92" idx="0"/>
            </p:cNvCxnSpPr>
            <p:nvPr/>
          </p:nvCxnSpPr>
          <p:spPr>
            <a:xfrm>
              <a:off x="6794169" y="6007832"/>
              <a:ext cx="157769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84" idx="5"/>
              <a:endCxn id="94" idx="0"/>
            </p:cNvCxnSpPr>
            <p:nvPr/>
          </p:nvCxnSpPr>
          <p:spPr>
            <a:xfrm>
              <a:off x="7610511" y="5429603"/>
              <a:ext cx="145179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84" idx="3"/>
              <a:endCxn id="93" idx="0"/>
            </p:cNvCxnSpPr>
            <p:nvPr/>
          </p:nvCxnSpPr>
          <p:spPr>
            <a:xfrm flipH="1">
              <a:off x="7189589" y="5429603"/>
              <a:ext cx="177526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本框 101"/>
                <p:cNvSpPr txBox="1"/>
                <p:nvPr/>
              </p:nvSpPr>
              <p:spPr>
                <a:xfrm>
                  <a:off x="5255177" y="5763023"/>
                  <a:ext cx="20172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2" name="文本框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177" y="5763023"/>
                  <a:ext cx="201722" cy="246221"/>
                </a:xfrm>
                <a:prstGeom prst="rect">
                  <a:avLst/>
                </a:prstGeom>
                <a:blipFill rotWithShape="1">
                  <a:blip r:embed="rId2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sp>
        <p:nvSpPr>
          <p:cNvPr id="104" name="箭头: 右 103"/>
          <p:cNvSpPr/>
          <p:nvPr/>
        </p:nvSpPr>
        <p:spPr>
          <a:xfrm>
            <a:off x="3794868" y="4998737"/>
            <a:ext cx="1568535" cy="40871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箭头: 手杖形 104"/>
          <p:cNvSpPr/>
          <p:nvPr/>
        </p:nvSpPr>
        <p:spPr>
          <a:xfrm flipH="1">
            <a:off x="1833083" y="5017135"/>
            <a:ext cx="399631" cy="34420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Remove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from an RB-Tree</a:t>
                </a:r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t="-7090" b="-7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1&amp;2:</a:t>
                </a:r>
                <a:r>
                  <a:rPr lang="en-US" sz="2400" dirty="0"/>
                  <a:t> Find &amp; apply structural deletion.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be the structurally removed node,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takes its place.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3:</a:t>
                </a:r>
                <a:r>
                  <a:rPr lang="en-US" sz="2400" dirty="0"/>
                  <a:t> Repair violated RB-tree properties.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not double-black: then done or easy fix.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double-black: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935990" lvl="2">
                  <a:spcBef>
                    <a:spcPts val="0"/>
                  </a:spcBef>
                </a:pP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Case 1:</a:t>
                </a:r>
                <a:r>
                  <a:rPr lang="en-US" sz="1800" dirty="0">
                    <a:solidFill>
                      <a:schemeClr val="accent2">
                        <a:lumMod val="50000"/>
                      </a:schemeClr>
                    </a:solidFill>
                  </a:rPr>
                  <a:t> rotate and recolor; transform to other cases.</a:t>
                </a:r>
                <a:endParaRPr lang="en-US" sz="18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935990" lvl="2">
                  <a:spcBef>
                    <a:spcPts val="0"/>
                  </a:spcBef>
                </a:pP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Case 2:</a:t>
                </a:r>
                <a:r>
                  <a:rPr lang="en-US" sz="1800" dirty="0">
                    <a:solidFill>
                      <a:schemeClr val="accent2">
                        <a:lumMod val="50000"/>
                      </a:schemeClr>
                    </a:solidFill>
                  </a:rPr>
                  <a:t> recolor; done or push-up violations.</a:t>
                </a:r>
                <a:endParaRPr lang="en-US" sz="18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935990" lvl="2">
                  <a:spcBef>
                    <a:spcPts val="0"/>
                  </a:spcBef>
                </a:pP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Case 3:</a:t>
                </a:r>
                <a:r>
                  <a:rPr lang="en-US" sz="1800" dirty="0">
                    <a:solidFill>
                      <a:schemeClr val="accent2">
                        <a:lumMod val="50000"/>
                      </a:schemeClr>
                    </a:solidFill>
                  </a:rPr>
                  <a:t> rotate and recolor; transform to Case 4.</a:t>
                </a:r>
                <a:endParaRPr lang="en-US" sz="18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935990" lvl="2">
                  <a:spcBef>
                    <a:spcPts val="0"/>
                  </a:spcBef>
                </a:pP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Case 4:</a:t>
                </a:r>
                <a:r>
                  <a:rPr lang="en-US" sz="1800" dirty="0">
                    <a:solidFill>
                      <a:schemeClr val="accent2">
                        <a:lumMod val="50000"/>
                      </a:schemeClr>
                    </a:solidFill>
                  </a:rPr>
                  <a:t> rotate and recolor; then done.</a:t>
                </a:r>
                <a:endParaRPr lang="en-US" sz="18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1590">
                  <a:spcBef>
                    <a:spcPts val="600"/>
                  </a:spcBef>
                </a:pPr>
                <a:r>
                  <a:rPr lang="en-US" sz="2600" dirty="0">
                    <a:solidFill>
                      <a:srgbClr val="C00000"/>
                    </a:solidFill>
                  </a:rPr>
                  <a:t>Time complexity of </a:t>
                </a:r>
                <a:r>
                  <a:rPr lang="en-US" sz="2600" b="1" dirty="0">
                    <a:solidFill>
                      <a:srgbClr val="C00000"/>
                    </a:solidFill>
                  </a:rPr>
                  <a:t>Remove</a:t>
                </a:r>
                <a:r>
                  <a:rPr lang="en-US" sz="2600" dirty="0">
                    <a:solidFill>
                      <a:srgbClr val="C00000"/>
                    </a:solidFill>
                  </a:rPr>
                  <a:t> operation?</a:t>
                </a:r>
                <a:endParaRPr lang="en-US" sz="2600" dirty="0">
                  <a:solidFill>
                    <a:srgbClr val="C00000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 time. 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(For each case,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 time, either done or push-up violation.)</a:t>
                </a:r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rotations. 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[</a:t>
                </a: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Remove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has limited impact on tree shape.]</a:t>
                </a:r>
                <a:b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(Entering Case 2 from Case 1 will finish the fixing process.)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 rotWithShape="1">
                <a:blip r:embed="rId2"/>
                <a:stretch>
                  <a:fillRect t="-7" b="-73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386050" y="1690689"/>
                <a:ext cx="2364660" cy="40862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ℎ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050" y="1690689"/>
                <a:ext cx="2364660" cy="408623"/>
              </a:xfrm>
              <a:prstGeom prst="roundRect">
                <a:avLst/>
              </a:prstGeom>
              <a:blipFill rotWithShape="1">
                <a:blip r:embed="rId3"/>
                <a:stretch>
                  <a:fillRect l="-21" t="-78" r="17" b="-39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6312308" y="2403528"/>
                <a:ext cx="2364660" cy="40862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ℎ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308" y="2403528"/>
                <a:ext cx="2364660" cy="408623"/>
              </a:xfrm>
              <a:prstGeom prst="roundRect">
                <a:avLst/>
              </a:prstGeom>
              <a:blipFill rotWithShape="1">
                <a:blip r:embed="rId3"/>
                <a:stretch>
                  <a:fillRect l="-17" t="-13" r="14" b="-39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720000" y="1690689"/>
              <a:ext cx="7704000" cy="29088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/>
                    <a:gridCol w="1728000"/>
                    <a:gridCol w="1728000"/>
                    <a:gridCol w="1728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BinarySearchTree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ℎ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ℎ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ℎ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Treap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RB-Tree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720000" y="1690689"/>
              <a:ext cx="7704000" cy="29088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/>
                    <a:gridCol w="1728000"/>
                    <a:gridCol w="1728000"/>
                    <a:gridCol w="1728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</a:tr>
                  <a:tr h="98044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BinarySearchTree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</a:tr>
                  <a:tr h="98044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Treap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</a:tr>
                  <a:tr h="98044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RB-Tree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本框 2"/>
          <p:cNvSpPr txBox="1"/>
          <p:nvPr/>
        </p:nvSpPr>
        <p:spPr>
          <a:xfrm>
            <a:off x="1993025" y="5160256"/>
            <a:ext cx="515795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Efficiency versus Simplicity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628650" y="4365659"/>
            <a:ext cx="3236768" cy="4675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: 圆角 3"/>
          <p:cNvSpPr/>
          <p:nvPr/>
        </p:nvSpPr>
        <p:spPr>
          <a:xfrm>
            <a:off x="628650" y="2826886"/>
            <a:ext cx="4327814" cy="4675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“Balanced” </a:t>
            </a:r>
            <a:r>
              <a:rPr lang="en-US" strike="sngStrike" dirty="0"/>
              <a:t>Binary</a:t>
            </a:r>
            <a:r>
              <a:rPr lang="en-US" dirty="0"/>
              <a:t> Search Trees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AVL tree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(Adelson-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Velsii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&amp; Landis, 1962)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/>
              <a:t>B-tree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(Bayer &amp; McCreight, 1970)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/>
              <a:t>Red-black tree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(Bayer, 1972)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/>
              <a:t>Splay tree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Sleator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&amp;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Tarjan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, 1985)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err="1"/>
              <a:t>Treap</a:t>
            </a:r>
            <a:r>
              <a:rPr lang="en-US" dirty="0"/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(Seidel &amp; Aragon, 1996)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Skip list</a:t>
            </a:r>
            <a:r>
              <a:rPr lang="en-US" dirty="0"/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(Pugh, 1989)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and so on …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SkipList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/>
              <p:nvPr/>
            </p:nvGraphicFramePr>
            <p:xfrm>
              <a:off x="720000" y="1686209"/>
              <a:ext cx="7704000" cy="864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/>
                    <a:gridCol w="1728000"/>
                    <a:gridCol w="1728000"/>
                    <a:gridCol w="1728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/>
              <p:nvPr/>
            </p:nvGraphicFramePr>
            <p:xfrm>
              <a:off x="720000" y="1686209"/>
              <a:ext cx="7704000" cy="864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/>
                    <a:gridCol w="1728000"/>
                    <a:gridCol w="1728000"/>
                    <a:gridCol w="1728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</a:tr>
                  <a:tr h="55118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062" name="组合 2061"/>
          <p:cNvGrpSpPr/>
          <p:nvPr/>
        </p:nvGrpSpPr>
        <p:grpSpPr>
          <a:xfrm>
            <a:off x="628650" y="5274265"/>
            <a:ext cx="7495465" cy="493096"/>
            <a:chOff x="628650" y="5680439"/>
            <a:chExt cx="7495465" cy="493096"/>
          </a:xfrm>
        </p:grpSpPr>
        <p:sp>
          <p:nvSpPr>
            <p:cNvPr id="6" name="椭圆 5"/>
            <p:cNvSpPr/>
            <p:nvPr/>
          </p:nvSpPr>
          <p:spPr>
            <a:xfrm>
              <a:off x="1826464" y="5743522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76955" y="5743522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527446" y="5743522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377937" y="5743522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228428" y="5743522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078919" y="5743522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29410" y="5743522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79901" y="5743522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Image result for bus clipart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72" b="16251"/>
            <a:stretch>
              <a:fillRect/>
            </a:stretch>
          </p:blipFill>
          <p:spPr bwMode="auto">
            <a:xfrm>
              <a:off x="628650" y="5680439"/>
              <a:ext cx="869546" cy="49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直接箭头连接符 15"/>
            <p:cNvCxnSpPr>
              <a:stCxn id="6" idx="6"/>
              <a:endCxn id="7" idx="2"/>
            </p:cNvCxnSpPr>
            <p:nvPr/>
          </p:nvCxnSpPr>
          <p:spPr>
            <a:xfrm>
              <a:off x="2170678" y="5915629"/>
              <a:ext cx="5062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endCxn id="8" idx="2"/>
            </p:cNvCxnSpPr>
            <p:nvPr/>
          </p:nvCxnSpPr>
          <p:spPr>
            <a:xfrm>
              <a:off x="3021169" y="5915629"/>
              <a:ext cx="5062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3871660" y="5915629"/>
              <a:ext cx="5062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4722151" y="5926987"/>
              <a:ext cx="5062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5572642" y="5928513"/>
              <a:ext cx="5062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6423133" y="5926987"/>
              <a:ext cx="5062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7273624" y="5926987"/>
              <a:ext cx="5062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箭头: 上 18"/>
          <p:cNvSpPr/>
          <p:nvPr/>
        </p:nvSpPr>
        <p:spPr>
          <a:xfrm>
            <a:off x="6134330" y="5742486"/>
            <a:ext cx="233391" cy="344214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1" name="组合 2060"/>
          <p:cNvGrpSpPr/>
          <p:nvPr/>
        </p:nvGrpSpPr>
        <p:grpSpPr>
          <a:xfrm>
            <a:off x="628650" y="4382753"/>
            <a:ext cx="7495465" cy="493096"/>
            <a:chOff x="628650" y="4788927"/>
            <a:chExt cx="7495465" cy="493096"/>
          </a:xfrm>
        </p:grpSpPr>
        <p:sp>
          <p:nvSpPr>
            <p:cNvPr id="26" name="椭圆 25"/>
            <p:cNvSpPr/>
            <p:nvPr/>
          </p:nvSpPr>
          <p:spPr>
            <a:xfrm>
              <a:off x="1826464" y="4852010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527446" y="4852010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228428" y="4852010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7779901" y="4852010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>
              <a:stCxn id="26" idx="6"/>
              <a:endCxn id="28" idx="2"/>
            </p:cNvCxnSpPr>
            <p:nvPr/>
          </p:nvCxnSpPr>
          <p:spPr>
            <a:xfrm>
              <a:off x="2170678" y="5024117"/>
              <a:ext cx="13567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endCxn id="30" idx="2"/>
            </p:cNvCxnSpPr>
            <p:nvPr/>
          </p:nvCxnSpPr>
          <p:spPr>
            <a:xfrm>
              <a:off x="3871660" y="5024117"/>
              <a:ext cx="13567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endCxn id="33" idx="2"/>
            </p:cNvCxnSpPr>
            <p:nvPr/>
          </p:nvCxnSpPr>
          <p:spPr>
            <a:xfrm flipV="1">
              <a:off x="5572642" y="5024117"/>
              <a:ext cx="2207259" cy="128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2" descr="Image result for bus clipart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72" b="16251"/>
            <a:stretch>
              <a:fillRect/>
            </a:stretch>
          </p:blipFill>
          <p:spPr bwMode="auto">
            <a:xfrm>
              <a:off x="628650" y="4788927"/>
              <a:ext cx="869546" cy="49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63" name="组合 2062"/>
          <p:cNvGrpSpPr/>
          <p:nvPr/>
        </p:nvGrpSpPr>
        <p:grpSpPr>
          <a:xfrm>
            <a:off x="1998570" y="4798802"/>
            <a:ext cx="5953437" cy="547298"/>
            <a:chOff x="1998572" y="4778691"/>
            <a:chExt cx="5953437" cy="547298"/>
          </a:xfrm>
        </p:grpSpPr>
        <p:cxnSp>
          <p:nvCxnSpPr>
            <p:cNvPr id="42" name="直接箭头连接符 41"/>
            <p:cNvCxnSpPr>
              <a:stCxn id="28" idx="4"/>
              <a:endCxn id="8" idx="0"/>
            </p:cNvCxnSpPr>
            <p:nvPr/>
          </p:nvCxnSpPr>
          <p:spPr>
            <a:xfrm>
              <a:off x="3699554" y="4778691"/>
              <a:ext cx="0" cy="547298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0" idx="4"/>
              <a:endCxn id="10" idx="0"/>
            </p:cNvCxnSpPr>
            <p:nvPr/>
          </p:nvCxnSpPr>
          <p:spPr>
            <a:xfrm>
              <a:off x="5400536" y="4778691"/>
              <a:ext cx="0" cy="547298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33" idx="4"/>
              <a:endCxn id="13" idx="0"/>
            </p:cNvCxnSpPr>
            <p:nvPr/>
          </p:nvCxnSpPr>
          <p:spPr>
            <a:xfrm>
              <a:off x="7952009" y="4778691"/>
              <a:ext cx="0" cy="547298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26" idx="4"/>
              <a:endCxn id="6" idx="0"/>
            </p:cNvCxnSpPr>
            <p:nvPr/>
          </p:nvCxnSpPr>
          <p:spPr>
            <a:xfrm>
              <a:off x="1998572" y="4778691"/>
              <a:ext cx="0" cy="547298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4" name="文本框 2063"/>
          <p:cNvSpPr txBox="1"/>
          <p:nvPr/>
        </p:nvSpPr>
        <p:spPr>
          <a:xfrm>
            <a:off x="720000" y="2828797"/>
            <a:ext cx="6209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Q:</a:t>
            </a:r>
            <a:r>
              <a:rPr lang="en-US" sz="2000" dirty="0"/>
              <a:t> Why sorted linked-list is slow?</a:t>
            </a:r>
            <a:endParaRPr lang="en-US" sz="2000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A:</a:t>
            </a:r>
            <a:r>
              <a:rPr lang="en-US" sz="2000" dirty="0"/>
              <a:t> To reach an element, you have to move from </a:t>
            </a:r>
            <a:br>
              <a:rPr lang="en-US" sz="2000" dirty="0"/>
            </a:br>
            <a:r>
              <a:rPr lang="en-US" sz="2000" dirty="0"/>
              <a:t>current position to destination </a:t>
            </a:r>
            <a:r>
              <a:rPr lang="en-US" sz="2000" b="1" u="sng" dirty="0"/>
              <a:t>one element at a time</a:t>
            </a:r>
            <a:r>
              <a:rPr lang="en-US" sz="2000" dirty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6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SkipList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/>
              <p:nvPr/>
            </p:nvGraphicFramePr>
            <p:xfrm>
              <a:off x="720000" y="1686209"/>
              <a:ext cx="7704000" cy="864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/>
                    <a:gridCol w="1728000"/>
                    <a:gridCol w="1728000"/>
                    <a:gridCol w="1728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/>
              <p:nvPr/>
            </p:nvGraphicFramePr>
            <p:xfrm>
              <a:off x="720000" y="1686209"/>
              <a:ext cx="7704000" cy="864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/>
                    <a:gridCol w="1728000"/>
                    <a:gridCol w="1728000"/>
                    <a:gridCol w="1728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</a:tr>
                  <a:tr h="55118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64" name="文本框 2063"/>
          <p:cNvSpPr txBox="1"/>
          <p:nvPr/>
        </p:nvSpPr>
        <p:spPr>
          <a:xfrm>
            <a:off x="720000" y="2828797"/>
            <a:ext cx="6209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Q:</a:t>
            </a:r>
            <a:r>
              <a:rPr lang="en-US" sz="2000" dirty="0"/>
              <a:t> Why sorted linked-list is slow?</a:t>
            </a:r>
            <a:endParaRPr lang="en-US" sz="2000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A:</a:t>
            </a:r>
            <a:r>
              <a:rPr lang="en-US" sz="2000" dirty="0"/>
              <a:t> To reach an element, you have to move from </a:t>
            </a:r>
            <a:br>
              <a:rPr lang="en-US" sz="2000" dirty="0"/>
            </a:br>
            <a:r>
              <a:rPr lang="en-US" sz="2000" dirty="0"/>
              <a:t>current position to destination </a:t>
            </a:r>
            <a:r>
              <a:rPr lang="en-US" sz="2000" b="1" u="sng" dirty="0"/>
              <a:t>one element at a time</a:t>
            </a:r>
            <a:r>
              <a:rPr lang="en-US" sz="2000" dirty="0"/>
              <a:t>.</a:t>
            </a:r>
            <a:endParaRPr 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720000" y="3892215"/>
            <a:ext cx="3692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Let’s build an “expressway”!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000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60658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01316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4689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087548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928206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768864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609522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450180" y="61782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289208" y="617823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20000" y="551150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403561" y="5511503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87548" y="5511502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68864" y="551150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450180" y="55115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289208" y="551149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3" idx="3"/>
            <a:endCxn id="43" idx="1"/>
          </p:cNvCxnSpPr>
          <p:nvPr/>
        </p:nvCxnSpPr>
        <p:spPr>
          <a:xfrm>
            <a:off x="117228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201294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285360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69917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53983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538049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221148" y="6324393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7061806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790246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5" idx="3"/>
            <a:endCxn id="57" idx="1"/>
          </p:cNvCxnSpPr>
          <p:nvPr/>
        </p:nvCxnSpPr>
        <p:spPr>
          <a:xfrm flipV="1">
            <a:off x="1172284" y="5668820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2851355" y="5668815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4538709" y="5674249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6213774" y="5664417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1" idx="1"/>
            <a:endCxn id="60" idx="3"/>
          </p:cNvCxnSpPr>
          <p:nvPr/>
        </p:nvCxnSpPr>
        <p:spPr>
          <a:xfrm flipH="1">
            <a:off x="7902464" y="5668816"/>
            <a:ext cx="386744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7" idx="2"/>
            <a:endCxn id="44" idx="0"/>
          </p:cNvCxnSpPr>
          <p:nvPr/>
        </p:nvCxnSpPr>
        <p:spPr>
          <a:xfrm flipH="1">
            <a:off x="2627458" y="5826136"/>
            <a:ext cx="2245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8" idx="2"/>
            <a:endCxn id="47" idx="0"/>
          </p:cNvCxnSpPr>
          <p:nvPr/>
        </p:nvCxnSpPr>
        <p:spPr>
          <a:xfrm>
            <a:off x="4313690" y="5826135"/>
            <a:ext cx="0" cy="35210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59" idx="2"/>
            <a:endCxn id="50" idx="0"/>
          </p:cNvCxnSpPr>
          <p:nvPr/>
        </p:nvCxnSpPr>
        <p:spPr>
          <a:xfrm>
            <a:off x="5995006" y="5826134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0" idx="2"/>
            <a:endCxn id="52" idx="0"/>
          </p:cNvCxnSpPr>
          <p:nvPr/>
        </p:nvCxnSpPr>
        <p:spPr>
          <a:xfrm>
            <a:off x="7676322" y="582613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55" idx="2"/>
            <a:endCxn id="3" idx="0"/>
          </p:cNvCxnSpPr>
          <p:nvPr/>
        </p:nvCxnSpPr>
        <p:spPr>
          <a:xfrm>
            <a:off x="946142" y="5826137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61" idx="2"/>
            <a:endCxn id="54" idx="0"/>
          </p:cNvCxnSpPr>
          <p:nvPr/>
        </p:nvCxnSpPr>
        <p:spPr>
          <a:xfrm>
            <a:off x="8515350" y="582613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文本框 2064"/>
          <p:cNvSpPr txBox="1"/>
          <p:nvPr/>
        </p:nvSpPr>
        <p:spPr>
          <a:xfrm>
            <a:off x="720000" y="4954077"/>
            <a:ext cx="2477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Example: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search for 8.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4420019" y="3892214"/>
            <a:ext cx="39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Search cost is reduced by half!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720000" y="4371139"/>
            <a:ext cx="5232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Why stop at one layer of “expressway”?!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066" name="矩形 2065"/>
          <p:cNvSpPr/>
          <p:nvPr/>
        </p:nvSpPr>
        <p:spPr>
          <a:xfrm>
            <a:off x="402508" y="5354187"/>
            <a:ext cx="8471199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/>
      <p:bldP spid="97" grpId="0"/>
      <p:bldP spid="98" grpId="0"/>
      <p:bldP spid="20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“Balanced”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198256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What does it mean to be “balanced”?</a:t>
                </a:r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Perfectly Balanced.</a:t>
                </a:r>
                <a:r>
                  <a:rPr lang="en-US" sz="2000" dirty="0"/>
                  <a:t> 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(For each node, two subtrees have same height.)</a:t>
                </a: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Almost Perfectly Balanced.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Not Perfectly Balanced.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-node BST is “balanced” if it has height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1982567"/>
              </a:xfrm>
              <a:blipFill rotWithShape="1">
                <a:blip r:embed="rId1"/>
                <a:stretch>
                  <a:fillRect t="-16" b="-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79" name="组合 78"/>
          <p:cNvGrpSpPr/>
          <p:nvPr/>
        </p:nvGrpSpPr>
        <p:grpSpPr>
          <a:xfrm>
            <a:off x="168834" y="4107563"/>
            <a:ext cx="2940977" cy="1680403"/>
            <a:chOff x="448769" y="4411664"/>
            <a:chExt cx="2940977" cy="168040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椭圆 4"/>
                <p:cNvSpPr/>
                <p:nvPr/>
              </p:nvSpPr>
              <p:spPr>
                <a:xfrm>
                  <a:off x="1782043" y="4411664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043" y="4411664"/>
                  <a:ext cx="270595" cy="270595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/>
                <p:cNvSpPr/>
                <p:nvPr/>
              </p:nvSpPr>
              <p:spPr>
                <a:xfrm>
                  <a:off x="1013755" y="4876036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755" y="4876036"/>
                  <a:ext cx="270595" cy="270595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椭圆 6"/>
                <p:cNvSpPr/>
                <p:nvPr/>
              </p:nvSpPr>
              <p:spPr>
                <a:xfrm>
                  <a:off x="2550971" y="4874486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0971" y="4874486"/>
                  <a:ext cx="270595" cy="270595"/>
                </a:xfrm>
                <a:prstGeom prst="ellips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椭圆 7"/>
                <p:cNvSpPr/>
                <p:nvPr/>
              </p:nvSpPr>
              <p:spPr>
                <a:xfrm>
                  <a:off x="629291" y="5273785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291" y="5273785"/>
                  <a:ext cx="270595" cy="270595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椭圆 8"/>
                <p:cNvSpPr/>
                <p:nvPr/>
              </p:nvSpPr>
              <p:spPr>
                <a:xfrm>
                  <a:off x="1398219" y="5273785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219" y="5273785"/>
                  <a:ext cx="270595" cy="270595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/>
                <p:cNvSpPr/>
                <p:nvPr/>
              </p:nvSpPr>
              <p:spPr>
                <a:xfrm>
                  <a:off x="2166507" y="5273785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507" y="5273785"/>
                  <a:ext cx="270595" cy="270595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椭圆 10"/>
                <p:cNvSpPr/>
                <p:nvPr/>
              </p:nvSpPr>
              <p:spPr>
                <a:xfrm>
                  <a:off x="2935435" y="5273785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椭圆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435" y="5273785"/>
                  <a:ext cx="270595" cy="270595"/>
                </a:xfrm>
                <a:prstGeom prst="ellipse">
                  <a:avLst/>
                </a:prstGeom>
                <a:blipFill rotWithShape="1">
                  <a:blip r:embed="rId8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2" name="直接连接符 11"/>
            <p:cNvCxnSpPr>
              <a:stCxn id="5" idx="3"/>
              <a:endCxn id="6" idx="0"/>
            </p:cNvCxnSpPr>
            <p:nvPr/>
          </p:nvCxnSpPr>
          <p:spPr>
            <a:xfrm flipH="1">
              <a:off x="1149053" y="4642631"/>
              <a:ext cx="672618" cy="233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5" idx="5"/>
              <a:endCxn id="7" idx="0"/>
            </p:cNvCxnSpPr>
            <p:nvPr/>
          </p:nvCxnSpPr>
          <p:spPr>
            <a:xfrm>
              <a:off x="2013010" y="4642631"/>
              <a:ext cx="673259" cy="231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3"/>
              <a:endCxn id="8" idx="0"/>
            </p:cNvCxnSpPr>
            <p:nvPr/>
          </p:nvCxnSpPr>
          <p:spPr>
            <a:xfrm flipH="1">
              <a:off x="764589" y="5107003"/>
              <a:ext cx="288794" cy="166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5"/>
              <a:endCxn id="9" idx="0"/>
            </p:cNvCxnSpPr>
            <p:nvPr/>
          </p:nvCxnSpPr>
          <p:spPr>
            <a:xfrm>
              <a:off x="1244722" y="5107003"/>
              <a:ext cx="288795" cy="166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3"/>
              <a:endCxn id="10" idx="0"/>
            </p:cNvCxnSpPr>
            <p:nvPr/>
          </p:nvCxnSpPr>
          <p:spPr>
            <a:xfrm flipH="1">
              <a:off x="2301805" y="5105453"/>
              <a:ext cx="288794" cy="168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5"/>
              <a:endCxn id="11" idx="0"/>
            </p:cNvCxnSpPr>
            <p:nvPr/>
          </p:nvCxnSpPr>
          <p:spPr>
            <a:xfrm>
              <a:off x="2781938" y="5105453"/>
              <a:ext cx="288795" cy="168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椭圆 44"/>
                <p:cNvSpPr/>
                <p:nvPr/>
              </p:nvSpPr>
              <p:spPr>
                <a:xfrm>
                  <a:off x="448769" y="5821472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椭圆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69" y="5821472"/>
                  <a:ext cx="270595" cy="270595"/>
                </a:xfrm>
                <a:prstGeom prst="ellipse">
                  <a:avLst/>
                </a:prstGeom>
                <a:blipFill rotWithShape="1">
                  <a:blip r:embed="rId9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椭圆 45"/>
                <p:cNvSpPr/>
                <p:nvPr/>
              </p:nvSpPr>
              <p:spPr>
                <a:xfrm>
                  <a:off x="791655" y="5821471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6" name="椭圆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55" y="5821471"/>
                  <a:ext cx="270595" cy="270595"/>
                </a:xfrm>
                <a:prstGeom prst="ellipse">
                  <a:avLst/>
                </a:prstGeom>
                <a:blipFill rotWithShape="1">
                  <a:blip r:embed="rId10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椭圆 46"/>
                <p:cNvSpPr/>
                <p:nvPr/>
              </p:nvSpPr>
              <p:spPr>
                <a:xfrm>
                  <a:off x="1214199" y="5821471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椭圆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199" y="5821471"/>
                  <a:ext cx="270595" cy="270595"/>
                </a:xfrm>
                <a:prstGeom prst="ellipse">
                  <a:avLst/>
                </a:prstGeom>
                <a:blipFill rotWithShape="1">
                  <a:blip r:embed="rId11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椭圆 47"/>
                <p:cNvSpPr/>
                <p:nvPr/>
              </p:nvSpPr>
              <p:spPr>
                <a:xfrm>
                  <a:off x="1557085" y="5821471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38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8" name="椭圆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085" y="5821471"/>
                  <a:ext cx="270595" cy="270595"/>
                </a:xfrm>
                <a:prstGeom prst="ellipse">
                  <a:avLst/>
                </a:prstGeom>
                <a:blipFill rotWithShape="1">
                  <a:blip r:embed="rId1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椭圆 49"/>
                <p:cNvSpPr/>
                <p:nvPr/>
              </p:nvSpPr>
              <p:spPr>
                <a:xfrm>
                  <a:off x="2010835" y="5821471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" name="椭圆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0835" y="5821471"/>
                  <a:ext cx="270595" cy="270595"/>
                </a:xfrm>
                <a:prstGeom prst="ellipse">
                  <a:avLst/>
                </a:prstGeom>
                <a:blipFill rotWithShape="1">
                  <a:blip r:embed="rId1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椭圆 50"/>
                <p:cNvSpPr/>
                <p:nvPr/>
              </p:nvSpPr>
              <p:spPr>
                <a:xfrm>
                  <a:off x="2353721" y="5821470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60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椭圆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721" y="5821470"/>
                  <a:ext cx="270595" cy="270595"/>
                </a:xfrm>
                <a:prstGeom prst="ellipse">
                  <a:avLst/>
                </a:prstGeom>
                <a:blipFill rotWithShape="1">
                  <a:blip r:embed="rId1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椭圆 51"/>
                <p:cNvSpPr/>
                <p:nvPr/>
              </p:nvSpPr>
              <p:spPr>
                <a:xfrm>
                  <a:off x="2776265" y="5821470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88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2" name="椭圆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6265" y="5821470"/>
                  <a:ext cx="270595" cy="270595"/>
                </a:xfrm>
                <a:prstGeom prst="ellipse">
                  <a:avLst/>
                </a:prstGeom>
                <a:blipFill rotWithShape="1">
                  <a:blip r:embed="rId1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椭圆 52"/>
                <p:cNvSpPr/>
                <p:nvPr/>
              </p:nvSpPr>
              <p:spPr>
                <a:xfrm>
                  <a:off x="3119151" y="5821470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92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椭圆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151" y="5821470"/>
                  <a:ext cx="270595" cy="270595"/>
                </a:xfrm>
                <a:prstGeom prst="ellipse">
                  <a:avLst/>
                </a:prstGeom>
                <a:blipFill rotWithShape="1">
                  <a:blip r:embed="rId1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4" name="直接连接符 53"/>
            <p:cNvCxnSpPr>
              <a:stCxn id="8" idx="3"/>
              <a:endCxn id="45" idx="0"/>
            </p:cNvCxnSpPr>
            <p:nvPr/>
          </p:nvCxnSpPr>
          <p:spPr>
            <a:xfrm flipH="1">
              <a:off x="584067" y="5504752"/>
              <a:ext cx="84852" cy="316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8" idx="5"/>
              <a:endCxn id="46" idx="0"/>
            </p:cNvCxnSpPr>
            <p:nvPr/>
          </p:nvCxnSpPr>
          <p:spPr>
            <a:xfrm>
              <a:off x="860258" y="5504752"/>
              <a:ext cx="66695" cy="316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9" idx="3"/>
              <a:endCxn id="47" idx="0"/>
            </p:cNvCxnSpPr>
            <p:nvPr/>
          </p:nvCxnSpPr>
          <p:spPr>
            <a:xfrm flipH="1">
              <a:off x="1349497" y="5504752"/>
              <a:ext cx="88350" cy="316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9" idx="5"/>
              <a:endCxn id="48" idx="0"/>
            </p:cNvCxnSpPr>
            <p:nvPr/>
          </p:nvCxnSpPr>
          <p:spPr>
            <a:xfrm>
              <a:off x="1629186" y="5504752"/>
              <a:ext cx="63197" cy="316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10" idx="3"/>
              <a:endCxn id="50" idx="0"/>
            </p:cNvCxnSpPr>
            <p:nvPr/>
          </p:nvCxnSpPr>
          <p:spPr>
            <a:xfrm flipH="1">
              <a:off x="2146133" y="5504752"/>
              <a:ext cx="60002" cy="316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10" idx="5"/>
              <a:endCxn id="51" idx="0"/>
            </p:cNvCxnSpPr>
            <p:nvPr/>
          </p:nvCxnSpPr>
          <p:spPr>
            <a:xfrm>
              <a:off x="2397474" y="5504752"/>
              <a:ext cx="91545" cy="3167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11" idx="5"/>
              <a:endCxn id="53" idx="0"/>
            </p:cNvCxnSpPr>
            <p:nvPr/>
          </p:nvCxnSpPr>
          <p:spPr>
            <a:xfrm>
              <a:off x="3166402" y="5504752"/>
              <a:ext cx="88047" cy="3167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11" idx="3"/>
              <a:endCxn id="52" idx="0"/>
            </p:cNvCxnSpPr>
            <p:nvPr/>
          </p:nvCxnSpPr>
          <p:spPr>
            <a:xfrm flipH="1">
              <a:off x="2911563" y="5504752"/>
              <a:ext cx="63500" cy="3167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3417026" y="4107563"/>
            <a:ext cx="2757261" cy="1680403"/>
            <a:chOff x="3428930" y="4812469"/>
            <a:chExt cx="2757261" cy="168040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椭圆 80"/>
                <p:cNvSpPr/>
                <p:nvPr/>
              </p:nvSpPr>
              <p:spPr>
                <a:xfrm>
                  <a:off x="4762204" y="4812469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1" name="椭圆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204" y="4812469"/>
                  <a:ext cx="270595" cy="270595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椭圆 81"/>
                <p:cNvSpPr/>
                <p:nvPr/>
              </p:nvSpPr>
              <p:spPr>
                <a:xfrm>
                  <a:off x="3993916" y="5276841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2" name="椭圆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3916" y="5276841"/>
                  <a:ext cx="270595" cy="270595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椭圆 82"/>
                <p:cNvSpPr/>
                <p:nvPr/>
              </p:nvSpPr>
              <p:spPr>
                <a:xfrm>
                  <a:off x="5531132" y="5275291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3" name="椭圆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1132" y="5275291"/>
                  <a:ext cx="270595" cy="270595"/>
                </a:xfrm>
                <a:prstGeom prst="ellips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椭圆 83"/>
                <p:cNvSpPr/>
                <p:nvPr/>
              </p:nvSpPr>
              <p:spPr>
                <a:xfrm>
                  <a:off x="3609452" y="5674590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4" name="椭圆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9452" y="5674590"/>
                  <a:ext cx="270595" cy="270595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椭圆 84"/>
                <p:cNvSpPr/>
                <p:nvPr/>
              </p:nvSpPr>
              <p:spPr>
                <a:xfrm>
                  <a:off x="4378380" y="5674590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5" name="椭圆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380" y="5674590"/>
                  <a:ext cx="270595" cy="270595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椭圆 85"/>
                <p:cNvSpPr/>
                <p:nvPr/>
              </p:nvSpPr>
              <p:spPr>
                <a:xfrm>
                  <a:off x="5146668" y="5674590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6" name="椭圆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68" y="5674590"/>
                  <a:ext cx="270595" cy="270595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椭圆 86"/>
                <p:cNvSpPr/>
                <p:nvPr/>
              </p:nvSpPr>
              <p:spPr>
                <a:xfrm>
                  <a:off x="5915596" y="5674590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7" name="椭圆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596" y="5674590"/>
                  <a:ext cx="270595" cy="270595"/>
                </a:xfrm>
                <a:prstGeom prst="ellipse">
                  <a:avLst/>
                </a:prstGeom>
                <a:blipFill rotWithShape="1">
                  <a:blip r:embed="rId8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88" name="直接连接符 87"/>
            <p:cNvCxnSpPr>
              <a:stCxn id="81" idx="3"/>
              <a:endCxn id="82" idx="0"/>
            </p:cNvCxnSpPr>
            <p:nvPr/>
          </p:nvCxnSpPr>
          <p:spPr>
            <a:xfrm flipH="1">
              <a:off x="4129214" y="5043436"/>
              <a:ext cx="672618" cy="233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81" idx="5"/>
              <a:endCxn id="83" idx="0"/>
            </p:cNvCxnSpPr>
            <p:nvPr/>
          </p:nvCxnSpPr>
          <p:spPr>
            <a:xfrm>
              <a:off x="4993171" y="5043436"/>
              <a:ext cx="673259" cy="231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82" idx="3"/>
              <a:endCxn id="84" idx="0"/>
            </p:cNvCxnSpPr>
            <p:nvPr/>
          </p:nvCxnSpPr>
          <p:spPr>
            <a:xfrm flipH="1">
              <a:off x="3744750" y="5507808"/>
              <a:ext cx="288794" cy="166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82" idx="5"/>
              <a:endCxn id="85" idx="0"/>
            </p:cNvCxnSpPr>
            <p:nvPr/>
          </p:nvCxnSpPr>
          <p:spPr>
            <a:xfrm>
              <a:off x="4224883" y="5507808"/>
              <a:ext cx="288795" cy="166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83" idx="3"/>
              <a:endCxn id="86" idx="0"/>
            </p:cNvCxnSpPr>
            <p:nvPr/>
          </p:nvCxnSpPr>
          <p:spPr>
            <a:xfrm flipH="1">
              <a:off x="5281966" y="5506258"/>
              <a:ext cx="288794" cy="168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83" idx="5"/>
              <a:endCxn id="87" idx="0"/>
            </p:cNvCxnSpPr>
            <p:nvPr/>
          </p:nvCxnSpPr>
          <p:spPr>
            <a:xfrm>
              <a:off x="5762099" y="5506258"/>
              <a:ext cx="288795" cy="168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椭圆 93"/>
                <p:cNvSpPr/>
                <p:nvPr/>
              </p:nvSpPr>
              <p:spPr>
                <a:xfrm>
                  <a:off x="3428930" y="6222277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4" name="椭圆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8930" y="6222277"/>
                  <a:ext cx="270595" cy="270595"/>
                </a:xfrm>
                <a:prstGeom prst="ellipse">
                  <a:avLst/>
                </a:prstGeom>
                <a:blipFill rotWithShape="1">
                  <a:blip r:embed="rId9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椭圆 94"/>
                <p:cNvSpPr/>
                <p:nvPr/>
              </p:nvSpPr>
              <p:spPr>
                <a:xfrm>
                  <a:off x="3771816" y="6222276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5" name="椭圆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816" y="6222276"/>
                  <a:ext cx="270595" cy="270595"/>
                </a:xfrm>
                <a:prstGeom prst="ellipse">
                  <a:avLst/>
                </a:prstGeom>
                <a:blipFill rotWithShape="1">
                  <a:blip r:embed="rId10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椭圆 96"/>
                <p:cNvSpPr/>
                <p:nvPr/>
              </p:nvSpPr>
              <p:spPr>
                <a:xfrm>
                  <a:off x="4537246" y="6222276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38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7" name="椭圆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7246" y="6222276"/>
                  <a:ext cx="270595" cy="270595"/>
                </a:xfrm>
                <a:prstGeom prst="ellipse">
                  <a:avLst/>
                </a:prstGeom>
                <a:blipFill rotWithShape="1">
                  <a:blip r:embed="rId1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椭圆 97"/>
                <p:cNvSpPr/>
                <p:nvPr/>
              </p:nvSpPr>
              <p:spPr>
                <a:xfrm>
                  <a:off x="4990996" y="6222276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8" name="椭圆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0996" y="6222276"/>
                  <a:ext cx="270595" cy="270595"/>
                </a:xfrm>
                <a:prstGeom prst="ellipse">
                  <a:avLst/>
                </a:prstGeom>
                <a:blipFill rotWithShape="1">
                  <a:blip r:embed="rId1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椭圆 98"/>
                <p:cNvSpPr/>
                <p:nvPr/>
              </p:nvSpPr>
              <p:spPr>
                <a:xfrm>
                  <a:off x="5333882" y="6222275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60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椭圆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3882" y="6222275"/>
                  <a:ext cx="270595" cy="270595"/>
                </a:xfrm>
                <a:prstGeom prst="ellipse">
                  <a:avLst/>
                </a:prstGeom>
                <a:blipFill rotWithShape="1">
                  <a:blip r:embed="rId1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椭圆 99"/>
                <p:cNvSpPr/>
                <p:nvPr/>
              </p:nvSpPr>
              <p:spPr>
                <a:xfrm>
                  <a:off x="5756426" y="6222275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88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0" name="椭圆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426" y="6222275"/>
                  <a:ext cx="270595" cy="270595"/>
                </a:xfrm>
                <a:prstGeom prst="ellipse">
                  <a:avLst/>
                </a:prstGeom>
                <a:blipFill rotWithShape="1">
                  <a:blip r:embed="rId1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02" name="直接连接符 101"/>
            <p:cNvCxnSpPr>
              <a:stCxn id="84" idx="3"/>
              <a:endCxn id="94" idx="0"/>
            </p:cNvCxnSpPr>
            <p:nvPr/>
          </p:nvCxnSpPr>
          <p:spPr>
            <a:xfrm flipH="1">
              <a:off x="3564228" y="5905557"/>
              <a:ext cx="84852" cy="316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84" idx="5"/>
              <a:endCxn id="95" idx="0"/>
            </p:cNvCxnSpPr>
            <p:nvPr/>
          </p:nvCxnSpPr>
          <p:spPr>
            <a:xfrm>
              <a:off x="3840419" y="5905557"/>
              <a:ext cx="66695" cy="316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85" idx="5"/>
              <a:endCxn id="97" idx="0"/>
            </p:cNvCxnSpPr>
            <p:nvPr/>
          </p:nvCxnSpPr>
          <p:spPr>
            <a:xfrm>
              <a:off x="4609347" y="5905557"/>
              <a:ext cx="63197" cy="316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86" idx="3"/>
              <a:endCxn id="98" idx="0"/>
            </p:cNvCxnSpPr>
            <p:nvPr/>
          </p:nvCxnSpPr>
          <p:spPr>
            <a:xfrm flipH="1">
              <a:off x="5126294" y="5905557"/>
              <a:ext cx="60002" cy="316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86" idx="5"/>
              <a:endCxn id="99" idx="0"/>
            </p:cNvCxnSpPr>
            <p:nvPr/>
          </p:nvCxnSpPr>
          <p:spPr>
            <a:xfrm>
              <a:off x="5377635" y="5905557"/>
              <a:ext cx="91545" cy="3167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87" idx="3"/>
              <a:endCxn id="100" idx="0"/>
            </p:cNvCxnSpPr>
            <p:nvPr/>
          </p:nvCxnSpPr>
          <p:spPr>
            <a:xfrm flipH="1">
              <a:off x="5891724" y="5905557"/>
              <a:ext cx="63500" cy="3167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组合 136"/>
          <p:cNvGrpSpPr/>
          <p:nvPr/>
        </p:nvGrpSpPr>
        <p:grpSpPr>
          <a:xfrm>
            <a:off x="6469295" y="4107561"/>
            <a:ext cx="2372797" cy="1680403"/>
            <a:chOff x="6522679" y="4812467"/>
            <a:chExt cx="2372797" cy="168040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椭圆 111"/>
                <p:cNvSpPr/>
                <p:nvPr/>
              </p:nvSpPr>
              <p:spPr>
                <a:xfrm>
                  <a:off x="7855953" y="4812467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2" name="椭圆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5953" y="4812467"/>
                  <a:ext cx="270595" cy="270595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椭圆 112"/>
                <p:cNvSpPr/>
                <p:nvPr/>
              </p:nvSpPr>
              <p:spPr>
                <a:xfrm>
                  <a:off x="7087665" y="5276839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3" name="椭圆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7665" y="5276839"/>
                  <a:ext cx="270595" cy="270595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椭圆 113"/>
                <p:cNvSpPr/>
                <p:nvPr/>
              </p:nvSpPr>
              <p:spPr>
                <a:xfrm>
                  <a:off x="8624881" y="5275289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4" name="椭圆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4881" y="5275289"/>
                  <a:ext cx="270595" cy="270595"/>
                </a:xfrm>
                <a:prstGeom prst="ellips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椭圆 114"/>
                <p:cNvSpPr/>
                <p:nvPr/>
              </p:nvSpPr>
              <p:spPr>
                <a:xfrm>
                  <a:off x="6703201" y="5674588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5" name="椭圆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3201" y="5674588"/>
                  <a:ext cx="270595" cy="270595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椭圆 115"/>
                <p:cNvSpPr/>
                <p:nvPr/>
              </p:nvSpPr>
              <p:spPr>
                <a:xfrm>
                  <a:off x="7472129" y="5674588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6" name="椭圆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129" y="5674588"/>
                  <a:ext cx="270595" cy="270595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19" name="直接连接符 118"/>
            <p:cNvCxnSpPr>
              <a:stCxn id="112" idx="3"/>
              <a:endCxn id="113" idx="0"/>
            </p:cNvCxnSpPr>
            <p:nvPr/>
          </p:nvCxnSpPr>
          <p:spPr>
            <a:xfrm flipH="1">
              <a:off x="7222963" y="5043434"/>
              <a:ext cx="672618" cy="233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12" idx="5"/>
              <a:endCxn id="114" idx="0"/>
            </p:cNvCxnSpPr>
            <p:nvPr/>
          </p:nvCxnSpPr>
          <p:spPr>
            <a:xfrm>
              <a:off x="8086920" y="5043434"/>
              <a:ext cx="673259" cy="231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13" idx="3"/>
              <a:endCxn id="115" idx="0"/>
            </p:cNvCxnSpPr>
            <p:nvPr/>
          </p:nvCxnSpPr>
          <p:spPr>
            <a:xfrm flipH="1">
              <a:off x="6838499" y="5507806"/>
              <a:ext cx="288794" cy="166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13" idx="5"/>
              <a:endCxn id="116" idx="0"/>
            </p:cNvCxnSpPr>
            <p:nvPr/>
          </p:nvCxnSpPr>
          <p:spPr>
            <a:xfrm>
              <a:off x="7318632" y="5507806"/>
              <a:ext cx="288795" cy="166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椭圆 124"/>
                <p:cNvSpPr/>
                <p:nvPr/>
              </p:nvSpPr>
              <p:spPr>
                <a:xfrm>
                  <a:off x="6522679" y="6222275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5" name="椭圆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2679" y="6222275"/>
                  <a:ext cx="270595" cy="270595"/>
                </a:xfrm>
                <a:prstGeom prst="ellipse">
                  <a:avLst/>
                </a:prstGeom>
                <a:blipFill rotWithShape="1">
                  <a:blip r:embed="rId9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椭圆 125"/>
                <p:cNvSpPr/>
                <p:nvPr/>
              </p:nvSpPr>
              <p:spPr>
                <a:xfrm>
                  <a:off x="6865565" y="6222274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6" name="椭圆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5565" y="6222274"/>
                  <a:ext cx="270595" cy="270595"/>
                </a:xfrm>
                <a:prstGeom prst="ellipse">
                  <a:avLst/>
                </a:prstGeom>
                <a:blipFill rotWithShape="1">
                  <a:blip r:embed="rId10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椭圆 126"/>
                <p:cNvSpPr/>
                <p:nvPr/>
              </p:nvSpPr>
              <p:spPr>
                <a:xfrm>
                  <a:off x="7630995" y="6222274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38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7" name="椭圆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995" y="6222274"/>
                  <a:ext cx="270595" cy="270595"/>
                </a:xfrm>
                <a:prstGeom prst="ellipse">
                  <a:avLst/>
                </a:prstGeom>
                <a:blipFill rotWithShape="1">
                  <a:blip r:embed="rId1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31" name="直接连接符 130"/>
            <p:cNvCxnSpPr>
              <a:stCxn id="115" idx="3"/>
              <a:endCxn id="125" idx="0"/>
            </p:cNvCxnSpPr>
            <p:nvPr/>
          </p:nvCxnSpPr>
          <p:spPr>
            <a:xfrm flipH="1">
              <a:off x="6657977" y="5905555"/>
              <a:ext cx="84852" cy="316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115" idx="5"/>
              <a:endCxn id="126" idx="0"/>
            </p:cNvCxnSpPr>
            <p:nvPr/>
          </p:nvCxnSpPr>
          <p:spPr>
            <a:xfrm>
              <a:off x="6934168" y="5905555"/>
              <a:ext cx="66695" cy="316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116" idx="5"/>
              <a:endCxn id="127" idx="0"/>
            </p:cNvCxnSpPr>
            <p:nvPr/>
          </p:nvCxnSpPr>
          <p:spPr>
            <a:xfrm>
              <a:off x="7703096" y="5905555"/>
              <a:ext cx="63197" cy="316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矩形 163"/>
          <p:cNvSpPr/>
          <p:nvPr/>
        </p:nvSpPr>
        <p:spPr>
          <a:xfrm>
            <a:off x="676793" y="5868995"/>
            <a:ext cx="1915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Perfectly Balanced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3573443" y="5868995"/>
            <a:ext cx="2624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Almost Perfectly Balanced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6779922" y="5868993"/>
            <a:ext cx="2315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Not Perfectly Balanced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5" grpId="0"/>
      <p:bldP spid="16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SkipList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28650" y="1754484"/>
            <a:ext cx="6342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Build multiple “expressways”: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Reduce number of elements by half at each level.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000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60658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01316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4689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087548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928206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768864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609522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450180" y="61782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289208" y="617823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20000" y="551150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403561" y="5511503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87548" y="5511502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68864" y="551150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450180" y="55115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289208" y="551149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3" idx="3"/>
            <a:endCxn id="43" idx="1"/>
          </p:cNvCxnSpPr>
          <p:nvPr/>
        </p:nvCxnSpPr>
        <p:spPr>
          <a:xfrm>
            <a:off x="117228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201294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285360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69917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53983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538049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221148" y="6324393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7061806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790246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5" idx="3"/>
            <a:endCxn id="57" idx="1"/>
          </p:cNvCxnSpPr>
          <p:nvPr/>
        </p:nvCxnSpPr>
        <p:spPr>
          <a:xfrm flipV="1">
            <a:off x="1172284" y="5668820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2851355" y="5668815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4538709" y="5674249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6213774" y="5664417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1" idx="1"/>
            <a:endCxn id="60" idx="3"/>
          </p:cNvCxnSpPr>
          <p:nvPr/>
        </p:nvCxnSpPr>
        <p:spPr>
          <a:xfrm flipH="1">
            <a:off x="7902464" y="5668816"/>
            <a:ext cx="386744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7" idx="2"/>
            <a:endCxn id="44" idx="0"/>
          </p:cNvCxnSpPr>
          <p:nvPr/>
        </p:nvCxnSpPr>
        <p:spPr>
          <a:xfrm flipH="1">
            <a:off x="2627458" y="5826136"/>
            <a:ext cx="2245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8" idx="2"/>
            <a:endCxn id="47" idx="0"/>
          </p:cNvCxnSpPr>
          <p:nvPr/>
        </p:nvCxnSpPr>
        <p:spPr>
          <a:xfrm>
            <a:off x="4313690" y="5826135"/>
            <a:ext cx="0" cy="35210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59" idx="2"/>
            <a:endCxn id="50" idx="0"/>
          </p:cNvCxnSpPr>
          <p:nvPr/>
        </p:nvCxnSpPr>
        <p:spPr>
          <a:xfrm>
            <a:off x="5995006" y="5826134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0" idx="2"/>
            <a:endCxn id="52" idx="0"/>
          </p:cNvCxnSpPr>
          <p:nvPr/>
        </p:nvCxnSpPr>
        <p:spPr>
          <a:xfrm>
            <a:off x="7676322" y="582613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55" idx="2"/>
            <a:endCxn id="3" idx="0"/>
          </p:cNvCxnSpPr>
          <p:nvPr/>
        </p:nvCxnSpPr>
        <p:spPr>
          <a:xfrm>
            <a:off x="946142" y="5826137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61" idx="2"/>
            <a:endCxn id="54" idx="0"/>
          </p:cNvCxnSpPr>
          <p:nvPr/>
        </p:nvCxnSpPr>
        <p:spPr>
          <a:xfrm>
            <a:off x="8515350" y="582613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文本框 2064"/>
          <p:cNvSpPr txBox="1"/>
          <p:nvPr/>
        </p:nvSpPr>
        <p:spPr>
          <a:xfrm>
            <a:off x="628650" y="3617628"/>
            <a:ext cx="3087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Example One: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search for 15.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082632" y="4844756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445051" y="48462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20000" y="48447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289208" y="48447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445051" y="417506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289208" y="417505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20000" y="417505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stCxn id="56" idx="3"/>
            <a:endCxn id="48" idx="1"/>
          </p:cNvCxnSpPr>
          <p:nvPr/>
        </p:nvCxnSpPr>
        <p:spPr>
          <a:xfrm>
            <a:off x="1172284" y="5002072"/>
            <a:ext cx="2910348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48" idx="3"/>
            <a:endCxn id="53" idx="1"/>
          </p:cNvCxnSpPr>
          <p:nvPr/>
        </p:nvCxnSpPr>
        <p:spPr>
          <a:xfrm>
            <a:off x="4534916" y="5002073"/>
            <a:ext cx="2910135" cy="144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53" idx="3"/>
            <a:endCxn id="76" idx="1"/>
          </p:cNvCxnSpPr>
          <p:nvPr/>
        </p:nvCxnSpPr>
        <p:spPr>
          <a:xfrm flipV="1">
            <a:off x="7897335" y="5002072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0" idx="3"/>
            <a:endCxn id="77" idx="1"/>
          </p:cNvCxnSpPr>
          <p:nvPr/>
        </p:nvCxnSpPr>
        <p:spPr>
          <a:xfrm>
            <a:off x="1172284" y="4332375"/>
            <a:ext cx="6272767" cy="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7897334" y="4339726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8515350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8515350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946142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0" idx="2"/>
            <a:endCxn id="56" idx="0"/>
          </p:cNvCxnSpPr>
          <p:nvPr/>
        </p:nvCxnSpPr>
        <p:spPr>
          <a:xfrm>
            <a:off x="946142" y="4489691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7676322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7676322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4313690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082632" y="3617628"/>
            <a:ext cx="3093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Example Two: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search for 14.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8650" y="2652865"/>
            <a:ext cx="713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This is just binary search: reduce search range by half at each level.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/>
              <p:cNvSpPr txBox="1"/>
              <p:nvPr/>
            </p:nvSpPr>
            <p:spPr>
              <a:xfrm>
                <a:off x="628650" y="3009885"/>
                <a:ext cx="84287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This is very efficient: spend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time at each level,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levels in total.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1" name="文本框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009885"/>
                <a:ext cx="8428782" cy="400110"/>
              </a:xfrm>
              <a:prstGeom prst="rect">
                <a:avLst/>
              </a:prstGeom>
              <a:blipFill rotWithShape="1">
                <a:blip r:embed="rId1"/>
                <a:stretch>
                  <a:fillRect t="-155" r="5" b="-26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02" name="矩形: 圆角 101"/>
          <p:cNvSpPr/>
          <p:nvPr/>
        </p:nvSpPr>
        <p:spPr>
          <a:xfrm>
            <a:off x="1184969" y="4098575"/>
            <a:ext cx="6260079" cy="467591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矩形: 圆角 102"/>
          <p:cNvSpPr/>
          <p:nvPr/>
        </p:nvSpPr>
        <p:spPr>
          <a:xfrm>
            <a:off x="4534917" y="4773707"/>
            <a:ext cx="2910132" cy="467591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矩形: 圆角 103"/>
          <p:cNvSpPr/>
          <p:nvPr/>
        </p:nvSpPr>
        <p:spPr>
          <a:xfrm>
            <a:off x="6232514" y="5430621"/>
            <a:ext cx="1212534" cy="467591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150794" y="360723"/>
                <a:ext cx="5590698" cy="52322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Search can be done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time.</a:t>
                </a:r>
                <a:endParaRPr lang="en-US" sz="2800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794" y="360723"/>
                <a:ext cx="5590698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862" t="-5591" r="-850" b="-44658"/>
                </a:stretch>
              </a:blip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/>
              <p:cNvSpPr txBox="1"/>
              <p:nvPr/>
            </p:nvSpPr>
            <p:spPr>
              <a:xfrm>
                <a:off x="3150794" y="1052754"/>
                <a:ext cx="3568349" cy="52322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Space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794" y="1052754"/>
                <a:ext cx="356834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350" t="-5568" r="-1347" b="-12762"/>
                </a:stretch>
              </a:blip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/>
      <p:bldP spid="100" grpId="0"/>
      <p:bldP spid="16" grpId="0"/>
      <p:bldP spid="101" grpId="0"/>
      <p:bldP spid="102" grpId="0" animBg="1"/>
      <p:bldP spid="103" grpId="0" animBg="1"/>
      <p:bldP spid="104" grpId="0" animBg="1"/>
      <p:bldP spid="17" grpId="0" animBg="1"/>
      <p:bldP spid="10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SkipList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72000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60658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01316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4689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087548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928206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768864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609522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450180" y="61782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289208" y="617823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20000" y="551150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403561" y="5511503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87548" y="5511502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68864" y="551150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450180" y="55115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289208" y="551149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3" idx="3"/>
            <a:endCxn id="43" idx="1"/>
          </p:cNvCxnSpPr>
          <p:nvPr/>
        </p:nvCxnSpPr>
        <p:spPr>
          <a:xfrm>
            <a:off x="117228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201294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285360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69917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53983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538049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221148" y="6324393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7061806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790246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5" idx="3"/>
            <a:endCxn id="57" idx="1"/>
          </p:cNvCxnSpPr>
          <p:nvPr/>
        </p:nvCxnSpPr>
        <p:spPr>
          <a:xfrm flipV="1">
            <a:off x="1172284" y="5668820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2851355" y="5668815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4538709" y="5674249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6213774" y="5664417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1" idx="1"/>
            <a:endCxn id="60" idx="3"/>
          </p:cNvCxnSpPr>
          <p:nvPr/>
        </p:nvCxnSpPr>
        <p:spPr>
          <a:xfrm flipH="1">
            <a:off x="7902464" y="5668816"/>
            <a:ext cx="386744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7" idx="2"/>
            <a:endCxn id="44" idx="0"/>
          </p:cNvCxnSpPr>
          <p:nvPr/>
        </p:nvCxnSpPr>
        <p:spPr>
          <a:xfrm flipH="1">
            <a:off x="2627458" y="5826136"/>
            <a:ext cx="2245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8" idx="2"/>
            <a:endCxn id="47" idx="0"/>
          </p:cNvCxnSpPr>
          <p:nvPr/>
        </p:nvCxnSpPr>
        <p:spPr>
          <a:xfrm>
            <a:off x="4313690" y="5826135"/>
            <a:ext cx="0" cy="35210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59" idx="2"/>
            <a:endCxn id="50" idx="0"/>
          </p:cNvCxnSpPr>
          <p:nvPr/>
        </p:nvCxnSpPr>
        <p:spPr>
          <a:xfrm>
            <a:off x="5995006" y="5826134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0" idx="2"/>
            <a:endCxn id="52" idx="0"/>
          </p:cNvCxnSpPr>
          <p:nvPr/>
        </p:nvCxnSpPr>
        <p:spPr>
          <a:xfrm>
            <a:off x="7676322" y="582613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55" idx="2"/>
            <a:endCxn id="3" idx="0"/>
          </p:cNvCxnSpPr>
          <p:nvPr/>
        </p:nvCxnSpPr>
        <p:spPr>
          <a:xfrm>
            <a:off x="946142" y="5826137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61" idx="2"/>
            <a:endCxn id="54" idx="0"/>
          </p:cNvCxnSpPr>
          <p:nvPr/>
        </p:nvCxnSpPr>
        <p:spPr>
          <a:xfrm>
            <a:off x="8515350" y="582613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082632" y="4844756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445051" y="48462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20000" y="48447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289208" y="48447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445051" y="417506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289208" y="417505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20000" y="417505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stCxn id="56" idx="3"/>
            <a:endCxn id="48" idx="1"/>
          </p:cNvCxnSpPr>
          <p:nvPr/>
        </p:nvCxnSpPr>
        <p:spPr>
          <a:xfrm>
            <a:off x="1172284" y="5002072"/>
            <a:ext cx="2910348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48" idx="3"/>
            <a:endCxn id="53" idx="1"/>
          </p:cNvCxnSpPr>
          <p:nvPr/>
        </p:nvCxnSpPr>
        <p:spPr>
          <a:xfrm>
            <a:off x="4534916" y="5002073"/>
            <a:ext cx="2910135" cy="144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53" idx="3"/>
            <a:endCxn id="76" idx="1"/>
          </p:cNvCxnSpPr>
          <p:nvPr/>
        </p:nvCxnSpPr>
        <p:spPr>
          <a:xfrm flipV="1">
            <a:off x="7897335" y="5002072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0" idx="3"/>
            <a:endCxn id="77" idx="1"/>
          </p:cNvCxnSpPr>
          <p:nvPr/>
        </p:nvCxnSpPr>
        <p:spPr>
          <a:xfrm>
            <a:off x="1172284" y="4332375"/>
            <a:ext cx="6272767" cy="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7897334" y="4339726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8515350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8515350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946142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0" idx="2"/>
            <a:endCxn id="56" idx="0"/>
          </p:cNvCxnSpPr>
          <p:nvPr/>
        </p:nvCxnSpPr>
        <p:spPr>
          <a:xfrm>
            <a:off x="946142" y="4489691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7676322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7676322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4313690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7" name="表格 96"/>
              <p:cNvGraphicFramePr/>
              <p:nvPr/>
            </p:nvGraphicFramePr>
            <p:xfrm>
              <a:off x="720000" y="1686209"/>
              <a:ext cx="7704000" cy="1296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/>
                    <a:gridCol w="1728000"/>
                    <a:gridCol w="1728000"/>
                    <a:gridCol w="1728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Static-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SkipList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000" dirty="0"/>
                            <a:t>???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000" dirty="0"/>
                            <a:t>???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7" name="表格 96"/>
              <p:cNvGraphicFramePr/>
              <p:nvPr/>
            </p:nvGraphicFramePr>
            <p:xfrm>
              <a:off x="720000" y="1686209"/>
              <a:ext cx="7704000" cy="1296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/>
                    <a:gridCol w="1728000"/>
                    <a:gridCol w="1728000"/>
                    <a:gridCol w="1728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</a:tr>
                  <a:tr h="55118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</a:tr>
                  <a:tr h="55118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Static-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SkipList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000" dirty="0"/>
                            <a:t>???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000" dirty="0"/>
                            <a:t>???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文本框 4"/>
          <p:cNvSpPr txBox="1"/>
          <p:nvPr/>
        </p:nvSpPr>
        <p:spPr>
          <a:xfrm>
            <a:off x="720000" y="3108352"/>
            <a:ext cx="4869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Efficient </a:t>
            </a:r>
            <a:r>
              <a:rPr lang="en-US" sz="2000" b="1" dirty="0">
                <a:solidFill>
                  <a:srgbClr val="C00000"/>
                </a:solidFill>
              </a:rPr>
              <a:t>Search</a:t>
            </a:r>
            <a:r>
              <a:rPr lang="en-US" sz="2000" dirty="0">
                <a:solidFill>
                  <a:srgbClr val="C00000"/>
                </a:solidFill>
              </a:rPr>
              <a:t> with limited space overhead.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But how to implement </a:t>
            </a:r>
            <a:r>
              <a:rPr lang="en-US" sz="2000" b="1" dirty="0">
                <a:solidFill>
                  <a:srgbClr val="C00000"/>
                </a:solidFill>
              </a:rPr>
              <a:t>Insert</a:t>
            </a:r>
            <a:r>
              <a:rPr lang="en-US" sz="2000" dirty="0">
                <a:solidFill>
                  <a:srgbClr val="C00000"/>
                </a:solidFill>
              </a:rPr>
              <a:t> and </a:t>
            </a:r>
            <a:r>
              <a:rPr lang="en-US" sz="2000" b="1" dirty="0">
                <a:solidFill>
                  <a:srgbClr val="C00000"/>
                </a:solidFill>
              </a:rPr>
              <a:t>Remove</a:t>
            </a:r>
            <a:r>
              <a:rPr lang="en-US" sz="2000" dirty="0">
                <a:solidFill>
                  <a:srgbClr val="C00000"/>
                </a:solidFill>
              </a:rPr>
              <a:t>?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</a:t>
            </a:r>
            <a:r>
              <a:rPr lang="en-US" b="1" dirty="0" err="1"/>
              <a:t>SkipList</a:t>
            </a:r>
            <a:endParaRPr 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28650" y="1698612"/>
            <a:ext cx="4739763" cy="1730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>
                <a:solidFill>
                  <a:schemeClr val="tx1"/>
                </a:solidFill>
              </a:rPr>
              <a:t>Insert(</a:t>
            </a:r>
            <a:r>
              <a:rPr lang="en-GB" sz="1600" b="1" u="sng" dirty="0" err="1">
                <a:solidFill>
                  <a:schemeClr val="tx1"/>
                </a:solidFill>
              </a:rPr>
              <a:t>L,x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level = 1, done = false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while (!done)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Insert x into level k list.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Flip a fair coin: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With probability 1/2: done = true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With probability 1/2: k = k+1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5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9308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09966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5554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36856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77514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18172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58830" y="61782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97858" y="617823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8650" y="551150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12211" y="5511503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77514" y="551150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58830" y="55115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197858" y="551149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6" idx="3"/>
            <a:endCxn id="7" idx="1"/>
          </p:cNvCxnSpPr>
          <p:nvPr/>
        </p:nvCxnSpPr>
        <p:spPr>
          <a:xfrm>
            <a:off x="108093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92159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76225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3"/>
            <a:endCxn id="11" idx="1"/>
          </p:cNvCxnSpPr>
          <p:nvPr/>
        </p:nvCxnSpPr>
        <p:spPr>
          <a:xfrm>
            <a:off x="3607824" y="6335558"/>
            <a:ext cx="122903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28914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129798" y="6324393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970456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81111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3"/>
            <a:endCxn id="17" idx="1"/>
          </p:cNvCxnSpPr>
          <p:nvPr/>
        </p:nvCxnSpPr>
        <p:spPr>
          <a:xfrm flipV="1">
            <a:off x="1080934" y="5668820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7" idx="3"/>
            <a:endCxn id="19" idx="1"/>
          </p:cNvCxnSpPr>
          <p:nvPr/>
        </p:nvCxnSpPr>
        <p:spPr>
          <a:xfrm flipV="1">
            <a:off x="2764495" y="5668818"/>
            <a:ext cx="2913019" cy="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6122424" y="5664417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1" idx="1"/>
            <a:endCxn id="20" idx="3"/>
          </p:cNvCxnSpPr>
          <p:nvPr/>
        </p:nvCxnSpPr>
        <p:spPr>
          <a:xfrm flipH="1">
            <a:off x="7811114" y="5668816"/>
            <a:ext cx="386744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7" idx="2"/>
            <a:endCxn id="8" idx="0"/>
          </p:cNvCxnSpPr>
          <p:nvPr/>
        </p:nvCxnSpPr>
        <p:spPr>
          <a:xfrm flipH="1">
            <a:off x="2536108" y="5826136"/>
            <a:ext cx="2245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9" idx="2"/>
            <a:endCxn id="12" idx="0"/>
          </p:cNvCxnSpPr>
          <p:nvPr/>
        </p:nvCxnSpPr>
        <p:spPr>
          <a:xfrm>
            <a:off x="5903656" y="5826134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0" idx="2"/>
            <a:endCxn id="14" idx="0"/>
          </p:cNvCxnSpPr>
          <p:nvPr/>
        </p:nvCxnSpPr>
        <p:spPr>
          <a:xfrm>
            <a:off x="7584972" y="582613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2"/>
            <a:endCxn id="6" idx="0"/>
          </p:cNvCxnSpPr>
          <p:nvPr/>
        </p:nvCxnSpPr>
        <p:spPr>
          <a:xfrm>
            <a:off x="854792" y="5826137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1" idx="2"/>
            <a:endCxn id="15" idx="0"/>
          </p:cNvCxnSpPr>
          <p:nvPr/>
        </p:nvCxnSpPr>
        <p:spPr>
          <a:xfrm>
            <a:off x="8424000" y="582613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353701" y="48462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8650" y="48447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97858" y="48447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353701" y="417506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197858" y="417505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28650" y="417505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44" idx="3"/>
            <a:endCxn id="43" idx="1"/>
          </p:cNvCxnSpPr>
          <p:nvPr/>
        </p:nvCxnSpPr>
        <p:spPr>
          <a:xfrm>
            <a:off x="1080934" y="5002072"/>
            <a:ext cx="6272767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3" idx="3"/>
            <a:endCxn id="45" idx="1"/>
          </p:cNvCxnSpPr>
          <p:nvPr/>
        </p:nvCxnSpPr>
        <p:spPr>
          <a:xfrm flipV="1">
            <a:off x="7805985" y="5002072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8" idx="3"/>
            <a:endCxn id="46" idx="1"/>
          </p:cNvCxnSpPr>
          <p:nvPr/>
        </p:nvCxnSpPr>
        <p:spPr>
          <a:xfrm>
            <a:off x="1080934" y="4332375"/>
            <a:ext cx="6272767" cy="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7805984" y="4339726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8424000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8424000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854792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8" idx="2"/>
            <a:endCxn id="44" idx="0"/>
          </p:cNvCxnSpPr>
          <p:nvPr/>
        </p:nvCxnSpPr>
        <p:spPr>
          <a:xfrm>
            <a:off x="854792" y="4489691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7584972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7584972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610288" y="3261125"/>
            <a:ext cx="203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Example: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insert 7.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35373" y="3805405"/>
            <a:ext cx="49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Lvl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26253" y="6123539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28907" y="5456800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27197" y="479005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32132" y="4123315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</a:t>
            </a:r>
            <a:r>
              <a:rPr lang="en-US" b="1" dirty="0" err="1"/>
              <a:t>SkipList</a:t>
            </a:r>
            <a:endParaRPr lang="en-US" b="1" dirty="0"/>
          </a:p>
        </p:txBody>
      </p:sp>
      <p:sp>
        <p:nvSpPr>
          <p:cNvPr id="6" name="矩形 5"/>
          <p:cNvSpPr/>
          <p:nvPr/>
        </p:nvSpPr>
        <p:spPr>
          <a:xfrm>
            <a:off x="62865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9308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09966" y="6178240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55540" y="6178241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36856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77514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18172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58830" y="61782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97858" y="617823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8650" y="5511504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12211" y="5511503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77514" y="551150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58830" y="55115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197858" y="551149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6" idx="3"/>
            <a:endCxn id="7" idx="1"/>
          </p:cNvCxnSpPr>
          <p:nvPr/>
        </p:nvCxnSpPr>
        <p:spPr>
          <a:xfrm>
            <a:off x="108093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92159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762250" y="6335558"/>
            <a:ext cx="388374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3"/>
            <a:endCxn id="60" idx="1"/>
          </p:cNvCxnSpPr>
          <p:nvPr/>
        </p:nvCxnSpPr>
        <p:spPr>
          <a:xfrm>
            <a:off x="3607824" y="6335558"/>
            <a:ext cx="396977" cy="357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28914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129798" y="6324393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970456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81111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3"/>
            <a:endCxn id="17" idx="1"/>
          </p:cNvCxnSpPr>
          <p:nvPr/>
        </p:nvCxnSpPr>
        <p:spPr>
          <a:xfrm flipV="1">
            <a:off x="1080934" y="5668820"/>
            <a:ext cx="1231277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7" idx="3"/>
            <a:endCxn id="19" idx="1"/>
          </p:cNvCxnSpPr>
          <p:nvPr/>
        </p:nvCxnSpPr>
        <p:spPr>
          <a:xfrm flipV="1">
            <a:off x="2764495" y="5668818"/>
            <a:ext cx="2913019" cy="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6122424" y="5664417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1" idx="1"/>
            <a:endCxn id="20" idx="3"/>
          </p:cNvCxnSpPr>
          <p:nvPr/>
        </p:nvCxnSpPr>
        <p:spPr>
          <a:xfrm flipH="1">
            <a:off x="7811114" y="5668816"/>
            <a:ext cx="386744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7" idx="2"/>
            <a:endCxn id="8" idx="0"/>
          </p:cNvCxnSpPr>
          <p:nvPr/>
        </p:nvCxnSpPr>
        <p:spPr>
          <a:xfrm flipH="1">
            <a:off x="2536108" y="5826136"/>
            <a:ext cx="2245" cy="35210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9" idx="2"/>
            <a:endCxn id="12" idx="0"/>
          </p:cNvCxnSpPr>
          <p:nvPr/>
        </p:nvCxnSpPr>
        <p:spPr>
          <a:xfrm>
            <a:off x="5903656" y="5826134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0" idx="2"/>
            <a:endCxn id="14" idx="0"/>
          </p:cNvCxnSpPr>
          <p:nvPr/>
        </p:nvCxnSpPr>
        <p:spPr>
          <a:xfrm>
            <a:off x="7584972" y="582613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2"/>
            <a:endCxn id="6" idx="0"/>
          </p:cNvCxnSpPr>
          <p:nvPr/>
        </p:nvCxnSpPr>
        <p:spPr>
          <a:xfrm>
            <a:off x="854792" y="5826137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1" idx="2"/>
            <a:endCxn id="15" idx="0"/>
          </p:cNvCxnSpPr>
          <p:nvPr/>
        </p:nvCxnSpPr>
        <p:spPr>
          <a:xfrm>
            <a:off x="8424000" y="582613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353701" y="48462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8650" y="4844755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97858" y="48447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353701" y="417506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197858" y="417505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28650" y="4175058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44" idx="3"/>
            <a:endCxn id="43" idx="1"/>
          </p:cNvCxnSpPr>
          <p:nvPr/>
        </p:nvCxnSpPr>
        <p:spPr>
          <a:xfrm>
            <a:off x="1080934" y="5002072"/>
            <a:ext cx="6272767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3" idx="3"/>
            <a:endCxn id="45" idx="1"/>
          </p:cNvCxnSpPr>
          <p:nvPr/>
        </p:nvCxnSpPr>
        <p:spPr>
          <a:xfrm flipV="1">
            <a:off x="7805985" y="5002072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8" idx="3"/>
            <a:endCxn id="46" idx="1"/>
          </p:cNvCxnSpPr>
          <p:nvPr/>
        </p:nvCxnSpPr>
        <p:spPr>
          <a:xfrm>
            <a:off x="1080934" y="4332375"/>
            <a:ext cx="6272767" cy="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7805984" y="4339726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8424000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8424000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854792" y="5159388"/>
            <a:ext cx="0" cy="35210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8" idx="2"/>
            <a:endCxn id="44" idx="0"/>
          </p:cNvCxnSpPr>
          <p:nvPr/>
        </p:nvCxnSpPr>
        <p:spPr>
          <a:xfrm>
            <a:off x="854792" y="4489691"/>
            <a:ext cx="0" cy="35506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7584972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7584972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610288" y="3261125"/>
            <a:ext cx="203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Example: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insert 7.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004801" y="6181819"/>
            <a:ext cx="452284" cy="31463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stCxn id="60" idx="3"/>
            <a:endCxn id="11" idx="1"/>
          </p:cNvCxnSpPr>
          <p:nvPr/>
        </p:nvCxnSpPr>
        <p:spPr>
          <a:xfrm flipV="1">
            <a:off x="4457085" y="6335558"/>
            <a:ext cx="379771" cy="357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8" descr="Image result for 硬币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" t="6021" r="49920" b="3591"/>
          <a:stretch>
            <a:fillRect/>
          </a:stretch>
        </p:blipFill>
        <p:spPr bwMode="auto">
          <a:xfrm>
            <a:off x="3524205" y="5718263"/>
            <a:ext cx="448428" cy="44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文本框 63"/>
          <p:cNvSpPr txBox="1"/>
          <p:nvPr/>
        </p:nvSpPr>
        <p:spPr>
          <a:xfrm>
            <a:off x="135373" y="3805405"/>
            <a:ext cx="49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Lvl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26253" y="6123539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28907" y="5456800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27197" y="479005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32132" y="4123315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28650" y="1698612"/>
            <a:ext cx="4739763" cy="1730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>
                <a:solidFill>
                  <a:schemeClr val="tx1"/>
                </a:solidFill>
              </a:rPr>
              <a:t>Insert(</a:t>
            </a:r>
            <a:r>
              <a:rPr lang="en-GB" sz="1600" b="1" u="sng" dirty="0" err="1">
                <a:solidFill>
                  <a:schemeClr val="tx1"/>
                </a:solidFill>
              </a:rPr>
              <a:t>L,x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level = 1, done = false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while (!done)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Insert x into level k list.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Flip a fair coin: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With probability 1/2: done = true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With probability 1/2: k = k+1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</a:t>
            </a:r>
            <a:r>
              <a:rPr lang="en-US" b="1" dirty="0" err="1"/>
              <a:t>SkipList</a:t>
            </a:r>
            <a:endParaRPr lang="en-US" b="1" dirty="0"/>
          </a:p>
        </p:txBody>
      </p:sp>
      <p:sp>
        <p:nvSpPr>
          <p:cNvPr id="6" name="矩形 5"/>
          <p:cNvSpPr/>
          <p:nvPr/>
        </p:nvSpPr>
        <p:spPr>
          <a:xfrm>
            <a:off x="62865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9308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09966" y="6178240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55540" y="6178241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36856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77514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18172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58830" y="61782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97858" y="617823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8650" y="5511504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12211" y="5511503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77514" y="551150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58830" y="55115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197858" y="551149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6" idx="3"/>
            <a:endCxn id="7" idx="1"/>
          </p:cNvCxnSpPr>
          <p:nvPr/>
        </p:nvCxnSpPr>
        <p:spPr>
          <a:xfrm>
            <a:off x="108093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92159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762250" y="6335558"/>
            <a:ext cx="388374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3"/>
            <a:endCxn id="60" idx="1"/>
          </p:cNvCxnSpPr>
          <p:nvPr/>
        </p:nvCxnSpPr>
        <p:spPr>
          <a:xfrm>
            <a:off x="3607824" y="6335558"/>
            <a:ext cx="396977" cy="357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28914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129798" y="6324393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970456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81111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3"/>
            <a:endCxn id="17" idx="1"/>
          </p:cNvCxnSpPr>
          <p:nvPr/>
        </p:nvCxnSpPr>
        <p:spPr>
          <a:xfrm flipV="1">
            <a:off x="1080934" y="5668820"/>
            <a:ext cx="1231277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6122424" y="5664417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1" idx="1"/>
            <a:endCxn id="20" idx="3"/>
          </p:cNvCxnSpPr>
          <p:nvPr/>
        </p:nvCxnSpPr>
        <p:spPr>
          <a:xfrm flipH="1">
            <a:off x="7811114" y="5668816"/>
            <a:ext cx="386744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7" idx="2"/>
            <a:endCxn id="8" idx="0"/>
          </p:cNvCxnSpPr>
          <p:nvPr/>
        </p:nvCxnSpPr>
        <p:spPr>
          <a:xfrm flipH="1">
            <a:off x="2536108" y="5826136"/>
            <a:ext cx="2245" cy="35210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9" idx="2"/>
            <a:endCxn id="12" idx="0"/>
          </p:cNvCxnSpPr>
          <p:nvPr/>
        </p:nvCxnSpPr>
        <p:spPr>
          <a:xfrm>
            <a:off x="5903656" y="5826134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0" idx="2"/>
            <a:endCxn id="14" idx="0"/>
          </p:cNvCxnSpPr>
          <p:nvPr/>
        </p:nvCxnSpPr>
        <p:spPr>
          <a:xfrm>
            <a:off x="7584972" y="582613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2"/>
            <a:endCxn id="6" idx="0"/>
          </p:cNvCxnSpPr>
          <p:nvPr/>
        </p:nvCxnSpPr>
        <p:spPr>
          <a:xfrm>
            <a:off x="854792" y="5826137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1" idx="2"/>
            <a:endCxn id="15" idx="0"/>
          </p:cNvCxnSpPr>
          <p:nvPr/>
        </p:nvCxnSpPr>
        <p:spPr>
          <a:xfrm>
            <a:off x="8424000" y="582613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353701" y="48462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8650" y="4844755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97858" y="48447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353701" y="417506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197858" y="417505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28650" y="4175058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44" idx="3"/>
            <a:endCxn id="43" idx="1"/>
          </p:cNvCxnSpPr>
          <p:nvPr/>
        </p:nvCxnSpPr>
        <p:spPr>
          <a:xfrm>
            <a:off x="1080934" y="5002072"/>
            <a:ext cx="6272767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3" idx="3"/>
            <a:endCxn id="45" idx="1"/>
          </p:cNvCxnSpPr>
          <p:nvPr/>
        </p:nvCxnSpPr>
        <p:spPr>
          <a:xfrm flipV="1">
            <a:off x="7805985" y="5002072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8" idx="3"/>
            <a:endCxn id="46" idx="1"/>
          </p:cNvCxnSpPr>
          <p:nvPr/>
        </p:nvCxnSpPr>
        <p:spPr>
          <a:xfrm>
            <a:off x="1080934" y="4332375"/>
            <a:ext cx="6272767" cy="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7805984" y="4339726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8424000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8424000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854792" y="5159388"/>
            <a:ext cx="0" cy="35210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8" idx="2"/>
            <a:endCxn id="44" idx="0"/>
          </p:cNvCxnSpPr>
          <p:nvPr/>
        </p:nvCxnSpPr>
        <p:spPr>
          <a:xfrm>
            <a:off x="854792" y="4489691"/>
            <a:ext cx="0" cy="35506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7584972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7584972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610288" y="3261125"/>
            <a:ext cx="203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Example: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insert 7.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004801" y="6181819"/>
            <a:ext cx="452284" cy="31463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stCxn id="60" idx="3"/>
            <a:endCxn id="11" idx="1"/>
          </p:cNvCxnSpPr>
          <p:nvPr/>
        </p:nvCxnSpPr>
        <p:spPr>
          <a:xfrm flipV="1">
            <a:off x="4457085" y="6335558"/>
            <a:ext cx="379771" cy="357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硬币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" t="6021" r="49920" b="3591"/>
          <a:stretch>
            <a:fillRect/>
          </a:stretch>
        </p:blipFill>
        <p:spPr bwMode="auto">
          <a:xfrm>
            <a:off x="3524205" y="5718263"/>
            <a:ext cx="448428" cy="44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矩形 61"/>
          <p:cNvSpPr/>
          <p:nvPr/>
        </p:nvSpPr>
        <p:spPr>
          <a:xfrm>
            <a:off x="4004801" y="5507100"/>
            <a:ext cx="452284" cy="31463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17" idx="3"/>
            <a:endCxn id="62" idx="1"/>
          </p:cNvCxnSpPr>
          <p:nvPr/>
        </p:nvCxnSpPr>
        <p:spPr>
          <a:xfrm flipV="1">
            <a:off x="2764495" y="5664417"/>
            <a:ext cx="1240306" cy="440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62" idx="3"/>
            <a:endCxn id="19" idx="1"/>
          </p:cNvCxnSpPr>
          <p:nvPr/>
        </p:nvCxnSpPr>
        <p:spPr>
          <a:xfrm>
            <a:off x="4457085" y="5664417"/>
            <a:ext cx="1220429" cy="440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2" idx="2"/>
            <a:endCxn id="60" idx="0"/>
          </p:cNvCxnSpPr>
          <p:nvPr/>
        </p:nvCxnSpPr>
        <p:spPr>
          <a:xfrm>
            <a:off x="4230943" y="5821733"/>
            <a:ext cx="0" cy="36008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8" descr="Image result for 硬币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" t="6021" r="49920" b="3591"/>
          <a:stretch>
            <a:fillRect/>
          </a:stretch>
        </p:blipFill>
        <p:spPr bwMode="auto">
          <a:xfrm>
            <a:off x="3524205" y="5052960"/>
            <a:ext cx="448428" cy="44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文本框 71"/>
          <p:cNvSpPr txBox="1"/>
          <p:nvPr/>
        </p:nvSpPr>
        <p:spPr>
          <a:xfrm>
            <a:off x="135373" y="3805405"/>
            <a:ext cx="49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Lvl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26253" y="6123539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28907" y="5456800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27197" y="479005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32132" y="4123315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28650" y="1698612"/>
            <a:ext cx="4739763" cy="1730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>
                <a:solidFill>
                  <a:schemeClr val="tx1"/>
                </a:solidFill>
              </a:rPr>
              <a:t>Insert(</a:t>
            </a:r>
            <a:r>
              <a:rPr lang="en-GB" sz="1600" b="1" u="sng" dirty="0" err="1">
                <a:solidFill>
                  <a:schemeClr val="tx1"/>
                </a:solidFill>
              </a:rPr>
              <a:t>L,x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level = 1, done = false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while (!done)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Insert x into level k list.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Flip a fair coin: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With probability 1/2: done = true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With probability 1/2: k = k+1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The real </a:t>
            </a:r>
            <a:r>
              <a:rPr lang="en-US" b="1" dirty="0" err="1"/>
              <a:t>SkipList</a:t>
            </a:r>
            <a:endParaRPr lang="en-US" b="1" dirty="0"/>
          </a:p>
        </p:txBody>
      </p:sp>
      <p:sp>
        <p:nvSpPr>
          <p:cNvPr id="6" name="矩形 5"/>
          <p:cNvSpPr/>
          <p:nvPr/>
        </p:nvSpPr>
        <p:spPr>
          <a:xfrm>
            <a:off x="62865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9308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09966" y="6178240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55540" y="6178241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36856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77514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18172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58830" y="61782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97858" y="617823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8650" y="5511504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12211" y="5511503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77514" y="551150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58830" y="55115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197858" y="551149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6" idx="3"/>
            <a:endCxn id="7" idx="1"/>
          </p:cNvCxnSpPr>
          <p:nvPr/>
        </p:nvCxnSpPr>
        <p:spPr>
          <a:xfrm>
            <a:off x="108093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92159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762250" y="6335558"/>
            <a:ext cx="388374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3"/>
            <a:endCxn id="60" idx="1"/>
          </p:cNvCxnSpPr>
          <p:nvPr/>
        </p:nvCxnSpPr>
        <p:spPr>
          <a:xfrm>
            <a:off x="3607824" y="6335558"/>
            <a:ext cx="396977" cy="357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28914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129798" y="6324393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970456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81111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3"/>
            <a:endCxn id="17" idx="1"/>
          </p:cNvCxnSpPr>
          <p:nvPr/>
        </p:nvCxnSpPr>
        <p:spPr>
          <a:xfrm flipV="1">
            <a:off x="1080934" y="5668820"/>
            <a:ext cx="1231277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6122424" y="5664417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1" idx="1"/>
            <a:endCxn id="20" idx="3"/>
          </p:cNvCxnSpPr>
          <p:nvPr/>
        </p:nvCxnSpPr>
        <p:spPr>
          <a:xfrm flipH="1">
            <a:off x="7811114" y="5668816"/>
            <a:ext cx="386744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7" idx="2"/>
            <a:endCxn id="8" idx="0"/>
          </p:cNvCxnSpPr>
          <p:nvPr/>
        </p:nvCxnSpPr>
        <p:spPr>
          <a:xfrm flipH="1">
            <a:off x="2536108" y="5826136"/>
            <a:ext cx="2245" cy="35210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9" idx="2"/>
            <a:endCxn id="12" idx="0"/>
          </p:cNvCxnSpPr>
          <p:nvPr/>
        </p:nvCxnSpPr>
        <p:spPr>
          <a:xfrm>
            <a:off x="5903656" y="5826134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0" idx="2"/>
            <a:endCxn id="14" idx="0"/>
          </p:cNvCxnSpPr>
          <p:nvPr/>
        </p:nvCxnSpPr>
        <p:spPr>
          <a:xfrm>
            <a:off x="7584972" y="582613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2"/>
            <a:endCxn id="6" idx="0"/>
          </p:cNvCxnSpPr>
          <p:nvPr/>
        </p:nvCxnSpPr>
        <p:spPr>
          <a:xfrm>
            <a:off x="854792" y="5826137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1" idx="2"/>
            <a:endCxn id="15" idx="0"/>
          </p:cNvCxnSpPr>
          <p:nvPr/>
        </p:nvCxnSpPr>
        <p:spPr>
          <a:xfrm>
            <a:off x="8424000" y="582613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353701" y="48462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8650" y="4844755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97858" y="48447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353701" y="417506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197858" y="417505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28650" y="4175058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43" idx="3"/>
            <a:endCxn id="45" idx="1"/>
          </p:cNvCxnSpPr>
          <p:nvPr/>
        </p:nvCxnSpPr>
        <p:spPr>
          <a:xfrm flipV="1">
            <a:off x="7805985" y="5002072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8" idx="3"/>
            <a:endCxn id="46" idx="1"/>
          </p:cNvCxnSpPr>
          <p:nvPr/>
        </p:nvCxnSpPr>
        <p:spPr>
          <a:xfrm>
            <a:off x="1080934" y="4332375"/>
            <a:ext cx="6272767" cy="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7805984" y="4339726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8424000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8424000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854792" y="5159388"/>
            <a:ext cx="0" cy="35210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8" idx="2"/>
            <a:endCxn id="44" idx="0"/>
          </p:cNvCxnSpPr>
          <p:nvPr/>
        </p:nvCxnSpPr>
        <p:spPr>
          <a:xfrm>
            <a:off x="854792" y="4489691"/>
            <a:ext cx="0" cy="35506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7584972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7584972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610288" y="3261125"/>
            <a:ext cx="203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Example: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insert 7.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004801" y="6181819"/>
            <a:ext cx="452284" cy="31463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stCxn id="60" idx="3"/>
            <a:endCxn id="11" idx="1"/>
          </p:cNvCxnSpPr>
          <p:nvPr/>
        </p:nvCxnSpPr>
        <p:spPr>
          <a:xfrm flipV="1">
            <a:off x="4457085" y="6335558"/>
            <a:ext cx="379771" cy="357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硬币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" t="6021" r="49920" b="3591"/>
          <a:stretch>
            <a:fillRect/>
          </a:stretch>
        </p:blipFill>
        <p:spPr bwMode="auto">
          <a:xfrm>
            <a:off x="3524205" y="5718263"/>
            <a:ext cx="448428" cy="44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矩形 61"/>
          <p:cNvSpPr/>
          <p:nvPr/>
        </p:nvSpPr>
        <p:spPr>
          <a:xfrm>
            <a:off x="4004801" y="5507100"/>
            <a:ext cx="452284" cy="31463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17" idx="3"/>
            <a:endCxn id="62" idx="1"/>
          </p:cNvCxnSpPr>
          <p:nvPr/>
        </p:nvCxnSpPr>
        <p:spPr>
          <a:xfrm flipV="1">
            <a:off x="2764495" y="5664417"/>
            <a:ext cx="1240306" cy="440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62" idx="3"/>
            <a:endCxn id="19" idx="1"/>
          </p:cNvCxnSpPr>
          <p:nvPr/>
        </p:nvCxnSpPr>
        <p:spPr>
          <a:xfrm>
            <a:off x="4457085" y="5664417"/>
            <a:ext cx="1220429" cy="440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2" idx="2"/>
            <a:endCxn id="60" idx="0"/>
          </p:cNvCxnSpPr>
          <p:nvPr/>
        </p:nvCxnSpPr>
        <p:spPr>
          <a:xfrm>
            <a:off x="4230943" y="5821733"/>
            <a:ext cx="0" cy="36008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8" descr="Image result for 硬币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" t="6021" r="49920" b="3591"/>
          <a:stretch>
            <a:fillRect/>
          </a:stretch>
        </p:blipFill>
        <p:spPr bwMode="auto">
          <a:xfrm>
            <a:off x="3524205" y="5052960"/>
            <a:ext cx="448428" cy="44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矩形 66"/>
          <p:cNvSpPr/>
          <p:nvPr/>
        </p:nvSpPr>
        <p:spPr>
          <a:xfrm>
            <a:off x="4003786" y="4844754"/>
            <a:ext cx="452284" cy="31463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44" idx="3"/>
            <a:endCxn id="67" idx="1"/>
          </p:cNvCxnSpPr>
          <p:nvPr/>
        </p:nvCxnSpPr>
        <p:spPr>
          <a:xfrm flipV="1">
            <a:off x="1080934" y="5002071"/>
            <a:ext cx="2922852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3"/>
            <a:endCxn id="43" idx="1"/>
          </p:cNvCxnSpPr>
          <p:nvPr/>
        </p:nvCxnSpPr>
        <p:spPr>
          <a:xfrm>
            <a:off x="4456070" y="5002071"/>
            <a:ext cx="2897631" cy="144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7" idx="2"/>
            <a:endCxn id="62" idx="0"/>
          </p:cNvCxnSpPr>
          <p:nvPr/>
        </p:nvCxnSpPr>
        <p:spPr>
          <a:xfrm>
            <a:off x="4229928" y="5159387"/>
            <a:ext cx="1015" cy="34771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8" descr="Image result for 硬币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7" t="6531" r="1205" b="3080"/>
          <a:stretch>
            <a:fillRect/>
          </a:stretch>
        </p:blipFill>
        <p:spPr bwMode="auto">
          <a:xfrm>
            <a:off x="3524205" y="4381820"/>
            <a:ext cx="448428" cy="44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文本框 75"/>
          <p:cNvSpPr txBox="1"/>
          <p:nvPr/>
        </p:nvSpPr>
        <p:spPr>
          <a:xfrm>
            <a:off x="135373" y="3805405"/>
            <a:ext cx="49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Lvl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26253" y="6123539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28907" y="5456800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27197" y="479005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32132" y="4123315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/>
              <p:cNvSpPr txBox="1"/>
              <p:nvPr/>
            </p:nvSpPr>
            <p:spPr>
              <a:xfrm>
                <a:off x="5392202" y="1605879"/>
                <a:ext cx="3544881" cy="1344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Time complexity of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:</a:t>
                </a:r>
                <a:endParaRPr lang="en-US" sz="2000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in expectation.</a:t>
                </a:r>
                <a:endParaRPr lang="en-US" sz="2000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high probability.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type m:val="lin"/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en-US" sz="2000" dirty="0"/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02" y="1605879"/>
                <a:ext cx="3544881" cy="1344342"/>
              </a:xfrm>
              <a:prstGeom prst="rect">
                <a:avLst/>
              </a:prstGeom>
              <a:blipFill rotWithShape="1">
                <a:blip r:embed="rId2"/>
                <a:stretch>
                  <a:fillRect l="-12" t="-45" r="3" b="-17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628650" y="1698612"/>
            <a:ext cx="4739763" cy="1730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>
                <a:solidFill>
                  <a:schemeClr val="tx1"/>
                </a:solidFill>
              </a:rPr>
              <a:t>Insert(</a:t>
            </a:r>
            <a:r>
              <a:rPr lang="en-GB" sz="1600" b="1" u="sng" dirty="0" err="1">
                <a:solidFill>
                  <a:schemeClr val="tx1"/>
                </a:solidFill>
              </a:rPr>
              <a:t>L,x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level = 1, done = false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while (!done)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Insert x into level k list.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Flip a fair coin: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With probability 1/2: done = true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With probability 1/2: k = k+1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/>
              <p:cNvSpPr txBox="1"/>
              <p:nvPr/>
            </p:nvSpPr>
            <p:spPr>
              <a:xfrm>
                <a:off x="5368413" y="3007685"/>
                <a:ext cx="35814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Max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-element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SkipList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high probability.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413" y="3007685"/>
                <a:ext cx="3581430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3" t="-46" r="4" b="-36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83" name="文本框 82"/>
          <p:cNvSpPr txBox="1"/>
          <p:nvPr/>
        </p:nvSpPr>
        <p:spPr>
          <a:xfrm>
            <a:off x="3067527" y="3891528"/>
            <a:ext cx="5672258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But search time is affected with such </a:t>
            </a:r>
            <a:r>
              <a:rPr lang="en-US" sz="2400" b="1" dirty="0"/>
              <a:t>Insert</a:t>
            </a:r>
            <a:r>
              <a:rPr lang="en-US" sz="2400" dirty="0"/>
              <a:t>!</a:t>
            </a:r>
            <a:endParaRPr lang="en-US" sz="2400" dirty="0"/>
          </a:p>
          <a:p>
            <a:r>
              <a:rPr lang="en-US" sz="2400" dirty="0"/>
              <a:t>(“</a:t>
            </a:r>
            <a:r>
              <a:rPr lang="en-US" sz="2400" strike="sngStrike" dirty="0"/>
              <a:t>Every level reduce # of elements by half</a:t>
            </a:r>
            <a:r>
              <a:rPr lang="en-US" sz="2400" dirty="0"/>
              <a:t>”)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81" grpId="0"/>
      <p:bldP spid="8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The real </a:t>
            </a:r>
            <a:r>
              <a:rPr lang="en-US" b="1" dirty="0" err="1"/>
              <a:t>SkipList</a:t>
            </a:r>
            <a:endParaRPr lang="en-US" b="1" dirty="0"/>
          </a:p>
        </p:txBody>
      </p:sp>
      <p:sp>
        <p:nvSpPr>
          <p:cNvPr id="72" name="矩形 71"/>
          <p:cNvSpPr/>
          <p:nvPr/>
        </p:nvSpPr>
        <p:spPr>
          <a:xfrm>
            <a:off x="628650" y="1670565"/>
            <a:ext cx="4739763" cy="1730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>
                <a:solidFill>
                  <a:schemeClr val="tx1"/>
                </a:solidFill>
              </a:rPr>
              <a:t>Insert(</a:t>
            </a:r>
            <a:r>
              <a:rPr lang="en-GB" sz="1600" b="1" u="sng" dirty="0" err="1">
                <a:solidFill>
                  <a:schemeClr val="tx1"/>
                </a:solidFill>
              </a:rPr>
              <a:t>L,x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level = 1, done = false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while (!done)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Insert x into level k list.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Flip a fair coin: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With probability 1/2: done = true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With probability 1/2: k = k+1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/>
              <p:cNvSpPr txBox="1"/>
              <p:nvPr/>
            </p:nvSpPr>
            <p:spPr>
              <a:xfrm>
                <a:off x="5368413" y="1670565"/>
                <a:ext cx="35814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Max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-element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SkipList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high probability.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413" y="1670565"/>
                <a:ext cx="3581430" cy="707886"/>
              </a:xfrm>
              <a:prstGeom prst="rect">
                <a:avLst/>
              </a:prstGeom>
              <a:blipFill rotWithShape="1">
                <a:blip r:embed="rId1"/>
                <a:stretch>
                  <a:fillRect l="-3" t="-73" r="4" b="-36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84" name="矩形 83"/>
          <p:cNvSpPr/>
          <p:nvPr/>
        </p:nvSpPr>
        <p:spPr>
          <a:xfrm>
            <a:off x="176366" y="63460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017024" y="63460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857682" y="634605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703256" y="63460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543914" y="634605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384572" y="63460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225230" y="634605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065888" y="634605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906546" y="6346053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745574" y="6346052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76366" y="567931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859927" y="5679317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543914" y="5679316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225230" y="567931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906546" y="567931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84" idx="3"/>
            <a:endCxn id="85" idx="1"/>
          </p:cNvCxnSpPr>
          <p:nvPr/>
        </p:nvCxnSpPr>
        <p:spPr>
          <a:xfrm>
            <a:off x="628650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1469308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2309966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3155540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3996198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4836856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5677514" y="649220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6518172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7358830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94" idx="3"/>
            <a:endCxn id="95" idx="1"/>
          </p:cNvCxnSpPr>
          <p:nvPr/>
        </p:nvCxnSpPr>
        <p:spPr>
          <a:xfrm flipV="1">
            <a:off x="628650" y="5836634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2307721" y="5836629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V="1">
            <a:off x="3995075" y="5842063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V="1">
            <a:off x="5670140" y="5832231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95" idx="2"/>
            <a:endCxn id="86" idx="0"/>
          </p:cNvCxnSpPr>
          <p:nvPr/>
        </p:nvCxnSpPr>
        <p:spPr>
          <a:xfrm flipH="1">
            <a:off x="2083824" y="5993950"/>
            <a:ext cx="2245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96" idx="2"/>
            <a:endCxn id="88" idx="0"/>
          </p:cNvCxnSpPr>
          <p:nvPr/>
        </p:nvCxnSpPr>
        <p:spPr>
          <a:xfrm>
            <a:off x="3770056" y="5993949"/>
            <a:ext cx="0" cy="35210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97" idx="2"/>
            <a:endCxn id="90" idx="0"/>
          </p:cNvCxnSpPr>
          <p:nvPr/>
        </p:nvCxnSpPr>
        <p:spPr>
          <a:xfrm>
            <a:off x="5451372" y="599394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98" idx="2"/>
            <a:endCxn id="92" idx="0"/>
          </p:cNvCxnSpPr>
          <p:nvPr/>
        </p:nvCxnSpPr>
        <p:spPr>
          <a:xfrm>
            <a:off x="7132688" y="5993947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94" idx="2"/>
            <a:endCxn id="84" idx="0"/>
          </p:cNvCxnSpPr>
          <p:nvPr/>
        </p:nvCxnSpPr>
        <p:spPr>
          <a:xfrm>
            <a:off x="402508" y="5993951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3538998" y="501257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901417" y="501401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76366" y="501256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6901417" y="434287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76366" y="4342872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直接箭头连接符 126"/>
          <p:cNvCxnSpPr>
            <a:stCxn id="122" idx="3"/>
            <a:endCxn id="120" idx="1"/>
          </p:cNvCxnSpPr>
          <p:nvPr/>
        </p:nvCxnSpPr>
        <p:spPr>
          <a:xfrm>
            <a:off x="628650" y="5169886"/>
            <a:ext cx="2910348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402508" y="532720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6" idx="2"/>
            <a:endCxn id="122" idx="0"/>
          </p:cNvCxnSpPr>
          <p:nvPr/>
        </p:nvCxnSpPr>
        <p:spPr>
          <a:xfrm>
            <a:off x="402508" y="4657505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7132688" y="4657505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7132688" y="532720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3770056" y="532720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8590106" y="633489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8590106" y="566815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1" name="直接箭头连接符 140"/>
          <p:cNvCxnSpPr>
            <a:stCxn id="140" idx="2"/>
            <a:endCxn id="139" idx="0"/>
          </p:cNvCxnSpPr>
          <p:nvPr/>
        </p:nvCxnSpPr>
        <p:spPr>
          <a:xfrm>
            <a:off x="8816248" y="5982784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8590106" y="5001407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8590106" y="433171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4" name="直接箭头连接符 143"/>
          <p:cNvCxnSpPr/>
          <p:nvPr/>
        </p:nvCxnSpPr>
        <p:spPr>
          <a:xfrm>
            <a:off x="8816248" y="5316040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>
            <a:off x="8816248" y="464634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8201732" y="649220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98" idx="3"/>
            <a:endCxn id="140" idx="1"/>
          </p:cNvCxnSpPr>
          <p:nvPr/>
        </p:nvCxnSpPr>
        <p:spPr>
          <a:xfrm flipV="1">
            <a:off x="7358830" y="5825468"/>
            <a:ext cx="1231276" cy="1116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5220313" y="501505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9" name="直接箭头连接符 148"/>
          <p:cNvCxnSpPr>
            <a:stCxn id="120" idx="3"/>
            <a:endCxn id="148" idx="1"/>
          </p:cNvCxnSpPr>
          <p:nvPr/>
        </p:nvCxnSpPr>
        <p:spPr>
          <a:xfrm>
            <a:off x="3991282" y="5169887"/>
            <a:ext cx="1229031" cy="248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8" idx="3"/>
            <a:endCxn id="121" idx="1"/>
          </p:cNvCxnSpPr>
          <p:nvPr/>
        </p:nvCxnSpPr>
        <p:spPr>
          <a:xfrm flipV="1">
            <a:off x="5672597" y="5171331"/>
            <a:ext cx="1228820" cy="10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21" idx="3"/>
            <a:endCxn id="142" idx="1"/>
          </p:cNvCxnSpPr>
          <p:nvPr/>
        </p:nvCxnSpPr>
        <p:spPr>
          <a:xfrm flipV="1">
            <a:off x="7353701" y="5158724"/>
            <a:ext cx="1236405" cy="1260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8" idx="2"/>
            <a:endCxn id="97" idx="0"/>
          </p:cNvCxnSpPr>
          <p:nvPr/>
        </p:nvCxnSpPr>
        <p:spPr>
          <a:xfrm>
            <a:off x="5446455" y="5329684"/>
            <a:ext cx="4917" cy="34963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V="1">
            <a:off x="7353701" y="4485216"/>
            <a:ext cx="1236405" cy="1260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5223065" y="434143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5217856" y="366780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8590106" y="366780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176366" y="3662566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>
            <a:off x="402508" y="3976647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5451372" y="4656063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>
            <a:off x="5451372" y="3986366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>
            <a:off x="8816248" y="3976647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endCxn id="154" idx="1"/>
          </p:cNvCxnSpPr>
          <p:nvPr/>
        </p:nvCxnSpPr>
        <p:spPr>
          <a:xfrm>
            <a:off x="623520" y="4495936"/>
            <a:ext cx="4599545" cy="281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>
            <a:off x="625685" y="3823430"/>
            <a:ext cx="4599545" cy="281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4" idx="3"/>
            <a:endCxn id="124" idx="1"/>
          </p:cNvCxnSpPr>
          <p:nvPr/>
        </p:nvCxnSpPr>
        <p:spPr>
          <a:xfrm>
            <a:off x="5675349" y="4498747"/>
            <a:ext cx="1226068" cy="144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55" idx="3"/>
            <a:endCxn id="156" idx="1"/>
          </p:cNvCxnSpPr>
          <p:nvPr/>
        </p:nvCxnSpPr>
        <p:spPr>
          <a:xfrm>
            <a:off x="5670140" y="3825126"/>
            <a:ext cx="291996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/>
          <p:cNvSpPr txBox="1"/>
          <p:nvPr/>
        </p:nvSpPr>
        <p:spPr>
          <a:xfrm>
            <a:off x="6518172" y="3061881"/>
            <a:ext cx="2252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Example: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search 81.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The real </a:t>
            </a:r>
            <a:r>
              <a:rPr lang="en-US" b="1" dirty="0" err="1"/>
              <a:t>SkipList</a:t>
            </a:r>
            <a:endParaRPr lang="en-US" b="1" dirty="0"/>
          </a:p>
        </p:txBody>
      </p:sp>
      <p:sp>
        <p:nvSpPr>
          <p:cNvPr id="72" name="矩形 71"/>
          <p:cNvSpPr/>
          <p:nvPr/>
        </p:nvSpPr>
        <p:spPr>
          <a:xfrm>
            <a:off x="628650" y="1670565"/>
            <a:ext cx="4739763" cy="1730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>
                <a:solidFill>
                  <a:schemeClr val="tx1"/>
                </a:solidFill>
              </a:rPr>
              <a:t>Insert(</a:t>
            </a:r>
            <a:r>
              <a:rPr lang="en-GB" sz="1600" b="1" u="sng" dirty="0" err="1">
                <a:solidFill>
                  <a:schemeClr val="tx1"/>
                </a:solidFill>
              </a:rPr>
              <a:t>L,x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level = 1, done = false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while (!done)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Insert x into level k list.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Flip a fair coin: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With probability 1/2: done = true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With probability 1/2: k = k+1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/>
              <p:cNvSpPr txBox="1"/>
              <p:nvPr/>
            </p:nvSpPr>
            <p:spPr>
              <a:xfrm>
                <a:off x="5368413" y="1670565"/>
                <a:ext cx="35814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Max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-element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SkipList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high probability.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413" y="1670565"/>
                <a:ext cx="3581430" cy="707886"/>
              </a:xfrm>
              <a:prstGeom prst="rect">
                <a:avLst/>
              </a:prstGeom>
              <a:blipFill rotWithShape="1">
                <a:blip r:embed="rId1"/>
                <a:stretch>
                  <a:fillRect l="-3" t="-73" r="4" b="-36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84" name="矩形 83"/>
          <p:cNvSpPr/>
          <p:nvPr/>
        </p:nvSpPr>
        <p:spPr>
          <a:xfrm>
            <a:off x="176366" y="63460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017024" y="63460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857682" y="634605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703256" y="63460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543914" y="634605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384572" y="63460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225230" y="634605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065888" y="634605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906546" y="6346053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745574" y="6346052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76366" y="567931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859927" y="5679317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543914" y="5679316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225230" y="567931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906546" y="567931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84" idx="3"/>
            <a:endCxn id="85" idx="1"/>
          </p:cNvCxnSpPr>
          <p:nvPr/>
        </p:nvCxnSpPr>
        <p:spPr>
          <a:xfrm>
            <a:off x="628650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1469308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2309966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3155540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3996198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4836856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5677514" y="649220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6518172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7358830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94" idx="3"/>
            <a:endCxn id="95" idx="1"/>
          </p:cNvCxnSpPr>
          <p:nvPr/>
        </p:nvCxnSpPr>
        <p:spPr>
          <a:xfrm flipV="1">
            <a:off x="628650" y="5836634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2307721" y="5836629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V="1">
            <a:off x="3995075" y="5842063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V="1">
            <a:off x="5670140" y="5832231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95" idx="2"/>
            <a:endCxn id="86" idx="0"/>
          </p:cNvCxnSpPr>
          <p:nvPr/>
        </p:nvCxnSpPr>
        <p:spPr>
          <a:xfrm flipH="1">
            <a:off x="2083824" y="5993950"/>
            <a:ext cx="2245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96" idx="2"/>
            <a:endCxn id="88" idx="0"/>
          </p:cNvCxnSpPr>
          <p:nvPr/>
        </p:nvCxnSpPr>
        <p:spPr>
          <a:xfrm>
            <a:off x="3770056" y="5993949"/>
            <a:ext cx="0" cy="35210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97" idx="2"/>
            <a:endCxn id="90" idx="0"/>
          </p:cNvCxnSpPr>
          <p:nvPr/>
        </p:nvCxnSpPr>
        <p:spPr>
          <a:xfrm>
            <a:off x="5451372" y="599394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98" idx="2"/>
            <a:endCxn id="92" idx="0"/>
          </p:cNvCxnSpPr>
          <p:nvPr/>
        </p:nvCxnSpPr>
        <p:spPr>
          <a:xfrm>
            <a:off x="7132688" y="5993947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94" idx="2"/>
            <a:endCxn id="84" idx="0"/>
          </p:cNvCxnSpPr>
          <p:nvPr/>
        </p:nvCxnSpPr>
        <p:spPr>
          <a:xfrm>
            <a:off x="402508" y="5993951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3538998" y="501257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901417" y="501401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76366" y="501256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6901417" y="434287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76366" y="4342872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直接箭头连接符 126"/>
          <p:cNvCxnSpPr>
            <a:stCxn id="122" idx="3"/>
            <a:endCxn id="120" idx="1"/>
          </p:cNvCxnSpPr>
          <p:nvPr/>
        </p:nvCxnSpPr>
        <p:spPr>
          <a:xfrm>
            <a:off x="628650" y="5169886"/>
            <a:ext cx="2910348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402508" y="532720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6" idx="2"/>
            <a:endCxn id="122" idx="0"/>
          </p:cNvCxnSpPr>
          <p:nvPr/>
        </p:nvCxnSpPr>
        <p:spPr>
          <a:xfrm>
            <a:off x="402508" y="4657505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7132688" y="4657505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7132688" y="532720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3770056" y="532720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8590106" y="633489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8590106" y="566815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1" name="直接箭头连接符 140"/>
          <p:cNvCxnSpPr>
            <a:stCxn id="140" idx="2"/>
            <a:endCxn id="139" idx="0"/>
          </p:cNvCxnSpPr>
          <p:nvPr/>
        </p:nvCxnSpPr>
        <p:spPr>
          <a:xfrm>
            <a:off x="8816248" y="5982784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8590106" y="5001407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8590106" y="433171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4" name="直接箭头连接符 143"/>
          <p:cNvCxnSpPr/>
          <p:nvPr/>
        </p:nvCxnSpPr>
        <p:spPr>
          <a:xfrm>
            <a:off x="8816248" y="5316040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>
            <a:off x="8816248" y="464634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8201732" y="649220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98" idx="3"/>
            <a:endCxn id="140" idx="1"/>
          </p:cNvCxnSpPr>
          <p:nvPr/>
        </p:nvCxnSpPr>
        <p:spPr>
          <a:xfrm flipV="1">
            <a:off x="7358830" y="5825468"/>
            <a:ext cx="1231276" cy="1116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5220313" y="501505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9" name="直接箭头连接符 148"/>
          <p:cNvCxnSpPr>
            <a:stCxn id="120" idx="3"/>
            <a:endCxn id="148" idx="1"/>
          </p:cNvCxnSpPr>
          <p:nvPr/>
        </p:nvCxnSpPr>
        <p:spPr>
          <a:xfrm>
            <a:off x="3991282" y="5169887"/>
            <a:ext cx="1229031" cy="248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8" idx="3"/>
            <a:endCxn id="121" idx="1"/>
          </p:cNvCxnSpPr>
          <p:nvPr/>
        </p:nvCxnSpPr>
        <p:spPr>
          <a:xfrm flipV="1">
            <a:off x="5672597" y="5171331"/>
            <a:ext cx="1228820" cy="10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21" idx="3"/>
            <a:endCxn id="142" idx="1"/>
          </p:cNvCxnSpPr>
          <p:nvPr/>
        </p:nvCxnSpPr>
        <p:spPr>
          <a:xfrm flipV="1">
            <a:off x="7353701" y="5158724"/>
            <a:ext cx="1236405" cy="1260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8" idx="2"/>
            <a:endCxn id="97" idx="0"/>
          </p:cNvCxnSpPr>
          <p:nvPr/>
        </p:nvCxnSpPr>
        <p:spPr>
          <a:xfrm>
            <a:off x="5446455" y="5329684"/>
            <a:ext cx="4917" cy="34963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V="1">
            <a:off x="7353701" y="4485216"/>
            <a:ext cx="1236405" cy="1260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5223065" y="434143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5217856" y="366780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8590106" y="366780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176366" y="3662566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>
            <a:off x="402508" y="3976647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5451372" y="4656063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>
            <a:off x="5451372" y="3986366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>
            <a:off x="8816248" y="3976647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endCxn id="154" idx="1"/>
          </p:cNvCxnSpPr>
          <p:nvPr/>
        </p:nvCxnSpPr>
        <p:spPr>
          <a:xfrm>
            <a:off x="623520" y="4495936"/>
            <a:ext cx="4599545" cy="281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>
            <a:off x="625685" y="3823430"/>
            <a:ext cx="4599545" cy="281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4" idx="3"/>
            <a:endCxn id="124" idx="1"/>
          </p:cNvCxnSpPr>
          <p:nvPr/>
        </p:nvCxnSpPr>
        <p:spPr>
          <a:xfrm>
            <a:off x="5675349" y="4498747"/>
            <a:ext cx="1226068" cy="144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55" idx="3"/>
            <a:endCxn id="156" idx="1"/>
          </p:cNvCxnSpPr>
          <p:nvPr/>
        </p:nvCxnSpPr>
        <p:spPr>
          <a:xfrm>
            <a:off x="5670140" y="3825126"/>
            <a:ext cx="291996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630816" y="366892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[-∞,51)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670140" y="366892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∞)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23520" y="4342872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[-∞,51)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678273" y="4345355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361832" y="434535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672596" y="5014212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356156" y="5014026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679757" y="5683061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363316" y="567829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994803" y="5012569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[37, 51)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4802" y="567931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[37, 51)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29929" y="5012670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[-∞,37)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29929" y="567829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[-∞,10)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307880" y="5684400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[10, 37)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99" grpId="0" animBg="1"/>
      <p:bldP spid="113" grpId="0" animBg="1"/>
      <p:bldP spid="125" grpId="0" animBg="1"/>
      <p:bldP spid="128" grpId="0" animBg="1"/>
      <p:bldP spid="129" grpId="0" animBg="1"/>
      <p:bldP spid="130" grpId="0" animBg="1"/>
      <p:bldP spid="1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直接箭头连接符 247"/>
          <p:cNvCxnSpPr>
            <a:stCxn id="78" idx="1"/>
            <a:endCxn id="156" idx="1"/>
          </p:cNvCxnSpPr>
          <p:nvPr/>
        </p:nvCxnSpPr>
        <p:spPr>
          <a:xfrm flipV="1">
            <a:off x="5679973" y="3980611"/>
            <a:ext cx="2919966" cy="111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stCxn id="77" idx="1"/>
            <a:endCxn id="155" idx="1"/>
          </p:cNvCxnSpPr>
          <p:nvPr/>
        </p:nvCxnSpPr>
        <p:spPr>
          <a:xfrm flipV="1">
            <a:off x="640649" y="3980611"/>
            <a:ext cx="4587040" cy="111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86199" y="65015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026857" y="65015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867515" y="65015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713089" y="65015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553747" y="65015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394405" y="65015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235063" y="65015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075721" y="65015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916379" y="650153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755407" y="6501537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86199" y="5834803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869760" y="5834802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553747" y="583480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235063" y="58348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916379" y="583479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84" idx="3"/>
            <a:endCxn id="85" idx="1"/>
          </p:cNvCxnSpPr>
          <p:nvPr/>
        </p:nvCxnSpPr>
        <p:spPr>
          <a:xfrm>
            <a:off x="638483" y="665885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1479141" y="665885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2319799" y="665885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3165373" y="665885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4006031" y="665885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4846689" y="665885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5687347" y="664769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6528005" y="665885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7368663" y="665885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94" idx="3"/>
            <a:endCxn id="95" idx="1"/>
          </p:cNvCxnSpPr>
          <p:nvPr/>
        </p:nvCxnSpPr>
        <p:spPr>
          <a:xfrm flipV="1">
            <a:off x="638483" y="5992119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2317554" y="5992114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V="1">
            <a:off x="4004908" y="5997548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V="1">
            <a:off x="5679973" y="5987716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95" idx="2"/>
            <a:endCxn id="86" idx="0"/>
          </p:cNvCxnSpPr>
          <p:nvPr/>
        </p:nvCxnSpPr>
        <p:spPr>
          <a:xfrm flipH="1">
            <a:off x="2093657" y="6149435"/>
            <a:ext cx="2245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96" idx="2"/>
            <a:endCxn id="88" idx="0"/>
          </p:cNvCxnSpPr>
          <p:nvPr/>
        </p:nvCxnSpPr>
        <p:spPr>
          <a:xfrm>
            <a:off x="3779889" y="6149434"/>
            <a:ext cx="0" cy="35210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97" idx="2"/>
            <a:endCxn id="90" idx="0"/>
          </p:cNvCxnSpPr>
          <p:nvPr/>
        </p:nvCxnSpPr>
        <p:spPr>
          <a:xfrm>
            <a:off x="5461205" y="614943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98" idx="2"/>
            <a:endCxn id="92" idx="0"/>
          </p:cNvCxnSpPr>
          <p:nvPr/>
        </p:nvCxnSpPr>
        <p:spPr>
          <a:xfrm>
            <a:off x="7142521" y="614943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94" idx="2"/>
            <a:endCxn id="84" idx="0"/>
          </p:cNvCxnSpPr>
          <p:nvPr/>
        </p:nvCxnSpPr>
        <p:spPr>
          <a:xfrm>
            <a:off x="412341" y="6149436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3548831" y="51680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911250" y="516949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86199" y="516805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6911250" y="449835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86199" y="4498357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直接箭头连接符 126"/>
          <p:cNvCxnSpPr>
            <a:stCxn id="122" idx="3"/>
            <a:endCxn id="120" idx="1"/>
          </p:cNvCxnSpPr>
          <p:nvPr/>
        </p:nvCxnSpPr>
        <p:spPr>
          <a:xfrm>
            <a:off x="638483" y="5325371"/>
            <a:ext cx="2910348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412341" y="5482687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6" idx="2"/>
            <a:endCxn id="122" idx="0"/>
          </p:cNvCxnSpPr>
          <p:nvPr/>
        </p:nvCxnSpPr>
        <p:spPr>
          <a:xfrm>
            <a:off x="412341" y="4812990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7142521" y="4812990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7142521" y="5482687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3779889" y="5482687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8599939" y="649037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8599939" y="5823636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1" name="直接箭头连接符 140"/>
          <p:cNvCxnSpPr>
            <a:stCxn id="140" idx="2"/>
            <a:endCxn id="139" idx="0"/>
          </p:cNvCxnSpPr>
          <p:nvPr/>
        </p:nvCxnSpPr>
        <p:spPr>
          <a:xfrm>
            <a:off x="8826081" y="6138269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8599939" y="5156892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8599939" y="4487196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4" name="直接箭头连接符 143"/>
          <p:cNvCxnSpPr/>
          <p:nvPr/>
        </p:nvCxnSpPr>
        <p:spPr>
          <a:xfrm>
            <a:off x="8826081" y="5471525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>
            <a:off x="8826081" y="480182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8211565" y="664769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98" idx="3"/>
            <a:endCxn id="140" idx="1"/>
          </p:cNvCxnSpPr>
          <p:nvPr/>
        </p:nvCxnSpPr>
        <p:spPr>
          <a:xfrm flipV="1">
            <a:off x="7368663" y="5980953"/>
            <a:ext cx="1231276" cy="1116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5230146" y="5170536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9" name="直接箭头连接符 148"/>
          <p:cNvCxnSpPr>
            <a:stCxn id="120" idx="3"/>
            <a:endCxn id="148" idx="1"/>
          </p:cNvCxnSpPr>
          <p:nvPr/>
        </p:nvCxnSpPr>
        <p:spPr>
          <a:xfrm>
            <a:off x="4001115" y="5325372"/>
            <a:ext cx="1229031" cy="248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8" idx="3"/>
            <a:endCxn id="121" idx="1"/>
          </p:cNvCxnSpPr>
          <p:nvPr/>
        </p:nvCxnSpPr>
        <p:spPr>
          <a:xfrm flipV="1">
            <a:off x="5682430" y="5326816"/>
            <a:ext cx="1228820" cy="10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21" idx="3"/>
            <a:endCxn id="142" idx="1"/>
          </p:cNvCxnSpPr>
          <p:nvPr/>
        </p:nvCxnSpPr>
        <p:spPr>
          <a:xfrm flipV="1">
            <a:off x="7363534" y="5314209"/>
            <a:ext cx="1236405" cy="1260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8" idx="2"/>
            <a:endCxn id="97" idx="0"/>
          </p:cNvCxnSpPr>
          <p:nvPr/>
        </p:nvCxnSpPr>
        <p:spPr>
          <a:xfrm>
            <a:off x="5456288" y="5485169"/>
            <a:ext cx="4917" cy="34963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V="1">
            <a:off x="7363534" y="4640701"/>
            <a:ext cx="1236405" cy="1260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5232898" y="449691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5227689" y="382329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8599939" y="382329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186199" y="381805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>
            <a:off x="412341" y="4132132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5461205" y="4811548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>
            <a:off x="5461205" y="4141851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>
            <a:off x="8826081" y="4132132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endCxn id="154" idx="1"/>
          </p:cNvCxnSpPr>
          <p:nvPr/>
        </p:nvCxnSpPr>
        <p:spPr>
          <a:xfrm>
            <a:off x="633353" y="4651421"/>
            <a:ext cx="4599545" cy="281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4" idx="3"/>
            <a:endCxn id="124" idx="1"/>
          </p:cNvCxnSpPr>
          <p:nvPr/>
        </p:nvCxnSpPr>
        <p:spPr>
          <a:xfrm>
            <a:off x="5685182" y="4654232"/>
            <a:ext cx="1226068" cy="144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640649" y="3824409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[-∞,51)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679973" y="3824409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∞)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33353" y="449835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[-∞,51)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688106" y="4500840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371665" y="4500839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682429" y="516969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365989" y="5169511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689590" y="5838546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373149" y="5833782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4004636" y="516805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[37, 51)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004635" y="5834799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[37, 51)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39762" y="5168155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[-∞,37)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39762" y="5833782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[-∞,10)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317713" y="5839885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[10, 37)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86199" y="3390811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-∞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026857" y="3390811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867515" y="3390810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713089" y="3390811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3553747" y="3390810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4394405" y="3390811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5235063" y="3390810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6075721" y="3390810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6916379" y="3390809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7755407" y="3390808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/>
          <p:cNvCxnSpPr>
            <a:stCxn id="119" idx="3"/>
            <a:endCxn id="123" idx="1"/>
          </p:cNvCxnSpPr>
          <p:nvPr/>
        </p:nvCxnSpPr>
        <p:spPr>
          <a:xfrm>
            <a:off x="638483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>
            <a:off x="1479141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>
            <a:off x="2319799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3165373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>
            <a:off x="4006031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>
            <a:off x="4846689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>
            <a:off x="5687347" y="3536963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6528005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7368663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243" idx="3"/>
          </p:cNvCxnSpPr>
          <p:nvPr/>
        </p:nvCxnSpPr>
        <p:spPr>
          <a:xfrm flipV="1">
            <a:off x="897616" y="2881392"/>
            <a:ext cx="972144" cy="602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244" idx="3"/>
          </p:cNvCxnSpPr>
          <p:nvPr/>
        </p:nvCxnSpPr>
        <p:spPr>
          <a:xfrm flipV="1">
            <a:off x="2574014" y="2881386"/>
            <a:ext cx="974817" cy="374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V="1">
            <a:off x="4004908" y="2886819"/>
            <a:ext cx="1231277" cy="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238" idx="3"/>
          </p:cNvCxnSpPr>
          <p:nvPr/>
        </p:nvCxnSpPr>
        <p:spPr>
          <a:xfrm flipV="1">
            <a:off x="5957011" y="2876988"/>
            <a:ext cx="954239" cy="827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endCxn id="132" idx="0"/>
          </p:cNvCxnSpPr>
          <p:nvPr/>
        </p:nvCxnSpPr>
        <p:spPr>
          <a:xfrm flipH="1">
            <a:off x="2093657" y="3038706"/>
            <a:ext cx="2245" cy="35210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endCxn id="162" idx="0"/>
          </p:cNvCxnSpPr>
          <p:nvPr/>
        </p:nvCxnSpPr>
        <p:spPr>
          <a:xfrm>
            <a:off x="3779889" y="3038705"/>
            <a:ext cx="0" cy="352105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endCxn id="167" idx="0"/>
          </p:cNvCxnSpPr>
          <p:nvPr/>
        </p:nvCxnSpPr>
        <p:spPr>
          <a:xfrm>
            <a:off x="5461205" y="3038704"/>
            <a:ext cx="0" cy="35210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>
            <a:endCxn id="170" idx="0"/>
          </p:cNvCxnSpPr>
          <p:nvPr/>
        </p:nvCxnSpPr>
        <p:spPr>
          <a:xfrm>
            <a:off x="7142521" y="3038703"/>
            <a:ext cx="0" cy="35210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endCxn id="119" idx="0"/>
          </p:cNvCxnSpPr>
          <p:nvPr/>
        </p:nvCxnSpPr>
        <p:spPr>
          <a:xfrm>
            <a:off x="412341" y="3038707"/>
            <a:ext cx="0" cy="35210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stCxn id="242" idx="3"/>
          </p:cNvCxnSpPr>
          <p:nvPr/>
        </p:nvCxnSpPr>
        <p:spPr>
          <a:xfrm flipV="1">
            <a:off x="897616" y="2214643"/>
            <a:ext cx="2651215" cy="714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>
            <a:off x="412341" y="2371958"/>
            <a:ext cx="0" cy="35210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/>
          <p:nvPr/>
        </p:nvCxnSpPr>
        <p:spPr>
          <a:xfrm>
            <a:off x="412341" y="1702261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>
            <a:off x="3779889" y="2371958"/>
            <a:ext cx="0" cy="35210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/>
          <p:cNvSpPr/>
          <p:nvPr/>
        </p:nvSpPr>
        <p:spPr>
          <a:xfrm>
            <a:off x="8599939" y="3379646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8599939" y="2712907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8" name="直接箭头连接符 207"/>
          <p:cNvCxnSpPr>
            <a:stCxn id="207" idx="2"/>
            <a:endCxn id="206" idx="0"/>
          </p:cNvCxnSpPr>
          <p:nvPr/>
        </p:nvCxnSpPr>
        <p:spPr>
          <a:xfrm>
            <a:off x="8826081" y="3027540"/>
            <a:ext cx="0" cy="35210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/>
          <p:cNvSpPr/>
          <p:nvPr/>
        </p:nvSpPr>
        <p:spPr>
          <a:xfrm>
            <a:off x="8599939" y="2046163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8599939" y="1376467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11" name="直接箭头连接符 210"/>
          <p:cNvCxnSpPr/>
          <p:nvPr/>
        </p:nvCxnSpPr>
        <p:spPr>
          <a:xfrm>
            <a:off x="8826081" y="2360796"/>
            <a:ext cx="0" cy="35210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>
            <a:off x="8826081" y="1691099"/>
            <a:ext cx="0" cy="35210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8211565" y="3536963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endCxn id="207" idx="1"/>
          </p:cNvCxnSpPr>
          <p:nvPr/>
        </p:nvCxnSpPr>
        <p:spPr>
          <a:xfrm flipV="1">
            <a:off x="7629830" y="2870224"/>
            <a:ext cx="970109" cy="1058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/>
          <p:nvPr/>
        </p:nvCxnSpPr>
        <p:spPr>
          <a:xfrm>
            <a:off x="4001115" y="2214643"/>
            <a:ext cx="1229031" cy="248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>
            <a:stCxn id="236" idx="3"/>
          </p:cNvCxnSpPr>
          <p:nvPr/>
        </p:nvCxnSpPr>
        <p:spPr>
          <a:xfrm flipV="1">
            <a:off x="5949850" y="2216089"/>
            <a:ext cx="961400" cy="3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>
            <a:endCxn id="209" idx="1"/>
          </p:cNvCxnSpPr>
          <p:nvPr/>
        </p:nvCxnSpPr>
        <p:spPr>
          <a:xfrm flipV="1">
            <a:off x="7622670" y="2203480"/>
            <a:ext cx="977269" cy="130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/>
          <p:nvPr/>
        </p:nvCxnSpPr>
        <p:spPr>
          <a:xfrm>
            <a:off x="5456288" y="2374440"/>
            <a:ext cx="4917" cy="349631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235" idx="3"/>
          </p:cNvCxnSpPr>
          <p:nvPr/>
        </p:nvCxnSpPr>
        <p:spPr>
          <a:xfrm flipV="1">
            <a:off x="7628346" y="1529974"/>
            <a:ext cx="971593" cy="1789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8599939" y="712565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25" name="直接箭头连接符 224"/>
          <p:cNvCxnSpPr/>
          <p:nvPr/>
        </p:nvCxnSpPr>
        <p:spPr>
          <a:xfrm>
            <a:off x="412341" y="1021403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/>
          <p:nvPr/>
        </p:nvCxnSpPr>
        <p:spPr>
          <a:xfrm>
            <a:off x="5461205" y="1700819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/>
          <p:nvPr/>
        </p:nvCxnSpPr>
        <p:spPr>
          <a:xfrm>
            <a:off x="5461205" y="1031122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/>
          <p:nvPr/>
        </p:nvCxnSpPr>
        <p:spPr>
          <a:xfrm>
            <a:off x="8826081" y="1021403"/>
            <a:ext cx="0" cy="35506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>
            <a:stCxn id="233" idx="3"/>
          </p:cNvCxnSpPr>
          <p:nvPr/>
        </p:nvCxnSpPr>
        <p:spPr>
          <a:xfrm flipV="1">
            <a:off x="891207" y="1543503"/>
            <a:ext cx="4341691" cy="848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stCxn id="234" idx="3"/>
          </p:cNvCxnSpPr>
          <p:nvPr/>
        </p:nvCxnSpPr>
        <p:spPr>
          <a:xfrm flipV="1">
            <a:off x="5955527" y="1544948"/>
            <a:ext cx="955723" cy="261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矩形 230"/>
          <p:cNvSpPr/>
          <p:nvPr/>
        </p:nvSpPr>
        <p:spPr>
          <a:xfrm>
            <a:off x="188632" y="720726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[-∞,51)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5237523" y="713810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∞)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181336" y="139467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[-∞,51)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5245656" y="1390241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6918475" y="139054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5239979" y="2059098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5247140" y="272794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3564199" y="206768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[37, 51)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3566546" y="2726545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[37, 51)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87745" y="2064472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[-∞,37)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187745" y="2730099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[-∞,10)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1864143" y="272781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[10, 37)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45" name="直接箭头连接符 244"/>
          <p:cNvCxnSpPr>
            <a:stCxn id="231" idx="3"/>
            <a:endCxn id="232" idx="1"/>
          </p:cNvCxnSpPr>
          <p:nvPr/>
        </p:nvCxnSpPr>
        <p:spPr>
          <a:xfrm flipV="1">
            <a:off x="898503" y="871127"/>
            <a:ext cx="4339020" cy="691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32" idx="3"/>
            <a:endCxn id="223" idx="1"/>
          </p:cNvCxnSpPr>
          <p:nvPr/>
        </p:nvCxnSpPr>
        <p:spPr>
          <a:xfrm flipV="1">
            <a:off x="5947394" y="869882"/>
            <a:ext cx="2652545" cy="124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/>
          <p:cNvCxnSpPr>
            <a:endCxn id="240" idx="0"/>
          </p:cNvCxnSpPr>
          <p:nvPr/>
        </p:nvCxnSpPr>
        <p:spPr>
          <a:xfrm>
            <a:off x="412341" y="1709307"/>
            <a:ext cx="3506794" cy="358377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>
            <a:endCxn id="244" idx="0"/>
          </p:cNvCxnSpPr>
          <p:nvPr/>
        </p:nvCxnSpPr>
        <p:spPr>
          <a:xfrm>
            <a:off x="403437" y="2379105"/>
            <a:ext cx="1815642" cy="348712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>
            <a:endCxn id="123" idx="0"/>
          </p:cNvCxnSpPr>
          <p:nvPr/>
        </p:nvCxnSpPr>
        <p:spPr>
          <a:xfrm>
            <a:off x="403437" y="3038123"/>
            <a:ext cx="849562" cy="35268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>
            <a:endCxn id="133" idx="0"/>
          </p:cNvCxnSpPr>
          <p:nvPr/>
        </p:nvCxnSpPr>
        <p:spPr>
          <a:xfrm>
            <a:off x="2093657" y="3044732"/>
            <a:ext cx="845574" cy="346079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endCxn id="166" idx="0"/>
          </p:cNvCxnSpPr>
          <p:nvPr/>
        </p:nvCxnSpPr>
        <p:spPr>
          <a:xfrm>
            <a:off x="3774973" y="3044732"/>
            <a:ext cx="845574" cy="346079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>
            <a:endCxn id="169" idx="0"/>
          </p:cNvCxnSpPr>
          <p:nvPr/>
        </p:nvCxnSpPr>
        <p:spPr>
          <a:xfrm>
            <a:off x="5453831" y="3044732"/>
            <a:ext cx="848032" cy="34607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>
            <a:endCxn id="171" idx="0"/>
          </p:cNvCxnSpPr>
          <p:nvPr/>
        </p:nvCxnSpPr>
        <p:spPr>
          <a:xfrm>
            <a:off x="7137392" y="3044732"/>
            <a:ext cx="844157" cy="34607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/>
          <p:cNvCxnSpPr>
            <a:endCxn id="235" idx="0"/>
          </p:cNvCxnSpPr>
          <p:nvPr/>
        </p:nvCxnSpPr>
        <p:spPr>
          <a:xfrm>
            <a:off x="5453831" y="1035359"/>
            <a:ext cx="1819580" cy="35518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矩形 259"/>
          <p:cNvSpPr/>
          <p:nvPr/>
        </p:nvSpPr>
        <p:spPr>
          <a:xfrm>
            <a:off x="181335" y="6113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 ∞)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1" name="直接箭头连接符 260"/>
          <p:cNvCxnSpPr/>
          <p:nvPr/>
        </p:nvCxnSpPr>
        <p:spPr>
          <a:xfrm>
            <a:off x="412341" y="375767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endCxn id="232" idx="0"/>
          </p:cNvCxnSpPr>
          <p:nvPr/>
        </p:nvCxnSpPr>
        <p:spPr>
          <a:xfrm>
            <a:off x="403437" y="375767"/>
            <a:ext cx="5189022" cy="338043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矩形 263"/>
          <p:cNvSpPr/>
          <p:nvPr/>
        </p:nvSpPr>
        <p:spPr>
          <a:xfrm>
            <a:off x="0" y="3752914"/>
            <a:ext cx="9139510" cy="31050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文本框 267"/>
          <p:cNvSpPr txBox="1"/>
          <p:nvPr/>
        </p:nvSpPr>
        <p:spPr>
          <a:xfrm>
            <a:off x="6710189" y="92084"/>
            <a:ext cx="2252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Example: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search 81.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69" name="直接箭头连接符 268"/>
          <p:cNvCxnSpPr/>
          <p:nvPr/>
        </p:nvCxnSpPr>
        <p:spPr>
          <a:xfrm>
            <a:off x="7136778" y="1710963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矩形 269"/>
          <p:cNvSpPr/>
          <p:nvPr/>
        </p:nvSpPr>
        <p:spPr>
          <a:xfrm>
            <a:off x="6912319" y="2057018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71" name="直接箭头连接符 270"/>
          <p:cNvCxnSpPr/>
          <p:nvPr/>
        </p:nvCxnSpPr>
        <p:spPr>
          <a:xfrm>
            <a:off x="7130421" y="2368426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矩形 271"/>
          <p:cNvSpPr/>
          <p:nvPr/>
        </p:nvSpPr>
        <p:spPr>
          <a:xfrm>
            <a:off x="6909004" y="2719222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18"/>
          <p:cNvSpPr/>
          <p:nvPr/>
        </p:nvSpPr>
        <p:spPr>
          <a:xfrm>
            <a:off x="186199" y="3390811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-∞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026857" y="3390811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867515" y="3390810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713089" y="3390811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3553747" y="3390810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4394405" y="3390811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5235063" y="3390810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6075721" y="3390810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6916379" y="3390809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7755407" y="3390808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/>
          <p:cNvCxnSpPr>
            <a:stCxn id="119" idx="3"/>
            <a:endCxn id="123" idx="1"/>
          </p:cNvCxnSpPr>
          <p:nvPr/>
        </p:nvCxnSpPr>
        <p:spPr>
          <a:xfrm>
            <a:off x="638483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>
            <a:off x="1479141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>
            <a:off x="2319799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3165373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>
            <a:off x="4006031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>
            <a:off x="4846689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>
            <a:off x="5687347" y="3536963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6528005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7368663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243" idx="3"/>
          </p:cNvCxnSpPr>
          <p:nvPr/>
        </p:nvCxnSpPr>
        <p:spPr>
          <a:xfrm flipV="1">
            <a:off x="897616" y="2881392"/>
            <a:ext cx="972144" cy="602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244" idx="3"/>
          </p:cNvCxnSpPr>
          <p:nvPr/>
        </p:nvCxnSpPr>
        <p:spPr>
          <a:xfrm flipV="1">
            <a:off x="2574014" y="2881386"/>
            <a:ext cx="974817" cy="374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V="1">
            <a:off x="4004908" y="2886819"/>
            <a:ext cx="1231277" cy="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238" idx="3"/>
          </p:cNvCxnSpPr>
          <p:nvPr/>
        </p:nvCxnSpPr>
        <p:spPr>
          <a:xfrm flipV="1">
            <a:off x="5957011" y="2876988"/>
            <a:ext cx="954239" cy="827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endCxn id="132" idx="0"/>
          </p:cNvCxnSpPr>
          <p:nvPr/>
        </p:nvCxnSpPr>
        <p:spPr>
          <a:xfrm flipH="1">
            <a:off x="2093657" y="3038706"/>
            <a:ext cx="2245" cy="35210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endCxn id="162" idx="0"/>
          </p:cNvCxnSpPr>
          <p:nvPr/>
        </p:nvCxnSpPr>
        <p:spPr>
          <a:xfrm>
            <a:off x="3779889" y="3038705"/>
            <a:ext cx="0" cy="352105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endCxn id="167" idx="0"/>
          </p:cNvCxnSpPr>
          <p:nvPr/>
        </p:nvCxnSpPr>
        <p:spPr>
          <a:xfrm>
            <a:off x="5461205" y="3038704"/>
            <a:ext cx="0" cy="35210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>
            <a:endCxn id="170" idx="0"/>
          </p:cNvCxnSpPr>
          <p:nvPr/>
        </p:nvCxnSpPr>
        <p:spPr>
          <a:xfrm>
            <a:off x="7142521" y="3038703"/>
            <a:ext cx="0" cy="35210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endCxn id="119" idx="0"/>
          </p:cNvCxnSpPr>
          <p:nvPr/>
        </p:nvCxnSpPr>
        <p:spPr>
          <a:xfrm>
            <a:off x="412341" y="3038707"/>
            <a:ext cx="0" cy="35210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stCxn id="242" idx="3"/>
          </p:cNvCxnSpPr>
          <p:nvPr/>
        </p:nvCxnSpPr>
        <p:spPr>
          <a:xfrm flipV="1">
            <a:off x="897616" y="2214643"/>
            <a:ext cx="2651215" cy="714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>
            <a:off x="412341" y="2371958"/>
            <a:ext cx="0" cy="35210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/>
          <p:nvPr/>
        </p:nvCxnSpPr>
        <p:spPr>
          <a:xfrm>
            <a:off x="412341" y="1702261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>
            <a:off x="3779889" y="2371958"/>
            <a:ext cx="0" cy="35210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/>
          <p:cNvSpPr/>
          <p:nvPr/>
        </p:nvSpPr>
        <p:spPr>
          <a:xfrm>
            <a:off x="8599939" y="3379646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8599939" y="2712907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8" name="直接箭头连接符 207"/>
          <p:cNvCxnSpPr>
            <a:stCxn id="207" idx="2"/>
            <a:endCxn id="206" idx="0"/>
          </p:cNvCxnSpPr>
          <p:nvPr/>
        </p:nvCxnSpPr>
        <p:spPr>
          <a:xfrm>
            <a:off x="8826081" y="3027540"/>
            <a:ext cx="0" cy="35210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/>
          <p:cNvSpPr/>
          <p:nvPr/>
        </p:nvSpPr>
        <p:spPr>
          <a:xfrm>
            <a:off x="8599939" y="2046163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8599939" y="1376467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11" name="直接箭头连接符 210"/>
          <p:cNvCxnSpPr/>
          <p:nvPr/>
        </p:nvCxnSpPr>
        <p:spPr>
          <a:xfrm>
            <a:off x="8826081" y="2360796"/>
            <a:ext cx="0" cy="35210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>
            <a:off x="8826081" y="1691099"/>
            <a:ext cx="0" cy="35210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8211565" y="3536963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endCxn id="207" idx="1"/>
          </p:cNvCxnSpPr>
          <p:nvPr/>
        </p:nvCxnSpPr>
        <p:spPr>
          <a:xfrm flipV="1">
            <a:off x="7629830" y="2870224"/>
            <a:ext cx="970109" cy="1058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/>
          <p:nvPr/>
        </p:nvCxnSpPr>
        <p:spPr>
          <a:xfrm>
            <a:off x="4001115" y="2214643"/>
            <a:ext cx="1229031" cy="248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>
            <a:stCxn id="236" idx="3"/>
          </p:cNvCxnSpPr>
          <p:nvPr/>
        </p:nvCxnSpPr>
        <p:spPr>
          <a:xfrm flipV="1">
            <a:off x="5949850" y="2216089"/>
            <a:ext cx="961400" cy="3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>
            <a:endCxn id="209" idx="1"/>
          </p:cNvCxnSpPr>
          <p:nvPr/>
        </p:nvCxnSpPr>
        <p:spPr>
          <a:xfrm flipV="1">
            <a:off x="7622670" y="2203480"/>
            <a:ext cx="977269" cy="130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/>
          <p:nvPr/>
        </p:nvCxnSpPr>
        <p:spPr>
          <a:xfrm>
            <a:off x="5456288" y="2374440"/>
            <a:ext cx="4917" cy="349631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235" idx="3"/>
          </p:cNvCxnSpPr>
          <p:nvPr/>
        </p:nvCxnSpPr>
        <p:spPr>
          <a:xfrm flipV="1">
            <a:off x="7628346" y="1529974"/>
            <a:ext cx="971593" cy="1789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8599939" y="712565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25" name="直接箭头连接符 224"/>
          <p:cNvCxnSpPr/>
          <p:nvPr/>
        </p:nvCxnSpPr>
        <p:spPr>
          <a:xfrm>
            <a:off x="412341" y="1021403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/>
          <p:nvPr/>
        </p:nvCxnSpPr>
        <p:spPr>
          <a:xfrm>
            <a:off x="5461205" y="1700819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/>
          <p:nvPr/>
        </p:nvCxnSpPr>
        <p:spPr>
          <a:xfrm>
            <a:off x="5461205" y="1031122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/>
          <p:nvPr/>
        </p:nvCxnSpPr>
        <p:spPr>
          <a:xfrm>
            <a:off x="8826081" y="1021403"/>
            <a:ext cx="0" cy="35506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>
            <a:stCxn id="233" idx="3"/>
          </p:cNvCxnSpPr>
          <p:nvPr/>
        </p:nvCxnSpPr>
        <p:spPr>
          <a:xfrm flipV="1">
            <a:off x="891207" y="1543503"/>
            <a:ext cx="4341691" cy="848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stCxn id="234" idx="3"/>
          </p:cNvCxnSpPr>
          <p:nvPr/>
        </p:nvCxnSpPr>
        <p:spPr>
          <a:xfrm flipV="1">
            <a:off x="5955527" y="1544948"/>
            <a:ext cx="955723" cy="261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矩形 230"/>
          <p:cNvSpPr/>
          <p:nvPr/>
        </p:nvSpPr>
        <p:spPr>
          <a:xfrm>
            <a:off x="188632" y="720726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[-∞,51)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5237523" y="713810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∞)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181336" y="139467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[-∞,51)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5245656" y="1390241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6918475" y="139054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5239979" y="2059098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5247140" y="272794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3564199" y="206768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[37, 51)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3566546" y="2726545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[37, 51)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87745" y="2064472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[-∞,37)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187745" y="2730099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[-∞,10)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1864143" y="272781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[10, 37)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45" name="直接箭头连接符 244"/>
          <p:cNvCxnSpPr>
            <a:stCxn id="231" idx="3"/>
            <a:endCxn id="232" idx="1"/>
          </p:cNvCxnSpPr>
          <p:nvPr/>
        </p:nvCxnSpPr>
        <p:spPr>
          <a:xfrm flipV="1">
            <a:off x="898503" y="871127"/>
            <a:ext cx="4339020" cy="691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32" idx="3"/>
            <a:endCxn id="223" idx="1"/>
          </p:cNvCxnSpPr>
          <p:nvPr/>
        </p:nvCxnSpPr>
        <p:spPr>
          <a:xfrm flipV="1">
            <a:off x="5947394" y="869882"/>
            <a:ext cx="2652545" cy="124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/>
          <p:cNvCxnSpPr>
            <a:endCxn id="240" idx="0"/>
          </p:cNvCxnSpPr>
          <p:nvPr/>
        </p:nvCxnSpPr>
        <p:spPr>
          <a:xfrm>
            <a:off x="412341" y="1709307"/>
            <a:ext cx="3506794" cy="358377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>
            <a:endCxn id="244" idx="0"/>
          </p:cNvCxnSpPr>
          <p:nvPr/>
        </p:nvCxnSpPr>
        <p:spPr>
          <a:xfrm>
            <a:off x="403437" y="2379105"/>
            <a:ext cx="1815642" cy="348712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>
            <a:endCxn id="123" idx="0"/>
          </p:cNvCxnSpPr>
          <p:nvPr/>
        </p:nvCxnSpPr>
        <p:spPr>
          <a:xfrm>
            <a:off x="403437" y="3038123"/>
            <a:ext cx="849562" cy="35268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>
            <a:endCxn id="133" idx="0"/>
          </p:cNvCxnSpPr>
          <p:nvPr/>
        </p:nvCxnSpPr>
        <p:spPr>
          <a:xfrm>
            <a:off x="2093657" y="3044732"/>
            <a:ext cx="845574" cy="346079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endCxn id="166" idx="0"/>
          </p:cNvCxnSpPr>
          <p:nvPr/>
        </p:nvCxnSpPr>
        <p:spPr>
          <a:xfrm>
            <a:off x="3774973" y="3044732"/>
            <a:ext cx="845574" cy="346079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>
            <a:endCxn id="169" idx="0"/>
          </p:cNvCxnSpPr>
          <p:nvPr/>
        </p:nvCxnSpPr>
        <p:spPr>
          <a:xfrm>
            <a:off x="5453831" y="3044732"/>
            <a:ext cx="848032" cy="34607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>
            <a:endCxn id="171" idx="0"/>
          </p:cNvCxnSpPr>
          <p:nvPr/>
        </p:nvCxnSpPr>
        <p:spPr>
          <a:xfrm>
            <a:off x="7137392" y="3044732"/>
            <a:ext cx="844157" cy="34607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/>
          <p:cNvCxnSpPr>
            <a:endCxn id="235" idx="0"/>
          </p:cNvCxnSpPr>
          <p:nvPr/>
        </p:nvCxnSpPr>
        <p:spPr>
          <a:xfrm>
            <a:off x="5453831" y="1035359"/>
            <a:ext cx="1819580" cy="35518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矩形 259"/>
          <p:cNvSpPr/>
          <p:nvPr/>
        </p:nvSpPr>
        <p:spPr>
          <a:xfrm>
            <a:off x="181335" y="6113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 ∞)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1" name="直接箭头连接符 260"/>
          <p:cNvCxnSpPr/>
          <p:nvPr/>
        </p:nvCxnSpPr>
        <p:spPr>
          <a:xfrm>
            <a:off x="412341" y="375767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endCxn id="232" idx="0"/>
          </p:cNvCxnSpPr>
          <p:nvPr/>
        </p:nvCxnSpPr>
        <p:spPr>
          <a:xfrm>
            <a:off x="403437" y="375767"/>
            <a:ext cx="5189022" cy="338043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/>
          <p:nvPr/>
        </p:nvCxnSpPr>
        <p:spPr>
          <a:xfrm>
            <a:off x="7136778" y="1710963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矩形 269"/>
          <p:cNvSpPr/>
          <p:nvPr/>
        </p:nvSpPr>
        <p:spPr>
          <a:xfrm>
            <a:off x="6912319" y="2057018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71" name="直接箭头连接符 270"/>
          <p:cNvCxnSpPr/>
          <p:nvPr/>
        </p:nvCxnSpPr>
        <p:spPr>
          <a:xfrm>
            <a:off x="7130421" y="2368426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矩形 271"/>
          <p:cNvSpPr/>
          <p:nvPr/>
        </p:nvSpPr>
        <p:spPr>
          <a:xfrm>
            <a:off x="6909004" y="2719222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文本框 171"/>
              <p:cNvSpPr txBox="1"/>
              <p:nvPr/>
            </p:nvSpPr>
            <p:spPr>
              <a:xfrm>
                <a:off x="193542" y="4252511"/>
                <a:ext cx="6955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Max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-element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SkipList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high probability.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2" name="文本框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42" y="4252511"/>
                <a:ext cx="6955443" cy="400110"/>
              </a:xfrm>
              <a:prstGeom prst="rect">
                <a:avLst/>
              </a:prstGeom>
              <a:blipFill rotWithShape="1">
                <a:blip r:embed="rId1"/>
                <a:stretch>
                  <a:fillRect l="-7" t="-138" r="2" b="-26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/>
              <p:cNvSpPr txBox="1"/>
              <p:nvPr/>
            </p:nvSpPr>
            <p:spPr>
              <a:xfrm>
                <a:off x="181334" y="3893085"/>
                <a:ext cx="6955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Each node in the “search tree”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children, in expectation.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34" y="3893085"/>
                <a:ext cx="6955443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5" t="-134" b="-26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98264" y="4649316"/>
                <a:ext cx="83603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Let </a:t>
                </a:r>
                <a:r>
                  <a:rPr lang="en-US" sz="2000" dirty="0" err="1"/>
                  <a:t>r.v.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be the max level of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-node </a:t>
                </a:r>
                <a:r>
                  <a:rPr lang="en-US" sz="2000" dirty="0" err="1"/>
                  <a:t>SkipList</a:t>
                </a:r>
                <a:r>
                  <a:rPr lang="en-US" sz="2000" dirty="0"/>
                  <a:t>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denote the cost for search.</a:t>
                </a:r>
                <a:endParaRPr lang="en-US" sz="20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4" y="4649316"/>
                <a:ext cx="8360366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" t="-120" r="-52" b="-26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29418" y="5069309"/>
                <a:ext cx="2492734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li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8" y="5069309"/>
                <a:ext cx="2492734" cy="375872"/>
              </a:xfrm>
              <a:prstGeom prst="rect">
                <a:avLst/>
              </a:prstGeom>
              <a:blipFill rotWithShape="1">
                <a:blip r:embed="rId4"/>
                <a:stretch>
                  <a:fillRect l="-7" t="-28" r="22" b="-35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/>
              <p:cNvSpPr txBox="1"/>
              <p:nvPr/>
            </p:nvSpPr>
            <p:spPr>
              <a:xfrm>
                <a:off x="229418" y="5590675"/>
                <a:ext cx="5529014" cy="950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175" name="文本框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8" y="5590675"/>
                <a:ext cx="5529014" cy="950901"/>
              </a:xfrm>
              <a:prstGeom prst="rect">
                <a:avLst/>
              </a:prstGeom>
              <a:blipFill rotWithShape="1">
                <a:blip r:embed="rId5"/>
                <a:stretch>
                  <a:fillRect l="-3" t="-14" r="5" b="-39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4572000" y="5062109"/>
            <a:ext cx="2379186" cy="620936"/>
            <a:chOff x="4572000" y="5062109"/>
            <a:chExt cx="2379186" cy="620936"/>
          </a:xfrm>
        </p:grpSpPr>
        <p:sp>
          <p:nvSpPr>
            <p:cNvPr id="4" name="文本框 3"/>
            <p:cNvSpPr txBox="1"/>
            <p:nvPr/>
          </p:nvSpPr>
          <p:spPr>
            <a:xfrm>
              <a:off x="4804508" y="5062109"/>
              <a:ext cx="2146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Some large constant.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6" name="直接箭头连接符 5"/>
            <p:cNvCxnSpPr>
              <a:stCxn id="4" idx="1"/>
            </p:cNvCxnSpPr>
            <p:nvPr/>
          </p:nvCxnSpPr>
          <p:spPr>
            <a:xfrm flipH="1">
              <a:off x="4572000" y="5246775"/>
              <a:ext cx="232508" cy="43627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3" grpId="0"/>
      <p:bldP spid="2" grpId="0"/>
      <p:bldP spid="3" grpId="0"/>
      <p:bldP spid="1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628650" y="4385323"/>
            <a:ext cx="3236768" cy="4675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: 圆角 3"/>
          <p:cNvSpPr/>
          <p:nvPr/>
        </p:nvSpPr>
        <p:spPr>
          <a:xfrm>
            <a:off x="628650" y="2836718"/>
            <a:ext cx="4327814" cy="4675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“Balanced” </a:t>
            </a:r>
            <a:r>
              <a:rPr lang="en-US" strike="sngStrike" dirty="0"/>
              <a:t>Binary</a:t>
            </a:r>
            <a:r>
              <a:rPr lang="en-US" dirty="0"/>
              <a:t> Search Trees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AVL tree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(Adelson-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Velsii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&amp; Landis, 1962)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/>
              <a:t>B-tree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(Bayer &amp; McCreight, 1970)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/>
              <a:t>Red-black tree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(Bayer, 1972)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/>
              <a:t>Splay tree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Sleator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&amp;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Tarjan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, 1985)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err="1"/>
              <a:t>Treap</a:t>
            </a:r>
            <a:r>
              <a:rPr lang="en-US" dirty="0"/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(Seidel &amp; Aragon, 1996)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Skip list</a:t>
            </a:r>
            <a:r>
              <a:rPr lang="en-US" dirty="0"/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(Pugh, 1989)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and so on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: 圆角 89"/>
          <p:cNvSpPr/>
          <p:nvPr/>
        </p:nvSpPr>
        <p:spPr>
          <a:xfrm>
            <a:off x="1177058" y="2423836"/>
            <a:ext cx="4483510" cy="4758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: 圆角 3"/>
          <p:cNvSpPr/>
          <p:nvPr/>
        </p:nvSpPr>
        <p:spPr>
          <a:xfrm>
            <a:off x="1177058" y="1922863"/>
            <a:ext cx="4100052" cy="4758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文本框 171"/>
              <p:cNvSpPr txBox="1"/>
              <p:nvPr/>
            </p:nvSpPr>
            <p:spPr>
              <a:xfrm>
                <a:off x="193542" y="496588"/>
                <a:ext cx="6955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Max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-element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SkipList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high probability.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2" name="文本框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42" y="496588"/>
                <a:ext cx="6955443" cy="400110"/>
              </a:xfrm>
              <a:prstGeom prst="rect">
                <a:avLst/>
              </a:prstGeom>
              <a:blipFill rotWithShape="1">
                <a:blip r:embed="rId1"/>
                <a:stretch>
                  <a:fillRect l="-7" t="-4" r="2" b="-26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/>
              <p:cNvSpPr txBox="1"/>
              <p:nvPr/>
            </p:nvSpPr>
            <p:spPr>
              <a:xfrm>
                <a:off x="181334" y="137162"/>
                <a:ext cx="6955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Each node in the “search tree”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children, in expectation.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34" y="137162"/>
                <a:ext cx="6955443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5" b="-263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93542" y="981883"/>
                <a:ext cx="77832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Let 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r.v.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be the max level of the skip list,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denote the cost for search.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42" y="981883"/>
                <a:ext cx="7783285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6" t="-43" r="-90" b="-26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16773" y="1401876"/>
                <a:ext cx="2492734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li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73" y="1401876"/>
                <a:ext cx="2492734" cy="375872"/>
              </a:xfrm>
              <a:prstGeom prst="rect">
                <a:avLst/>
              </a:prstGeom>
              <a:blipFill rotWithShape="1">
                <a:blip r:embed="rId4"/>
                <a:stretch>
                  <a:fillRect l="-10" t="-115" r="24" b="-35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/>
              <p:cNvSpPr txBox="1"/>
              <p:nvPr/>
            </p:nvSpPr>
            <p:spPr>
              <a:xfrm>
                <a:off x="216773" y="1923242"/>
                <a:ext cx="5529014" cy="950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175" name="文本框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73" y="1923242"/>
                <a:ext cx="5529014" cy="950901"/>
              </a:xfrm>
              <a:prstGeom prst="rect">
                <a:avLst/>
              </a:prstGeom>
              <a:blipFill rotWithShape="1">
                <a:blip r:embed="rId5"/>
                <a:stretch>
                  <a:fillRect l="-4" t="-49" r="6" b="-39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91" name="矩形: 圆角 90"/>
          <p:cNvSpPr/>
          <p:nvPr/>
        </p:nvSpPr>
        <p:spPr>
          <a:xfrm>
            <a:off x="216773" y="3191086"/>
            <a:ext cx="960285" cy="4758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/>
              <p:cNvSpPr txBox="1"/>
              <p:nvPr/>
            </p:nvSpPr>
            <p:spPr>
              <a:xfrm>
                <a:off x="1177058" y="3207401"/>
                <a:ext cx="3159006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2" name="文本框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058" y="3207401"/>
                <a:ext cx="3159006" cy="443198"/>
              </a:xfrm>
              <a:prstGeom prst="rect">
                <a:avLst/>
              </a:prstGeom>
              <a:blipFill rotWithShape="1">
                <a:blip r:embed="rId6"/>
                <a:stretch>
                  <a:fillRect l="-13" t="-4" r="9" b="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93" name="矩形: 圆角 92"/>
          <p:cNvSpPr/>
          <p:nvPr/>
        </p:nvSpPr>
        <p:spPr>
          <a:xfrm>
            <a:off x="216773" y="3939804"/>
            <a:ext cx="960285" cy="4758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177058" y="3939804"/>
                <a:ext cx="5022529" cy="1334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058" y="3939804"/>
                <a:ext cx="5022529" cy="1334211"/>
              </a:xfrm>
              <a:prstGeom prst="rect">
                <a:avLst/>
              </a:prstGeom>
              <a:blipFill rotWithShape="1">
                <a:blip r:embed="rId7"/>
                <a:stretch>
                  <a:fillRect l="-8" t="-20" r="2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/>
              <p:cNvSpPr txBox="1"/>
              <p:nvPr/>
            </p:nvSpPr>
            <p:spPr>
              <a:xfrm>
                <a:off x="234792" y="5356881"/>
                <a:ext cx="7431586" cy="855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That is, search can be done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time in expectation. 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92" y="5356881"/>
                <a:ext cx="7431586" cy="855875"/>
              </a:xfrm>
              <a:prstGeom prst="rect">
                <a:avLst/>
              </a:prstGeom>
              <a:blipFill rotWithShape="1">
                <a:blip r:embed="rId8"/>
                <a:stretch>
                  <a:fillRect l="-6" t="-2" r="-1666" b="-54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 rot="1642653">
            <a:off x="4276802" y="2951947"/>
            <a:ext cx="4956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b="1" dirty="0">
                <a:solidFill>
                  <a:srgbClr val="C00000"/>
                </a:solidFill>
                <a:latin typeface="Algerian" panose="04020705040A02060702" pitchFamily="82" charset="0"/>
              </a:rPr>
              <a:t>?</a:t>
            </a:r>
            <a:endParaRPr lang="en-US" sz="5600" b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4" grpId="0" animBg="1"/>
      <p:bldP spid="91" grpId="0" animBg="1"/>
      <p:bldP spid="92" grpId="0"/>
      <p:bldP spid="93" grpId="0" animBg="1"/>
      <p:bldP spid="5" grpId="0"/>
      <p:bldP spid="96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720000" y="1690689"/>
              <a:ext cx="7704000" cy="36098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/>
                    <a:gridCol w="1728000"/>
                    <a:gridCol w="1728000"/>
                    <a:gridCol w="1728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BinarySearchTree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ℎ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ℎ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ℎ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Treap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RB-Tree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108000" marB="108000"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SkipList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in expectation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in expectation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in expectation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720000" y="1690689"/>
              <a:ext cx="7704000" cy="36098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/>
                    <a:gridCol w="1728000"/>
                    <a:gridCol w="1728000"/>
                    <a:gridCol w="1728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</a:tr>
                  <a:tr h="98044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BinarySearchTree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</a:tr>
                  <a:tr h="98044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Treap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</a:tr>
                  <a:tr h="98044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RB-Tree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08000" marB="108000" anchor="ctr">
                        <a:blipFill>
                          <a:blip r:embed="rId1"/>
                        </a:blipFill>
                      </a:tcPr>
                    </a:tc>
                  </a:tr>
                  <a:tr h="85598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SkipList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文本框 4"/>
          <p:cNvSpPr txBox="1"/>
          <p:nvPr/>
        </p:nvSpPr>
        <p:spPr>
          <a:xfrm>
            <a:off x="1980874" y="5624993"/>
            <a:ext cx="5182252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Performance versus Simplicity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Ch.13</a:t>
            </a:r>
            <a:endParaRPr lang="en-GB" sz="2400" dirty="0"/>
          </a:p>
          <a:p>
            <a:r>
              <a:rPr lang="en-GB" sz="2400" dirty="0"/>
              <a:t>[Morin] Ch.4</a:t>
            </a:r>
            <a:endParaRPr 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4319" y="3280349"/>
            <a:ext cx="2039999" cy="30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(RB-Tree)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/>
              <a:t>A </a:t>
            </a:r>
            <a:r>
              <a:rPr lang="en-US" sz="2400" b="1" dirty="0"/>
              <a:t>Red-black Tree</a:t>
            </a:r>
            <a:r>
              <a:rPr lang="en-US" sz="2400" dirty="0"/>
              <a:t> (</a:t>
            </a:r>
            <a:r>
              <a:rPr lang="en-US" sz="2400" b="1" dirty="0"/>
              <a:t>RB-Tree</a:t>
            </a:r>
            <a:r>
              <a:rPr lang="en-US" sz="2400" dirty="0"/>
              <a:t>) is a BST in which each node has a </a:t>
            </a:r>
            <a:r>
              <a:rPr lang="en-US" sz="2400" i="1" dirty="0"/>
              <a:t>color</a:t>
            </a:r>
            <a:r>
              <a:rPr lang="en-US" sz="2400" dirty="0"/>
              <a:t>, and satisfies the following properties: 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Every node is either red or black.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The root is black.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Every leaf is black.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[no-red-edge]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If a node is red, </a:t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then both its children are black.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[black-height]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For every node, </a:t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all paths from the node to </a:t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its descendant leaves contain </a:t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same number of black nodes.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91" y="3001153"/>
            <a:ext cx="3590059" cy="173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Height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Call the number of black nodes on any simple path from, but not including, a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down to a leaf the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black-height</a:t>
                </a:r>
                <a:r>
                  <a:rPr lang="en-US" sz="2400" b="1" dirty="0"/>
                  <a:t> </a:t>
                </a:r>
                <a:r>
                  <a:rPr lang="en-US" sz="2400" dirty="0"/>
                  <a:t>of the node, denoted by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𝒃𝒉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Due to </a:t>
                </a:r>
                <a:r>
                  <a:rPr lang="en-US" sz="2400" u="sng" dirty="0"/>
                  <a:t>black-height property</a:t>
                </a:r>
                <a:r>
                  <a:rPr lang="en-US" sz="2400" dirty="0"/>
                  <a:t>, from the black-height perspective, RB-Trees are “perfectly balanced”.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Due to </a:t>
                </a:r>
                <a:r>
                  <a:rPr lang="en-US" sz="2400" u="sng" dirty="0"/>
                  <a:t>no-red-edge property</a:t>
                </a:r>
                <a:r>
                  <a:rPr lang="en-US" sz="2400" dirty="0"/>
                  <a:t>, actual height of a RB-Tree does not deviate a lot from its black-height.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190" y="4312228"/>
            <a:ext cx="4524161" cy="218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3516404" y="4490482"/>
            <a:ext cx="5404331" cy="1777259"/>
            <a:chOff x="3516404" y="4490482"/>
            <a:chExt cx="5404331" cy="17772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3930983" y="5884298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983" y="5884298"/>
                  <a:ext cx="681523" cy="272415"/>
                </a:xfrm>
                <a:prstGeom prst="round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4672445" y="5485981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445" y="5485981"/>
                  <a:ext cx="681523" cy="272415"/>
                </a:xfrm>
                <a:prstGeom prst="round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3516404" y="5485981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404" y="5485981"/>
                  <a:ext cx="681523" cy="272415"/>
                </a:xfrm>
                <a:prstGeom prst="round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4119078" y="5013613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078" y="5013613"/>
                  <a:ext cx="681523" cy="272415"/>
                </a:xfrm>
                <a:prstGeom prst="round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5199732" y="4490482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732" y="4490482"/>
                  <a:ext cx="681523" cy="272415"/>
                </a:xfrm>
                <a:prstGeom prst="round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6425859" y="5995326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5859" y="5995326"/>
                  <a:ext cx="681523" cy="272415"/>
                </a:xfrm>
                <a:prstGeom prst="round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8239212" y="5995325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212" y="5995325"/>
                  <a:ext cx="681523" cy="272415"/>
                </a:xfrm>
                <a:prstGeom prst="round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7894034" y="5461045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034" y="5461045"/>
                  <a:ext cx="681523" cy="272415"/>
                </a:xfrm>
                <a:prstGeom prst="round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6784797" y="5462206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4797" y="5462206"/>
                  <a:ext cx="681523" cy="272415"/>
                </a:xfrm>
                <a:prstGeom prst="round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7329868" y="5013612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9868" y="5013612"/>
                  <a:ext cx="681523" cy="272415"/>
                </a:xfrm>
                <a:prstGeom prst="round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53" name="组合 52"/>
          <p:cNvGrpSpPr/>
          <p:nvPr/>
        </p:nvGrpSpPr>
        <p:grpSpPr>
          <a:xfrm>
            <a:off x="631964" y="5058212"/>
            <a:ext cx="3128060" cy="855537"/>
            <a:chOff x="297848" y="4877923"/>
            <a:chExt cx="3128060" cy="8555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椭圆 15"/>
                <p:cNvSpPr/>
                <p:nvPr/>
              </p:nvSpPr>
              <p:spPr>
                <a:xfrm>
                  <a:off x="1561104" y="4877923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6" name="椭圆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1104" y="4877923"/>
                  <a:ext cx="270595" cy="270595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7" name="直接连接符 16"/>
            <p:cNvCxnSpPr>
              <a:stCxn id="19" idx="6"/>
              <a:endCxn id="16" idx="2"/>
            </p:cNvCxnSpPr>
            <p:nvPr/>
          </p:nvCxnSpPr>
          <p:spPr>
            <a:xfrm flipV="1">
              <a:off x="1056539" y="5013221"/>
              <a:ext cx="504565" cy="1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椭圆 17"/>
                <p:cNvSpPr/>
                <p:nvPr/>
              </p:nvSpPr>
              <p:spPr>
                <a:xfrm>
                  <a:off x="2336264" y="4877923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" name="椭圆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264" y="4877923"/>
                  <a:ext cx="270595" cy="270595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椭圆 18"/>
                <p:cNvSpPr/>
                <p:nvPr/>
              </p:nvSpPr>
              <p:spPr>
                <a:xfrm>
                  <a:off x="785944" y="4879224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" name="椭圆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44" y="4879224"/>
                  <a:ext cx="270595" cy="270595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椭圆 19"/>
                <p:cNvSpPr/>
                <p:nvPr/>
              </p:nvSpPr>
              <p:spPr>
                <a:xfrm>
                  <a:off x="297848" y="546286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" name="椭圆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48" y="5462865"/>
                  <a:ext cx="270595" cy="270595"/>
                </a:xfrm>
                <a:prstGeom prst="ellipse">
                  <a:avLst/>
                </a:prstGeom>
                <a:blipFill rotWithShape="1">
                  <a:blip r:embed="rId8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椭圆 20"/>
                <p:cNvSpPr/>
                <p:nvPr/>
              </p:nvSpPr>
              <p:spPr>
                <a:xfrm>
                  <a:off x="1240468" y="546286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1" name="椭圆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0468" y="5462865"/>
                  <a:ext cx="270595" cy="270595"/>
                </a:xfrm>
                <a:prstGeom prst="ellipse">
                  <a:avLst/>
                </a:prstGeom>
                <a:blipFill rotWithShape="1">
                  <a:blip r:embed="rId9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椭圆 21"/>
                <p:cNvSpPr/>
                <p:nvPr/>
              </p:nvSpPr>
              <p:spPr>
                <a:xfrm>
                  <a:off x="1900280" y="546286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" name="椭圆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280" y="5462865"/>
                  <a:ext cx="270595" cy="270595"/>
                </a:xfrm>
                <a:prstGeom prst="ellipse">
                  <a:avLst/>
                </a:prstGeom>
                <a:blipFill rotWithShape="1">
                  <a:blip r:embed="rId10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椭圆 22"/>
                <p:cNvSpPr/>
                <p:nvPr/>
              </p:nvSpPr>
              <p:spPr>
                <a:xfrm>
                  <a:off x="2776147" y="546104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6147" y="5461045"/>
                  <a:ext cx="270595" cy="270595"/>
                </a:xfrm>
                <a:prstGeom prst="ellipse">
                  <a:avLst/>
                </a:prstGeom>
                <a:blipFill rotWithShape="1">
                  <a:blip r:embed="rId11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26" name="直接连接符 25"/>
            <p:cNvCxnSpPr>
              <a:stCxn id="16" idx="6"/>
              <a:endCxn id="18" idx="2"/>
            </p:cNvCxnSpPr>
            <p:nvPr/>
          </p:nvCxnSpPr>
          <p:spPr>
            <a:xfrm>
              <a:off x="1831699" y="5013221"/>
              <a:ext cx="5045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9" idx="5"/>
              <a:endCxn id="21" idx="0"/>
            </p:cNvCxnSpPr>
            <p:nvPr/>
          </p:nvCxnSpPr>
          <p:spPr>
            <a:xfrm>
              <a:off x="1016911" y="5110191"/>
              <a:ext cx="358855" cy="3526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0" idx="0"/>
              <a:endCxn id="19" idx="3"/>
            </p:cNvCxnSpPr>
            <p:nvPr/>
          </p:nvCxnSpPr>
          <p:spPr>
            <a:xfrm flipV="1">
              <a:off x="433146" y="5110191"/>
              <a:ext cx="392426" cy="3526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2" idx="0"/>
              <a:endCxn id="18" idx="3"/>
            </p:cNvCxnSpPr>
            <p:nvPr/>
          </p:nvCxnSpPr>
          <p:spPr>
            <a:xfrm flipV="1">
              <a:off x="2035578" y="5108890"/>
              <a:ext cx="340314" cy="3539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18" idx="5"/>
              <a:endCxn id="23" idx="0"/>
            </p:cNvCxnSpPr>
            <p:nvPr/>
          </p:nvCxnSpPr>
          <p:spPr>
            <a:xfrm>
              <a:off x="2567231" y="5108890"/>
              <a:ext cx="344214" cy="3521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椭圆 40"/>
                <p:cNvSpPr/>
                <p:nvPr/>
              </p:nvSpPr>
              <p:spPr>
                <a:xfrm>
                  <a:off x="685237" y="5461042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1" name="椭圆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237" y="5461042"/>
                  <a:ext cx="270595" cy="270595"/>
                </a:xfrm>
                <a:prstGeom prst="ellipse">
                  <a:avLst/>
                </a:prstGeom>
                <a:blipFill rotWithShape="1">
                  <a:blip r:embed="rId12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椭圆 41"/>
                <p:cNvSpPr/>
                <p:nvPr/>
              </p:nvSpPr>
              <p:spPr>
                <a:xfrm>
                  <a:off x="2395097" y="5461044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2" name="椭圆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097" y="5461044"/>
                  <a:ext cx="270595" cy="270595"/>
                </a:xfrm>
                <a:prstGeom prst="ellipse">
                  <a:avLst/>
                </a:prstGeom>
                <a:blipFill rotWithShape="1">
                  <a:blip r:embed="rId13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椭圆 42"/>
                <p:cNvSpPr/>
                <p:nvPr/>
              </p:nvSpPr>
              <p:spPr>
                <a:xfrm>
                  <a:off x="3155313" y="5461043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3" name="椭圆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313" y="5461043"/>
                  <a:ext cx="270595" cy="270595"/>
                </a:xfrm>
                <a:prstGeom prst="ellipse">
                  <a:avLst/>
                </a:prstGeom>
                <a:blipFill rotWithShape="1">
                  <a:blip r:embed="rId14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44" name="直接连接符 43"/>
            <p:cNvCxnSpPr>
              <a:stCxn id="20" idx="6"/>
              <a:endCxn id="41" idx="2"/>
            </p:cNvCxnSpPr>
            <p:nvPr/>
          </p:nvCxnSpPr>
          <p:spPr>
            <a:xfrm flipV="1">
              <a:off x="568443" y="5596340"/>
              <a:ext cx="116794" cy="18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2" idx="6"/>
              <a:endCxn id="23" idx="2"/>
            </p:cNvCxnSpPr>
            <p:nvPr/>
          </p:nvCxnSpPr>
          <p:spPr>
            <a:xfrm>
              <a:off x="2665692" y="5596342"/>
              <a:ext cx="11045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23" idx="6"/>
              <a:endCxn id="43" idx="2"/>
            </p:cNvCxnSpPr>
            <p:nvPr/>
          </p:nvCxnSpPr>
          <p:spPr>
            <a:xfrm flipV="1">
              <a:off x="3046742" y="5596341"/>
              <a:ext cx="108571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631588" y="4296881"/>
            <a:ext cx="363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RB-Trees are well balanced!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RB-Trees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Claim:</a:t>
                </a:r>
                <a:r>
                  <a:rPr lang="en-US" sz="2400" dirty="0"/>
                  <a:t> In a RB-Tree, the subtree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𝑏ℎ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internal nodes.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Proof</a:t>
                </a:r>
                <a:r>
                  <a:rPr lang="en-US" sz="2400" dirty="0"/>
                  <a:t> </a:t>
                </a:r>
                <a:r>
                  <a:rPr lang="en-US" sz="2000" dirty="0"/>
                  <a:t>(via induction on height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400" dirty="0"/>
                  <a:t>: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[Basis]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a leaf,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and the claim holds.</a:t>
                </a: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[Hypothesis]</a:t>
                </a:r>
                <a:r>
                  <a:rPr lang="en-US" sz="2000" dirty="0"/>
                  <a:t> The claim holds for all nodes with height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[Inductive Step]</a:t>
                </a:r>
                <a:r>
                  <a:rPr lang="en-US" sz="2000" dirty="0"/>
                  <a:t> Consider a node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with height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. It must have two children. (Why?) So the number of internal nodes rooted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𝑟𝑖𝑔ℎ𝑡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𝑏ℎ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𝑏ℎ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RB-Trees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Claim:</a:t>
                </a:r>
                <a:r>
                  <a:rPr lang="en-US" sz="2400" dirty="0"/>
                  <a:t> In a RB-Tree, the subtree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𝑏ℎ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internal nodes.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Due to no-red-edge: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ℎ𝑒𝑖𝑔ℎ𝑡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𝑟𝑜𝑜𝑡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𝑏ℎ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𝑟𝑜𝑜𝑡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ℎ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, implying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Theorem:</a:t>
                </a:r>
                <a:r>
                  <a:rPr lang="en-US" sz="2400" dirty="0">
                    <a:solidFill>
                      <a:srgbClr val="C00000"/>
                    </a:solidFill>
                  </a:rPr>
                  <a:t> The height of 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-node RB-Tree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RB-Trees support </a:t>
                </a:r>
                <a:r>
                  <a:rPr lang="en-US" sz="24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Search</a:t>
                </a:r>
                <a:r>
                  <a:rPr lang="en-US" sz="2400" dirty="0"/>
                  <a:t>, </a:t>
                </a:r>
                <a:r>
                  <a:rPr lang="en-US" sz="24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Min</a:t>
                </a:r>
                <a:r>
                  <a:rPr lang="en-US" sz="2400" dirty="0"/>
                  <a:t>, </a:t>
                </a:r>
                <a:r>
                  <a:rPr lang="en-US" sz="24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Max</a:t>
                </a:r>
                <a:r>
                  <a:rPr lang="en-US" sz="2400" dirty="0"/>
                  <a:t>, </a:t>
                </a:r>
                <a:r>
                  <a:rPr lang="en-US" sz="24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Predecessor</a:t>
                </a:r>
                <a:r>
                  <a:rPr lang="en-US" sz="2400" dirty="0">
                    <a:cs typeface="Courier New" panose="02070409020205090404" pitchFamily="49" charset="0"/>
                  </a:rPr>
                  <a:t>, </a:t>
                </a:r>
                <a:r>
                  <a:rPr lang="en-US" sz="24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Successor</a:t>
                </a:r>
                <a:r>
                  <a:rPr lang="en-US" sz="2400" dirty="0">
                    <a:cs typeface="Courier New" panose="02070409020205090404" pitchFamily="49" charset="0"/>
                  </a:rPr>
                  <a:t> operations in worst-case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time!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What about </a:t>
                </a:r>
                <a:r>
                  <a:rPr lang="en-US" sz="2400" dirty="0">
                    <a:solidFill>
                      <a:srgbClr val="C0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Insert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and </a:t>
                </a:r>
                <a:r>
                  <a:rPr lang="en-US" sz="2400" dirty="0">
                    <a:solidFill>
                      <a:srgbClr val="C0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Remove</a:t>
                </a:r>
                <a:r>
                  <a:rPr lang="en-US" sz="2400" dirty="0">
                    <a:solidFill>
                      <a:srgbClr val="C00000"/>
                    </a:solidFill>
                  </a:rPr>
                  <a:t>?!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483771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1:</a:t>
                </a:r>
                <a:r>
                  <a:rPr lang="en-US" sz="2400" dirty="0"/>
                  <a:t> Color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 and insert as if the RB-tree were a BST.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2:</a:t>
                </a:r>
                <a:r>
                  <a:rPr lang="en-US" sz="2400" dirty="0"/>
                  <a:t> Fix any violated properties.</a:t>
                </a:r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No fix is needed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has a black parent after insertion.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483771"/>
              </a:xfrm>
              <a:blipFill rotWithShape="1">
                <a:blip r:embed="rId2"/>
                <a:stretch>
                  <a:fillRect t="-21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499075" y="4197815"/>
            <a:ext cx="30162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RB-Tree Properties:</a:t>
            </a:r>
            <a:endParaRPr lang="en-US" sz="2000" i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Each node is red or black.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Root is black.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Leaves are black.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No-red-edge property.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Black-height property.</a:t>
            </a:r>
            <a:endParaRPr lang="en-US" sz="2000" dirty="0"/>
          </a:p>
        </p:txBody>
      </p:sp>
      <p:grpSp>
        <p:nvGrpSpPr>
          <p:cNvPr id="59" name="组合 58"/>
          <p:cNvGrpSpPr/>
          <p:nvPr/>
        </p:nvGrpSpPr>
        <p:grpSpPr>
          <a:xfrm>
            <a:off x="896032" y="3919250"/>
            <a:ext cx="2748894" cy="1524765"/>
            <a:chOff x="1099554" y="3429000"/>
            <a:chExt cx="2748894" cy="15247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/>
                <p:cNvSpPr/>
                <p:nvPr/>
              </p:nvSpPr>
              <p:spPr>
                <a:xfrm>
                  <a:off x="2362810" y="3429000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810" y="3429000"/>
                  <a:ext cx="270595" cy="270595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7" name="直接连接符 6"/>
            <p:cNvCxnSpPr>
              <a:stCxn id="9" idx="7"/>
              <a:endCxn id="6" idx="3"/>
            </p:cNvCxnSpPr>
            <p:nvPr/>
          </p:nvCxnSpPr>
          <p:spPr>
            <a:xfrm flipV="1">
              <a:off x="1818617" y="3659967"/>
              <a:ext cx="583821" cy="205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椭圆 7"/>
                <p:cNvSpPr/>
                <p:nvPr/>
              </p:nvSpPr>
              <p:spPr>
                <a:xfrm>
                  <a:off x="3137970" y="3824810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970" y="3824810"/>
                  <a:ext cx="270595" cy="270595"/>
                </a:xfrm>
                <a:prstGeom prst="ellips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椭圆 8"/>
                <p:cNvSpPr/>
                <p:nvPr/>
              </p:nvSpPr>
              <p:spPr>
                <a:xfrm>
                  <a:off x="1587650" y="3826111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650" y="3826111"/>
                  <a:ext cx="270595" cy="270595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/>
                <p:cNvSpPr/>
                <p:nvPr/>
              </p:nvSpPr>
              <p:spPr>
                <a:xfrm>
                  <a:off x="1099554" y="4274454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554" y="4274454"/>
                  <a:ext cx="270595" cy="270595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椭圆 10"/>
                <p:cNvSpPr/>
                <p:nvPr/>
              </p:nvSpPr>
              <p:spPr>
                <a:xfrm>
                  <a:off x="2042174" y="4274454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" name="椭圆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174" y="4274454"/>
                  <a:ext cx="270595" cy="270595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椭圆 12"/>
                <p:cNvSpPr/>
                <p:nvPr/>
              </p:nvSpPr>
              <p:spPr>
                <a:xfrm>
                  <a:off x="3577853" y="4272634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" name="椭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7853" y="4272634"/>
                  <a:ext cx="270595" cy="270595"/>
                </a:xfrm>
                <a:prstGeom prst="ellipse">
                  <a:avLst/>
                </a:prstGeom>
                <a:blipFill rotWithShape="1">
                  <a:blip r:embed="rId8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4" name="直接连接符 13"/>
            <p:cNvCxnSpPr>
              <a:stCxn id="6" idx="5"/>
              <a:endCxn id="8" idx="1"/>
            </p:cNvCxnSpPr>
            <p:nvPr/>
          </p:nvCxnSpPr>
          <p:spPr>
            <a:xfrm>
              <a:off x="2593777" y="3659967"/>
              <a:ext cx="583821" cy="204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9" idx="5"/>
              <a:endCxn id="11" idx="0"/>
            </p:cNvCxnSpPr>
            <p:nvPr/>
          </p:nvCxnSpPr>
          <p:spPr>
            <a:xfrm>
              <a:off x="1818617" y="4057078"/>
              <a:ext cx="358855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0"/>
              <a:endCxn id="9" idx="3"/>
            </p:cNvCxnSpPr>
            <p:nvPr/>
          </p:nvCxnSpPr>
          <p:spPr>
            <a:xfrm flipV="1">
              <a:off x="1234852" y="4057078"/>
              <a:ext cx="392426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8" idx="5"/>
              <a:endCxn id="13" idx="0"/>
            </p:cNvCxnSpPr>
            <p:nvPr/>
          </p:nvCxnSpPr>
          <p:spPr>
            <a:xfrm>
              <a:off x="3368937" y="4055777"/>
              <a:ext cx="344214" cy="2168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椭圆 33"/>
                <p:cNvSpPr/>
                <p:nvPr/>
              </p:nvSpPr>
              <p:spPr>
                <a:xfrm>
                  <a:off x="1722947" y="4683170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4" name="椭圆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947" y="4683170"/>
                  <a:ext cx="270595" cy="270595"/>
                </a:xfrm>
                <a:prstGeom prst="ellipse">
                  <a:avLst/>
                </a:prstGeom>
                <a:blipFill rotWithShape="1">
                  <a:blip r:embed="rId9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椭圆 34"/>
                <p:cNvSpPr/>
                <p:nvPr/>
              </p:nvSpPr>
              <p:spPr>
                <a:xfrm>
                  <a:off x="2362809" y="4683169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5" name="椭圆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809" y="4683169"/>
                  <a:ext cx="270595" cy="270595"/>
                </a:xfrm>
                <a:prstGeom prst="ellipse">
                  <a:avLst/>
                </a:prstGeom>
                <a:blipFill rotWithShape="1">
                  <a:blip r:embed="rId10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46" name="直接连接符 45"/>
            <p:cNvCxnSpPr>
              <a:stCxn id="34" idx="0"/>
              <a:endCxn id="11" idx="3"/>
            </p:cNvCxnSpPr>
            <p:nvPr/>
          </p:nvCxnSpPr>
          <p:spPr>
            <a:xfrm flipV="1">
              <a:off x="1858245" y="4505421"/>
              <a:ext cx="223557" cy="17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5" idx="0"/>
              <a:endCxn id="11" idx="5"/>
            </p:cNvCxnSpPr>
            <p:nvPr/>
          </p:nvCxnSpPr>
          <p:spPr>
            <a:xfrm flipH="1" flipV="1">
              <a:off x="2273141" y="4505421"/>
              <a:ext cx="224966" cy="177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126999" y="4995671"/>
            <a:ext cx="358385" cy="450649"/>
            <a:chOff x="1330521" y="4505421"/>
            <a:chExt cx="358385" cy="4506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椭圆 35"/>
                <p:cNvSpPr/>
                <p:nvPr/>
              </p:nvSpPr>
              <p:spPr>
                <a:xfrm>
                  <a:off x="1418311" y="468547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9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6" name="椭圆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311" y="4685475"/>
                  <a:ext cx="270595" cy="270595"/>
                </a:xfrm>
                <a:prstGeom prst="ellipse">
                  <a:avLst/>
                </a:prstGeom>
                <a:blipFill rotWithShape="1">
                  <a:blip r:embed="rId11"/>
                </a:blip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2" name="直接连接符 51"/>
            <p:cNvCxnSpPr>
              <a:stCxn id="36" idx="0"/>
              <a:endCxn id="10" idx="5"/>
            </p:cNvCxnSpPr>
            <p:nvPr/>
          </p:nvCxnSpPr>
          <p:spPr>
            <a:xfrm flipH="1" flipV="1">
              <a:off x="1330521" y="4505421"/>
              <a:ext cx="223088" cy="180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本框 63"/>
          <p:cNvSpPr txBox="1"/>
          <p:nvPr/>
        </p:nvSpPr>
        <p:spPr>
          <a:xfrm>
            <a:off x="2682165" y="3340604"/>
            <a:ext cx="2895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Insert element with key 2.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5499075" y="4871055"/>
            <a:ext cx="1826516" cy="29625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矩形: 圆角 65"/>
          <p:cNvSpPr/>
          <p:nvPr/>
        </p:nvSpPr>
        <p:spPr>
          <a:xfrm>
            <a:off x="5499075" y="5444015"/>
            <a:ext cx="2647398" cy="692792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矩形: 圆角 66"/>
          <p:cNvSpPr/>
          <p:nvPr/>
        </p:nvSpPr>
        <p:spPr>
          <a:xfrm>
            <a:off x="1837461" y="1687235"/>
            <a:ext cx="1854907" cy="427281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3692368" y="2114516"/>
            <a:ext cx="5075264" cy="1410145"/>
            <a:chOff x="3021737" y="1715719"/>
            <a:chExt cx="5075264" cy="1410145"/>
          </a:xfrm>
        </p:grpSpPr>
        <p:cxnSp>
          <p:nvCxnSpPr>
            <p:cNvPr id="68" name="直接连接符 67"/>
            <p:cNvCxnSpPr/>
            <p:nvPr/>
          </p:nvCxnSpPr>
          <p:spPr>
            <a:xfrm>
              <a:off x="3021737" y="1715719"/>
              <a:ext cx="1965899" cy="975085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4988778" y="2417978"/>
              <a:ext cx="31082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Maintain black-height,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fix no-red-edge if necessary.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1"/>
      <p:bldP spid="66" grpId="0" animBg="1"/>
      <p:bldP spid="6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17807</Words>
  <Application>WPS 演示</Application>
  <PresentationFormat>全屏显示(4:3)</PresentationFormat>
  <Paragraphs>1942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2" baseType="lpstr">
      <vt:lpstr>Arial</vt:lpstr>
      <vt:lpstr>方正书宋_GBK</vt:lpstr>
      <vt:lpstr>Wingdings</vt:lpstr>
      <vt:lpstr>Courier New</vt:lpstr>
      <vt:lpstr>Cambria Math</vt:lpstr>
      <vt:lpstr>Algerian</vt:lpstr>
      <vt:lpstr/>
      <vt:lpstr>Calibri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汉仪书宋二KW</vt:lpstr>
      <vt:lpstr>BatangChe</vt:lpstr>
      <vt:lpstr>苹方-简</vt:lpstr>
      <vt:lpstr>STIXGeneral</vt:lpstr>
      <vt:lpstr>Office 主题​​</vt:lpstr>
      <vt:lpstr>Search Trees</vt:lpstr>
      <vt:lpstr>Efficient implementation of OSet</vt:lpstr>
      <vt:lpstr>“Balanced” BST</vt:lpstr>
      <vt:lpstr>“Balanced” Binary Search Trees</vt:lpstr>
      <vt:lpstr>Red-black Tree (RB-Tree)</vt:lpstr>
      <vt:lpstr>Black Height</vt:lpstr>
      <vt:lpstr>Height of RB-Trees</vt:lpstr>
      <vt:lpstr>Height of RB-Trees</vt:lpstr>
      <vt:lpstr>Insert node  into an RB-Tree</vt:lpstr>
      <vt:lpstr>Insert node  into an RB-Tree</vt:lpstr>
      <vt:lpstr>Insert node  into an RB-Tree</vt:lpstr>
      <vt:lpstr>Insert node  into an RB-Tree</vt:lpstr>
      <vt:lpstr>Insert node  into an RB-Tree</vt:lpstr>
      <vt:lpstr>Insert node  into an RB-Tree</vt:lpstr>
      <vt:lpstr>Insert node  into an RB-Tree</vt:lpstr>
      <vt:lpstr>Insert node  into an RB-Tree</vt:lpstr>
      <vt:lpstr>Insert node  into an RB-Tree</vt:lpstr>
      <vt:lpstr>Insert node  into an RB-Tree</vt:lpstr>
      <vt:lpstr>Remove node  from an RB-Tree</vt:lpstr>
      <vt:lpstr>Remove node  from an RB-Tree</vt:lpstr>
      <vt:lpstr>Remove node  from an RB-Tree</vt:lpstr>
      <vt:lpstr>Remove node  from an RB-Tree</vt:lpstr>
      <vt:lpstr>Remove node  from an RB-Tree</vt:lpstr>
      <vt:lpstr>Remove node  from an RB-Tree</vt:lpstr>
      <vt:lpstr>Remove node  from an RB-Tree</vt:lpstr>
      <vt:lpstr>Efficient implementation of OSet</vt:lpstr>
      <vt:lpstr>“Balanced” Binary Search Trees</vt:lpstr>
      <vt:lpstr>SkipList</vt:lpstr>
      <vt:lpstr>SkipList</vt:lpstr>
      <vt:lpstr>SkipList</vt:lpstr>
      <vt:lpstr>SkipList</vt:lpstr>
      <vt:lpstr>The real SkipList</vt:lpstr>
      <vt:lpstr>The real SkipList</vt:lpstr>
      <vt:lpstr>The real SkipList</vt:lpstr>
      <vt:lpstr>The real SkipList</vt:lpstr>
      <vt:lpstr>The real SkipList</vt:lpstr>
      <vt:lpstr>The real SkipList</vt:lpstr>
      <vt:lpstr>PowerPoint 演示文稿</vt:lpstr>
      <vt:lpstr>PowerPoint 演示文稿</vt:lpstr>
      <vt:lpstr>PowerPoint 演示文稿</vt:lpstr>
      <vt:lpstr>Efficient implementation of OSet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Trees</dc:title>
  <dc:creator>Chaodong</dc:creator>
  <cp:lastModifiedBy>yongyuhan</cp:lastModifiedBy>
  <cp:revision>138</cp:revision>
  <dcterms:created xsi:type="dcterms:W3CDTF">2021-10-25T14:11:49Z</dcterms:created>
  <dcterms:modified xsi:type="dcterms:W3CDTF">2021-10-25T14:11:49Z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