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291" r:id="rId5"/>
    <p:sldId id="292" r:id="rId6"/>
    <p:sldId id="293" r:id="rId7"/>
    <p:sldId id="296" r:id="rId8"/>
    <p:sldId id="295" r:id="rId9"/>
    <p:sldId id="294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290" r:id="rId19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Calibri" panose="020F0502020204030204" charset="0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9" autoAdjust="0"/>
    <p:restoredTop sz="77752" autoAdjust="0"/>
  </p:normalViewPr>
  <p:slideViewPr>
    <p:cSldViewPr snapToGrid="0">
      <p:cViewPr varScale="1">
        <p:scale>
          <a:sx n="126" d="100"/>
          <a:sy n="126" d="100"/>
        </p:scale>
        <p:origin x="20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BB8A1-DA65-427A-A186-8C7126B50F81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39F09-393E-4E6D-98AC-DC0B07A168D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39F09-393E-4E6D-98AC-DC0B07A168D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9F94-9B2D-412E-8E32-1F22715AAA5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639-012B-4BAF-8556-9C0CE5D42E6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9F94-9B2D-412E-8E32-1F22715AAA5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639-012B-4BAF-8556-9C0CE5D42E6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9F94-9B2D-412E-8E32-1F22715AAA5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639-012B-4BAF-8556-9C0CE5D42E6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9F94-9B2D-412E-8E32-1F22715AAA5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639-012B-4BAF-8556-9C0CE5D42E6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9F94-9B2D-412E-8E32-1F22715AAA5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639-012B-4BAF-8556-9C0CE5D42E6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9F94-9B2D-412E-8E32-1F22715AAA5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639-012B-4BAF-8556-9C0CE5D42E6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9F94-9B2D-412E-8E32-1F22715AAA5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639-012B-4BAF-8556-9C0CE5D42E6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9F94-9B2D-412E-8E32-1F22715AAA5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639-012B-4BAF-8556-9C0CE5D42E6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9F94-9B2D-412E-8E32-1F22715AAA5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639-012B-4BAF-8556-9C0CE5D42E6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9F94-9B2D-412E-8E32-1F22715AAA5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639-012B-4BAF-8556-9C0CE5D42E6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9F94-9B2D-412E-8E32-1F22715AAA5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639-012B-4BAF-8556-9C0CE5D42E6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19F94-9B2D-412E-8E32-1F22715AAA5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82639-012B-4BAF-8556-9C0CE5D42E6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Amortized Analysis</a:t>
            </a:r>
            <a:endParaRPr 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  <a:endParaRPr lang="en-GB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2021</a:t>
            </a:r>
            <a:endParaRPr lang="en-GB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Accounting Method</a:t>
            </a:r>
            <a:br>
              <a:rPr lang="en-US" dirty="0"/>
            </a:br>
            <a:r>
              <a:rPr lang="en-US" sz="4000" dirty="0"/>
              <a:t>Example: Binary Counter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193996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Use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binary 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to represent a number.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The number is 0 initially, and </a:t>
                </a:r>
                <a:r>
                  <a:rPr lang="en-US" sz="2000" b="1" dirty="0"/>
                  <a:t>Inc</a:t>
                </a:r>
                <a:r>
                  <a:rPr lang="en-US" sz="2000" dirty="0"/>
                  <a:t> op. adds 1 to this number.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Cost of </a:t>
                </a:r>
                <a:r>
                  <a:rPr lang="en-US" sz="2000" b="1" dirty="0"/>
                  <a:t>Inc</a:t>
                </a:r>
                <a:r>
                  <a:rPr lang="en-US" sz="2000" dirty="0"/>
                  <a:t>: number of bits it flipped.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Average cost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Inc</a:t>
                </a:r>
                <a:r>
                  <a:rPr lang="en-US" sz="2000" dirty="0"/>
                  <a:t> operations?</a:t>
                </a:r>
                <a:endParaRPr lang="en-US" sz="2000" dirty="0"/>
              </a:p>
              <a:p>
                <a:pPr lvl="1">
                  <a:spcBef>
                    <a:spcPts val="0"/>
                  </a:spcBef>
                </a:pPr>
                <a:r>
                  <a:rPr lang="en-US" sz="1800" dirty="0"/>
                  <a:t>Easy answer: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>
                  <a:spcBef>
                    <a:spcPts val="0"/>
                  </a:spcBef>
                </a:pPr>
                <a:r>
                  <a:rPr lang="en-US" sz="1800" dirty="0"/>
                  <a:t>More careful analysis… (Amortized analysis…)</a:t>
                </a:r>
                <a:endParaRPr lang="en-US" sz="1800" dirty="0"/>
              </a:p>
            </p:txBody>
          </p:sp>
        </mc:Choice>
        <mc:Fallback>
          <p:sp>
            <p:nvSpPr>
              <p:cNvPr id="4" name="内容占位符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1939961"/>
              </a:xfrm>
              <a:blipFill rotWithShape="1">
                <a:blip r:embed="rId1"/>
                <a:stretch>
                  <a:fillRect t="-16" b="-17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5191624" y="3968117"/>
            <a:ext cx="3323726" cy="1939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>
                <a:solidFill>
                  <a:schemeClr val="tx1"/>
                </a:solidFill>
              </a:rPr>
              <a:t>Inc(A):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=0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while (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&lt;n and A[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]==1)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A[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]=0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=i+1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if (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&lt;n)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A[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]=1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623819" y="3667285"/>
            <a:ext cx="4043432" cy="1361192"/>
            <a:chOff x="623819" y="3393372"/>
            <a:chExt cx="4043432" cy="1361192"/>
          </a:xfrm>
        </p:grpSpPr>
        <p:grpSp>
          <p:nvGrpSpPr>
            <p:cNvPr id="13" name="组合 12"/>
            <p:cNvGrpSpPr/>
            <p:nvPr/>
          </p:nvGrpSpPr>
          <p:grpSpPr>
            <a:xfrm>
              <a:off x="914678" y="4169769"/>
              <a:ext cx="3700134" cy="584795"/>
              <a:chOff x="628650" y="4072266"/>
              <a:chExt cx="3700134" cy="584795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628650" y="4072270"/>
                <a:ext cx="616689" cy="58479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0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245339" y="4072269"/>
                <a:ext cx="616689" cy="58479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1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862028" y="4072268"/>
                <a:ext cx="616689" cy="58479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0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478717" y="4072268"/>
                <a:ext cx="616689" cy="58479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0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095406" y="4072267"/>
                <a:ext cx="616689" cy="58479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1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712095" y="4072266"/>
                <a:ext cx="616689" cy="58479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1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3938269" y="3393372"/>
                  <a:ext cx="728982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409020205090404" pitchFamily="49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Courier New" panose="02070409020205090404" pitchFamily="49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Courier New" panose="02070409020205090404" pitchFamily="49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2000" dirty="0">
                    <a:solidFill>
                      <a:schemeClr val="accent2">
                        <a:lumMod val="75000"/>
                      </a:schemeClr>
                    </a:solidFill>
                    <a:cs typeface="Courier New" panose="02070409020205090404" pitchFamily="49" charset="0"/>
                  </a:endParaRPr>
                </a:p>
              </p:txBody>
            </p:sp>
          </mc:Choice>
          <mc:Fallback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8269" y="3393372"/>
                  <a:ext cx="728982" cy="400110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16" name="直接箭头连接符 15"/>
            <p:cNvCxnSpPr>
              <a:endCxn id="10" idx="0"/>
            </p:cNvCxnSpPr>
            <p:nvPr/>
          </p:nvCxnSpPr>
          <p:spPr>
            <a:xfrm>
              <a:off x="4306467" y="3777708"/>
              <a:ext cx="1" cy="392061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623819" y="3393372"/>
                  <a:ext cx="118391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409020205090404" pitchFamily="49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Courier New" panose="02070409020205090404" pitchFamily="49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Courier New" panose="02070409020205090404" pitchFamily="49" charset="0"/>
                              </a:rPr>
                              <m:t>𝑛</m:t>
                            </m:r>
                            <m:r>
                              <a:rPr lang="en-US" sz="20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Courier New" panose="02070409020205090404" pitchFamily="49" charset="0"/>
                              </a:rPr>
                              <m:t>−</m:t>
                            </m:r>
                            <m:r>
                              <a:rPr lang="en-US" sz="20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Courier New" panose="02070409020205090404" pitchFamily="49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sz="2000" dirty="0">
                    <a:solidFill>
                      <a:schemeClr val="accent2">
                        <a:lumMod val="75000"/>
                      </a:schemeClr>
                    </a:solidFill>
                    <a:cs typeface="Courier New" panose="02070409020205090404" pitchFamily="49" charset="0"/>
                  </a:endParaRPr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819" y="3393372"/>
                  <a:ext cx="1183914" cy="400110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25" name="直接箭头连接符 24"/>
            <p:cNvCxnSpPr>
              <a:endCxn id="5" idx="0"/>
            </p:cNvCxnSpPr>
            <p:nvPr/>
          </p:nvCxnSpPr>
          <p:spPr>
            <a:xfrm>
              <a:off x="1215776" y="3777708"/>
              <a:ext cx="7247" cy="39206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914678" y="5908079"/>
            <a:ext cx="3700134" cy="584795"/>
            <a:chOff x="628650" y="4072266"/>
            <a:chExt cx="3700134" cy="584795"/>
          </a:xfrm>
        </p:grpSpPr>
        <p:sp>
          <p:nvSpPr>
            <p:cNvPr id="28" name="矩形 27"/>
            <p:cNvSpPr/>
            <p:nvPr/>
          </p:nvSpPr>
          <p:spPr>
            <a:xfrm>
              <a:off x="628650" y="4072270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0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245339" y="4072269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1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862028" y="4072268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0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478717" y="4072268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C00000"/>
                  </a:solidFill>
                </a:rPr>
                <a:t>1</a:t>
              </a:r>
              <a:endParaRPr lang="en-US" sz="3600" dirty="0">
                <a:solidFill>
                  <a:srgbClr val="C00000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095406" y="4072267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C00000"/>
                  </a:solidFill>
                </a:rPr>
                <a:t>0</a:t>
              </a:r>
              <a:endParaRPr lang="en-US" sz="3600" dirty="0">
                <a:solidFill>
                  <a:srgbClr val="C00000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712095" y="4072266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C00000"/>
                  </a:solidFill>
                </a:rPr>
                <a:t>0</a:t>
              </a:r>
              <a:endParaRPr lang="en-US" sz="3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499211" y="5187365"/>
            <a:ext cx="1406151" cy="561825"/>
            <a:chOff x="2499211" y="4913452"/>
            <a:chExt cx="1406151" cy="561825"/>
          </a:xfrm>
        </p:grpSpPr>
        <p:sp>
          <p:nvSpPr>
            <p:cNvPr id="34" name="箭头: 下 33"/>
            <p:cNvSpPr/>
            <p:nvPr/>
          </p:nvSpPr>
          <p:spPr>
            <a:xfrm>
              <a:off x="2499211" y="4913452"/>
              <a:ext cx="520995" cy="561825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057053" y="4938429"/>
              <a:ext cx="848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Inc()</a:t>
              </a:r>
              <a:endParaRPr lang="en-US" sz="28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Accounting Method</a:t>
            </a:r>
            <a:br>
              <a:rPr lang="en-US" dirty="0"/>
            </a:br>
            <a:r>
              <a:rPr lang="en-US" sz="4000" dirty="0"/>
              <a:t>Example: Binary Counter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256912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number is 0 initially, and </a:t>
                </a:r>
                <a:r>
                  <a:rPr lang="en-US" sz="2400" b="1" dirty="0"/>
                  <a:t>Inc</a:t>
                </a:r>
                <a:r>
                  <a:rPr lang="en-US" sz="2400" dirty="0"/>
                  <a:t> op. adds 1 to this number.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Cost of </a:t>
                </a:r>
                <a:r>
                  <a:rPr lang="en-US" sz="2400" b="1" dirty="0"/>
                  <a:t>Inc</a:t>
                </a:r>
                <a:r>
                  <a:rPr lang="en-US" sz="2400" dirty="0"/>
                  <a:t>: number of bits it flipped.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In each </a:t>
                </a:r>
                <a:r>
                  <a:rPr lang="en-US" sz="2400" b="1" dirty="0"/>
                  <a:t>Inc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: at most 1 bit;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: many bits.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But a bit has to be set to 1 before it resets to 0!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If we deposit 1 whenever we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, later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are “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free</a:t>
                </a:r>
                <a:r>
                  <a:rPr lang="en-US" sz="2400" dirty="0">
                    <a:solidFill>
                      <a:srgbClr val="C00000"/>
                    </a:solidFill>
                  </a:rPr>
                  <a:t>”!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Each </a:t>
                </a:r>
                <a:r>
                  <a:rPr lang="en-US" sz="2400" b="1" dirty="0"/>
                  <a:t>Inc</a:t>
                </a:r>
                <a:r>
                  <a:rPr lang="en-US" sz="2400" dirty="0"/>
                  <a:t> does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at most once, so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amortized cost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内容占位符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2569126"/>
              </a:xfrm>
              <a:blipFill rotWithShape="1">
                <a:blip r:embed="rId1"/>
                <a:stretch>
                  <a:fillRect t="-12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5191624" y="4498296"/>
            <a:ext cx="3323726" cy="1939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>
                <a:solidFill>
                  <a:schemeClr val="tx1"/>
                </a:solidFill>
              </a:rPr>
              <a:t>Inc(A):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=0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while (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&lt;n and A[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]==1)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A[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]=0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=i+1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if (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&lt;n)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A[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]=1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14678" y="4443682"/>
            <a:ext cx="3700134" cy="584795"/>
            <a:chOff x="628650" y="4072266"/>
            <a:chExt cx="3700134" cy="584795"/>
          </a:xfrm>
        </p:grpSpPr>
        <p:sp>
          <p:nvSpPr>
            <p:cNvPr id="5" name="矩形 4"/>
            <p:cNvSpPr/>
            <p:nvPr/>
          </p:nvSpPr>
          <p:spPr>
            <a:xfrm>
              <a:off x="628650" y="4072270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0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245339" y="4072269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1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862028" y="4072268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0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478717" y="4072268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0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95406" y="4072267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1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712095" y="4072266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1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14678" y="5908079"/>
            <a:ext cx="3700134" cy="584795"/>
            <a:chOff x="628650" y="4072266"/>
            <a:chExt cx="3700134" cy="584795"/>
          </a:xfrm>
        </p:grpSpPr>
        <p:sp>
          <p:nvSpPr>
            <p:cNvPr id="28" name="矩形 27"/>
            <p:cNvSpPr/>
            <p:nvPr/>
          </p:nvSpPr>
          <p:spPr>
            <a:xfrm>
              <a:off x="628650" y="4072270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0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245339" y="4072269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1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862028" y="4072268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0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478717" y="4072268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C00000"/>
                  </a:solidFill>
                </a:rPr>
                <a:t>1</a:t>
              </a:r>
              <a:endParaRPr lang="en-US" sz="3600" dirty="0">
                <a:solidFill>
                  <a:srgbClr val="C00000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095406" y="4072267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C00000"/>
                  </a:solidFill>
                </a:rPr>
                <a:t>0</a:t>
              </a:r>
              <a:endParaRPr lang="en-US" sz="3600" dirty="0">
                <a:solidFill>
                  <a:srgbClr val="C00000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712095" y="4072266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C00000"/>
                  </a:solidFill>
                </a:rPr>
                <a:t>0</a:t>
              </a:r>
              <a:endParaRPr lang="en-US" sz="3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499211" y="5187365"/>
            <a:ext cx="1406151" cy="561825"/>
            <a:chOff x="2499211" y="4913452"/>
            <a:chExt cx="1406151" cy="561825"/>
          </a:xfrm>
        </p:grpSpPr>
        <p:sp>
          <p:nvSpPr>
            <p:cNvPr id="34" name="箭头: 下 33"/>
            <p:cNvSpPr/>
            <p:nvPr/>
          </p:nvSpPr>
          <p:spPr>
            <a:xfrm>
              <a:off x="2499211" y="4913452"/>
              <a:ext cx="520995" cy="561825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057053" y="4938429"/>
              <a:ext cx="848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Inc()</a:t>
              </a:r>
              <a:endParaRPr lang="en-US" sz="2800" b="1" dirty="0"/>
            </a:p>
          </p:txBody>
        </p:sp>
      </p:grpSp>
      <p:sp>
        <p:nvSpPr>
          <p:cNvPr id="38" name="矩形: 圆角 37"/>
          <p:cNvSpPr/>
          <p:nvPr/>
        </p:nvSpPr>
        <p:spPr>
          <a:xfrm>
            <a:off x="4996407" y="2486730"/>
            <a:ext cx="2265630" cy="400110"/>
          </a:xfrm>
          <a:prstGeom prst="roundRect">
            <a:avLst/>
          </a:prstGeom>
          <a:solidFill>
            <a:schemeClr val="accent2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46845" y="998732"/>
            <a:ext cx="3700134" cy="394135"/>
            <a:chOff x="425580" y="775448"/>
            <a:chExt cx="3700134" cy="394135"/>
          </a:xfrm>
        </p:grpSpPr>
        <p:sp>
          <p:nvSpPr>
            <p:cNvPr id="5" name="矩形 4"/>
            <p:cNvSpPr/>
            <p:nvPr/>
          </p:nvSpPr>
          <p:spPr>
            <a:xfrm>
              <a:off x="425580" y="775452"/>
              <a:ext cx="616689" cy="39413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42269" y="775451"/>
              <a:ext cx="616689" cy="39413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658958" y="775450"/>
              <a:ext cx="616689" cy="39413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275647" y="775450"/>
              <a:ext cx="616689" cy="39413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892336" y="775449"/>
              <a:ext cx="616689" cy="39413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509025" y="775448"/>
              <a:ext cx="616689" cy="39413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箭头: 下 11"/>
          <p:cNvSpPr/>
          <p:nvPr/>
        </p:nvSpPr>
        <p:spPr>
          <a:xfrm>
            <a:off x="2036414" y="1442108"/>
            <a:ext cx="520995" cy="394132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446845" y="1885483"/>
            <a:ext cx="3700134" cy="739218"/>
            <a:chOff x="446845" y="1422737"/>
            <a:chExt cx="3700134" cy="739218"/>
          </a:xfrm>
        </p:grpSpPr>
        <p:grpSp>
          <p:nvGrpSpPr>
            <p:cNvPr id="13" name="组合 12"/>
            <p:cNvGrpSpPr/>
            <p:nvPr/>
          </p:nvGrpSpPr>
          <p:grpSpPr>
            <a:xfrm>
              <a:off x="446845" y="1767820"/>
              <a:ext cx="3700134" cy="394135"/>
              <a:chOff x="425580" y="775448"/>
              <a:chExt cx="3700134" cy="394135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25580" y="775452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042269" y="775451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658958" y="775450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275647" y="775450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892336" y="775449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509025" y="775448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052" name="Picture 4" descr="Image result for dollar clipart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289" y="1422737"/>
              <a:ext cx="616689" cy="259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箭头: 下 25"/>
          <p:cNvSpPr/>
          <p:nvPr/>
        </p:nvSpPr>
        <p:spPr>
          <a:xfrm>
            <a:off x="2036413" y="2710771"/>
            <a:ext cx="520995" cy="394132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446844" y="3154146"/>
            <a:ext cx="3700134" cy="739218"/>
            <a:chOff x="446844" y="2494927"/>
            <a:chExt cx="3700134" cy="739218"/>
          </a:xfrm>
        </p:grpSpPr>
        <p:grpSp>
          <p:nvGrpSpPr>
            <p:cNvPr id="28" name="组合 27"/>
            <p:cNvGrpSpPr/>
            <p:nvPr/>
          </p:nvGrpSpPr>
          <p:grpSpPr>
            <a:xfrm>
              <a:off x="446844" y="2840010"/>
              <a:ext cx="3700134" cy="394135"/>
              <a:chOff x="425580" y="775448"/>
              <a:chExt cx="3700134" cy="394135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425580" y="775452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042269" y="775451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658958" y="775450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275647" y="775450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892336" y="775449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509025" y="775448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6" name="Picture 4" descr="Image result for dollar clipart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3599" y="2494927"/>
              <a:ext cx="616689" cy="259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" name="箭头: 下 49"/>
          <p:cNvSpPr/>
          <p:nvPr/>
        </p:nvSpPr>
        <p:spPr>
          <a:xfrm>
            <a:off x="2036413" y="3959564"/>
            <a:ext cx="520995" cy="394132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8" name="组合 2047"/>
          <p:cNvGrpSpPr/>
          <p:nvPr/>
        </p:nvGrpSpPr>
        <p:grpSpPr>
          <a:xfrm>
            <a:off x="446844" y="4402937"/>
            <a:ext cx="3700134" cy="739220"/>
            <a:chOff x="446844" y="3743718"/>
            <a:chExt cx="3700134" cy="739220"/>
          </a:xfrm>
        </p:grpSpPr>
        <p:grpSp>
          <p:nvGrpSpPr>
            <p:cNvPr id="52" name="组合 51"/>
            <p:cNvGrpSpPr/>
            <p:nvPr/>
          </p:nvGrpSpPr>
          <p:grpSpPr>
            <a:xfrm>
              <a:off x="446844" y="4088803"/>
              <a:ext cx="3700134" cy="394135"/>
              <a:chOff x="425580" y="775448"/>
              <a:chExt cx="3700134" cy="394135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425580" y="775452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042269" y="775451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1658958" y="775450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2275647" y="775450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892336" y="775449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3509025" y="775448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53" name="Picture 4" descr="Image result for dollar clipart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3599" y="3743720"/>
              <a:ext cx="616689" cy="259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4" descr="Image result for dollar clipart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289" y="3743718"/>
              <a:ext cx="616689" cy="259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5" name="箭头: 下 64"/>
          <p:cNvSpPr/>
          <p:nvPr/>
        </p:nvSpPr>
        <p:spPr>
          <a:xfrm>
            <a:off x="2036413" y="5208357"/>
            <a:ext cx="520995" cy="394132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9" name="组合 2048"/>
          <p:cNvGrpSpPr/>
          <p:nvPr/>
        </p:nvGrpSpPr>
        <p:grpSpPr>
          <a:xfrm>
            <a:off x="446844" y="5668691"/>
            <a:ext cx="3700134" cy="722259"/>
            <a:chOff x="446844" y="5009472"/>
            <a:chExt cx="3700134" cy="722259"/>
          </a:xfrm>
        </p:grpSpPr>
        <p:grpSp>
          <p:nvGrpSpPr>
            <p:cNvPr id="67" name="组合 66"/>
            <p:cNvGrpSpPr/>
            <p:nvPr/>
          </p:nvGrpSpPr>
          <p:grpSpPr>
            <a:xfrm>
              <a:off x="446844" y="5337596"/>
              <a:ext cx="3700134" cy="394135"/>
              <a:chOff x="425580" y="775448"/>
              <a:chExt cx="3700134" cy="394135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425580" y="775452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1042269" y="775451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658958" y="775450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2275647" y="775450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2892336" y="775449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3509025" y="775448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6" name="Picture 4" descr="Image result for dollar clipart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6910" y="5009472"/>
              <a:ext cx="616689" cy="259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50" name="文本框 2049"/>
          <p:cNvSpPr txBox="1"/>
          <p:nvPr/>
        </p:nvSpPr>
        <p:spPr>
          <a:xfrm>
            <a:off x="7312707" y="113480"/>
            <a:ext cx="15499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Amortized </a:t>
            </a:r>
            <a:br>
              <a:rPr lang="en-US" sz="2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Total Cost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4593518" y="113480"/>
            <a:ext cx="1400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Actual </a:t>
            </a:r>
            <a:br>
              <a:rPr lang="en-US" sz="2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Total Cost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051" name="组合 2050"/>
          <p:cNvGrpSpPr/>
          <p:nvPr/>
        </p:nvGrpSpPr>
        <p:grpSpPr>
          <a:xfrm>
            <a:off x="4593518" y="1442108"/>
            <a:ext cx="4251489" cy="394132"/>
            <a:chOff x="4593518" y="1442108"/>
            <a:chExt cx="4251489" cy="394132"/>
          </a:xfrm>
        </p:grpSpPr>
        <p:grpSp>
          <p:nvGrpSpPr>
            <p:cNvPr id="24" name="组合 23"/>
            <p:cNvGrpSpPr/>
            <p:nvPr/>
          </p:nvGrpSpPr>
          <p:grpSpPr>
            <a:xfrm>
              <a:off x="7315925" y="1442108"/>
              <a:ext cx="1529082" cy="394132"/>
              <a:chOff x="5522122" y="782889"/>
              <a:chExt cx="1529082" cy="394132"/>
            </a:xfrm>
          </p:grpSpPr>
          <p:pic>
            <p:nvPicPr>
              <p:cNvPr id="23" name="Picture 4" descr="Image result for dollar clipart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22122" y="782889"/>
                <a:ext cx="938411" cy="3941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6524328" y="807689"/>
                    <a:ext cx="52687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22" name="文本框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4328" y="807689"/>
                    <a:ext cx="526876" cy="369332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文本框 82"/>
                <p:cNvSpPr txBox="1"/>
                <p:nvPr/>
              </p:nvSpPr>
              <p:spPr>
                <a:xfrm>
                  <a:off x="4593518" y="1454508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83" name="文本框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3518" y="1454508"/>
                  <a:ext cx="238848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grpSp>
        <p:nvGrpSpPr>
          <p:cNvPr id="2053" name="组合 2052"/>
          <p:cNvGrpSpPr/>
          <p:nvPr/>
        </p:nvGrpSpPr>
        <p:grpSpPr>
          <a:xfrm>
            <a:off x="4593518" y="2710771"/>
            <a:ext cx="4248271" cy="394132"/>
            <a:chOff x="4593518" y="2710771"/>
            <a:chExt cx="4248271" cy="394132"/>
          </a:xfrm>
        </p:grpSpPr>
        <p:grpSp>
          <p:nvGrpSpPr>
            <p:cNvPr id="38" name="组合 37"/>
            <p:cNvGrpSpPr/>
            <p:nvPr/>
          </p:nvGrpSpPr>
          <p:grpSpPr>
            <a:xfrm>
              <a:off x="7312707" y="2710771"/>
              <a:ext cx="1529082" cy="394132"/>
              <a:chOff x="5522122" y="782889"/>
              <a:chExt cx="1529082" cy="394132"/>
            </a:xfrm>
          </p:grpSpPr>
          <p:pic>
            <p:nvPicPr>
              <p:cNvPr id="39" name="Picture 4" descr="Image result for dollar clipart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22122" y="782889"/>
                <a:ext cx="938411" cy="3941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6524328" y="807689"/>
                    <a:ext cx="52687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40" name="文本框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4328" y="807689"/>
                    <a:ext cx="526876" cy="369332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文本框 83"/>
                <p:cNvSpPr txBox="1"/>
                <p:nvPr/>
              </p:nvSpPr>
              <p:spPr>
                <a:xfrm>
                  <a:off x="4593518" y="2723171"/>
                  <a:ext cx="134492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84" name="文本框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3518" y="2723171"/>
                  <a:ext cx="1344920" cy="36933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grpSp>
        <p:nvGrpSpPr>
          <p:cNvPr id="2054" name="组合 2053"/>
          <p:cNvGrpSpPr/>
          <p:nvPr/>
        </p:nvGrpSpPr>
        <p:grpSpPr>
          <a:xfrm>
            <a:off x="4572000" y="3959564"/>
            <a:ext cx="4269789" cy="394132"/>
            <a:chOff x="4572000" y="3959564"/>
            <a:chExt cx="4269789" cy="394132"/>
          </a:xfrm>
        </p:grpSpPr>
        <p:grpSp>
          <p:nvGrpSpPr>
            <p:cNvPr id="61" name="组合 60"/>
            <p:cNvGrpSpPr/>
            <p:nvPr/>
          </p:nvGrpSpPr>
          <p:grpSpPr>
            <a:xfrm>
              <a:off x="7312707" y="3959564"/>
              <a:ext cx="1529082" cy="394132"/>
              <a:chOff x="5522122" y="782889"/>
              <a:chExt cx="1529082" cy="394132"/>
            </a:xfrm>
          </p:grpSpPr>
          <p:pic>
            <p:nvPicPr>
              <p:cNvPr id="62" name="Picture 4" descr="Image result for dollar clipart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22122" y="782889"/>
                <a:ext cx="938411" cy="3941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6524328" y="807689"/>
                    <a:ext cx="52687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63" name="文本框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4328" y="807689"/>
                    <a:ext cx="526876" cy="369332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文本框 85"/>
                <p:cNvSpPr txBox="1"/>
                <p:nvPr/>
              </p:nvSpPr>
              <p:spPr>
                <a:xfrm>
                  <a:off x="4572000" y="3971964"/>
                  <a:ext cx="134492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86" name="文本框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971964"/>
                  <a:ext cx="1344920" cy="369332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grpSp>
        <p:nvGrpSpPr>
          <p:cNvPr id="2055" name="组合 2054"/>
          <p:cNvGrpSpPr/>
          <p:nvPr/>
        </p:nvGrpSpPr>
        <p:grpSpPr>
          <a:xfrm>
            <a:off x="4593518" y="5208357"/>
            <a:ext cx="4248271" cy="394132"/>
            <a:chOff x="4593518" y="5208357"/>
            <a:chExt cx="4248271" cy="394132"/>
          </a:xfrm>
        </p:grpSpPr>
        <p:grpSp>
          <p:nvGrpSpPr>
            <p:cNvPr id="78" name="组合 77"/>
            <p:cNvGrpSpPr/>
            <p:nvPr/>
          </p:nvGrpSpPr>
          <p:grpSpPr>
            <a:xfrm>
              <a:off x="7312707" y="5208357"/>
              <a:ext cx="1529082" cy="394132"/>
              <a:chOff x="5522122" y="782889"/>
              <a:chExt cx="1529082" cy="394132"/>
            </a:xfrm>
          </p:grpSpPr>
          <p:pic>
            <p:nvPicPr>
              <p:cNvPr id="79" name="Picture 4" descr="Image result for dollar clipart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22122" y="782889"/>
                <a:ext cx="938411" cy="3941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文本框 79"/>
                  <p:cNvSpPr txBox="1"/>
                  <p:nvPr/>
                </p:nvSpPr>
                <p:spPr>
                  <a:xfrm>
                    <a:off x="6524328" y="807689"/>
                    <a:ext cx="52687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80" name="文本框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4328" y="807689"/>
                    <a:ext cx="526876" cy="369332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文本框 86"/>
                <p:cNvSpPr txBox="1"/>
                <p:nvPr/>
              </p:nvSpPr>
              <p:spPr>
                <a:xfrm>
                  <a:off x="4593518" y="5233157"/>
                  <a:ext cx="134492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87" name="文本框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3518" y="5233157"/>
                  <a:ext cx="1344920" cy="369332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6" grpId="0" animBg="1"/>
      <p:bldP spid="50" grpId="0" animBg="1"/>
      <p:bldP spid="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Amortized Analysis</a:t>
            </a:r>
            <a:br>
              <a:rPr lang="en-US" dirty="0"/>
            </a:br>
            <a:r>
              <a:rPr lang="en-US" dirty="0"/>
              <a:t>The Potential Method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/>
                  <a:t>Consider a sequence operations: </a:t>
                </a:r>
                <a:br>
                  <a:rPr lang="en-US" sz="22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= actual cost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baseline="30000" dirty="0" err="1"/>
                  <a:t>th</a:t>
                </a:r>
                <a:r>
                  <a:rPr lang="en-US" sz="2200" dirty="0"/>
                  <a:t> op.; 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sz="22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2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2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200" dirty="0"/>
                  <a:t> = amortized cost of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baseline="30000" dirty="0" err="1"/>
                  <a:t>th</a:t>
                </a:r>
                <a:r>
                  <a:rPr lang="en-US" sz="2200" dirty="0"/>
                  <a:t> op.</a:t>
                </a:r>
                <a:endParaRPr lang="en-US" sz="2200" dirty="0"/>
              </a:p>
              <a:p>
                <a:pPr>
                  <a:spcBef>
                    <a:spcPts val="600"/>
                  </a:spcBef>
                </a:pPr>
                <a:r>
                  <a:rPr lang="en-US" sz="2200" dirty="0"/>
                  <a:t>For the amortized cost to be valid:</a:t>
                </a:r>
                <a:br>
                  <a:rPr lang="en-US" sz="22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acc>
                          <m:accPr>
                            <m:ctrlPr>
                              <a:rPr lang="en-US" sz="2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>
                  <a:spcBef>
                    <a:spcPts val="2400"/>
                  </a:spcBef>
                </a:pPr>
                <a:r>
                  <a:rPr lang="en-US" sz="2000" dirty="0"/>
                  <a:t>Design a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potential function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2000" dirty="0"/>
                  <a:t> that maps D.S. status to real values.</a:t>
                </a:r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: initial potential of D.S., usually set to 0.</a:t>
                </a:r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: potential of D.S. after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operation.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Define 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For amortized cost to be valid, need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“Potential” is like the </a:t>
                </a: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balance in account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in “Counting Method”.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1800" dirty="0"/>
                  <a:t>Potential slowly accumulates during “cheap” operations (deposit).</a:t>
                </a:r>
                <a:endParaRPr lang="en-US" sz="1800" dirty="0"/>
              </a:p>
              <a:p>
                <a:pPr lvl="1">
                  <a:spcBef>
                    <a:spcPts val="600"/>
                  </a:spcBef>
                </a:pPr>
                <a:r>
                  <a:rPr lang="en-US" sz="1800" dirty="0"/>
                  <a:t>Potential drops a lot after an “expensive” operation (withdraw).</a:t>
                </a:r>
                <a:endParaRPr lang="en-US" sz="18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But the Potential Method could be more powerful in general…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1"/>
                <a:stretch>
                  <a:fillRect t="-7" b="-18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Potential Method</a:t>
            </a:r>
            <a:br>
              <a:rPr lang="en-US" dirty="0"/>
            </a:br>
            <a:r>
              <a:rPr lang="en-US" dirty="0"/>
              <a:t>Example: Binary Counter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2400"/>
                  </a:spcBef>
                </a:pPr>
                <a:r>
                  <a:rPr lang="en-US" sz="2000" dirty="0"/>
                  <a:t>Design a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potential function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2000" dirty="0"/>
                  <a:t> that maps D.S. status to real values.</a:t>
                </a:r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: initial potential of D.S., usually set to 0.</a:t>
                </a:r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: potential of D.S. after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operation.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Define 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, need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1800"/>
                  </a:spcBef>
                </a:pPr>
                <a:r>
                  <a:rPr lang="en-US" sz="2000" dirty="0"/>
                  <a:t>How to define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/>
                  <a:t>for Binary Counter?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(Recall potential is like “balance”.)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= number </a:t>
                </a:r>
                <a:r>
                  <a:rPr lang="en-US" sz="2000" dirty="0"/>
                  <a:t>of 1s in the array after the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b="1" dirty="0"/>
                  <a:t>Inc</a:t>
                </a:r>
                <a:r>
                  <a:rPr lang="en-US" sz="2000" dirty="0"/>
                  <a:t> operation.</a:t>
                </a:r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Clearly 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” is satisfied, how large is 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?</a:t>
                </a:r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mr>
                    </m:m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mr>
                    </m:m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 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bits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bits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mr>
                      <m:m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#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bits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#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bits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mr>
                    </m:m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acc>
                      <m:acc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nor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bits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29" name="组合 28"/>
          <p:cNvGrpSpPr/>
          <p:nvPr/>
        </p:nvGrpSpPr>
        <p:grpSpPr>
          <a:xfrm>
            <a:off x="6661197" y="5167312"/>
            <a:ext cx="1854153" cy="1240773"/>
            <a:chOff x="3961573" y="4418797"/>
            <a:chExt cx="1854153" cy="1240773"/>
          </a:xfrm>
        </p:grpSpPr>
        <p:grpSp>
          <p:nvGrpSpPr>
            <p:cNvPr id="21" name="组合 20"/>
            <p:cNvGrpSpPr/>
            <p:nvPr/>
          </p:nvGrpSpPr>
          <p:grpSpPr>
            <a:xfrm>
              <a:off x="3966222" y="4418797"/>
              <a:ext cx="1849504" cy="387122"/>
              <a:chOff x="3966222" y="4418797"/>
              <a:chExt cx="1849504" cy="387122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3966222" y="4418801"/>
                <a:ext cx="308063" cy="3871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274848" y="4418797"/>
                <a:ext cx="308063" cy="3871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582911" y="4418797"/>
                <a:ext cx="308063" cy="3871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890974" y="4418797"/>
                <a:ext cx="308063" cy="3871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199600" y="4418798"/>
                <a:ext cx="308063" cy="3871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507663" y="4418797"/>
                <a:ext cx="308063" cy="3871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736942" y="4805915"/>
              <a:ext cx="989868" cy="461665"/>
              <a:chOff x="2499211" y="4876178"/>
              <a:chExt cx="989868" cy="461665"/>
            </a:xfrm>
          </p:grpSpPr>
          <p:sp>
            <p:nvSpPr>
              <p:cNvPr id="19" name="箭头: 下 18"/>
              <p:cNvSpPr/>
              <p:nvPr/>
            </p:nvSpPr>
            <p:spPr>
              <a:xfrm>
                <a:off x="2499211" y="4913452"/>
                <a:ext cx="264971" cy="387119"/>
              </a:xfrm>
              <a:prstGeom prst="downArrow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736950" y="4876178"/>
                <a:ext cx="752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Inc()</a:t>
                </a:r>
                <a:endParaRPr lang="en-US" sz="2400" b="1" dirty="0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961573" y="5272448"/>
              <a:ext cx="1849504" cy="387122"/>
              <a:chOff x="3966222" y="4418797"/>
              <a:chExt cx="1849504" cy="387122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966222" y="4418801"/>
                <a:ext cx="308063" cy="3871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274848" y="4418797"/>
                <a:ext cx="308063" cy="3871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582911" y="4418797"/>
                <a:ext cx="308063" cy="3871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890974" y="4418797"/>
                <a:ext cx="308063" cy="3871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1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5199600" y="4418798"/>
                <a:ext cx="308063" cy="3871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0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507663" y="4418797"/>
                <a:ext cx="308063" cy="3871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0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Back to </a:t>
            </a:r>
            <a:r>
              <a:rPr lang="en-US" sz="4000" b="1" dirty="0" err="1"/>
              <a:t>CircularArray</a:t>
            </a:r>
            <a:r>
              <a:rPr lang="en-US" sz="4000" dirty="0"/>
              <a:t> based </a:t>
            </a:r>
            <a:r>
              <a:rPr lang="en-US" sz="4000" b="1" dirty="0"/>
              <a:t>Queue</a:t>
            </a:r>
            <a:endParaRPr lang="en-US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Problem:</a:t>
                </a:r>
                <a:r>
                  <a:rPr lang="en-US" sz="2000" dirty="0"/>
                  <a:t> Array has limited size, what to do when it’s full?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Solution:</a:t>
                </a:r>
                <a:r>
                  <a:rPr lang="en-US" sz="2000" dirty="0"/>
                  <a:t> Double the size when array is full and </a:t>
                </a:r>
                <a:r>
                  <a:rPr lang="en-US" sz="2000" b="1" dirty="0"/>
                  <a:t>Insert</a:t>
                </a:r>
                <a:r>
                  <a:rPr lang="en-US" sz="2000" dirty="0"/>
                  <a:t> comes. 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Copy items to new array, insert new item, and delete old array.</a:t>
                </a:r>
                <a:r>
                  <a:rPr lang="en-US" sz="2000" dirty="0"/>
                  <a:t>)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Solution is Good:</a:t>
                </a:r>
                <a:r>
                  <a:rPr lang="en-US" sz="2000" dirty="0"/>
                  <a:t> amortized cost of </a:t>
                </a:r>
                <a:r>
                  <a:rPr lang="en-US" sz="2000" b="1" dirty="0"/>
                  <a:t>Insert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Remove</a:t>
                </a:r>
                <a:r>
                  <a:rPr lang="en-US" sz="2000" dirty="0"/>
                  <a:t> both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>
                  <a:spcBef>
                    <a:spcPts val="18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New Problem:</a:t>
                </a:r>
                <a:r>
                  <a:rPr lang="en-US" sz="2000" dirty="0"/>
                  <a:t> Lots of </a:t>
                </a:r>
                <a:r>
                  <a:rPr lang="en-US" sz="2000" b="1" dirty="0"/>
                  <a:t>Insert</a:t>
                </a:r>
                <a:r>
                  <a:rPr lang="en-US" sz="2000" dirty="0"/>
                  <a:t>, then lots of </a:t>
                </a:r>
                <a:r>
                  <a:rPr lang="en-US" sz="2000" b="1" dirty="0"/>
                  <a:t>Remove</a:t>
                </a:r>
                <a:r>
                  <a:rPr lang="en-US" sz="2000" dirty="0"/>
                  <a:t>. A lot of space wasted!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Solution:</a:t>
                </a:r>
                <a:r>
                  <a:rPr lang="en-US" sz="2000" dirty="0"/>
                  <a:t> Reduce array size to half when array only half loaded after </a:t>
                </a:r>
                <a:r>
                  <a:rPr lang="en-US" sz="2000" b="1" dirty="0"/>
                  <a:t>Remove</a:t>
                </a:r>
                <a:r>
                  <a:rPr lang="en-US" sz="2000" dirty="0"/>
                  <a:t>. 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Allocate new array of half size, copy items to new array, and delete old array.</a:t>
                </a:r>
                <a:r>
                  <a:rPr lang="en-US" sz="2000" dirty="0"/>
                  <a:t>)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Does the above solution achieves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 amortized cost?</a:t>
                </a:r>
                <a:endParaRPr lang="en-US" sz="20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No!</a:t>
                </a:r>
                <a:r>
                  <a:rPr lang="en-US" sz="2000" dirty="0"/>
                  <a:t> Consider a full array and following ops: </a:t>
                </a:r>
                <a:r>
                  <a:rPr lang="en-US" sz="2000" b="1" dirty="0"/>
                  <a:t>Insert</a:t>
                </a:r>
                <a:r>
                  <a:rPr lang="en-US" sz="2000" dirty="0"/>
                  <a:t>, </a:t>
                </a:r>
                <a:r>
                  <a:rPr lang="en-US" sz="2000" b="1" dirty="0"/>
                  <a:t>Remove</a:t>
                </a:r>
                <a:r>
                  <a:rPr lang="en-US" sz="2000" dirty="0"/>
                  <a:t>, </a:t>
                </a:r>
                <a:r>
                  <a:rPr lang="en-US" sz="2000" b="1" dirty="0"/>
                  <a:t>Insert</a:t>
                </a:r>
                <a:r>
                  <a:rPr lang="en-US" sz="2000" dirty="0"/>
                  <a:t>, </a:t>
                </a:r>
                <a:r>
                  <a:rPr lang="en-US" sz="2000" b="1" dirty="0"/>
                  <a:t>Remove</a:t>
                </a:r>
                <a:r>
                  <a:rPr lang="en-US" sz="2000" dirty="0"/>
                  <a:t>, …</a:t>
                </a:r>
                <a:endParaRPr lang="en-US" sz="2000" dirty="0"/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Better solutions? How to prove new solutions indeed “better”?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Ch.17 (including 17.4)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Implement </a:t>
            </a:r>
            <a:r>
              <a:rPr lang="en-US" sz="4000" b="1" dirty="0"/>
              <a:t>Queue</a:t>
            </a:r>
            <a:r>
              <a:rPr lang="en-US" sz="4000" dirty="0"/>
              <a:t> with </a:t>
            </a:r>
            <a:r>
              <a:rPr lang="en-US" sz="4000" b="1" dirty="0" err="1"/>
              <a:t>CircularArray</a:t>
            </a:r>
            <a:endParaRPr lang="en-US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31778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/>
                  <a:t>CircularArray</a:t>
                </a:r>
                <a:r>
                  <a:rPr lang="en-US" sz="2400" dirty="0"/>
                  <a:t> supports </a:t>
                </a:r>
                <a:r>
                  <a:rPr lang="en-US" sz="2400" b="1" dirty="0"/>
                  <a:t>Queue</a:t>
                </a:r>
                <a:r>
                  <a:rPr lang="en-US" sz="2400" dirty="0"/>
                  <a:t> operations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/>
                  <a:t> time.</a:t>
                </a: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But what to do when the array is full?!</a:t>
                </a:r>
                <a:endParaRPr lang="en-US" sz="2400" dirty="0"/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sz="2000" dirty="0"/>
                  <a:t>Allocate a new array of double size.</a:t>
                </a:r>
                <a:endParaRPr lang="en-US" sz="2000" dirty="0"/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sz="2000" dirty="0"/>
                  <a:t>Copy existing items to the new array, and insert new element.</a:t>
                </a:r>
                <a:endParaRPr lang="en-US" sz="2000" dirty="0"/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sz="2000" dirty="0"/>
                  <a:t>Delete old array.</a:t>
                </a:r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But now the </a:t>
                </a:r>
                <a:r>
                  <a:rPr lang="en-US" sz="2400" b="1" dirty="0"/>
                  <a:t>Insert</a:t>
                </a:r>
                <a:r>
                  <a:rPr lang="en-US" sz="2400" dirty="0"/>
                  <a:t> operation may take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time!</a:t>
                </a: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So a sequence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operations can take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time?!</a:t>
                </a:r>
                <a:endParaRPr 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3177863"/>
              </a:xfrm>
              <a:blipFill rotWithShape="1">
                <a:blip r:embed="rId1"/>
                <a:stretch>
                  <a:fillRect t="-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32" name="组合 31"/>
          <p:cNvGrpSpPr/>
          <p:nvPr/>
        </p:nvGrpSpPr>
        <p:grpSpPr>
          <a:xfrm>
            <a:off x="628650" y="5167311"/>
            <a:ext cx="2571194" cy="883827"/>
            <a:chOff x="628650" y="4894398"/>
            <a:chExt cx="2571194" cy="883827"/>
          </a:xfrm>
        </p:grpSpPr>
        <p:grpSp>
          <p:nvGrpSpPr>
            <p:cNvPr id="5" name="组合 4"/>
            <p:cNvGrpSpPr/>
            <p:nvPr/>
          </p:nvGrpSpPr>
          <p:grpSpPr>
            <a:xfrm>
              <a:off x="628650" y="5408893"/>
              <a:ext cx="2571194" cy="369332"/>
              <a:chOff x="4975041" y="2749770"/>
              <a:chExt cx="2571194" cy="369332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4975041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529756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f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5620089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a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5942613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e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6265137" y="2749770"/>
                <a:ext cx="32252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q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582424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6904948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722223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</p:grpSp>
        <p:cxnSp>
          <p:nvCxnSpPr>
            <p:cNvPr id="7" name="直接箭头连接符 6"/>
            <p:cNvCxnSpPr>
              <a:endCxn id="20" idx="0"/>
            </p:cNvCxnSpPr>
            <p:nvPr/>
          </p:nvCxnSpPr>
          <p:spPr>
            <a:xfrm>
              <a:off x="1107190" y="5198509"/>
              <a:ext cx="5984" cy="21038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781352" y="4894398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409020205090404" pitchFamily="49" charset="0"/>
                </a:rPr>
                <a:t>head</a:t>
              </a:r>
              <a:endParaRPr lang="en-US" dirty="0">
                <a:solidFill>
                  <a:schemeClr val="accent2"/>
                </a:solidFill>
                <a:cs typeface="Courier New" panose="02070409020205090404" pitchFamily="49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842410" y="4894398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409020205090404" pitchFamily="49" charset="0"/>
                </a:rPr>
                <a:t>tail</a:t>
              </a:r>
              <a:endParaRPr lang="en-US" dirty="0">
                <a:solidFill>
                  <a:schemeClr val="accent2"/>
                </a:solidFill>
                <a:cs typeface="Courier New" panose="02070409020205090404" pitchFamily="49" charset="0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2089186" y="5198509"/>
              <a:ext cx="5984" cy="21038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479709" y="5162966"/>
            <a:ext cx="2720135" cy="883827"/>
            <a:chOff x="3715551" y="4381906"/>
            <a:chExt cx="2720135" cy="883827"/>
          </a:xfrm>
        </p:grpSpPr>
        <p:grpSp>
          <p:nvGrpSpPr>
            <p:cNvPr id="48" name="组合 47"/>
            <p:cNvGrpSpPr/>
            <p:nvPr/>
          </p:nvGrpSpPr>
          <p:grpSpPr>
            <a:xfrm>
              <a:off x="3864492" y="4896401"/>
              <a:ext cx="2571194" cy="369332"/>
              <a:chOff x="4975041" y="2749770"/>
              <a:chExt cx="2571194" cy="369332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4975041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529756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f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5620089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a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5942613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e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6265137" y="2749770"/>
                <a:ext cx="32252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q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6582424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6904948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d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722223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a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</p:grpSp>
        <p:cxnSp>
          <p:nvCxnSpPr>
            <p:cNvPr id="49" name="直接箭头连接符 48"/>
            <p:cNvCxnSpPr>
              <a:endCxn id="54" idx="0"/>
            </p:cNvCxnSpPr>
            <p:nvPr/>
          </p:nvCxnSpPr>
          <p:spPr>
            <a:xfrm>
              <a:off x="4343032" y="4686017"/>
              <a:ext cx="5984" cy="21038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4146583" y="4381906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409020205090404" pitchFamily="49" charset="0"/>
                </a:rPr>
                <a:t>head</a:t>
              </a:r>
              <a:endParaRPr lang="en-US" dirty="0">
                <a:solidFill>
                  <a:schemeClr val="accent2"/>
                </a:solidFill>
                <a:cs typeface="Courier New" panose="02070409020205090404" pitchFamily="49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3715551" y="4381906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409020205090404" pitchFamily="49" charset="0"/>
                </a:rPr>
                <a:t>tail</a:t>
              </a:r>
              <a:endParaRPr lang="en-US" dirty="0">
                <a:solidFill>
                  <a:schemeClr val="accent2"/>
                </a:solidFill>
                <a:cs typeface="Courier New" panose="02070409020205090404" pitchFamily="49" charset="0"/>
              </a:endParaRPr>
            </a:p>
          </p:txBody>
        </p:sp>
        <p:cxnSp>
          <p:nvCxnSpPr>
            <p:cNvPr id="52" name="直接箭头连接符 51"/>
            <p:cNvCxnSpPr/>
            <p:nvPr/>
          </p:nvCxnSpPr>
          <p:spPr>
            <a:xfrm>
              <a:off x="4032476" y="4686017"/>
              <a:ext cx="5984" cy="21038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文本框 61"/>
          <p:cNvSpPr txBox="1"/>
          <p:nvPr/>
        </p:nvSpPr>
        <p:spPr>
          <a:xfrm>
            <a:off x="2404446" y="4760684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Insert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(x)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3661410" y="5677461"/>
            <a:ext cx="5140912" cy="369332"/>
            <a:chOff x="3661410" y="5677461"/>
            <a:chExt cx="5140912" cy="369332"/>
          </a:xfrm>
        </p:grpSpPr>
        <p:grpSp>
          <p:nvGrpSpPr>
            <p:cNvPr id="80" name="组合 79"/>
            <p:cNvGrpSpPr/>
            <p:nvPr/>
          </p:nvGrpSpPr>
          <p:grpSpPr>
            <a:xfrm>
              <a:off x="3661410" y="5677461"/>
              <a:ext cx="2893718" cy="369332"/>
              <a:chOff x="3661410" y="5677461"/>
              <a:chExt cx="2893718" cy="369332"/>
            </a:xfrm>
          </p:grpSpPr>
          <p:sp>
            <p:nvSpPr>
              <p:cNvPr id="63" name="文本框 62"/>
              <p:cNvSpPr txBox="1"/>
              <p:nvPr/>
            </p:nvSpPr>
            <p:spPr>
              <a:xfrm>
                <a:off x="3661410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E7E6E6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f</a:t>
                </a:r>
                <a:endParaRPr lang="en-US" dirty="0">
                  <a:solidFill>
                    <a:srgbClr val="E7E6E6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3983934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a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4306458" y="5677461"/>
                <a:ext cx="32252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e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4628982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q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4951506" y="5677461"/>
                <a:ext cx="32252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5268793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d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5591317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a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5908604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6231128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x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6553652" y="5677461"/>
              <a:ext cx="2248670" cy="369332"/>
              <a:chOff x="6553652" y="5677461"/>
              <a:chExt cx="2248670" cy="369332"/>
            </a:xfrm>
          </p:grpSpPr>
          <p:sp>
            <p:nvSpPr>
              <p:cNvPr id="72" name="文本框 71"/>
              <p:cNvSpPr txBox="1"/>
              <p:nvPr/>
            </p:nvSpPr>
            <p:spPr>
              <a:xfrm>
                <a:off x="6553652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f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6876176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a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7198700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e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7521224" y="5677461"/>
                <a:ext cx="32252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q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7838511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8161035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d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8478322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a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</p:grpSp>
      </p:grpSp>
      <p:grpSp>
        <p:nvGrpSpPr>
          <p:cNvPr id="81" name="组合 80"/>
          <p:cNvGrpSpPr/>
          <p:nvPr/>
        </p:nvGrpSpPr>
        <p:grpSpPr>
          <a:xfrm>
            <a:off x="3661410" y="5677461"/>
            <a:ext cx="2893718" cy="369332"/>
            <a:chOff x="3661410" y="5677461"/>
            <a:chExt cx="2893718" cy="369332"/>
          </a:xfrm>
        </p:grpSpPr>
        <p:sp>
          <p:nvSpPr>
            <p:cNvPr id="82" name="文本框 81"/>
            <p:cNvSpPr txBox="1"/>
            <p:nvPr/>
          </p:nvSpPr>
          <p:spPr>
            <a:xfrm>
              <a:off x="3661410" y="5677461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f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3983934" y="5677461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a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306458" y="5677461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e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628982" y="5677461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q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4951506" y="5677461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c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5268793" y="5677461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d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591317" y="5677461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a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5908604" y="5677461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c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6231128" y="5677461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x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6152912" y="5162966"/>
            <a:ext cx="475195" cy="514495"/>
            <a:chOff x="6152912" y="5162966"/>
            <a:chExt cx="475195" cy="514495"/>
          </a:xfrm>
        </p:grpSpPr>
        <p:sp>
          <p:nvSpPr>
            <p:cNvPr id="92" name="文本框 91"/>
            <p:cNvSpPr txBox="1"/>
            <p:nvPr/>
          </p:nvSpPr>
          <p:spPr>
            <a:xfrm>
              <a:off x="6152912" y="5162966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409020205090404" pitchFamily="49" charset="0"/>
                </a:rPr>
                <a:t>tail</a:t>
              </a:r>
              <a:endParaRPr lang="en-US" dirty="0">
                <a:solidFill>
                  <a:schemeClr val="accent2"/>
                </a:solidFill>
                <a:cs typeface="Courier New" panose="02070409020205090404" pitchFamily="49" charset="0"/>
              </a:endParaRPr>
            </a:p>
          </p:txBody>
        </p:sp>
        <p:cxnSp>
          <p:nvCxnSpPr>
            <p:cNvPr id="93" name="直接箭头连接符 92"/>
            <p:cNvCxnSpPr/>
            <p:nvPr/>
          </p:nvCxnSpPr>
          <p:spPr>
            <a:xfrm>
              <a:off x="6389356" y="5467077"/>
              <a:ext cx="5984" cy="21038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/>
          <p:cNvGrpSpPr/>
          <p:nvPr/>
        </p:nvGrpSpPr>
        <p:grpSpPr>
          <a:xfrm>
            <a:off x="3480912" y="5162966"/>
            <a:ext cx="654346" cy="514495"/>
            <a:chOff x="3480912" y="5162966"/>
            <a:chExt cx="654346" cy="514495"/>
          </a:xfrm>
        </p:grpSpPr>
        <p:sp>
          <p:nvSpPr>
            <p:cNvPr id="94" name="文本框 93"/>
            <p:cNvSpPr txBox="1"/>
            <p:nvPr/>
          </p:nvSpPr>
          <p:spPr>
            <a:xfrm>
              <a:off x="3480912" y="5162966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409020205090404" pitchFamily="49" charset="0"/>
                </a:rPr>
                <a:t>head</a:t>
              </a:r>
              <a:endParaRPr lang="en-US" dirty="0">
                <a:solidFill>
                  <a:schemeClr val="accent2"/>
                </a:solidFill>
                <a:cs typeface="Courier New" panose="02070409020205090404" pitchFamily="49" charset="0"/>
              </a:endParaRPr>
            </a:p>
          </p:txBody>
        </p:sp>
        <p:cxnSp>
          <p:nvCxnSpPr>
            <p:cNvPr id="95" name="直接箭头连接符 94"/>
            <p:cNvCxnSpPr/>
            <p:nvPr/>
          </p:nvCxnSpPr>
          <p:spPr>
            <a:xfrm>
              <a:off x="3806931" y="5467077"/>
              <a:ext cx="5984" cy="21038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矩形 97"/>
              <p:cNvSpPr/>
              <p:nvPr/>
            </p:nvSpPr>
            <p:spPr>
              <a:xfrm>
                <a:off x="5015894" y="2518649"/>
                <a:ext cx="708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98" name="矩形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94" y="2518649"/>
                <a:ext cx="70884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4" t="-65" r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矩形 98"/>
              <p:cNvSpPr/>
              <p:nvPr/>
            </p:nvSpPr>
            <p:spPr>
              <a:xfrm>
                <a:off x="3070554" y="3155794"/>
                <a:ext cx="708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99" name="矩形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554" y="3155794"/>
                <a:ext cx="70884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46" t="-130" r="73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矩形 99"/>
              <p:cNvSpPr/>
              <p:nvPr/>
            </p:nvSpPr>
            <p:spPr>
              <a:xfrm>
                <a:off x="7739636" y="2826468"/>
                <a:ext cx="7176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0" name="矩形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636" y="2826468"/>
                <a:ext cx="71763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6" t="-22" r="47" b="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01" name="文本框 100"/>
          <p:cNvSpPr txBox="1"/>
          <p:nvPr/>
        </p:nvSpPr>
        <p:spPr>
          <a:xfrm>
            <a:off x="4178783" y="4345332"/>
            <a:ext cx="3473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Correct but not tight!!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98" grpId="0"/>
      <p:bldP spid="99" grpId="0"/>
      <p:bldP spid="100" grpId="0"/>
      <p:bldP spid="1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Technique for analyzing “average cost”:</a:t>
                </a:r>
                <a:endParaRPr lang="en-US" sz="2400" dirty="0"/>
              </a:p>
              <a:p>
                <a:pPr lvl="1"/>
                <a:r>
                  <a:rPr lang="en-US" sz="2000" dirty="0"/>
                  <a:t>Often used in data structure analysis</a:t>
                </a:r>
                <a:endParaRPr lang="en-US" sz="2000" dirty="0"/>
              </a:p>
              <a:p>
                <a:pPr lvl="1"/>
                <a:r>
                  <a:rPr lang="en-US" sz="2000" dirty="0"/>
                  <a:t>(Expensive Op. and Cheap Op.) + (Expensive Op.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can’t be frequent</a:t>
                </a:r>
                <a:r>
                  <a:rPr lang="en-US" sz="2000" dirty="0"/>
                  <a:t>)</a:t>
                </a:r>
                <a:br>
                  <a:rPr lang="en-US" sz="2000" dirty="0"/>
                </a:br>
                <a:r>
                  <a:rPr lang="en-US" sz="2000" dirty="0"/>
                  <a:t>=&gt; Average cost of Op. for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any</a:t>
                </a:r>
                <a:r>
                  <a:rPr lang="en-US" sz="2000" dirty="0"/>
                  <a:t> sequence of Op. must be low.</a:t>
                </a:r>
                <a:endParaRPr lang="en-US" sz="2000" dirty="0"/>
              </a:p>
              <a:p>
                <a:pPr>
                  <a:spcBef>
                    <a:spcPts val="2400"/>
                  </a:spcBef>
                </a:pPr>
                <a:r>
                  <a:rPr lang="en-US" sz="2400" dirty="0"/>
                  <a:t>In some sense, like “pay in installments”.</a:t>
                </a:r>
                <a:endParaRPr lang="en-US" sz="2400" dirty="0"/>
              </a:p>
              <a:p>
                <a:pPr lvl="1"/>
                <a:r>
                  <a:rPr lang="en-US" sz="2000" dirty="0"/>
                  <a:t>Is using iPhone expensive?</a:t>
                </a:r>
                <a:endParaRPr lang="en-US" sz="2000" dirty="0"/>
              </a:p>
              <a:p>
                <a:pPr lvl="1"/>
                <a:r>
                  <a:rPr lang="en-US" sz="2000" dirty="0"/>
                  <a:t>Sure, average monthly salary in Jiangsu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8635</m:t>
                    </m:r>
                  </m:oMath>
                </a14:m>
                <a:r>
                  <a:rPr lang="en-US" sz="2000" dirty="0"/>
                  <a:t> /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5320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But you don’t but a new iPhone everyday!</a:t>
                </a:r>
                <a:br>
                  <a:rPr lang="en-US" sz="2000" dirty="0"/>
                </a:br>
                <a:r>
                  <a:rPr lang="en-US" sz="2000" dirty="0"/>
                  <a:t>Pay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550</m:t>
                    </m:r>
                  </m:oMath>
                </a14:m>
                <a:r>
                  <a:rPr lang="en-US" sz="2000" dirty="0"/>
                  <a:t> per month if new iPhone every other year.</a:t>
                </a: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0" y="6550223"/>
            <a:ext cx="6462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Salary data from: http://www.jiangsu.gov.cn/art/2021/6/18/art_34151_9852928.html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254765" y="4050752"/>
            <a:ext cx="1390125" cy="1958897"/>
            <a:chOff x="7125225" y="4048995"/>
            <a:chExt cx="1390125" cy="1958897"/>
          </a:xfrm>
        </p:grpSpPr>
        <p:sp>
          <p:nvSpPr>
            <p:cNvPr id="4" name="文本框 3"/>
            <p:cNvSpPr txBox="1"/>
            <p:nvPr/>
          </p:nvSpPr>
          <p:spPr>
            <a:xfrm>
              <a:off x="7125225" y="5361561"/>
              <a:ext cx="1390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RMB 12999</a:t>
              </a:r>
              <a:endParaRPr lang="en-US" sz="2000" dirty="0"/>
            </a:p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1TB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77363" y="4048995"/>
              <a:ext cx="1085850" cy="131256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Technique for analyzing “average cost”:</a:t>
                </a:r>
                <a:endParaRPr lang="en-US" sz="2400" dirty="0"/>
              </a:p>
              <a:p>
                <a:pPr lvl="1"/>
                <a:r>
                  <a:rPr lang="en-US" sz="2000" dirty="0"/>
                  <a:t>Often used in data structure analysis</a:t>
                </a:r>
                <a:endParaRPr lang="en-US" sz="2000" dirty="0"/>
              </a:p>
              <a:p>
                <a:pPr lvl="1"/>
                <a:r>
                  <a:rPr lang="en-US" sz="2000" dirty="0"/>
                  <a:t>(Expensive Op. and Cheap Op.) + (Expensive Op.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not frequent</a:t>
                </a:r>
                <a:r>
                  <a:rPr lang="en-US" sz="2000" dirty="0"/>
                  <a:t>)</a:t>
                </a:r>
                <a:br>
                  <a:rPr lang="en-US" sz="2000" dirty="0"/>
                </a:br>
                <a:r>
                  <a:rPr lang="en-US" sz="2000" dirty="0"/>
                  <a:t>=&gt; Average cost of Op. for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any</a:t>
                </a:r>
                <a:r>
                  <a:rPr lang="en-US" sz="2000" dirty="0"/>
                  <a:t> sequence of Op. must be low.</a:t>
                </a:r>
                <a:endParaRPr lang="en-US" sz="2000" dirty="0"/>
              </a:p>
              <a:p>
                <a:r>
                  <a:rPr lang="en-US" sz="2400" b="1" dirty="0"/>
                  <a:t>Definition:</a:t>
                </a:r>
                <a:r>
                  <a:rPr lang="en-US" sz="2400" dirty="0"/>
                  <a:t> Operation has </a:t>
                </a:r>
                <a:r>
                  <a:rPr lang="en-US" sz="2400" u="sng" dirty="0">
                    <a:solidFill>
                      <a:schemeClr val="accent1">
                        <a:lumMod val="75000"/>
                      </a:schemeClr>
                    </a:solidFill>
                  </a:rPr>
                  <a:t>amortized cost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, if for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every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/>
                  <a:t>, the total cost of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any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operations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acc>
                          <m:ac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the size of the data structure when applying the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baseline="30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op.)</a:t>
                </a:r>
                <a:endPara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sz="2400" dirty="0"/>
                  <a:t>Different operations may have different amortized costs.</a:t>
                </a: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Amortized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Consider a sequence operations: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= actual cost of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op.; 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 = amortized cost of the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op.</a:t>
                </a:r>
                <a:endParaRPr lang="en-US" sz="2400" dirty="0"/>
              </a:p>
              <a:p>
                <a:r>
                  <a:rPr lang="en-US" sz="2400" dirty="0"/>
                  <a:t>For the amortized cost to be valid: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acc>
                          <m:accPr>
                            <m:ctrlPr>
                              <a:rPr lang="en-US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Total cost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operations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acc>
                          <m:accPr>
                            <m:ctrlPr>
                              <a:rPr lang="en-US" sz="2400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  <a:r>
                  <a:rPr lang="en-US" sz="2400" dirty="0"/>
                  <a:t>, not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Average cost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operations is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acc>
                              <m:accPr>
                                <m:ctrlPr>
                                  <a:rPr lang="en-US" sz="2400" i="1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</m:num>
                      <m:den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400" dirty="0"/>
                  <a:t>, not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/>
                  <a:t>Definition:</a:t>
                </a:r>
                <a:r>
                  <a:rPr lang="en-US" sz="2400" dirty="0"/>
                  <a:t> Operation has </a:t>
                </a:r>
                <a:r>
                  <a:rPr lang="en-US" sz="2400" u="sng" dirty="0">
                    <a:solidFill>
                      <a:schemeClr val="accent1">
                        <a:lumMod val="75000"/>
                      </a:schemeClr>
                    </a:solidFill>
                  </a:rPr>
                  <a:t>amortized cost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, if for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every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/>
                  <a:t>, the total cost of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any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operations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acc>
                          <m:ac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the size of the data structure when applying the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baseline="30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op.)</a:t>
                </a:r>
                <a:endPara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sz="2400" dirty="0"/>
                  <a:t>Different operations may have different amortized costs.</a:t>
                </a:r>
                <a:endParaRPr lang="en-US" sz="2400" dirty="0"/>
              </a:p>
              <a:p>
                <a:pPr lvl="1"/>
                <a:r>
                  <a:rPr lang="en-US" sz="2000" dirty="0"/>
                  <a:t>Consider </a:t>
                </a:r>
                <a:r>
                  <a:rPr lang="en-US" sz="2000" b="1" dirty="0" err="1"/>
                  <a:t>CircularArray</a:t>
                </a:r>
                <a:r>
                  <a:rPr lang="en-US" sz="2000" dirty="0"/>
                  <a:t> implementation of </a:t>
                </a:r>
                <a:r>
                  <a:rPr lang="en-US" sz="2000" b="1" dirty="0"/>
                  <a:t>Queue</a:t>
                </a:r>
                <a:r>
                  <a:rPr lang="en-US" sz="2000" dirty="0"/>
                  <a:t>.</a:t>
                </a:r>
                <a:endParaRPr lang="en-US" sz="2000" dirty="0"/>
              </a:p>
              <a:p>
                <a:pPr lvl="1"/>
                <a:r>
                  <a:rPr lang="en-US" sz="2000" b="1" dirty="0"/>
                  <a:t>Insert</a:t>
                </a:r>
                <a:r>
                  <a:rPr lang="en-US" sz="2000" dirty="0"/>
                  <a:t> have amortized cost 2? (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/>
                  <a:t> if op. is </a:t>
                </a:r>
                <a:r>
                  <a:rPr lang="en-US" sz="2000" b="1" dirty="0"/>
                  <a:t>Insert</a:t>
                </a:r>
                <a:r>
                  <a:rPr lang="en-US" sz="2000" dirty="0"/>
                  <a:t>.)</a:t>
                </a:r>
                <a:endParaRPr lang="en-US" sz="2000" dirty="0"/>
              </a:p>
              <a:p>
                <a:pPr lvl="1"/>
                <a:r>
                  <a:rPr lang="en-US" sz="2000" b="1" dirty="0"/>
                  <a:t>Remove</a:t>
                </a:r>
                <a:r>
                  <a:rPr lang="en-US" sz="2000" dirty="0"/>
                  <a:t> has amortized cost 1? (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if op. is </a:t>
                </a:r>
                <a:r>
                  <a:rPr lang="en-US" sz="2000" b="1" dirty="0"/>
                  <a:t>Remove</a:t>
                </a:r>
                <a:r>
                  <a:rPr lang="en-US" sz="2000" dirty="0"/>
                  <a:t>.)</a:t>
                </a: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777591" y="6123541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c</a:t>
            </a:r>
            <a:endParaRPr lang="en-US" dirty="0">
              <a:solidFill>
                <a:schemeClr val="bg2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74953" y="4224485"/>
            <a:ext cx="173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Actual total cost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620157" y="4686150"/>
            <a:ext cx="7918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(c)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620156" y="4963149"/>
            <a:ext cx="7918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(c)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620155" y="5240148"/>
            <a:ext cx="7918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(c)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620155" y="5517147"/>
            <a:ext cx="7918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(c)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620155" y="5794146"/>
            <a:ext cx="7918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(c)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463458" y="4225313"/>
            <a:ext cx="213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Amortized total cost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870885" y="4686149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032515" y="4963149"/>
            <a:ext cx="9553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1+(1+1)=3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032515" y="5240148"/>
            <a:ext cx="9553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dirty="0"/>
              <a:t>3+(2+1)=6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402689" y="5517147"/>
            <a:ext cx="5818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dirty="0"/>
              <a:t>6+1=7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915496" y="5794146"/>
            <a:ext cx="107240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dirty="0"/>
              <a:t>7+(4+1)=12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531893" y="4686148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531893" y="4963149"/>
            <a:ext cx="5818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2+2=4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531893" y="5240147"/>
            <a:ext cx="5818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4+2=6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531893" y="5517147"/>
            <a:ext cx="5818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6+2=8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531893" y="5794145"/>
            <a:ext cx="69890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8+2=10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101591" y="6123541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409020205090404" pitchFamily="49" charset="0"/>
                <a:cs typeface="Courier New" panose="02070409020205090404" pitchFamily="49" charset="0"/>
              </a:rPr>
              <a:t>c</a:t>
            </a:r>
            <a:endParaRPr lang="en-US" dirty="0"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425950" y="6123542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409020205090404" pitchFamily="49" charset="0"/>
                <a:cs typeface="Courier New" panose="02070409020205090404" pitchFamily="49" charset="0"/>
              </a:rPr>
              <a:t>c</a:t>
            </a:r>
            <a:endParaRPr lang="en-US" dirty="0"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49950" y="6123542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c</a:t>
            </a:r>
            <a:endParaRPr lang="en-US" dirty="0">
              <a:solidFill>
                <a:schemeClr val="bg2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073950" y="6123541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409020205090404" pitchFamily="49" charset="0"/>
                <a:cs typeface="Courier New" panose="02070409020205090404" pitchFamily="49" charset="0"/>
              </a:rPr>
              <a:t>c</a:t>
            </a:r>
            <a:endParaRPr lang="en-US" dirty="0"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397950" y="6123541"/>
            <a:ext cx="972359" cy="369333"/>
            <a:chOff x="2397950" y="6123541"/>
            <a:chExt cx="972359" cy="369333"/>
          </a:xfrm>
        </p:grpSpPr>
        <p:sp>
          <p:nvSpPr>
            <p:cNvPr id="42" name="文本框 41"/>
            <p:cNvSpPr txBox="1"/>
            <p:nvPr/>
          </p:nvSpPr>
          <p:spPr>
            <a:xfrm>
              <a:off x="2397950" y="6123541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c</a:t>
              </a:r>
              <a:endParaRPr lang="en-US" dirty="0">
                <a:solidFill>
                  <a:schemeClr val="bg2"/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722309" y="6123542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c</a:t>
              </a:r>
              <a:endParaRPr lang="en-US" dirty="0">
                <a:solidFill>
                  <a:schemeClr val="bg2"/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046309" y="6123542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c</a:t>
              </a:r>
              <a:endParaRPr lang="en-US" dirty="0">
                <a:solidFill>
                  <a:schemeClr val="bg2"/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622964" y="4332205"/>
            <a:ext cx="2571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Ignore cost of array </a:t>
            </a:r>
            <a:br>
              <a:rPr lang="en-US" sz="2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alloc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and free for now.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934114" y="3636335"/>
            <a:ext cx="635827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934114" y="3990753"/>
            <a:ext cx="666816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200528" y="5794144"/>
            <a:ext cx="1154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&gt;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8" grpId="0"/>
      <p:bldP spid="19" grpId="0"/>
      <p:bldP spid="20" grpId="0"/>
      <p:bldP spid="21" grpId="0"/>
      <p:bldP spid="22" grpId="0"/>
      <p:bldP spid="23" grpId="0"/>
      <p:bldP spid="25" grpId="0"/>
      <p:bldP spid="26" grpId="0"/>
      <p:bldP spid="27" grpId="0"/>
      <p:bldP spid="28" grpId="0"/>
      <p:bldP spid="29" grpId="0"/>
      <p:bldP spid="30" grpId="0"/>
      <p:bldP spid="32" grpId="0"/>
      <p:bldP spid="33" grpId="0"/>
      <p:bldP spid="34" grpId="0"/>
      <p:bldP spid="35" grpId="0"/>
      <p:bldP spid="36" grpId="0"/>
      <p:bldP spid="38" grpId="0" animBg="1"/>
      <p:bldP spid="39" grpId="0" animBg="1"/>
      <p:bldP spid="40" grpId="0" animBg="1"/>
      <p:bldP spid="40" grpId="1" animBg="1"/>
      <p:bldP spid="41" grpId="0" animBg="1"/>
      <p:bldP spid="46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/>
                  <a:t>Definition:</a:t>
                </a:r>
                <a:r>
                  <a:rPr lang="en-US" sz="2400" dirty="0"/>
                  <a:t> Operation has </a:t>
                </a:r>
                <a:r>
                  <a:rPr lang="en-US" sz="2400" u="sng" dirty="0">
                    <a:solidFill>
                      <a:schemeClr val="accent1">
                        <a:lumMod val="75000"/>
                      </a:schemeClr>
                    </a:solidFill>
                  </a:rPr>
                  <a:t>amortized cost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, if for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every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/>
                  <a:t>, the total cost of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any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operations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acc>
                          <m:ac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the size of the data structure when applying the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baseline="30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op.)</a:t>
                </a:r>
                <a:endPara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sz="2400" dirty="0"/>
                  <a:t>Different operations may have different amortized costs.</a:t>
                </a:r>
                <a:endParaRPr lang="en-US" sz="2400" dirty="0"/>
              </a:p>
              <a:p>
                <a:pPr lvl="1"/>
                <a:r>
                  <a:rPr lang="en-US" sz="2000" dirty="0"/>
                  <a:t>Consider </a:t>
                </a:r>
                <a:r>
                  <a:rPr lang="en-US" sz="2000" b="1" dirty="0" err="1"/>
                  <a:t>CircularArray</a:t>
                </a:r>
                <a:r>
                  <a:rPr lang="en-US" sz="2000" dirty="0"/>
                  <a:t> implementation of </a:t>
                </a:r>
                <a:r>
                  <a:rPr lang="en-US" sz="2000" b="1" dirty="0"/>
                  <a:t>Queue</a:t>
                </a:r>
                <a:r>
                  <a:rPr lang="en-US" sz="2000" dirty="0"/>
                  <a:t>.</a:t>
                </a:r>
                <a:endParaRPr lang="en-US" sz="2000" dirty="0"/>
              </a:p>
              <a:p>
                <a:pPr lvl="1"/>
                <a:r>
                  <a:rPr lang="en-US" sz="2000" b="1" dirty="0"/>
                  <a:t>Insert</a:t>
                </a:r>
                <a:r>
                  <a:rPr lang="en-US" sz="2000" dirty="0"/>
                  <a:t> have amortized cost </a:t>
                </a:r>
                <a:r>
                  <a:rPr lang="en-US" sz="2000" dirty="0">
                    <a:solidFill>
                      <a:srgbClr val="C00000"/>
                    </a:solidFill>
                  </a:rPr>
                  <a:t>3</a:t>
                </a:r>
                <a:r>
                  <a:rPr lang="en-US" sz="2000" dirty="0"/>
                  <a:t>? (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000" dirty="0"/>
                  <a:t> if op. is </a:t>
                </a:r>
                <a:r>
                  <a:rPr lang="en-US" sz="2000" b="1" dirty="0"/>
                  <a:t>Insert</a:t>
                </a:r>
                <a:r>
                  <a:rPr lang="en-US" sz="2000" dirty="0"/>
                  <a:t>.)</a:t>
                </a:r>
                <a:endParaRPr lang="en-US" sz="2000" dirty="0"/>
              </a:p>
              <a:p>
                <a:pPr lvl="1"/>
                <a:r>
                  <a:rPr lang="en-US" sz="2000" b="1" dirty="0"/>
                  <a:t>Remove</a:t>
                </a:r>
                <a:r>
                  <a:rPr lang="en-US" sz="2000" dirty="0"/>
                  <a:t> has amortized cost 1? (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if op. is </a:t>
                </a:r>
                <a:r>
                  <a:rPr lang="en-US" sz="2000" b="1" dirty="0"/>
                  <a:t>Remove</a:t>
                </a:r>
                <a:r>
                  <a:rPr lang="en-US" sz="2000" dirty="0"/>
                  <a:t>.)</a:t>
                </a: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777591" y="6123541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c</a:t>
            </a:r>
            <a:endParaRPr lang="en-US" dirty="0">
              <a:solidFill>
                <a:schemeClr val="bg2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74953" y="4224485"/>
            <a:ext cx="173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Actual total cost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620157" y="4686150"/>
            <a:ext cx="7918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(c)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620156" y="4963149"/>
            <a:ext cx="7918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(c)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620155" y="5240148"/>
            <a:ext cx="7918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(c)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620155" y="5517147"/>
            <a:ext cx="7918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(c)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620155" y="5794146"/>
            <a:ext cx="7918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(c)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496059" y="6071145"/>
            <a:ext cx="91550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Remove</a:t>
            </a:r>
            <a:r>
              <a:rPr lang="en-US" dirty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463458" y="4225313"/>
            <a:ext cx="213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Amortized total cost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870885" y="4686149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032515" y="4963149"/>
            <a:ext cx="9553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1+(1+1)=3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032515" y="5240148"/>
            <a:ext cx="9553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dirty="0"/>
              <a:t>3+(2+1)=6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402689" y="5517147"/>
            <a:ext cx="5818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dirty="0"/>
              <a:t>6+1=7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915496" y="5794146"/>
            <a:ext cx="107240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dirty="0"/>
              <a:t>7+(4+1)=12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175001" y="6071145"/>
            <a:ext cx="8159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12+1=13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531893" y="4686148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531893" y="4963149"/>
            <a:ext cx="5818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3+3=6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531893" y="5240147"/>
            <a:ext cx="5818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6+3=9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531893" y="5517147"/>
            <a:ext cx="69890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9+3=12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531893" y="5794145"/>
            <a:ext cx="8159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12+3=15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531893" y="6071144"/>
            <a:ext cx="8159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15+1=16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101591" y="6123541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409020205090404" pitchFamily="49" charset="0"/>
                <a:cs typeface="Courier New" panose="02070409020205090404" pitchFamily="49" charset="0"/>
              </a:rPr>
              <a:t>c</a:t>
            </a:r>
            <a:endParaRPr lang="en-US" dirty="0"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425950" y="6123542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409020205090404" pitchFamily="49" charset="0"/>
                <a:cs typeface="Courier New" panose="02070409020205090404" pitchFamily="49" charset="0"/>
              </a:rPr>
              <a:t>c</a:t>
            </a:r>
            <a:endParaRPr lang="en-US" dirty="0"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49950" y="6123542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c</a:t>
            </a:r>
            <a:endParaRPr lang="en-US" dirty="0">
              <a:solidFill>
                <a:schemeClr val="bg2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073950" y="6123541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409020205090404" pitchFamily="49" charset="0"/>
                <a:cs typeface="Courier New" panose="02070409020205090404" pitchFamily="49" charset="0"/>
              </a:rPr>
              <a:t>c</a:t>
            </a:r>
            <a:endParaRPr lang="en-US" dirty="0"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397950" y="6123541"/>
            <a:ext cx="972359" cy="369333"/>
            <a:chOff x="2397950" y="6123541"/>
            <a:chExt cx="972359" cy="369333"/>
          </a:xfrm>
        </p:grpSpPr>
        <p:sp>
          <p:nvSpPr>
            <p:cNvPr id="42" name="文本框 41"/>
            <p:cNvSpPr txBox="1"/>
            <p:nvPr/>
          </p:nvSpPr>
          <p:spPr>
            <a:xfrm>
              <a:off x="2397950" y="6123541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c</a:t>
              </a:r>
              <a:endParaRPr lang="en-US" dirty="0">
                <a:solidFill>
                  <a:schemeClr val="bg2"/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722309" y="6123542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c</a:t>
              </a:r>
              <a:endParaRPr lang="en-US" dirty="0">
                <a:solidFill>
                  <a:schemeClr val="bg2"/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046309" y="6123542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c</a:t>
              </a:r>
              <a:endParaRPr lang="en-US" dirty="0">
                <a:solidFill>
                  <a:schemeClr val="bg2"/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622964" y="4332205"/>
            <a:ext cx="2571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Ignore cost of array </a:t>
            </a:r>
            <a:br>
              <a:rPr lang="en-US" sz="2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alloc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and free for now.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/>
              <p:cNvSpPr txBox="1"/>
              <p:nvPr/>
            </p:nvSpPr>
            <p:spPr>
              <a:xfrm rot="20977437">
                <a:off x="1092180" y="2877054"/>
                <a:ext cx="6959640" cy="91940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So </a:t>
                </a:r>
                <a:r>
                  <a:rPr lang="en-US" sz="2400" b="1" dirty="0" err="1">
                    <a:solidFill>
                      <a:schemeClr val="accent2">
                        <a:lumMod val="50000"/>
                      </a:schemeClr>
                    </a:solidFill>
                  </a:rPr>
                  <a:t>CircularArray</a:t>
                </a:r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operations has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amortized cost?</a:t>
                </a:r>
                <a:endParaRPr lang="en-US" sz="24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(Even though some op. can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.)</a:t>
                </a:r>
                <a:endParaRPr lang="en-US" sz="24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77437">
                <a:off x="1092180" y="2877054"/>
                <a:ext cx="6959640" cy="919401"/>
              </a:xfrm>
              <a:prstGeom prst="roundRect">
                <a:avLst/>
              </a:prstGeom>
              <a:blipFill rotWithShape="1">
                <a:blip r:embed="rId2"/>
                <a:stretch>
                  <a:fillRect l="-18" t="-64632" r="-9" b="-740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  <p:bldP spid="40" grpId="1" animBg="1"/>
      <p:bldP spid="41" grpId="0" animBg="1"/>
      <p:bldP spid="41" grpId="1" animBg="1"/>
      <p:bldP spid="46" grpId="0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Amortized Analysis</a:t>
            </a:r>
            <a:br>
              <a:rPr lang="en-US" dirty="0"/>
            </a:br>
            <a:r>
              <a:rPr lang="en-US" dirty="0"/>
              <a:t>The Accounting Method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Consider a sequence operations: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= actual cost of the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op.; 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 = amortized cost of the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op.</a:t>
                </a:r>
                <a:endParaRPr lang="en-US" sz="2400" dirty="0"/>
              </a:p>
              <a:p>
                <a:r>
                  <a:rPr lang="en-US" sz="2400" dirty="0"/>
                  <a:t>For the amortized cost to be valid: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acc>
                          <m:accPr>
                            <m:ctrlPr>
                              <a:rPr lang="en-US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Imagine you have a bank account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r>
                  <a:rPr lang="en-US" sz="2400" dirty="0"/>
                  <a:t>For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/>
                  <a:t>th</a:t>
                </a:r>
                <a:r>
                  <a:rPr lang="en-US" sz="2400" dirty="0"/>
                  <a:t> op., you spend 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 money:</a:t>
                </a:r>
                <a:endParaRPr lang="en-US" sz="2400" dirty="0"/>
              </a:p>
              <a:p>
                <a:pPr lvl="1"/>
                <a:r>
                  <a:rPr lang="en-US" sz="2000" dirty="0"/>
                  <a:t>Recall the actual cost of the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op.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pay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for the op., and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deposit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into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pay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for the op., and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withdraw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Amortized analysis valid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always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1"/>
                <a:stretch>
                  <a:fillRect t="-7" b="-16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Accounting Method</a:t>
            </a:r>
            <a:br>
              <a:rPr lang="en-US" dirty="0"/>
            </a:br>
            <a:r>
              <a:rPr lang="en-US" sz="4000" dirty="0"/>
              <a:t>Example: </a:t>
            </a:r>
            <a:r>
              <a:rPr lang="en-US" sz="4000" b="1" dirty="0" err="1"/>
              <a:t>CircularArray</a:t>
            </a:r>
            <a:r>
              <a:rPr lang="en-US" sz="4000" b="1" dirty="0"/>
              <a:t> </a:t>
            </a:r>
            <a:r>
              <a:rPr lang="en-US" sz="4000" dirty="0"/>
              <a:t>based</a:t>
            </a:r>
            <a:r>
              <a:rPr lang="en-US" sz="4000" b="1" dirty="0"/>
              <a:t> Queue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364808"/>
                <a:ext cx="8515350" cy="4802185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trlPr>
                          <a:rPr lang="en-US" sz="24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/>
                  <a:t> if the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op is </a:t>
                </a:r>
                <a:r>
                  <a:rPr lang="en-US" sz="2400" b="1" dirty="0"/>
                  <a:t>Insert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if the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op is </a:t>
                </a:r>
                <a:r>
                  <a:rPr lang="en-US" sz="2400" b="1" dirty="0"/>
                  <a:t>Remove</a:t>
                </a:r>
                <a:r>
                  <a:rPr lang="en-US" sz="2400" dirty="0"/>
                  <a:t>.</a:t>
                </a:r>
                <a:endParaRPr lang="en-US" sz="2400" dirty="0"/>
              </a:p>
              <a:p>
                <a:r>
                  <a:rPr lang="en-US" sz="2400" b="1" dirty="0"/>
                  <a:t>Goal:</a:t>
                </a:r>
                <a:r>
                  <a:rPr lang="en-US" sz="2400" dirty="0"/>
                  <a:t> Prove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acc>
                          <m:accPr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operations.</a:t>
                </a:r>
                <a:endParaRPr lang="en-US" sz="2400" dirty="0"/>
              </a:p>
              <a:p>
                <a:r>
                  <a:rPr lang="en-US" sz="2400" b="1" dirty="0"/>
                  <a:t>Strategy:</a:t>
                </a:r>
                <a:r>
                  <a:rPr lang="en-US" sz="2400" dirty="0"/>
                  <a:t> account always non-negative via induction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200" u="sng" dirty="0"/>
                  <a:t>[Basis]</a:t>
                </a:r>
                <a:r>
                  <a:rPr lang="en-US" sz="2200" dirty="0"/>
                  <a:t> Prior to 1</a:t>
                </a:r>
                <a:r>
                  <a:rPr lang="en-US" sz="2200" baseline="30000" dirty="0"/>
                  <a:t>st</a:t>
                </a:r>
                <a:r>
                  <a:rPr lang="en-US" sz="2200" dirty="0"/>
                  <a:t> op., account value is 0.</a:t>
                </a:r>
                <a:endParaRPr lang="en-US" sz="2200" dirty="0"/>
              </a:p>
              <a:p>
                <a:pPr>
                  <a:spcBef>
                    <a:spcPts val="600"/>
                  </a:spcBef>
                </a:pPr>
                <a:r>
                  <a:rPr lang="en-US" sz="2200" u="sng" dirty="0"/>
                  <a:t>[Hypothesis]</a:t>
                </a:r>
                <a:r>
                  <a:rPr lang="en-US" sz="2200" dirty="0"/>
                  <a:t> Prior to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baseline="30000" dirty="0" err="1"/>
                  <a:t>th</a:t>
                </a:r>
                <a:r>
                  <a:rPr lang="en-US" sz="2200" dirty="0"/>
                  <a:t> op., account value is always non-negative.</a:t>
                </a:r>
                <a:endParaRPr lang="en-US" sz="2200" dirty="0"/>
              </a:p>
              <a:p>
                <a:pPr>
                  <a:spcBef>
                    <a:spcPts val="600"/>
                  </a:spcBef>
                </a:pPr>
                <a:r>
                  <a:rPr lang="en-US" sz="2200" u="sng" dirty="0"/>
                  <a:t>[Inductive Step]</a:t>
                </a:r>
                <a:r>
                  <a:rPr lang="en-US" sz="2200" dirty="0"/>
                  <a:t> Consider the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baseline="30000" dirty="0" err="1"/>
                  <a:t>th</a:t>
                </a:r>
                <a:r>
                  <a:rPr lang="en-US" sz="2200" dirty="0"/>
                  <a:t> op.</a:t>
                </a:r>
                <a:endParaRPr lang="en-US" sz="2200" dirty="0"/>
              </a:p>
              <a:p>
                <a:pPr lvl="1">
                  <a:spcBef>
                    <a:spcPts val="300"/>
                  </a:spcBef>
                </a:pPr>
                <a:r>
                  <a:rPr lang="en-US" sz="1800" dirty="0"/>
                  <a:t>If it’s </a:t>
                </a:r>
                <a:r>
                  <a:rPr lang="en-US" sz="1800" b="1" dirty="0"/>
                  <a:t>Remove</a:t>
                </a:r>
                <a:r>
                  <a:rPr lang="en-US" sz="1800" dirty="0"/>
                  <a:t>, then we make no change to account value.</a:t>
                </a:r>
                <a:endParaRPr lang="en-US" sz="1800" dirty="0"/>
              </a:p>
              <a:p>
                <a:pPr lvl="1">
                  <a:spcBef>
                    <a:spcPts val="300"/>
                  </a:spcBef>
                </a:pPr>
                <a:r>
                  <a:rPr lang="en-US" sz="1800" dirty="0"/>
                  <a:t>If it’s </a:t>
                </a:r>
                <a:r>
                  <a:rPr lang="en-US" sz="1800" b="1" dirty="0"/>
                  <a:t>Insert</a:t>
                </a:r>
                <a:r>
                  <a:rPr lang="en-US" sz="1800" dirty="0"/>
                  <a:t> without expansion, we add 2 to account value.</a:t>
                </a:r>
                <a:endParaRPr lang="en-US" sz="1800" dirty="0"/>
              </a:p>
              <a:p>
                <a:pPr lvl="1">
                  <a:spcBef>
                    <a:spcPts val="300"/>
                  </a:spcBef>
                </a:pPr>
                <a:r>
                  <a:rPr lang="en-US" sz="1800" dirty="0"/>
                  <a:t>If it’s </a:t>
                </a:r>
                <a:r>
                  <a:rPr lang="en-US" sz="1800" b="1" dirty="0"/>
                  <a:t>Insert</a:t>
                </a:r>
                <a:r>
                  <a:rPr lang="en-US" sz="1800" dirty="0"/>
                  <a:t> with expansion. Assume expand from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.</a:t>
                </a:r>
                <a:br>
                  <a:rPr lang="en-US" sz="1800" dirty="0"/>
                </a:br>
                <a:r>
                  <a:rPr lang="en-US" sz="1800" dirty="0"/>
                  <a:t>Last expand must be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.</a:t>
                </a:r>
                <a:br>
                  <a:rPr lang="en-US" sz="1800" dirty="0"/>
                </a:br>
                <a:r>
                  <a:rPr lang="en-US" sz="1800" dirty="0"/>
                  <a:t>Since last expand, each </a:t>
                </a:r>
                <a:r>
                  <a:rPr lang="en-US" sz="1800" b="1" dirty="0"/>
                  <a:t>Insert</a:t>
                </a:r>
                <a:r>
                  <a:rPr lang="en-US" sz="1800" dirty="0"/>
                  <a:t> adds 2, each </a:t>
                </a:r>
                <a:r>
                  <a:rPr lang="en-US" sz="1800" b="1" dirty="0"/>
                  <a:t>Remove</a:t>
                </a:r>
                <a:r>
                  <a:rPr lang="en-US" sz="1800" dirty="0"/>
                  <a:t> makes no change.</a:t>
                </a:r>
                <a:br>
                  <a:rPr lang="en-US" sz="1800" dirty="0"/>
                </a:br>
                <a:r>
                  <a:rPr lang="en-US" sz="1800" dirty="0"/>
                  <a:t>Since last expand, there are at least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Insert</a:t>
                </a:r>
                <a:r>
                  <a:rPr lang="en-US" sz="1800" dirty="0"/>
                  <a:t> op.</a:t>
                </a:r>
                <a:br>
                  <a:rPr lang="en-US" sz="1800" dirty="0"/>
                </a:br>
                <a:r>
                  <a:rPr lang="en-US" sz="1800" dirty="0"/>
                  <a:t>Immediately after last expand, account value is non-negative.</a:t>
                </a:r>
                <a:br>
                  <a:rPr lang="en-US" sz="1800" dirty="0"/>
                </a:br>
                <a:r>
                  <a:rPr lang="en-US" sz="1800" dirty="0"/>
                  <a:t>Thus prior to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baseline="30000" dirty="0" err="1"/>
                  <a:t>th</a:t>
                </a:r>
                <a:r>
                  <a:rPr lang="en-US" sz="1800" dirty="0"/>
                  <a:t> op., account value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. This is enough!</a:t>
                </a:r>
                <a:endParaRPr lang="en-US" sz="18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64808"/>
                <a:ext cx="8515350" cy="4802185"/>
              </a:xfrm>
              <a:blipFill rotWithShape="1">
                <a:blip r:embed="rId1"/>
                <a:stretch>
                  <a:fillRect t="-628" b="-16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7939</Words>
  <Application>WPS 演示</Application>
  <PresentationFormat>On-screen Show (4:3)</PresentationFormat>
  <Paragraphs>544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5" baseType="lpstr">
      <vt:lpstr>Arial</vt:lpstr>
      <vt:lpstr>方正书宋_GBK</vt:lpstr>
      <vt:lpstr>Wingdings</vt:lpstr>
      <vt:lpstr>Cambria Math</vt:lpstr>
      <vt:lpstr>Courier New</vt:lpstr>
      <vt:lpstr/>
      <vt:lpstr>Calibri</vt:lpstr>
      <vt:lpstr>等线</vt:lpstr>
      <vt:lpstr>汉仪中等线KW</vt:lpstr>
      <vt:lpstr>微软雅黑</vt:lpstr>
      <vt:lpstr>汉仪旗黑</vt:lpstr>
      <vt:lpstr>宋体</vt:lpstr>
      <vt:lpstr>Arial Unicode MS</vt:lpstr>
      <vt:lpstr>汉仪书宋二KW</vt:lpstr>
      <vt:lpstr>BatangChe</vt:lpstr>
      <vt:lpstr>苹方-简</vt:lpstr>
      <vt:lpstr>STIXGeneral</vt:lpstr>
      <vt:lpstr>等线 Light</vt:lpstr>
      <vt:lpstr>Office 主题​​</vt:lpstr>
      <vt:lpstr>Amortized Analysis</vt:lpstr>
      <vt:lpstr>Implement Queue with CircularArray</vt:lpstr>
      <vt:lpstr>Amortized Analysis</vt:lpstr>
      <vt:lpstr>Amortized Analysis</vt:lpstr>
      <vt:lpstr>Amortized Analysis</vt:lpstr>
      <vt:lpstr>Amortized Analysis</vt:lpstr>
      <vt:lpstr>Amortized Analysis</vt:lpstr>
      <vt:lpstr>Amortized Analysis The Accounting Method</vt:lpstr>
      <vt:lpstr>The Accounting Method Example: CircularArray based Queue</vt:lpstr>
      <vt:lpstr>The Accounting Method Example: Binary Counter</vt:lpstr>
      <vt:lpstr>The Accounting Method Example: Binary Counter</vt:lpstr>
      <vt:lpstr>PowerPoint 演示文稿</vt:lpstr>
      <vt:lpstr>Amortized Analysis The Potential Method</vt:lpstr>
      <vt:lpstr>The Potential Method Example: Binary Counter</vt:lpstr>
      <vt:lpstr>Back to CircularArray based Queue</vt:lpstr>
      <vt:lpstr>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Amortized Analysis</dc:title>
  <dc:creator>Chaodong</dc:creator>
  <cp:lastModifiedBy>yongyuhan</cp:lastModifiedBy>
  <cp:revision>53</cp:revision>
  <dcterms:created xsi:type="dcterms:W3CDTF">2021-11-18T12:55:41Z</dcterms:created>
  <dcterms:modified xsi:type="dcterms:W3CDTF">2021-11-18T12:55:41Z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