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291" r:id="rId5"/>
    <p:sldId id="294" r:id="rId6"/>
    <p:sldId id="292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290" r:id="rId26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Calibri" panose="020F050202020403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57" autoAdjust="0"/>
  </p:normalViewPr>
  <p:slideViewPr>
    <p:cSldViewPr snapToGrid="0">
      <p:cViewPr varScale="1">
        <p:scale>
          <a:sx n="125" d="100"/>
          <a:sy n="125" d="100"/>
        </p:scale>
        <p:origin x="19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E51EA-6FEB-4926-9404-16BBCECB476F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3E48D-F1BA-45BB-9920-0EF7B90D99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3E48D-F1BA-45BB-9920-0EF7B90D997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F6EE-371E-4555-917D-7EF9E937320F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515-5457-4A78-AA3F-8483A7059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F6EE-371E-4555-917D-7EF9E937320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7A515-5457-4A78-AA3F-8483A70590A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400" b="1" dirty="0"/>
              <a:t>Minimum Spanning Trees</a:t>
            </a:r>
            <a:endParaRPr 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Kruskal’s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Kruskal’s algorithm</a:t>
                </a:r>
                <a:r>
                  <a:rPr lang="en-US" sz="2400" b="1" dirty="0"/>
                  <a:t> for computing MST:</a:t>
                </a:r>
                <a:endParaRPr lang="en-US" sz="2400" b="1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  <a:highlight>
                      <a:srgbClr val="FFFF00"/>
                    </a:highlight>
                  </a:rPr>
                  <a:t>Find minimum weight edge connecting two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determine an edge forms a cycle?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(Put another way, how to determine if the edge is connecting two CC?)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Use disjoint-set data structure!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(Each set is a CC,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in same CC if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Find(u)==Find(v)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220993" y="2964368"/>
                <a:ext cx="6702013" cy="17259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KruskalMST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Sort edges into weight increasing order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for (each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taken in weight increasing order)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if (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adding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𝒖</m:t>
                        </m:r>
                        <m: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does not form cycle in A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return A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3" y="2964368"/>
                <a:ext cx="6702013" cy="1725966"/>
              </a:xfrm>
              <a:prstGeom prst="rect">
                <a:avLst/>
              </a:prstGeom>
              <a:blipFill rotWithShape="1">
                <a:blip r:embed="rId2"/>
                <a:stretch>
                  <a:fillRect l="-103" t="-379" r="-93" b="-2305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Kruskal’s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0207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Kruskal’s algorithm</a:t>
                </a:r>
                <a:r>
                  <a:rPr lang="en-US" sz="2400" b="1" dirty="0"/>
                  <a:t> for computing MST:</a:t>
                </a:r>
                <a:endParaRPr lang="en-US" sz="2400" b="1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minimum weight edge connecting two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Runtime of Kruskal’s algorithm?</a:t>
                </a:r>
                <a:endParaRPr lang="en-US" sz="2400" b="1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when using disjoint-set data structure.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020700"/>
              </a:xfrm>
              <a:blipFill rotWithShape="1">
                <a:blip r:embed="rId1"/>
                <a:stretch>
                  <a:fillRect t="-16" b="-3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164515" y="3834151"/>
                <a:ext cx="6814969" cy="2405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KruskalMST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Sort edges into weight increasing order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for (each node u in V(G))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MakeSet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(u)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for (each edge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 taken in weight increasing order)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if (Find(u) != Find(v))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)}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Union(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return A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515" y="3834151"/>
                <a:ext cx="6814969" cy="2405602"/>
              </a:xfrm>
              <a:prstGeom prst="rect">
                <a:avLst/>
              </a:prstGeom>
              <a:blipFill rotWithShape="1">
                <a:blip r:embed="rId2"/>
                <a:stretch>
                  <a:fillRect l="-101" t="-265" r="-92" b="-729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矩形: 圆角 4"/>
          <p:cNvSpPr/>
          <p:nvPr/>
        </p:nvSpPr>
        <p:spPr>
          <a:xfrm>
            <a:off x="1164515" y="4393802"/>
            <a:ext cx="4945829" cy="275017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110344" y="4346644"/>
                <a:ext cx="2726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344" y="4346644"/>
                <a:ext cx="272619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4" t="-19" r="19" b="-24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7" name="矩形: 圆角 6"/>
          <p:cNvSpPr/>
          <p:nvPr/>
        </p:nvSpPr>
        <p:spPr>
          <a:xfrm>
            <a:off x="1164515" y="4668819"/>
            <a:ext cx="3235363" cy="403244"/>
          </a:xfrm>
          <a:prstGeom prst="roundRect">
            <a:avLst>
              <a:gd name="adj" fmla="val 2060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399878" y="4668220"/>
                <a:ext cx="727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8" y="4668220"/>
                <a:ext cx="72731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2" t="-91" r="28" b="-24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0" name="矩形: 圆角 9"/>
          <p:cNvSpPr/>
          <p:nvPr/>
        </p:nvSpPr>
        <p:spPr>
          <a:xfrm>
            <a:off x="1164515" y="5068297"/>
            <a:ext cx="6731598" cy="880682"/>
          </a:xfrm>
          <a:prstGeom prst="roundRect">
            <a:avLst>
              <a:gd name="adj" fmla="val 13272"/>
            </a:avLst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426841" y="5323972"/>
                <a:ext cx="1400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841" y="5323972"/>
                <a:ext cx="1400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8" t="-36" r="11" b="-24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Generic method for computing MST:</a:t>
                </a:r>
                <a:endParaRPr lang="en-US" sz="2400" b="1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Find a </a:t>
                </a:r>
                <a:r>
                  <a:rPr lang="en-US" sz="2000" i="1" dirty="0">
                    <a:solidFill>
                      <a:schemeClr val="accent2">
                        <a:lumMod val="50000"/>
                      </a:schemeClr>
                    </a:solidFill>
                  </a:rPr>
                  <a:t>safe edge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to add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Cut Property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For any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its minimum-weight-outgoing-edge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Strategy for finding safe edge in Prim’s algorithm:</a:t>
                </a:r>
                <a:br>
                  <a:rPr lang="en-US" sz="2400" b="1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Keep finding MWOE in one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fixed</a:t>
                </a:r>
                <a:r>
                  <a:rPr lang="en-US" sz="2400" dirty="0">
                    <a:solidFill>
                      <a:srgbClr val="C00000"/>
                    </a:solidFill>
                  </a:rPr>
                  <a:t>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439296" y="4592412"/>
                <a:ext cx="4265407" cy="19083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PrimMST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= {x}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while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is not a spanning tree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Find MWOE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 of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)}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{v}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return A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296" y="4592412"/>
                <a:ext cx="4265407" cy="1908323"/>
              </a:xfrm>
              <a:prstGeom prst="rect">
                <a:avLst/>
              </a:prstGeom>
              <a:blipFill rotWithShape="1">
                <a:blip r:embed="rId2"/>
                <a:stretch>
                  <a:fillRect l="-155" t="-338" r="-140" b="-4014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239971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Prim’s algorithm</a:t>
                </a:r>
                <a:r>
                  <a:rPr lang="en-US" sz="2400" b="1" dirty="0"/>
                  <a:t> for computing MST:</a:t>
                </a:r>
                <a:endParaRPr lang="en-US" sz="2400" b="1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of one fixed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Put another way</a:t>
                </a:r>
                <a:r>
                  <a:rPr lang="en-US" sz="2400" b="1" dirty="0"/>
                  <a:t>:</a:t>
                </a:r>
                <a:endParaRPr lang="en-US" sz="2400" b="1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CC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(each node itself is a CC)</a:t>
                </a:r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Pick a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Find MWOE of the component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(# of CC reduce by 1.)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Repeat until one CC remains.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2399719"/>
              </a:xfrm>
              <a:blipFill rotWithShape="1">
                <a:blip r:embed="rId1"/>
                <a:stretch>
                  <a:fillRect t="-13" b="-9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3505746" y="4689208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505746" y="556646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172048" y="4689208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72047" y="5566461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338897" y="5127834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38896" y="4143686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338896" y="6116269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6" idx="5"/>
            <a:endCxn id="13" idx="2"/>
          </p:cNvCxnSpPr>
          <p:nvPr/>
        </p:nvCxnSpPr>
        <p:spPr>
          <a:xfrm>
            <a:off x="3816168" y="4999630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30783" y="42345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8</a:t>
            </a:r>
            <a:endParaRPr 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921022" y="42399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</a:t>
            </a:r>
            <a:endParaRPr lang="en-US" sz="1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324209" y="459487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</a:t>
            </a:r>
            <a:endParaRPr 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3886800" y="4832827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900559" y="4832827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355649" y="51403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18</a:t>
            </a:r>
            <a:endParaRPr lang="en-US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289607" y="51403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16</a:t>
            </a:r>
            <a:endParaRPr 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828111" y="526860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12</a:t>
            </a:r>
            <a:endParaRPr 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820014" y="526326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30</a:t>
            </a:r>
            <a:endParaRPr lang="en-US" sz="1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3875236" y="6071287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</a:t>
            </a:r>
            <a:endParaRPr 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869412" y="60712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26</a:t>
            </a:r>
            <a:endParaRPr 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195628" y="568465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14</a:t>
            </a:r>
            <a:endParaRPr lang="en-US" sz="1600" dirty="0"/>
          </a:p>
        </p:txBody>
      </p:sp>
      <p:grpSp>
        <p:nvGrpSpPr>
          <p:cNvPr id="56" name="组合 55"/>
          <p:cNvGrpSpPr/>
          <p:nvPr/>
        </p:nvGrpSpPr>
        <p:grpSpPr>
          <a:xfrm>
            <a:off x="6188336" y="4156609"/>
            <a:ext cx="2327014" cy="2336265"/>
            <a:chOff x="822056" y="4342735"/>
            <a:chExt cx="2327014" cy="2336265"/>
          </a:xfrm>
        </p:grpSpPr>
        <p:sp>
          <p:nvSpPr>
            <p:cNvPr id="57" name="椭圆 56"/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接箭头连接符 60"/>
            <p:cNvCxnSpPr>
              <a:stCxn id="57" idx="6"/>
              <a:endCxn id="59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9" idx="4"/>
              <a:endCxn id="60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7" idx="4"/>
              <a:endCxn id="58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接箭头连接符 65"/>
            <p:cNvCxnSpPr>
              <a:stCxn id="64" idx="4"/>
              <a:endCxn id="68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57" idx="0"/>
              <a:endCxn id="65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直接箭头连接符 68"/>
            <p:cNvCxnSpPr>
              <a:stCxn id="59" idx="0"/>
              <a:endCxn id="65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57" idx="5"/>
              <a:endCxn id="64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4" idx="6"/>
              <a:endCxn id="59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58" idx="7"/>
              <a:endCxn id="64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64" idx="5"/>
              <a:endCxn id="60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58" idx="4"/>
              <a:endCxn id="68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68" idx="6"/>
              <a:endCxn id="60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  <a:endParaRPr lang="en-US" sz="16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  <a:endParaRPr lang="en-US" sz="16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  <a:endParaRPr lang="en-US" sz="160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  <a:endParaRPr lang="en-US" sz="16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  <a:endParaRPr lang="en-US" sz="1600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  <a:endParaRPr lang="en-US" sz="1600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  <a:endParaRPr lang="en-US" sz="16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  <a:endParaRPr lang="en-US" sz="160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  <a:endParaRPr lang="en-US" sz="1600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  <a:endParaRPr lang="en-US" sz="1600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  <a:endParaRPr lang="en-US" sz="16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  <a:endParaRPr lang="en-US" sz="1600" dirty="0"/>
            </a:p>
          </p:txBody>
        </p:sp>
      </p:grpSp>
      <p:cxnSp>
        <p:nvCxnSpPr>
          <p:cNvPr id="89" name="直接箭头连接符 88"/>
          <p:cNvCxnSpPr>
            <a:stCxn id="8" idx="3"/>
            <a:endCxn id="13" idx="6"/>
          </p:cNvCxnSpPr>
          <p:nvPr/>
        </p:nvCxnSpPr>
        <p:spPr>
          <a:xfrm flipH="1">
            <a:off x="4702579" y="4999630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" idx="4"/>
            <a:endCxn id="17" idx="2"/>
          </p:cNvCxnSpPr>
          <p:nvPr/>
        </p:nvCxnSpPr>
        <p:spPr>
          <a:xfrm>
            <a:off x="3687587" y="5930142"/>
            <a:ext cx="651309" cy="367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4" idx="6"/>
            <a:endCxn id="8" idx="0"/>
          </p:cNvCxnSpPr>
          <p:nvPr/>
        </p:nvCxnSpPr>
        <p:spPr>
          <a:xfrm>
            <a:off x="4702578" y="4325527"/>
            <a:ext cx="651311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" idx="0"/>
            <a:endCxn id="14" idx="2"/>
          </p:cNvCxnSpPr>
          <p:nvPr/>
        </p:nvCxnSpPr>
        <p:spPr>
          <a:xfrm flipV="1">
            <a:off x="3687587" y="4325527"/>
            <a:ext cx="651309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6" idx="6"/>
            <a:endCxn id="8" idx="2"/>
          </p:cNvCxnSpPr>
          <p:nvPr/>
        </p:nvCxnSpPr>
        <p:spPr>
          <a:xfrm>
            <a:off x="3869428" y="4871049"/>
            <a:ext cx="13026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" idx="7"/>
            <a:endCxn id="13" idx="3"/>
          </p:cNvCxnSpPr>
          <p:nvPr/>
        </p:nvCxnSpPr>
        <p:spPr>
          <a:xfrm flipV="1">
            <a:off x="3816168" y="5438256"/>
            <a:ext cx="575989" cy="181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7" idx="0"/>
            <a:endCxn id="13" idx="4"/>
          </p:cNvCxnSpPr>
          <p:nvPr/>
        </p:nvCxnSpPr>
        <p:spPr>
          <a:xfrm flipV="1">
            <a:off x="4520737" y="5491516"/>
            <a:ext cx="1" cy="6247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8" idx="4"/>
            <a:endCxn id="9" idx="0"/>
          </p:cNvCxnSpPr>
          <p:nvPr/>
        </p:nvCxnSpPr>
        <p:spPr>
          <a:xfrm flipH="1">
            <a:off x="5353888" y="5052890"/>
            <a:ext cx="1" cy="5135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7" idx="0"/>
            <a:endCxn id="6" idx="4"/>
          </p:cNvCxnSpPr>
          <p:nvPr/>
        </p:nvCxnSpPr>
        <p:spPr>
          <a:xfrm flipV="1">
            <a:off x="3687587" y="5052890"/>
            <a:ext cx="0" cy="513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7" idx="6"/>
            <a:endCxn id="9" idx="4"/>
          </p:cNvCxnSpPr>
          <p:nvPr/>
        </p:nvCxnSpPr>
        <p:spPr>
          <a:xfrm flipV="1">
            <a:off x="4702578" y="5930143"/>
            <a:ext cx="651310" cy="3679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9" idx="1"/>
            <a:endCxn id="13" idx="5"/>
          </p:cNvCxnSpPr>
          <p:nvPr/>
        </p:nvCxnSpPr>
        <p:spPr>
          <a:xfrm flipH="1" flipV="1">
            <a:off x="4649319" y="5438256"/>
            <a:ext cx="575988" cy="181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3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4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2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0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3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7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2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Prim’s algorithm for computing MST:</a:t>
                </a:r>
                <a:endParaRPr lang="en-US" sz="2400" b="1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in one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fixed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How to find MWOE efficiently?</a:t>
                </a:r>
                <a:endParaRPr lang="en-US" sz="2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Put another way: </a:t>
                </a:r>
                <a:r>
                  <a:rPr lang="en-US" sz="2200" dirty="0">
                    <a:solidFill>
                      <a:srgbClr val="C00000"/>
                    </a:solidFill>
                  </a:rPr>
                  <a:t>how to find the next node that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?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Use a priority queue to maintain each remaining node’s distance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  <a:endParaRPr lang="en-US" sz="2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439296" y="3000280"/>
                <a:ext cx="4265407" cy="19159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PrimMST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= {x}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while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is not a spanning tree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Find MWOE (</a:t>
                </a:r>
                <a:r>
                  <a:rPr lang="en-US" sz="16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u,v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 of </a:t>
                </a:r>
                <a:r>
                  <a:rPr lang="en-GB" sz="1600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r>
                  <a:rPr lang="en-GB" sz="1600" b="1" baseline="-25000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)}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{v}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return A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296" y="3000280"/>
                <a:ext cx="4265407" cy="1915965"/>
              </a:xfrm>
              <a:prstGeom prst="rect">
                <a:avLst/>
              </a:prstGeom>
              <a:blipFill rotWithShape="1">
                <a:blip r:embed="rId2"/>
                <a:stretch>
                  <a:fillRect l="-155" t="-360" r="-140" b="-3575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Prim’s algorithm for computing MST:</a:t>
                </a:r>
                <a:endParaRPr lang="en-US" sz="2400" b="1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in one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fixed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 (Find next node closest to the fixed CC.)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  <a:endParaRPr lang="en-US" sz="2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591459" y="3054069"/>
            <a:ext cx="5961082" cy="30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PrimMST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G,w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Pick an arbitrary node x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(each node u)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u.dist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INF,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u.parent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NIL, u.in = false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x.dist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0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Build a priority queue Q based on “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” values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(Q is not empty)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u =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Q.ExtractMin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u.in = true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for (each edge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if (v.in==false and w(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)&lt;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v.parent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u,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w(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Q.Update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v,w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Prim’s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Runtime of the Prim’s algorithm?</a:t>
                </a:r>
                <a:endParaRPr lang="en-US" sz="2400" b="1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using binary heap to implement priority queue.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Could be faster using better priority queue implementation.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591459" y="3054069"/>
            <a:ext cx="5961082" cy="30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PrimMST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G,w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Pick an arbitrary node x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(each node u)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u.dist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INF,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u.parent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NIL, u.in = false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x.dist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0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Build a priority queue Q based on “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dist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” values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(Q is not empty)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u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Q.ExtractMin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u.in = true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for (each edge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if (v.in==false and w(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)&lt;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v.parent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u,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w(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</a:t>
            </a:r>
            <a:r>
              <a:rPr lang="en-GB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Q.Update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GB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v,w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GB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u,v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656677" y="3626608"/>
            <a:ext cx="5460403" cy="457712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7117080" y="3670798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080" y="3670798"/>
                <a:ext cx="72808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35" r="51" b="-24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8" name="矩形: 圆角 7"/>
          <p:cNvSpPr/>
          <p:nvPr/>
        </p:nvSpPr>
        <p:spPr>
          <a:xfrm>
            <a:off x="1656676" y="4275087"/>
            <a:ext cx="5817274" cy="265163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7473950" y="4227848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950" y="4227848"/>
                <a:ext cx="72808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5" r="51" b="-24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1" name="矩形: 圆角 10"/>
          <p:cNvSpPr/>
          <p:nvPr/>
        </p:nvSpPr>
        <p:spPr>
          <a:xfrm>
            <a:off x="1881578" y="4705436"/>
            <a:ext cx="2281631" cy="461876"/>
          </a:xfrm>
          <a:prstGeom prst="roundRect">
            <a:avLst>
              <a:gd name="adj" fmla="val 2060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4163209" y="4747232"/>
                <a:ext cx="1240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209" y="4747232"/>
                <a:ext cx="124021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" t="-164" r="17" b="-24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3" name="矩形: 圆角 12"/>
          <p:cNvSpPr/>
          <p:nvPr/>
        </p:nvSpPr>
        <p:spPr>
          <a:xfrm>
            <a:off x="1881578" y="5167311"/>
            <a:ext cx="4486949" cy="921517"/>
          </a:xfrm>
          <a:prstGeom prst="roundRect">
            <a:avLst>
              <a:gd name="adj" fmla="val 20601"/>
            </a:avLst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6368527" y="5447700"/>
                <a:ext cx="1301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527" y="5447700"/>
                <a:ext cx="1301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" t="-9" r="9" b="-24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/>
      <p:bldP spid="11" grpId="0" animBg="1"/>
      <p:bldP spid="12" grpId="0"/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DFS, BFS, Prim, and others…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1690689"/>
            <a:ext cx="3943350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DFSIterSkeleton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Stack Q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Q.push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(s)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Q.pop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true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 in E)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Q.push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(v)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79821" y="1690689"/>
            <a:ext cx="3943352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BFSSkeletonAlt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FIFOQueue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Q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(s)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Q.dequeue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true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 in E)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(v)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79821" y="4322618"/>
            <a:ext cx="3943349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GraphExploreSkeleton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GenericQueue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Q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</a:t>
            </a:r>
            <a:r>
              <a:rPr lang="en-GB" sz="1600" dirty="0" err="1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add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(s)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</a:t>
            </a:r>
            <a:r>
              <a:rPr lang="en-GB" sz="1600" dirty="0" err="1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remove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true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 in E)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</a:t>
            </a:r>
            <a:r>
              <a:rPr lang="en-GB" sz="1600" dirty="0" err="1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add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(v)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650" y="4130936"/>
            <a:ext cx="3943349" cy="23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PrimMSTSkeleton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PriorityQueue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Q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Q.add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(x)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Q.remove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true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 in E)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if (!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v.visited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and …)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Q.update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(v,…)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 err="1"/>
              <a:t>Borůvka’s</a:t>
            </a:r>
            <a:r>
              <a:rPr lang="en-US" dirty="0"/>
              <a:t>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Prim’s algorithm for computing MST:</a:t>
                </a:r>
                <a:endParaRPr lang="en-US" sz="2400" b="1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Find MWOE in one </a:t>
                </a:r>
                <a:r>
                  <a:rPr lang="en-US" sz="2000" i="1" dirty="0">
                    <a:solidFill>
                      <a:schemeClr val="accent4">
                        <a:lumMod val="50000"/>
                      </a:schemeClr>
                    </a:solidFill>
                  </a:rPr>
                  <a:t>fixed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.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 err="1"/>
                  <a:t>Borůvka’s</a:t>
                </a:r>
                <a:r>
                  <a:rPr lang="en-US" sz="2400" b="1" dirty="0"/>
                  <a:t> algorithm for computing MST:</a:t>
                </a:r>
                <a:endParaRPr lang="en-US" sz="2400" b="1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for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every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remaining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add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all</a:t>
                </a:r>
                <a:r>
                  <a:rPr lang="en-US" sz="2000" dirty="0">
                    <a:solidFill>
                      <a:srgbClr val="C00000"/>
                    </a:solidFill>
                  </a:rPr>
                  <a:t> of them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Borůvka’s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algorithm is actually the </a:t>
                </a:r>
                <a:r>
                  <a:rPr lang="en-US" sz="2200" u="sng" dirty="0">
                    <a:solidFill>
                      <a:schemeClr val="accent1">
                        <a:lumMod val="75000"/>
                      </a:schemeClr>
                    </a:solidFill>
                  </a:rPr>
                  <a:t>oldest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MST algorithm.</a:t>
                </a:r>
                <a:b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Discovered by Czech mathematician </a:t>
                </a:r>
                <a:r>
                  <a:rPr lang="en-US" sz="2200" dirty="0" err="1">
                    <a:solidFill>
                      <a:schemeClr val="accent1">
                        <a:lumMod val="75000"/>
                      </a:schemeClr>
                    </a:solidFill>
                  </a:rPr>
                  <a:t>Otakar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in 1926.</a:t>
                </a:r>
                <a:endParaRPr lang="en-US" sz="2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4" y="4365376"/>
            <a:ext cx="6992471" cy="2127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 err="1"/>
              <a:t>Borůvka’s</a:t>
            </a:r>
            <a:r>
              <a:rPr lang="en-US" dirty="0"/>
              <a:t>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Borůvka</a:t>
                </a:r>
                <a:r>
                  <a:rPr lang="en-US" sz="2400" b="1" dirty="0" err="1"/>
                  <a:t>’s</a:t>
                </a:r>
                <a:r>
                  <a:rPr lang="en-US" sz="2400" b="1" dirty="0"/>
                  <a:t> algorithm for computing MST:</a:t>
                </a:r>
                <a:endParaRPr lang="en-US" sz="2400" b="1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for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every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remaining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add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all</a:t>
                </a:r>
                <a:r>
                  <a:rPr lang="en-US" sz="2000" dirty="0">
                    <a:solidFill>
                      <a:srgbClr val="C00000"/>
                    </a:solidFill>
                  </a:rPr>
                  <a:t> of them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Is it okay to add multiple edges simultaneously?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Yes!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Assuming all edge weights are distinct, if CC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 propose MWOE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 to connect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 propose MWOE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 to connect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  <a:endParaRPr lang="en-US" sz="19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4" y="4365376"/>
            <a:ext cx="6992471" cy="2127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 (MST)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57281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Consider a</a:t>
                </a:r>
                <a:r>
                  <a:rPr lang="en-US" sz="2400" dirty="0">
                    <a:highlight>
                      <a:srgbClr val="FFFF00"/>
                    </a:highlight>
                  </a:rPr>
                  <a:t> connected, undirected, </a:t>
                </a:r>
                <a:r>
                  <a:rPr lang="en-US" sz="2400" i="1" u="sng" dirty="0">
                    <a:highlight>
                      <a:srgbClr val="FFFF00"/>
                    </a:highlight>
                  </a:rPr>
                  <a:t>weighted</a:t>
                </a:r>
                <a:r>
                  <a:rPr lang="en-US" sz="2400" dirty="0">
                    <a:highlight>
                      <a:srgbClr val="FFFF00"/>
                    </a:highlight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That is, we have</a:t>
                </a:r>
                <a:r>
                  <a:rPr lang="en-US" sz="2000" dirty="0">
                    <a:highlight>
                      <a:srgbClr val="FFFF00"/>
                    </a:highlight>
                  </a:rPr>
                  <a:t> a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>
                    <a:highlight>
                      <a:srgbClr val="FFFF00"/>
                    </a:highlight>
                  </a:rPr>
                  <a:t> together with a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highlight>
                      <a:srgbClr val="FFFF00"/>
                    </a:highlight>
                  </a:rPr>
                  <a:t>weight function</a:t>
                </a:r>
                <a:r>
                  <a:rPr lang="en-US" sz="2000" dirty="0">
                    <a:highlight>
                      <a:srgbClr val="FFFF00"/>
                    </a:highlight>
                  </a:rPr>
                  <a:t> </a:t>
                </a:r>
                <a:br>
                  <a:rPr lang="en-US" sz="2000" dirty="0">
                    <a:highlight>
                      <a:srgbClr val="FFFF00"/>
                    </a:highlight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/>
                  <a:t> that assigns a real weight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to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spanning tree</a:t>
                </a:r>
                <a:r>
                  <a:rPr lang="en-US" sz="2400" dirty="0"/>
                  <a:t> is a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tree</a:t>
                </a:r>
                <a:r>
                  <a:rPr lang="en-US" sz="2400" dirty="0"/>
                  <a:t> containing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all</a:t>
                </a:r>
                <a:r>
                  <a:rPr lang="en-US" sz="2400" dirty="0"/>
                  <a:t> nodes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and a </a:t>
                </a:r>
                <a:r>
                  <a:rPr lang="en-US" sz="2400" dirty="0">
                    <a:highlight>
                      <a:srgbClr val="FFFF00"/>
                    </a:highlight>
                  </a:rPr>
                  <a:t>subset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highlight>
                      <a:srgbClr val="FFFF00"/>
                    </a:highlight>
                  </a:rPr>
                  <a:t> </a:t>
                </a:r>
                <a:r>
                  <a:rPr lang="en-US" sz="2400" dirty="0"/>
                  <a:t>of all the edges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minimum spanning tree</a:t>
                </a:r>
                <a:r>
                  <a:rPr lang="en-US" sz="2400" b="1" dirty="0"/>
                  <a:t>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MST</a:t>
                </a:r>
                <a:r>
                  <a:rPr lang="en-US" sz="2400" b="1" dirty="0"/>
                  <a:t>)</a:t>
                </a:r>
                <a:r>
                  <a:rPr lang="en-US" sz="2400" dirty="0"/>
                  <a:t> is</a:t>
                </a:r>
                <a:r>
                  <a:rPr lang="en-US" sz="2400" dirty="0">
                    <a:highlight>
                      <a:srgbClr val="FFFF00"/>
                    </a:highlight>
                  </a:rPr>
                  <a:t> a spanning tree whose total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4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4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highlight>
                      <a:srgbClr val="FFFF00"/>
                    </a:highlight>
                  </a:rPr>
                  <a:t> is minimized</a:t>
                </a:r>
                <a:r>
                  <a:rPr lang="en-US" sz="2400" dirty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572816"/>
              </a:xfrm>
              <a:blipFill rotWithShape="1">
                <a:blip r:embed="rId1"/>
                <a:stretch>
                  <a:fillRect t="-12" b="-32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83" name="组合 82"/>
          <p:cNvGrpSpPr/>
          <p:nvPr/>
        </p:nvGrpSpPr>
        <p:grpSpPr>
          <a:xfrm>
            <a:off x="3297608" y="4272791"/>
            <a:ext cx="2327014" cy="2336265"/>
            <a:chOff x="822056" y="4342735"/>
            <a:chExt cx="2327014" cy="2336265"/>
          </a:xfrm>
        </p:grpSpPr>
        <p:sp>
          <p:nvSpPr>
            <p:cNvPr id="84" name="椭圆 83"/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直接箭头连接符 87"/>
            <p:cNvCxnSpPr>
              <a:stCxn id="84" idx="6"/>
              <a:endCxn id="86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6" idx="4"/>
              <a:endCxn id="87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84" idx="4"/>
              <a:endCxn id="85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椭圆 90"/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直接箭头连接符 92"/>
            <p:cNvCxnSpPr>
              <a:stCxn id="91" idx="4"/>
              <a:endCxn id="95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4" idx="0"/>
              <a:endCxn id="92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椭圆 94"/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直接箭头连接符 95"/>
            <p:cNvCxnSpPr>
              <a:stCxn id="86" idx="0"/>
              <a:endCxn id="92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84" idx="5"/>
              <a:endCxn id="91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91" idx="6"/>
              <a:endCxn id="86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85" idx="7"/>
              <a:endCxn id="91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91" idx="5"/>
              <a:endCxn id="87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85" idx="4"/>
              <a:endCxn id="95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95" idx="6"/>
              <a:endCxn id="87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  <a:endParaRPr lang="en-US" sz="1600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  <a:endParaRPr lang="en-US" sz="1600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  <a:endParaRPr lang="en-US" sz="1600" dirty="0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  <a:endParaRPr lang="en-US" sz="1600" dirty="0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  <a:endParaRPr lang="en-US" sz="1600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  <a:endParaRPr lang="en-US" sz="1600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  <a:endParaRPr lang="en-US" sz="1600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  <a:endParaRPr lang="en-US" sz="1600" dirty="0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  <a:endParaRPr lang="en-US" sz="1600" dirty="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  <a:endParaRPr lang="en-US" sz="1600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  <a:endParaRPr lang="en-US" sz="1600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  <a:endParaRPr lang="en-US" sz="1600" dirty="0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28650" y="4273030"/>
            <a:ext cx="2327014" cy="2336265"/>
            <a:chOff x="822056" y="4342735"/>
            <a:chExt cx="2327014" cy="2336265"/>
          </a:xfrm>
        </p:grpSpPr>
        <p:sp>
          <p:nvSpPr>
            <p:cNvPr id="116" name="椭圆 115"/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直接箭头连接符 119"/>
            <p:cNvCxnSpPr>
              <a:stCxn id="116" idx="6"/>
              <a:endCxn id="118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18" idx="4"/>
              <a:endCxn id="119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116" idx="4"/>
              <a:endCxn id="117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椭圆 122"/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直接箭头连接符 124"/>
            <p:cNvCxnSpPr>
              <a:stCxn id="123" idx="4"/>
              <a:endCxn id="127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16" idx="0"/>
              <a:endCxn id="124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椭圆 126"/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直接箭头连接符 127"/>
            <p:cNvCxnSpPr>
              <a:stCxn id="118" idx="0"/>
              <a:endCxn id="124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116" idx="5"/>
              <a:endCxn id="123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23" idx="6"/>
              <a:endCxn id="118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117" idx="7"/>
              <a:endCxn id="123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23" idx="5"/>
              <a:endCxn id="119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17" idx="4"/>
              <a:endCxn id="127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27" idx="6"/>
              <a:endCxn id="119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/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  <a:endParaRPr lang="en-US" sz="1600" dirty="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  <a:endParaRPr lang="en-US" sz="1600" dirty="0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  <a:endParaRPr lang="en-US" sz="1600" dirty="0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  <a:endParaRPr lang="en-US" sz="1600" dirty="0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  <a:endParaRPr lang="en-US" sz="1600" dirty="0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  <a:endParaRPr lang="en-US" sz="1600" dirty="0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  <a:endParaRPr lang="en-US" sz="1600" dirty="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  <a:endParaRPr lang="en-US" sz="1600" dirty="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  <a:endParaRPr lang="en-US" sz="1600" dirty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  <a:endParaRPr lang="en-US" sz="1600" dirty="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  <a:endParaRPr lang="en-US" sz="1600" dirty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  <a:endParaRPr lang="en-US" sz="1600" dirty="0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5713208" y="4375661"/>
            <a:ext cx="2327014" cy="2336265"/>
            <a:chOff x="822056" y="4342735"/>
            <a:chExt cx="2327014" cy="2336265"/>
          </a:xfrm>
        </p:grpSpPr>
        <p:sp>
          <p:nvSpPr>
            <p:cNvPr id="148" name="椭圆 147"/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椭圆 149"/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直接箭头连接符 151"/>
            <p:cNvCxnSpPr>
              <a:stCxn id="148" idx="6"/>
              <a:endCxn id="150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>
              <a:stCxn id="150" idx="4"/>
              <a:endCxn id="151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>
              <a:stCxn id="148" idx="4"/>
              <a:endCxn id="149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椭圆 154"/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直接箭头连接符 156"/>
            <p:cNvCxnSpPr>
              <a:stCxn id="155" idx="4"/>
              <a:endCxn id="159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148" idx="0"/>
              <a:endCxn id="156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0" name="直接箭头连接符 159"/>
            <p:cNvCxnSpPr>
              <a:stCxn id="150" idx="0"/>
              <a:endCxn id="156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>
              <a:stCxn id="148" idx="5"/>
              <a:endCxn id="155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55" idx="6"/>
              <a:endCxn id="150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>
              <a:stCxn id="149" idx="7"/>
              <a:endCxn id="155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stCxn id="155" idx="5"/>
              <a:endCxn id="151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>
              <a:stCxn id="149" idx="4"/>
              <a:endCxn id="159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>
              <a:stCxn id="159" idx="6"/>
              <a:endCxn id="151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/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  <a:endParaRPr lang="en-US" sz="1600" dirty="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  <a:endParaRPr lang="en-US" sz="1600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  <a:endParaRPr lang="en-US" sz="1600" dirty="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  <a:endParaRPr lang="en-US" sz="1600" dirty="0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  <a:endParaRPr lang="en-US" sz="1600" dirty="0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  <a:endParaRPr lang="en-US" sz="1600" dirty="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  <a:endParaRPr lang="en-US" sz="1600" dirty="0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  <a:endParaRPr lang="en-US" sz="1600" dirty="0"/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  <a:endParaRPr lang="en-US" sz="1600" dirty="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  <a:endParaRPr lang="en-US" sz="1600" dirty="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  <a:endParaRPr lang="en-US" sz="1600" dirty="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 err="1"/>
              <a:t>Borůvka’s</a:t>
            </a:r>
            <a:r>
              <a:rPr lang="en-US" dirty="0"/>
              <a:t>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32556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Borůvka</a:t>
                </a:r>
                <a:r>
                  <a:rPr lang="en-US" sz="2400" b="1" dirty="0" err="1"/>
                  <a:t>’s</a:t>
                </a:r>
                <a:r>
                  <a:rPr lang="en-US" sz="2400" b="1" dirty="0"/>
                  <a:t> algorithm for computing MST:</a:t>
                </a:r>
                <a:endParaRPr lang="en-US" sz="2400" b="1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MWOE for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every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remaining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add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all</a:t>
                </a:r>
                <a:r>
                  <a:rPr lang="en-US" sz="2000" dirty="0">
                    <a:solidFill>
                      <a:srgbClr val="C00000"/>
                    </a:solidFill>
                  </a:rPr>
                  <a:t> of them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325564"/>
              </a:xfrm>
              <a:blipFill rotWithShape="1">
                <a:blip r:embed="rId1"/>
                <a:stretch>
                  <a:fillRect t="-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61473" y="2988091"/>
                <a:ext cx="8421054" cy="3680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Boruvka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G’ = (V,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∅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endParaRPr lang="en-US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do</a:t>
                </a:r>
                <a:endParaRPr lang="en-US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ccCount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CountCCAndLabel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(G’) </a:t>
                </a:r>
                <a:endParaRPr lang="en-US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for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=1 to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ccCount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endParaRPr lang="en-US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] = NIL</a:t>
                </a:r>
                <a:endParaRPr lang="en-US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for (each edge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 in E(G))</a:t>
                </a:r>
                <a:endParaRPr lang="en-US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u.ccNum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!=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v.ccNum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endParaRPr lang="en-US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 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u.ccNum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]==NIL or w(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)&lt;w(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u.ccNum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]))</a:t>
                </a:r>
                <a:endParaRPr lang="en-US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u.ccNum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] =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endParaRPr lang="en-US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 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v.ccNum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]==NIL or w(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)&lt;w(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v.ccNum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]))</a:t>
                </a:r>
                <a:endParaRPr lang="en-US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v.ccNum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] =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u,v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endParaRPr lang="en-US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for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=1 to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ccCount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endParaRPr lang="en-US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Add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safeEdge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[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] to E(G’)</a:t>
                </a:r>
                <a:endParaRPr lang="en-US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while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ccCount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&gt; 1)</a:t>
                </a:r>
                <a:endParaRPr lang="en-US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return E(G’)</a:t>
                </a:r>
                <a:endParaRPr lang="en-US" sz="1600" dirty="0">
                  <a:solidFill>
                    <a:schemeClr val="accent2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73" y="2988091"/>
                <a:ext cx="8421054" cy="3680218"/>
              </a:xfrm>
              <a:prstGeom prst="rect">
                <a:avLst/>
              </a:prstGeom>
              <a:blipFill rotWithShape="1">
                <a:blip r:embed="rId2"/>
                <a:stretch>
                  <a:fillRect l="-77" t="-184" r="-70" b="-1548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6" name="矩形: 圆角 5"/>
          <p:cNvSpPr/>
          <p:nvPr/>
        </p:nvSpPr>
        <p:spPr>
          <a:xfrm>
            <a:off x="628651" y="3790950"/>
            <a:ext cx="3631378" cy="228600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7"/>
          <p:cNvSpPr/>
          <p:nvPr/>
        </p:nvSpPr>
        <p:spPr>
          <a:xfrm>
            <a:off x="628651" y="4019550"/>
            <a:ext cx="2552699" cy="438150"/>
          </a:xfrm>
          <a:prstGeom prst="roundRect">
            <a:avLst>
              <a:gd name="adj" fmla="val 2060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263177" y="3748284"/>
            <a:ext cx="4572000" cy="320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cs typeface="Courier New" panose="02070409020205090404" pitchFamily="49" charset="0"/>
              </a:rPr>
              <a:t>// Do DFS/BFS, count # of CC, give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ccNum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cs typeface="Courier New" panose="02070409020205090404" pitchFamily="49" charset="0"/>
              </a:rPr>
              <a:t> to nodes.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181350" y="4053959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0" y="4053959"/>
                <a:ext cx="72808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32" r="51" b="-24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1" name="矩形: 圆角 10"/>
          <p:cNvSpPr/>
          <p:nvPr/>
        </p:nvSpPr>
        <p:spPr>
          <a:xfrm>
            <a:off x="628650" y="4457700"/>
            <a:ext cx="7658100" cy="1297401"/>
          </a:xfrm>
          <a:prstGeom prst="roundRect">
            <a:avLst>
              <a:gd name="adj" fmla="val 8854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220094" y="4486833"/>
                <a:ext cx="2066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094" y="4486833"/>
                <a:ext cx="206665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" t="-151" b="-24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4260029" y="3720584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029" y="3720584"/>
                <a:ext cx="72808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2" t="-32" r="26" b="-24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3" name="矩形: 圆角 12"/>
          <p:cNvSpPr/>
          <p:nvPr/>
        </p:nvSpPr>
        <p:spPr>
          <a:xfrm>
            <a:off x="628651" y="5764211"/>
            <a:ext cx="3631378" cy="442813"/>
          </a:xfrm>
          <a:prstGeom prst="roundRect">
            <a:avLst>
              <a:gd name="adj" fmla="val 2060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260029" y="5801077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029" y="5801077"/>
                <a:ext cx="72808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2" t="-95" r="26" b="-24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5" name="矩形: 圆角 14"/>
          <p:cNvSpPr/>
          <p:nvPr/>
        </p:nvSpPr>
        <p:spPr>
          <a:xfrm>
            <a:off x="361473" y="6189566"/>
            <a:ext cx="2465547" cy="228600"/>
          </a:xfrm>
          <a:prstGeom prst="roundRect">
            <a:avLst>
              <a:gd name="adj" fmla="val 20601"/>
            </a:avLst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2827020" y="6170409"/>
                <a:ext cx="1964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iterations.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020" y="6170409"/>
                <a:ext cx="196432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31" r="13" b="-24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2199190" y="3028479"/>
                <a:ext cx="35162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0" dirty="0">
                    <a:solidFill>
                      <a:srgbClr val="C00000"/>
                    </a:solidFill>
                  </a:rPr>
                  <a:t>Total runtime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90" y="3028479"/>
                <a:ext cx="3516284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5" t="-36" r="13" b="-29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  <p:bldP spid="11" grpId="0" animBg="1"/>
      <p:bldP spid="12" grpId="0"/>
      <p:bldP spid="7" grpId="0"/>
      <p:bldP spid="13" grpId="0" animBg="1"/>
      <p:bldP spid="14" grpId="0"/>
      <p:bldP spid="15" grpId="0" animBg="1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 err="1"/>
              <a:t>Borůvka’s</a:t>
            </a:r>
            <a:r>
              <a:rPr lang="en-US" dirty="0"/>
              <a:t>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Borůvka</a:t>
                </a:r>
                <a:r>
                  <a:rPr lang="en-US" sz="2400" b="1" dirty="0" err="1"/>
                  <a:t>’s</a:t>
                </a:r>
                <a:r>
                  <a:rPr lang="en-US" sz="2400" b="1" dirty="0"/>
                  <a:t> algorithm for computing MST:</a:t>
                </a:r>
                <a:endParaRPr lang="en-US" sz="2400" b="1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Find MWOE for </a:t>
                </a:r>
                <a:r>
                  <a:rPr lang="en-US" sz="2000" i="1" dirty="0">
                    <a:solidFill>
                      <a:schemeClr val="accent4">
                        <a:lumMod val="50000"/>
                      </a:schemeClr>
                    </a:solidFill>
                  </a:rPr>
                  <a:t>every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 remaining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, add </a:t>
                </a:r>
                <a:r>
                  <a:rPr lang="en-US" sz="2000" i="1" dirty="0">
                    <a:solidFill>
                      <a:schemeClr val="accent4">
                        <a:lumMod val="50000"/>
                      </a:schemeClr>
                    </a:solidFill>
                  </a:rPr>
                  <a:t>all</a:t>
                </a:r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 of them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.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Why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Borůvka’s</a:t>
                </a:r>
                <a:r>
                  <a:rPr lang="en-US" sz="2400" dirty="0">
                    <a:solidFill>
                      <a:srgbClr val="C00000"/>
                    </a:solidFill>
                  </a:rPr>
                  <a:t> algorithm is interesting?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Borůvka’s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algorithm allows for parallelism naturally;</a:t>
                </a:r>
                <a:b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while the other two are intrinsically sequential.</a:t>
                </a:r>
                <a:br>
                  <a:rPr lang="en-US" sz="2000" dirty="0"/>
                </a:br>
                <a:r>
                  <a:rPr lang="en-US" sz="1800" dirty="0"/>
                  <a:t>(Can be implemented in distributed/parallel computing systems.)</a:t>
                </a:r>
                <a:endParaRPr lang="en-US" sz="18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Generalizations of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Borůvka’s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algorithm lead to faster algorithms.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2"/>
                    </a:solidFill>
                  </a:rPr>
                  <a:t>The “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Cut Property</a:t>
                </a:r>
                <a:r>
                  <a:rPr lang="en-US" sz="2400" dirty="0">
                    <a:solidFill>
                      <a:schemeClr val="tx2"/>
                    </a:solidFill>
                  </a:rPr>
                  <a:t>” leads to many MST algorithms: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be any cut respecting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  <a:b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a light edge crossing the cut,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tx2"/>
                    </a:solidFill>
                  </a:rPr>
                  <a:t>Classical algorithms for MST, all with runtime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:</a:t>
                </a:r>
                <a:endParaRPr lang="en-US" sz="2400" dirty="0">
                  <a:solidFill>
                    <a:schemeClr val="tx2"/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Kruskal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UnionFind</a:t>
                </a:r>
                <a:r>
                  <a:rPr lang="en-US" sz="2000" dirty="0"/>
                  <a:t>):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keep connecting two CC with min-weight edge</a:t>
                </a:r>
                <a:r>
                  <a:rPr lang="en-US" sz="2000" dirty="0"/>
                  <a:t>. </a:t>
                </a:r>
                <a:endParaRPr lang="en-US" sz="2000" dirty="0"/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Prim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PriorityQueue</a:t>
                </a:r>
                <a:r>
                  <a:rPr lang="en-US" sz="2000" dirty="0"/>
                  <a:t>):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grow single CC by adding MWOE</a:t>
                </a:r>
                <a:r>
                  <a:rPr lang="en-US" sz="2000" dirty="0"/>
                  <a:t>.</a:t>
                </a:r>
                <a:endParaRPr lang="en-US" sz="2000" dirty="0"/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Borůvka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MWOE for all CC in parallel in each iteration</a:t>
                </a:r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tx2"/>
                    </a:solidFill>
                  </a:rPr>
                  <a:t>Current best-known algorithm runs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.</a:t>
                </a:r>
                <a:endParaRPr lang="en-US" sz="2400" dirty="0">
                  <a:solidFill>
                    <a:schemeClr val="tx2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Developed by </a:t>
                </a:r>
                <a:r>
                  <a:rPr lang="en-US" sz="2000" i="1" dirty="0"/>
                  <a:t>Bernard Chazelle</a:t>
                </a:r>
                <a:r>
                  <a:rPr lang="en-US" sz="2000" dirty="0"/>
                  <a:t> in 2000.</a:t>
                </a:r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tx2"/>
                    </a:solidFill>
                  </a:rPr>
                  <a:t>Can we do MST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time?</a:t>
                </a:r>
                <a:endParaRPr lang="en-US" sz="2400" dirty="0">
                  <a:solidFill>
                    <a:schemeClr val="tx2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Randomized algorithm with expected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runtime exists.</a:t>
                </a:r>
                <a:endParaRPr lang="en-US" sz="20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Worst-case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runtime?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-6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Ch.23</a:t>
            </a:r>
            <a:endParaRPr lang="en-GB" sz="2400" dirty="0"/>
          </a:p>
          <a:p>
            <a:r>
              <a:rPr lang="en-GB" sz="2400" dirty="0"/>
              <a:t>If you want to know more about </a:t>
            </a:r>
            <a:r>
              <a:rPr lang="en-US" sz="2400" dirty="0" err="1"/>
              <a:t>Borůvka’s</a:t>
            </a:r>
            <a:r>
              <a:rPr lang="en-GB" sz="2400" dirty="0"/>
              <a:t> MST algorithm:</a:t>
            </a:r>
            <a:br>
              <a:rPr lang="en-GB" sz="2400" dirty="0"/>
            </a:br>
            <a:r>
              <a:rPr lang="en-GB" sz="2400" dirty="0"/>
              <a:t>[</a:t>
            </a:r>
            <a:r>
              <a:rPr lang="en-US" sz="2400" dirty="0"/>
              <a:t>Erickson v1</a:t>
            </a:r>
            <a:r>
              <a:rPr lang="en-GB" sz="2400" dirty="0"/>
              <a:t>] Ch.7 (7.3)</a:t>
            </a:r>
            <a:endParaRPr 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1243" y="3927535"/>
            <a:ext cx="1564107" cy="224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MST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Network Design: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build a minimum cost network connecting all nodes.)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/>
              <a:t>Transportation networks.</a:t>
            </a:r>
            <a:endParaRPr lang="en-US" dirty="0"/>
          </a:p>
          <a:p>
            <a:pPr lvl="1"/>
            <a:r>
              <a:rPr lang="en-US" dirty="0"/>
              <a:t>Water supply networks.</a:t>
            </a:r>
            <a:endParaRPr lang="en-US" dirty="0"/>
          </a:p>
          <a:p>
            <a:pPr lvl="1"/>
            <a:r>
              <a:rPr lang="en-US" dirty="0"/>
              <a:t>Telecommunication networks.</a:t>
            </a:r>
            <a:endParaRPr lang="en-US" dirty="0"/>
          </a:p>
          <a:p>
            <a:pPr lvl="1"/>
            <a:r>
              <a:rPr lang="en-US" dirty="0"/>
              <a:t>Computer networks.</a:t>
            </a:r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Many other applications…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/>
              <a:t>E.g., important subroutine in more advanced algorithms.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used in a classical approximation algorithm for solving TSP.)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Consider the following generic method:</a:t>
                </a:r>
                <a:endParaRPr lang="en-US" sz="2400" b="1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Find some edge to add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, maintaining the invariant that 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 is a subset of some MST”.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(At anytime,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edge set of a spanning forest.)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Repeat above step until we have a spanning tree.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(The resulting spanning tree must be a MST.)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178642" y="4509340"/>
                <a:ext cx="5336707" cy="15682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GenericMST(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while (A is not a spanning tree)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Find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maintaining the invariant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return A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42" y="4509340"/>
                <a:ext cx="5336707" cy="1568223"/>
              </a:xfrm>
              <a:prstGeom prst="rect">
                <a:avLst/>
              </a:prstGeom>
              <a:blipFill rotWithShape="1">
                <a:blip r:embed="rId2"/>
                <a:stretch>
                  <a:fillRect l="-128" t="-418" r="-107" b="-366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矩形: 圆角 4"/>
          <p:cNvSpPr/>
          <p:nvPr/>
        </p:nvSpPr>
        <p:spPr>
          <a:xfrm>
            <a:off x="914401" y="2549561"/>
            <a:ext cx="2000922" cy="329819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5"/>
          <p:cNvSpPr/>
          <p:nvPr/>
        </p:nvSpPr>
        <p:spPr>
          <a:xfrm>
            <a:off x="3265790" y="3533190"/>
            <a:ext cx="3769711" cy="329819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965358" y="3863009"/>
                <a:ext cx="25499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Easy to determine.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(E.g.,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.)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358" y="3863009"/>
                <a:ext cx="2549992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7" t="-47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859267" y="2820955"/>
            <a:ext cx="365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These edges also called “</a:t>
            </a:r>
            <a:r>
              <a:rPr lang="en-US" b="1" dirty="0">
                <a:solidFill>
                  <a:srgbClr val="C00000"/>
                </a:solidFill>
              </a:rPr>
              <a:t>safe edges</a:t>
            </a:r>
            <a:r>
              <a:rPr lang="en-US" dirty="0">
                <a:solidFill>
                  <a:srgbClr val="C00000"/>
                </a:solidFill>
              </a:rPr>
              <a:t>”.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8650" y="4509340"/>
            <a:ext cx="2165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to identify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“safe edges”?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2915323" y="2714471"/>
            <a:ext cx="1943944" cy="29115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7" idx="1"/>
          </p:cNvCxnSpPr>
          <p:nvPr/>
        </p:nvCxnSpPr>
        <p:spPr>
          <a:xfrm>
            <a:off x="5150646" y="3863009"/>
            <a:ext cx="814712" cy="323166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Safe Edges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/>
                  <a:t>A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cut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200" dirty="0"/>
                  <a:t> is a partition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200" dirty="0"/>
                  <a:t> into two parts.</a:t>
                </a:r>
                <a:endParaRPr lang="en-US" sz="2200" dirty="0"/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An edge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crosses</a:t>
                </a:r>
                <a:r>
                  <a:rPr lang="en-US" sz="2200" dirty="0"/>
                  <a:t> the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200" dirty="0"/>
                  <a:t> if one of its endpoint is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 and the other endpoint is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.</a:t>
                </a:r>
                <a:endParaRPr lang="en-US" sz="2200" dirty="0"/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A cut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  <a:highlight>
                      <a:srgbClr val="FFFF00"/>
                    </a:highlight>
                  </a:rPr>
                  <a:t>respects</a:t>
                </a:r>
                <a:r>
                  <a:rPr lang="en-US" sz="2200" dirty="0">
                    <a:highlight>
                      <a:srgbClr val="FFFF00"/>
                    </a:highlight>
                  </a:rPr>
                  <a:t> an edge set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highlight>
                      <a:srgbClr val="FFFF00"/>
                    </a:highlight>
                  </a:rPr>
                  <a:t> if no edge in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highlight>
                      <a:srgbClr val="FFFF00"/>
                    </a:highlight>
                  </a:rPr>
                  <a:t> crosses the cut</a:t>
                </a:r>
                <a:r>
                  <a:rPr lang="zh-CN" altLang="en-US" sz="2200" dirty="0">
                    <a:highlight>
                      <a:srgbClr val="FFFF00"/>
                    </a:highlight>
                  </a:rPr>
                  <a:t>（</a:t>
                </a:r>
                <a:r>
                  <a:rPr lang="en-US" altLang="zh-CN" sz="2200" dirty="0">
                    <a:highlight>
                      <a:srgbClr val="FFFF00"/>
                    </a:highlight>
                  </a:rPr>
                  <a:t>A</a:t>
                </a:r>
                <a:r>
                  <a:rPr lang="zh-CN" altLang="en-US" sz="2200" dirty="0">
                    <a:highlight>
                      <a:srgbClr val="FFFF00"/>
                    </a:highlight>
                  </a:rPr>
                  <a:t>中没有边越过两个子集）</a:t>
                </a:r>
                <a:r>
                  <a:rPr lang="en-US" sz="2200" dirty="0"/>
                  <a:t>.</a:t>
                </a:r>
                <a:endParaRPr lang="en-US" sz="2200" dirty="0"/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An edge is a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  <a:highlight>
                      <a:srgbClr val="FFFF00"/>
                    </a:highlight>
                  </a:rPr>
                  <a:t>light edge</a:t>
                </a:r>
                <a:r>
                  <a:rPr lang="zh-CN" altLang="en-US" sz="2200" b="1" dirty="0">
                    <a:solidFill>
                      <a:schemeClr val="accent1">
                        <a:lumMod val="75000"/>
                      </a:schemeClr>
                    </a:solidFill>
                    <a:highlight>
                      <a:srgbClr val="FFFF00"/>
                    </a:highlight>
                  </a:rPr>
                  <a:t>（</a:t>
                </a:r>
                <a:r>
                  <a:rPr lang="en-US" altLang="zh-CN" sz="2200" b="1" dirty="0">
                    <a:solidFill>
                      <a:schemeClr val="accent1">
                        <a:lumMod val="75000"/>
                      </a:schemeClr>
                    </a:solidFill>
                    <a:highlight>
                      <a:srgbClr val="FFFF00"/>
                    </a:highlight>
                  </a:rPr>
                  <a:t>2</a:t>
                </a:r>
                <a:r>
                  <a:rPr lang="zh-CN" altLang="en-US" sz="2200" b="1" dirty="0">
                    <a:solidFill>
                      <a:schemeClr val="accent1">
                        <a:lumMod val="75000"/>
                      </a:schemeClr>
                    </a:solidFill>
                    <a:highlight>
                      <a:srgbClr val="FFFF00"/>
                    </a:highlight>
                  </a:rPr>
                  <a:t>）</a:t>
                </a:r>
                <a:r>
                  <a:rPr lang="en-US" sz="2200" dirty="0">
                    <a:highlight>
                      <a:srgbClr val="FFFF00"/>
                    </a:highlight>
                  </a:rPr>
                  <a:t> crossing a cut if the edge has minimum weight among all edges crossing the cut.</a:t>
                </a:r>
                <a:endParaRPr lang="en-US" sz="2200" dirty="0">
                  <a:highlight>
                    <a:srgbClr val="FFFF00"/>
                  </a:highlight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US" sz="2200" b="1" dirty="0" err="1"/>
                  <a:t>Thm</a:t>
                </a:r>
                <a:r>
                  <a:rPr lang="en-US" sz="2200" b="1" dirty="0"/>
                  <a:t> [</a:t>
                </a:r>
                <a:r>
                  <a:rPr lang="en-US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Cut Property</a:t>
                </a:r>
                <a:r>
                  <a:rPr lang="en-US" sz="2200" b="1" dirty="0"/>
                  <a:t>]: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 is included in </a:t>
                </a:r>
                <a:b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the edge set of some MST,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 be </a:t>
                </a:r>
                <a:b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any cut respecting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 is a light edge </a:t>
                </a:r>
                <a:b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crossing the cut,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.</a:t>
                </a:r>
                <a:endParaRPr lang="en-US" sz="22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6338433" y="470213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338433" y="5579382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04735" y="470213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004734" y="5579383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>
            <a:off x="6702115" y="4883971"/>
            <a:ext cx="13026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4"/>
            <a:endCxn id="8" idx="0"/>
          </p:cNvCxnSpPr>
          <p:nvPr/>
        </p:nvCxnSpPr>
        <p:spPr>
          <a:xfrm flipH="1">
            <a:off x="8186575" y="5065812"/>
            <a:ext cx="1" cy="51357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4"/>
            <a:endCxn id="6" idx="0"/>
          </p:cNvCxnSpPr>
          <p:nvPr/>
        </p:nvCxnSpPr>
        <p:spPr>
          <a:xfrm>
            <a:off x="6520274" y="5065812"/>
            <a:ext cx="0" cy="513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171584" y="5140756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71583" y="4156608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2" idx="4"/>
            <a:endCxn id="16" idx="0"/>
          </p:cNvCxnSpPr>
          <p:nvPr/>
        </p:nvCxnSpPr>
        <p:spPr>
          <a:xfrm flipH="1">
            <a:off x="7353424" y="5504438"/>
            <a:ext cx="1" cy="6247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0"/>
            <a:endCxn id="13" idx="2"/>
          </p:cNvCxnSpPr>
          <p:nvPr/>
        </p:nvCxnSpPr>
        <p:spPr>
          <a:xfrm flipV="1">
            <a:off x="6520274" y="4338449"/>
            <a:ext cx="651309" cy="36368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7171583" y="6129191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7" idx="0"/>
            <a:endCxn id="13" idx="6"/>
          </p:cNvCxnSpPr>
          <p:nvPr/>
        </p:nvCxnSpPr>
        <p:spPr>
          <a:xfrm flipH="1" flipV="1">
            <a:off x="7535265" y="4338449"/>
            <a:ext cx="651311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5"/>
            <a:endCxn id="12" idx="2"/>
          </p:cNvCxnSpPr>
          <p:nvPr/>
        </p:nvCxnSpPr>
        <p:spPr>
          <a:xfrm>
            <a:off x="6648855" y="5012552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6"/>
            <a:endCxn id="7" idx="3"/>
          </p:cNvCxnSpPr>
          <p:nvPr/>
        </p:nvCxnSpPr>
        <p:spPr>
          <a:xfrm flipV="1">
            <a:off x="7535266" y="5012552"/>
            <a:ext cx="522729" cy="31004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7"/>
            <a:endCxn id="12" idx="3"/>
          </p:cNvCxnSpPr>
          <p:nvPr/>
        </p:nvCxnSpPr>
        <p:spPr>
          <a:xfrm flipV="1">
            <a:off x="6648855" y="5451178"/>
            <a:ext cx="575989" cy="18146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5"/>
            <a:endCxn id="8" idx="1"/>
          </p:cNvCxnSpPr>
          <p:nvPr/>
        </p:nvCxnSpPr>
        <p:spPr>
          <a:xfrm>
            <a:off x="7482006" y="5451178"/>
            <a:ext cx="575988" cy="181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4"/>
            <a:endCxn id="16" idx="2"/>
          </p:cNvCxnSpPr>
          <p:nvPr/>
        </p:nvCxnSpPr>
        <p:spPr>
          <a:xfrm>
            <a:off x="6520274" y="5943064"/>
            <a:ext cx="651309" cy="36796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6"/>
            <a:endCxn id="8" idx="4"/>
          </p:cNvCxnSpPr>
          <p:nvPr/>
        </p:nvCxnSpPr>
        <p:spPr>
          <a:xfrm flipV="1">
            <a:off x="7535265" y="5943065"/>
            <a:ext cx="651310" cy="3679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663470" y="424743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8</a:t>
            </a:r>
            <a:endParaRPr 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753709" y="42528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</a:t>
            </a:r>
            <a:endParaRPr 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56896" y="46077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</a:t>
            </a:r>
            <a:endParaRPr lang="en-US" sz="1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9487" y="484574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7733246" y="484574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188336" y="51533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18</a:t>
            </a:r>
            <a:endParaRPr 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8122294" y="51533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16</a:t>
            </a:r>
            <a:endParaRPr lang="en-US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660798" y="52815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12</a:t>
            </a:r>
            <a:endParaRPr 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7652701" y="52761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30</a:t>
            </a:r>
            <a:endParaRPr 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6707923" y="608420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</a:t>
            </a:r>
            <a:endParaRPr lang="en-US" sz="1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7702099" y="608420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26</a:t>
            </a:r>
            <a:endParaRPr 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028315" y="56975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14</a:t>
            </a:r>
            <a:endParaRPr lang="en-US" sz="1600" dirty="0"/>
          </a:p>
        </p:txBody>
      </p:sp>
      <p:sp>
        <p:nvSpPr>
          <p:cNvPr id="37" name="任意多边形: 形状 36"/>
          <p:cNvSpPr/>
          <p:nvPr/>
        </p:nvSpPr>
        <p:spPr>
          <a:xfrm>
            <a:off x="6174889" y="4087906"/>
            <a:ext cx="1473798" cy="1183341"/>
          </a:xfrm>
          <a:custGeom>
            <a:avLst/>
            <a:gdLst>
              <a:gd name="connsiteX0" fmla="*/ 107577 w 1473798"/>
              <a:gd name="connsiteY0" fmla="*/ 505609 h 1183341"/>
              <a:gd name="connsiteX1" fmla="*/ 32273 w 1473798"/>
              <a:gd name="connsiteY1" fmla="*/ 602428 h 1183341"/>
              <a:gd name="connsiteX2" fmla="*/ 0 w 1473798"/>
              <a:gd name="connsiteY2" fmla="*/ 666974 h 1183341"/>
              <a:gd name="connsiteX3" fmla="*/ 21516 w 1473798"/>
              <a:gd name="connsiteY3" fmla="*/ 882127 h 1183341"/>
              <a:gd name="connsiteX4" fmla="*/ 32273 w 1473798"/>
              <a:gd name="connsiteY4" fmla="*/ 935915 h 1183341"/>
              <a:gd name="connsiteX5" fmla="*/ 64546 w 1473798"/>
              <a:gd name="connsiteY5" fmla="*/ 1021976 h 1183341"/>
              <a:gd name="connsiteX6" fmla="*/ 86062 w 1473798"/>
              <a:gd name="connsiteY6" fmla="*/ 1043492 h 1183341"/>
              <a:gd name="connsiteX7" fmla="*/ 96819 w 1473798"/>
              <a:gd name="connsiteY7" fmla="*/ 1075765 h 1183341"/>
              <a:gd name="connsiteX8" fmla="*/ 139850 w 1473798"/>
              <a:gd name="connsiteY8" fmla="*/ 1086522 h 1183341"/>
              <a:gd name="connsiteX9" fmla="*/ 215153 w 1473798"/>
              <a:gd name="connsiteY9" fmla="*/ 1108038 h 1183341"/>
              <a:gd name="connsiteX10" fmla="*/ 311972 w 1473798"/>
              <a:gd name="connsiteY10" fmla="*/ 1129553 h 1183341"/>
              <a:gd name="connsiteX11" fmla="*/ 387276 w 1473798"/>
              <a:gd name="connsiteY11" fmla="*/ 1161826 h 1183341"/>
              <a:gd name="connsiteX12" fmla="*/ 473337 w 1473798"/>
              <a:gd name="connsiteY12" fmla="*/ 1183341 h 1183341"/>
              <a:gd name="connsiteX13" fmla="*/ 602429 w 1473798"/>
              <a:gd name="connsiteY13" fmla="*/ 1161826 h 1183341"/>
              <a:gd name="connsiteX14" fmla="*/ 656217 w 1473798"/>
              <a:gd name="connsiteY14" fmla="*/ 1129553 h 1183341"/>
              <a:gd name="connsiteX15" fmla="*/ 710005 w 1473798"/>
              <a:gd name="connsiteY15" fmla="*/ 1086522 h 1183341"/>
              <a:gd name="connsiteX16" fmla="*/ 731520 w 1473798"/>
              <a:gd name="connsiteY16" fmla="*/ 1043492 h 1183341"/>
              <a:gd name="connsiteX17" fmla="*/ 796066 w 1473798"/>
              <a:gd name="connsiteY17" fmla="*/ 1000461 h 1183341"/>
              <a:gd name="connsiteX18" fmla="*/ 871370 w 1473798"/>
              <a:gd name="connsiteY18" fmla="*/ 946673 h 1183341"/>
              <a:gd name="connsiteX19" fmla="*/ 925158 w 1473798"/>
              <a:gd name="connsiteY19" fmla="*/ 903642 h 1183341"/>
              <a:gd name="connsiteX20" fmla="*/ 989704 w 1473798"/>
              <a:gd name="connsiteY20" fmla="*/ 860612 h 1183341"/>
              <a:gd name="connsiteX21" fmla="*/ 1054250 w 1473798"/>
              <a:gd name="connsiteY21" fmla="*/ 806823 h 1183341"/>
              <a:gd name="connsiteX22" fmla="*/ 1140311 w 1473798"/>
              <a:gd name="connsiteY22" fmla="*/ 753035 h 1183341"/>
              <a:gd name="connsiteX23" fmla="*/ 1172584 w 1473798"/>
              <a:gd name="connsiteY23" fmla="*/ 731520 h 1183341"/>
              <a:gd name="connsiteX24" fmla="*/ 1204857 w 1473798"/>
              <a:gd name="connsiteY24" fmla="*/ 699247 h 1183341"/>
              <a:gd name="connsiteX25" fmla="*/ 1237130 w 1473798"/>
              <a:gd name="connsiteY25" fmla="*/ 677732 h 1183341"/>
              <a:gd name="connsiteX26" fmla="*/ 1258645 w 1473798"/>
              <a:gd name="connsiteY26" fmla="*/ 656216 h 1183341"/>
              <a:gd name="connsiteX27" fmla="*/ 1333949 w 1473798"/>
              <a:gd name="connsiteY27" fmla="*/ 591670 h 1183341"/>
              <a:gd name="connsiteX28" fmla="*/ 1420010 w 1473798"/>
              <a:gd name="connsiteY28" fmla="*/ 473336 h 1183341"/>
              <a:gd name="connsiteX29" fmla="*/ 1452283 w 1473798"/>
              <a:gd name="connsiteY29" fmla="*/ 398033 h 1183341"/>
              <a:gd name="connsiteX30" fmla="*/ 1473798 w 1473798"/>
              <a:gd name="connsiteY30" fmla="*/ 344245 h 1183341"/>
              <a:gd name="connsiteX31" fmla="*/ 1463040 w 1473798"/>
              <a:gd name="connsiteY31" fmla="*/ 129092 h 1183341"/>
              <a:gd name="connsiteX32" fmla="*/ 1452283 w 1473798"/>
              <a:gd name="connsiteY32" fmla="*/ 86061 h 1183341"/>
              <a:gd name="connsiteX33" fmla="*/ 1430767 w 1473798"/>
              <a:gd name="connsiteY33" fmla="*/ 64546 h 1183341"/>
              <a:gd name="connsiteX34" fmla="*/ 1376979 w 1473798"/>
              <a:gd name="connsiteY34" fmla="*/ 21515 h 1183341"/>
              <a:gd name="connsiteX35" fmla="*/ 1290918 w 1473798"/>
              <a:gd name="connsiteY35" fmla="*/ 0 h 1183341"/>
              <a:gd name="connsiteX36" fmla="*/ 935916 w 1473798"/>
              <a:gd name="connsiteY36" fmla="*/ 10758 h 1183341"/>
              <a:gd name="connsiteX37" fmla="*/ 882127 w 1473798"/>
              <a:gd name="connsiteY37" fmla="*/ 21515 h 1183341"/>
              <a:gd name="connsiteX38" fmla="*/ 849855 w 1473798"/>
              <a:gd name="connsiteY38" fmla="*/ 43030 h 1183341"/>
              <a:gd name="connsiteX39" fmla="*/ 753036 w 1473798"/>
              <a:gd name="connsiteY39" fmla="*/ 96819 h 1183341"/>
              <a:gd name="connsiteX40" fmla="*/ 656217 w 1473798"/>
              <a:gd name="connsiteY40" fmla="*/ 139849 h 1183341"/>
              <a:gd name="connsiteX41" fmla="*/ 591671 w 1473798"/>
              <a:gd name="connsiteY41" fmla="*/ 172122 h 1183341"/>
              <a:gd name="connsiteX42" fmla="*/ 559398 w 1473798"/>
              <a:gd name="connsiteY42" fmla="*/ 193638 h 1183341"/>
              <a:gd name="connsiteX43" fmla="*/ 527125 w 1473798"/>
              <a:gd name="connsiteY43" fmla="*/ 204395 h 1183341"/>
              <a:gd name="connsiteX44" fmla="*/ 441064 w 1473798"/>
              <a:gd name="connsiteY44" fmla="*/ 247426 h 1183341"/>
              <a:gd name="connsiteX45" fmla="*/ 398033 w 1473798"/>
              <a:gd name="connsiteY45" fmla="*/ 279699 h 1183341"/>
              <a:gd name="connsiteX46" fmla="*/ 365760 w 1473798"/>
              <a:gd name="connsiteY46" fmla="*/ 311972 h 1183341"/>
              <a:gd name="connsiteX47" fmla="*/ 279699 w 1473798"/>
              <a:gd name="connsiteY47" fmla="*/ 355002 h 1183341"/>
              <a:gd name="connsiteX48" fmla="*/ 182880 w 1473798"/>
              <a:gd name="connsiteY48" fmla="*/ 398033 h 1183341"/>
              <a:gd name="connsiteX49" fmla="*/ 129092 w 1473798"/>
              <a:gd name="connsiteY49" fmla="*/ 462579 h 1183341"/>
              <a:gd name="connsiteX50" fmla="*/ 107577 w 1473798"/>
              <a:gd name="connsiteY50" fmla="*/ 505609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473798" h="1183341">
                <a:moveTo>
                  <a:pt x="107577" y="505609"/>
                </a:moveTo>
                <a:cubicBezTo>
                  <a:pt x="91441" y="528917"/>
                  <a:pt x="42079" y="579547"/>
                  <a:pt x="32273" y="602428"/>
                </a:cubicBezTo>
                <a:cubicBezTo>
                  <a:pt x="2533" y="671821"/>
                  <a:pt x="43306" y="623670"/>
                  <a:pt x="0" y="666974"/>
                </a:cubicBezTo>
                <a:cubicBezTo>
                  <a:pt x="9730" y="803189"/>
                  <a:pt x="3603" y="783602"/>
                  <a:pt x="21516" y="882127"/>
                </a:cubicBezTo>
                <a:cubicBezTo>
                  <a:pt x="24787" y="900116"/>
                  <a:pt x="28307" y="918066"/>
                  <a:pt x="32273" y="935915"/>
                </a:cubicBezTo>
                <a:cubicBezTo>
                  <a:pt x="40156" y="971391"/>
                  <a:pt x="43755" y="990790"/>
                  <a:pt x="64546" y="1021976"/>
                </a:cubicBezTo>
                <a:cubicBezTo>
                  <a:pt x="70172" y="1030415"/>
                  <a:pt x="78890" y="1036320"/>
                  <a:pt x="86062" y="1043492"/>
                </a:cubicBezTo>
                <a:cubicBezTo>
                  <a:pt x="89648" y="1054250"/>
                  <a:pt x="87964" y="1068681"/>
                  <a:pt x="96819" y="1075765"/>
                </a:cubicBezTo>
                <a:cubicBezTo>
                  <a:pt x="108364" y="1085001"/>
                  <a:pt x="125634" y="1082460"/>
                  <a:pt x="139850" y="1086522"/>
                </a:cubicBezTo>
                <a:cubicBezTo>
                  <a:pt x="202746" y="1104492"/>
                  <a:pt x="139483" y="1091223"/>
                  <a:pt x="215153" y="1108038"/>
                </a:cubicBezTo>
                <a:cubicBezTo>
                  <a:pt x="231895" y="1111758"/>
                  <a:pt x="292882" y="1122394"/>
                  <a:pt x="311972" y="1129553"/>
                </a:cubicBezTo>
                <a:cubicBezTo>
                  <a:pt x="390326" y="1158936"/>
                  <a:pt x="321984" y="1144019"/>
                  <a:pt x="387276" y="1161826"/>
                </a:cubicBezTo>
                <a:cubicBezTo>
                  <a:pt x="415804" y="1169606"/>
                  <a:pt x="473337" y="1183341"/>
                  <a:pt x="473337" y="1183341"/>
                </a:cubicBezTo>
                <a:cubicBezTo>
                  <a:pt x="482892" y="1182279"/>
                  <a:pt x="573760" y="1179027"/>
                  <a:pt x="602429" y="1161826"/>
                </a:cubicBezTo>
                <a:cubicBezTo>
                  <a:pt x="676262" y="1117526"/>
                  <a:pt x="564793" y="1160026"/>
                  <a:pt x="656217" y="1129553"/>
                </a:cubicBezTo>
                <a:cubicBezTo>
                  <a:pt x="673483" y="1118042"/>
                  <a:pt x="697741" y="1104919"/>
                  <a:pt x="710005" y="1086522"/>
                </a:cubicBezTo>
                <a:cubicBezTo>
                  <a:pt x="718900" y="1073179"/>
                  <a:pt x="720181" y="1054831"/>
                  <a:pt x="731520" y="1043492"/>
                </a:cubicBezTo>
                <a:cubicBezTo>
                  <a:pt x="749805" y="1025207"/>
                  <a:pt x="777781" y="1018746"/>
                  <a:pt x="796066" y="1000461"/>
                </a:cubicBezTo>
                <a:cubicBezTo>
                  <a:pt x="847115" y="949412"/>
                  <a:pt x="819853" y="963844"/>
                  <a:pt x="871370" y="946673"/>
                </a:cubicBezTo>
                <a:cubicBezTo>
                  <a:pt x="889299" y="932329"/>
                  <a:pt x="906589" y="917147"/>
                  <a:pt x="925158" y="903642"/>
                </a:cubicBezTo>
                <a:cubicBezTo>
                  <a:pt x="946070" y="888433"/>
                  <a:pt x="971420" y="878897"/>
                  <a:pt x="989704" y="860612"/>
                </a:cubicBezTo>
                <a:cubicBezTo>
                  <a:pt x="1016665" y="833650"/>
                  <a:pt x="1015889" y="832397"/>
                  <a:pt x="1054250" y="806823"/>
                </a:cubicBezTo>
                <a:cubicBezTo>
                  <a:pt x="1082398" y="788058"/>
                  <a:pt x="1112163" y="771800"/>
                  <a:pt x="1140311" y="753035"/>
                </a:cubicBezTo>
                <a:cubicBezTo>
                  <a:pt x="1151069" y="745863"/>
                  <a:pt x="1162652" y="739797"/>
                  <a:pt x="1172584" y="731520"/>
                </a:cubicBezTo>
                <a:cubicBezTo>
                  <a:pt x="1184271" y="721781"/>
                  <a:pt x="1193170" y="708986"/>
                  <a:pt x="1204857" y="699247"/>
                </a:cubicBezTo>
                <a:cubicBezTo>
                  <a:pt x="1214789" y="690970"/>
                  <a:pt x="1227034" y="685809"/>
                  <a:pt x="1237130" y="677732"/>
                </a:cubicBezTo>
                <a:cubicBezTo>
                  <a:pt x="1245050" y="671396"/>
                  <a:pt x="1250853" y="662709"/>
                  <a:pt x="1258645" y="656216"/>
                </a:cubicBezTo>
                <a:cubicBezTo>
                  <a:pt x="1295406" y="625581"/>
                  <a:pt x="1304645" y="627486"/>
                  <a:pt x="1333949" y="591670"/>
                </a:cubicBezTo>
                <a:cubicBezTo>
                  <a:pt x="1336638" y="588383"/>
                  <a:pt x="1403704" y="501872"/>
                  <a:pt x="1420010" y="473336"/>
                </a:cubicBezTo>
                <a:cubicBezTo>
                  <a:pt x="1447484" y="425256"/>
                  <a:pt x="1435826" y="441918"/>
                  <a:pt x="1452283" y="398033"/>
                </a:cubicBezTo>
                <a:cubicBezTo>
                  <a:pt x="1459063" y="379952"/>
                  <a:pt x="1466626" y="362174"/>
                  <a:pt x="1473798" y="344245"/>
                </a:cubicBezTo>
                <a:cubicBezTo>
                  <a:pt x="1470212" y="272527"/>
                  <a:pt x="1469003" y="200651"/>
                  <a:pt x="1463040" y="129092"/>
                </a:cubicBezTo>
                <a:cubicBezTo>
                  <a:pt x="1461812" y="114358"/>
                  <a:pt x="1458895" y="99285"/>
                  <a:pt x="1452283" y="86061"/>
                </a:cubicBezTo>
                <a:cubicBezTo>
                  <a:pt x="1447747" y="76989"/>
                  <a:pt x="1437103" y="72466"/>
                  <a:pt x="1430767" y="64546"/>
                </a:cubicBezTo>
                <a:cubicBezTo>
                  <a:pt x="1398998" y="24835"/>
                  <a:pt x="1424995" y="34610"/>
                  <a:pt x="1376979" y="21515"/>
                </a:cubicBezTo>
                <a:cubicBezTo>
                  <a:pt x="1348451" y="13735"/>
                  <a:pt x="1290918" y="0"/>
                  <a:pt x="1290918" y="0"/>
                </a:cubicBezTo>
                <a:cubicBezTo>
                  <a:pt x="1172584" y="3586"/>
                  <a:pt x="1054141" y="4536"/>
                  <a:pt x="935916" y="10758"/>
                </a:cubicBezTo>
                <a:cubicBezTo>
                  <a:pt x="917657" y="11719"/>
                  <a:pt x="899248" y="15095"/>
                  <a:pt x="882127" y="21515"/>
                </a:cubicBezTo>
                <a:cubicBezTo>
                  <a:pt x="870021" y="26054"/>
                  <a:pt x="861419" y="37248"/>
                  <a:pt x="849855" y="43030"/>
                </a:cubicBezTo>
                <a:cubicBezTo>
                  <a:pt x="660073" y="137922"/>
                  <a:pt x="922322" y="-8985"/>
                  <a:pt x="753036" y="96819"/>
                </a:cubicBezTo>
                <a:cubicBezTo>
                  <a:pt x="718707" y="118275"/>
                  <a:pt x="693618" y="122849"/>
                  <a:pt x="656217" y="139849"/>
                </a:cubicBezTo>
                <a:cubicBezTo>
                  <a:pt x="634318" y="149803"/>
                  <a:pt x="612699" y="160440"/>
                  <a:pt x="591671" y="172122"/>
                </a:cubicBezTo>
                <a:cubicBezTo>
                  <a:pt x="580369" y="178401"/>
                  <a:pt x="570962" y="187856"/>
                  <a:pt x="559398" y="193638"/>
                </a:cubicBezTo>
                <a:cubicBezTo>
                  <a:pt x="549256" y="198709"/>
                  <a:pt x="537267" y="199324"/>
                  <a:pt x="527125" y="204395"/>
                </a:cubicBezTo>
                <a:cubicBezTo>
                  <a:pt x="425499" y="255207"/>
                  <a:pt x="513844" y="223165"/>
                  <a:pt x="441064" y="247426"/>
                </a:cubicBezTo>
                <a:cubicBezTo>
                  <a:pt x="426720" y="258184"/>
                  <a:pt x="411646" y="268031"/>
                  <a:pt x="398033" y="279699"/>
                </a:cubicBezTo>
                <a:cubicBezTo>
                  <a:pt x="386482" y="289600"/>
                  <a:pt x="378595" y="303804"/>
                  <a:pt x="365760" y="311972"/>
                </a:cubicBezTo>
                <a:cubicBezTo>
                  <a:pt x="338701" y="329191"/>
                  <a:pt x="307938" y="339796"/>
                  <a:pt x="279699" y="355002"/>
                </a:cubicBezTo>
                <a:cubicBezTo>
                  <a:pt x="199052" y="398427"/>
                  <a:pt x="256223" y="379697"/>
                  <a:pt x="182880" y="398033"/>
                </a:cubicBezTo>
                <a:cubicBezTo>
                  <a:pt x="159088" y="421825"/>
                  <a:pt x="144069" y="432625"/>
                  <a:pt x="129092" y="462579"/>
                </a:cubicBezTo>
                <a:cubicBezTo>
                  <a:pt x="104371" y="512022"/>
                  <a:pt x="123713" y="482301"/>
                  <a:pt x="107577" y="505609"/>
                </a:cubicBezTo>
                <a:close/>
              </a:path>
            </a:pathLst>
          </a:custGeom>
          <a:solidFill>
            <a:schemeClr val="accent4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任意多边形: 形状 37"/>
          <p:cNvSpPr/>
          <p:nvPr/>
        </p:nvSpPr>
        <p:spPr>
          <a:xfrm>
            <a:off x="6293224" y="4561242"/>
            <a:ext cx="2359486" cy="2043953"/>
          </a:xfrm>
          <a:custGeom>
            <a:avLst/>
            <a:gdLst>
              <a:gd name="connsiteX0" fmla="*/ 32272 w 2359486"/>
              <a:gd name="connsiteY0" fmla="*/ 1043492 h 2043953"/>
              <a:gd name="connsiteX1" fmla="*/ 10757 w 2359486"/>
              <a:gd name="connsiteY1" fmla="*/ 1140311 h 2043953"/>
              <a:gd name="connsiteX2" fmla="*/ 0 w 2359486"/>
              <a:gd name="connsiteY2" fmla="*/ 1172584 h 2043953"/>
              <a:gd name="connsiteX3" fmla="*/ 10757 w 2359486"/>
              <a:gd name="connsiteY3" fmla="*/ 1355464 h 2043953"/>
              <a:gd name="connsiteX4" fmla="*/ 21515 w 2359486"/>
              <a:gd name="connsiteY4" fmla="*/ 1398494 h 2043953"/>
              <a:gd name="connsiteX5" fmla="*/ 96818 w 2359486"/>
              <a:gd name="connsiteY5" fmla="*/ 1506071 h 2043953"/>
              <a:gd name="connsiteX6" fmla="*/ 118334 w 2359486"/>
              <a:gd name="connsiteY6" fmla="*/ 1538344 h 2043953"/>
              <a:gd name="connsiteX7" fmla="*/ 150607 w 2359486"/>
              <a:gd name="connsiteY7" fmla="*/ 1549102 h 2043953"/>
              <a:gd name="connsiteX8" fmla="*/ 225910 w 2359486"/>
              <a:gd name="connsiteY8" fmla="*/ 1602890 h 2043953"/>
              <a:gd name="connsiteX9" fmla="*/ 268941 w 2359486"/>
              <a:gd name="connsiteY9" fmla="*/ 1624405 h 2043953"/>
              <a:gd name="connsiteX10" fmla="*/ 333487 w 2359486"/>
              <a:gd name="connsiteY10" fmla="*/ 1667436 h 2043953"/>
              <a:gd name="connsiteX11" fmla="*/ 376517 w 2359486"/>
              <a:gd name="connsiteY11" fmla="*/ 1699709 h 2043953"/>
              <a:gd name="connsiteX12" fmla="*/ 408790 w 2359486"/>
              <a:gd name="connsiteY12" fmla="*/ 1710466 h 2043953"/>
              <a:gd name="connsiteX13" fmla="*/ 484094 w 2359486"/>
              <a:gd name="connsiteY13" fmla="*/ 1775012 h 2043953"/>
              <a:gd name="connsiteX14" fmla="*/ 516367 w 2359486"/>
              <a:gd name="connsiteY14" fmla="*/ 1807285 h 2043953"/>
              <a:gd name="connsiteX15" fmla="*/ 559397 w 2359486"/>
              <a:gd name="connsiteY15" fmla="*/ 1828800 h 2043953"/>
              <a:gd name="connsiteX16" fmla="*/ 666974 w 2359486"/>
              <a:gd name="connsiteY16" fmla="*/ 1904104 h 2043953"/>
              <a:gd name="connsiteX17" fmla="*/ 710004 w 2359486"/>
              <a:gd name="connsiteY17" fmla="*/ 1925619 h 2043953"/>
              <a:gd name="connsiteX18" fmla="*/ 742277 w 2359486"/>
              <a:gd name="connsiteY18" fmla="*/ 1947134 h 2043953"/>
              <a:gd name="connsiteX19" fmla="*/ 763792 w 2359486"/>
              <a:gd name="connsiteY19" fmla="*/ 1968650 h 2043953"/>
              <a:gd name="connsiteX20" fmla="*/ 796065 w 2359486"/>
              <a:gd name="connsiteY20" fmla="*/ 1979407 h 2043953"/>
              <a:gd name="connsiteX21" fmla="*/ 828338 w 2359486"/>
              <a:gd name="connsiteY21" fmla="*/ 2000923 h 2043953"/>
              <a:gd name="connsiteX22" fmla="*/ 914400 w 2359486"/>
              <a:gd name="connsiteY22" fmla="*/ 2043953 h 2043953"/>
              <a:gd name="connsiteX23" fmla="*/ 1387736 w 2359486"/>
              <a:gd name="connsiteY23" fmla="*/ 2033196 h 2043953"/>
              <a:gd name="connsiteX24" fmla="*/ 1420009 w 2359486"/>
              <a:gd name="connsiteY24" fmla="*/ 2022438 h 2043953"/>
              <a:gd name="connsiteX25" fmla="*/ 1602889 w 2359486"/>
              <a:gd name="connsiteY25" fmla="*/ 1979407 h 2043953"/>
              <a:gd name="connsiteX26" fmla="*/ 1635162 w 2359486"/>
              <a:gd name="connsiteY26" fmla="*/ 1957892 h 2043953"/>
              <a:gd name="connsiteX27" fmla="*/ 1667435 w 2359486"/>
              <a:gd name="connsiteY27" fmla="*/ 1947134 h 2043953"/>
              <a:gd name="connsiteX28" fmla="*/ 1731981 w 2359486"/>
              <a:gd name="connsiteY28" fmla="*/ 1893346 h 2043953"/>
              <a:gd name="connsiteX29" fmla="*/ 1764254 w 2359486"/>
              <a:gd name="connsiteY29" fmla="*/ 1871831 h 2043953"/>
              <a:gd name="connsiteX30" fmla="*/ 1818042 w 2359486"/>
              <a:gd name="connsiteY30" fmla="*/ 1818043 h 2043953"/>
              <a:gd name="connsiteX31" fmla="*/ 1839557 w 2359486"/>
              <a:gd name="connsiteY31" fmla="*/ 1796527 h 2043953"/>
              <a:gd name="connsiteX32" fmla="*/ 1914861 w 2359486"/>
              <a:gd name="connsiteY32" fmla="*/ 1753497 h 2043953"/>
              <a:gd name="connsiteX33" fmla="*/ 1968649 w 2359486"/>
              <a:gd name="connsiteY33" fmla="*/ 1699709 h 2043953"/>
              <a:gd name="connsiteX34" fmla="*/ 1990164 w 2359486"/>
              <a:gd name="connsiteY34" fmla="*/ 1667436 h 2043953"/>
              <a:gd name="connsiteX35" fmla="*/ 2011680 w 2359486"/>
              <a:gd name="connsiteY35" fmla="*/ 1645920 h 2043953"/>
              <a:gd name="connsiteX36" fmla="*/ 2054710 w 2359486"/>
              <a:gd name="connsiteY36" fmla="*/ 1559859 h 2043953"/>
              <a:gd name="connsiteX37" fmla="*/ 2076225 w 2359486"/>
              <a:gd name="connsiteY37" fmla="*/ 1516829 h 2043953"/>
              <a:gd name="connsiteX38" fmla="*/ 2130014 w 2359486"/>
              <a:gd name="connsiteY38" fmla="*/ 1430767 h 2043953"/>
              <a:gd name="connsiteX39" fmla="*/ 2140771 w 2359486"/>
              <a:gd name="connsiteY39" fmla="*/ 1398494 h 2043953"/>
              <a:gd name="connsiteX40" fmla="*/ 2173044 w 2359486"/>
              <a:gd name="connsiteY40" fmla="*/ 1323191 h 2043953"/>
              <a:gd name="connsiteX41" fmla="*/ 2205317 w 2359486"/>
              <a:gd name="connsiteY41" fmla="*/ 1183342 h 2043953"/>
              <a:gd name="connsiteX42" fmla="*/ 2237590 w 2359486"/>
              <a:gd name="connsiteY42" fmla="*/ 1140311 h 2043953"/>
              <a:gd name="connsiteX43" fmla="*/ 2259105 w 2359486"/>
              <a:gd name="connsiteY43" fmla="*/ 1075765 h 2043953"/>
              <a:gd name="connsiteX44" fmla="*/ 2291378 w 2359486"/>
              <a:gd name="connsiteY44" fmla="*/ 978946 h 2043953"/>
              <a:gd name="connsiteX45" fmla="*/ 2302136 w 2359486"/>
              <a:gd name="connsiteY45" fmla="*/ 935916 h 2043953"/>
              <a:gd name="connsiteX46" fmla="*/ 2323651 w 2359486"/>
              <a:gd name="connsiteY46" fmla="*/ 860612 h 2043953"/>
              <a:gd name="connsiteX47" fmla="*/ 2334409 w 2359486"/>
              <a:gd name="connsiteY47" fmla="*/ 774551 h 2043953"/>
              <a:gd name="connsiteX48" fmla="*/ 2345167 w 2359486"/>
              <a:gd name="connsiteY48" fmla="*/ 710005 h 2043953"/>
              <a:gd name="connsiteX49" fmla="*/ 2345167 w 2359486"/>
              <a:gd name="connsiteY49" fmla="*/ 172123 h 2043953"/>
              <a:gd name="connsiteX50" fmla="*/ 2302136 w 2359486"/>
              <a:gd name="connsiteY50" fmla="*/ 86062 h 2043953"/>
              <a:gd name="connsiteX51" fmla="*/ 2237590 w 2359486"/>
              <a:gd name="connsiteY51" fmla="*/ 43031 h 2043953"/>
              <a:gd name="connsiteX52" fmla="*/ 2119256 w 2359486"/>
              <a:gd name="connsiteY52" fmla="*/ 21516 h 2043953"/>
              <a:gd name="connsiteX53" fmla="*/ 2011680 w 2359486"/>
              <a:gd name="connsiteY53" fmla="*/ 0 h 2043953"/>
              <a:gd name="connsiteX54" fmla="*/ 1861072 w 2359486"/>
              <a:gd name="connsiteY54" fmla="*/ 10758 h 2043953"/>
              <a:gd name="connsiteX55" fmla="*/ 1796527 w 2359486"/>
              <a:gd name="connsiteY55" fmla="*/ 21516 h 2043953"/>
              <a:gd name="connsiteX56" fmla="*/ 1775011 w 2359486"/>
              <a:gd name="connsiteY56" fmla="*/ 53789 h 2043953"/>
              <a:gd name="connsiteX57" fmla="*/ 1742738 w 2359486"/>
              <a:gd name="connsiteY57" fmla="*/ 64546 h 2043953"/>
              <a:gd name="connsiteX58" fmla="*/ 1710465 w 2359486"/>
              <a:gd name="connsiteY58" fmla="*/ 118334 h 2043953"/>
              <a:gd name="connsiteX59" fmla="*/ 1688950 w 2359486"/>
              <a:gd name="connsiteY59" fmla="*/ 150607 h 2043953"/>
              <a:gd name="connsiteX60" fmla="*/ 1667435 w 2359486"/>
              <a:gd name="connsiteY60" fmla="*/ 193638 h 2043953"/>
              <a:gd name="connsiteX61" fmla="*/ 1645920 w 2359486"/>
              <a:gd name="connsiteY61" fmla="*/ 225911 h 2043953"/>
              <a:gd name="connsiteX62" fmla="*/ 1602889 w 2359486"/>
              <a:gd name="connsiteY62" fmla="*/ 268942 h 2043953"/>
              <a:gd name="connsiteX63" fmla="*/ 1581374 w 2359486"/>
              <a:gd name="connsiteY63" fmla="*/ 301214 h 2043953"/>
              <a:gd name="connsiteX64" fmla="*/ 1549101 w 2359486"/>
              <a:gd name="connsiteY64" fmla="*/ 322730 h 2043953"/>
              <a:gd name="connsiteX65" fmla="*/ 1484555 w 2359486"/>
              <a:gd name="connsiteY65" fmla="*/ 365760 h 2043953"/>
              <a:gd name="connsiteX66" fmla="*/ 1463040 w 2359486"/>
              <a:gd name="connsiteY66" fmla="*/ 387276 h 2043953"/>
              <a:gd name="connsiteX67" fmla="*/ 1420009 w 2359486"/>
              <a:gd name="connsiteY67" fmla="*/ 398033 h 2043953"/>
              <a:gd name="connsiteX68" fmla="*/ 1355463 w 2359486"/>
              <a:gd name="connsiteY68" fmla="*/ 419549 h 2043953"/>
              <a:gd name="connsiteX69" fmla="*/ 1280160 w 2359486"/>
              <a:gd name="connsiteY69" fmla="*/ 441064 h 2043953"/>
              <a:gd name="connsiteX70" fmla="*/ 1172583 w 2359486"/>
              <a:gd name="connsiteY70" fmla="*/ 462579 h 2043953"/>
              <a:gd name="connsiteX71" fmla="*/ 1086522 w 2359486"/>
              <a:gd name="connsiteY71" fmla="*/ 484094 h 2043953"/>
              <a:gd name="connsiteX72" fmla="*/ 1054249 w 2359486"/>
              <a:gd name="connsiteY72" fmla="*/ 494852 h 2043953"/>
              <a:gd name="connsiteX73" fmla="*/ 968188 w 2359486"/>
              <a:gd name="connsiteY73" fmla="*/ 516367 h 2043953"/>
              <a:gd name="connsiteX74" fmla="*/ 935915 w 2359486"/>
              <a:gd name="connsiteY74" fmla="*/ 537883 h 2043953"/>
              <a:gd name="connsiteX75" fmla="*/ 871369 w 2359486"/>
              <a:gd name="connsiteY75" fmla="*/ 559398 h 2043953"/>
              <a:gd name="connsiteX76" fmla="*/ 763792 w 2359486"/>
              <a:gd name="connsiteY76" fmla="*/ 656217 h 2043953"/>
              <a:gd name="connsiteX77" fmla="*/ 731520 w 2359486"/>
              <a:gd name="connsiteY77" fmla="*/ 688490 h 2043953"/>
              <a:gd name="connsiteX78" fmla="*/ 699247 w 2359486"/>
              <a:gd name="connsiteY78" fmla="*/ 710005 h 2043953"/>
              <a:gd name="connsiteX79" fmla="*/ 623943 w 2359486"/>
              <a:gd name="connsiteY79" fmla="*/ 763793 h 2043953"/>
              <a:gd name="connsiteX80" fmla="*/ 613185 w 2359486"/>
              <a:gd name="connsiteY80" fmla="*/ 796066 h 2043953"/>
              <a:gd name="connsiteX81" fmla="*/ 559397 w 2359486"/>
              <a:gd name="connsiteY81" fmla="*/ 806824 h 2043953"/>
              <a:gd name="connsiteX82" fmla="*/ 527124 w 2359486"/>
              <a:gd name="connsiteY82" fmla="*/ 817582 h 2043953"/>
              <a:gd name="connsiteX83" fmla="*/ 484094 w 2359486"/>
              <a:gd name="connsiteY83" fmla="*/ 839097 h 2043953"/>
              <a:gd name="connsiteX84" fmla="*/ 419548 w 2359486"/>
              <a:gd name="connsiteY84" fmla="*/ 860612 h 2043953"/>
              <a:gd name="connsiteX85" fmla="*/ 387275 w 2359486"/>
              <a:gd name="connsiteY85" fmla="*/ 871370 h 2043953"/>
              <a:gd name="connsiteX86" fmla="*/ 355002 w 2359486"/>
              <a:gd name="connsiteY86" fmla="*/ 882127 h 2043953"/>
              <a:gd name="connsiteX87" fmla="*/ 301214 w 2359486"/>
              <a:gd name="connsiteY87" fmla="*/ 903643 h 2043953"/>
              <a:gd name="connsiteX88" fmla="*/ 258183 w 2359486"/>
              <a:gd name="connsiteY88" fmla="*/ 914400 h 2043953"/>
              <a:gd name="connsiteX89" fmla="*/ 193637 w 2359486"/>
              <a:gd name="connsiteY89" fmla="*/ 935916 h 2043953"/>
              <a:gd name="connsiteX90" fmla="*/ 161364 w 2359486"/>
              <a:gd name="connsiteY90" fmla="*/ 946673 h 2043953"/>
              <a:gd name="connsiteX91" fmla="*/ 118334 w 2359486"/>
              <a:gd name="connsiteY91" fmla="*/ 957431 h 2043953"/>
              <a:gd name="connsiteX92" fmla="*/ 96818 w 2359486"/>
              <a:gd name="connsiteY92" fmla="*/ 978946 h 2043953"/>
              <a:gd name="connsiteX93" fmla="*/ 64545 w 2359486"/>
              <a:gd name="connsiteY93" fmla="*/ 989704 h 2043953"/>
              <a:gd name="connsiteX94" fmla="*/ 32272 w 2359486"/>
              <a:gd name="connsiteY94" fmla="*/ 1043492 h 204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359486" h="2043953">
                <a:moveTo>
                  <a:pt x="32272" y="1043492"/>
                </a:moveTo>
                <a:cubicBezTo>
                  <a:pt x="23307" y="1068593"/>
                  <a:pt x="18775" y="1108238"/>
                  <a:pt x="10757" y="1140311"/>
                </a:cubicBezTo>
                <a:cubicBezTo>
                  <a:pt x="8007" y="1151312"/>
                  <a:pt x="0" y="1161244"/>
                  <a:pt x="0" y="1172584"/>
                </a:cubicBezTo>
                <a:cubicBezTo>
                  <a:pt x="0" y="1233649"/>
                  <a:pt x="4968" y="1294674"/>
                  <a:pt x="10757" y="1355464"/>
                </a:cubicBezTo>
                <a:cubicBezTo>
                  <a:pt x="12159" y="1370182"/>
                  <a:pt x="14903" y="1385270"/>
                  <a:pt x="21515" y="1398494"/>
                </a:cubicBezTo>
                <a:cubicBezTo>
                  <a:pt x="38002" y="1431469"/>
                  <a:pt x="74330" y="1474589"/>
                  <a:pt x="96818" y="1506071"/>
                </a:cubicBezTo>
                <a:cubicBezTo>
                  <a:pt x="104333" y="1516592"/>
                  <a:pt x="108238" y="1530267"/>
                  <a:pt x="118334" y="1538344"/>
                </a:cubicBezTo>
                <a:cubicBezTo>
                  <a:pt x="127189" y="1545428"/>
                  <a:pt x="140465" y="1544031"/>
                  <a:pt x="150607" y="1549102"/>
                </a:cubicBezTo>
                <a:cubicBezTo>
                  <a:pt x="173372" y="1560485"/>
                  <a:pt x="206409" y="1590702"/>
                  <a:pt x="225910" y="1602890"/>
                </a:cubicBezTo>
                <a:cubicBezTo>
                  <a:pt x="239509" y="1611389"/>
                  <a:pt x="255190" y="1616154"/>
                  <a:pt x="268941" y="1624405"/>
                </a:cubicBezTo>
                <a:cubicBezTo>
                  <a:pt x="291114" y="1637709"/>
                  <a:pt x="312800" y="1651921"/>
                  <a:pt x="333487" y="1667436"/>
                </a:cubicBezTo>
                <a:cubicBezTo>
                  <a:pt x="347830" y="1678194"/>
                  <a:pt x="360950" y="1690814"/>
                  <a:pt x="376517" y="1699709"/>
                </a:cubicBezTo>
                <a:cubicBezTo>
                  <a:pt x="386362" y="1705335"/>
                  <a:pt x="398032" y="1706880"/>
                  <a:pt x="408790" y="1710466"/>
                </a:cubicBezTo>
                <a:cubicBezTo>
                  <a:pt x="538079" y="1839755"/>
                  <a:pt x="385792" y="1693094"/>
                  <a:pt x="484094" y="1775012"/>
                </a:cubicBezTo>
                <a:cubicBezTo>
                  <a:pt x="495781" y="1784751"/>
                  <a:pt x="503987" y="1798442"/>
                  <a:pt x="516367" y="1807285"/>
                </a:cubicBezTo>
                <a:cubicBezTo>
                  <a:pt x="529416" y="1816606"/>
                  <a:pt x="545908" y="1820128"/>
                  <a:pt x="559397" y="1828800"/>
                </a:cubicBezTo>
                <a:cubicBezTo>
                  <a:pt x="596217" y="1852470"/>
                  <a:pt x="627824" y="1884529"/>
                  <a:pt x="666974" y="1904104"/>
                </a:cubicBezTo>
                <a:cubicBezTo>
                  <a:pt x="681317" y="1911276"/>
                  <a:pt x="696081" y="1917663"/>
                  <a:pt x="710004" y="1925619"/>
                </a:cubicBezTo>
                <a:cubicBezTo>
                  <a:pt x="721230" y="1932034"/>
                  <a:pt x="732181" y="1939057"/>
                  <a:pt x="742277" y="1947134"/>
                </a:cubicBezTo>
                <a:cubicBezTo>
                  <a:pt x="750197" y="1953470"/>
                  <a:pt x="755095" y="1963432"/>
                  <a:pt x="763792" y="1968650"/>
                </a:cubicBezTo>
                <a:cubicBezTo>
                  <a:pt x="773516" y="1974484"/>
                  <a:pt x="785307" y="1975821"/>
                  <a:pt x="796065" y="1979407"/>
                </a:cubicBezTo>
                <a:cubicBezTo>
                  <a:pt x="806823" y="1986579"/>
                  <a:pt x="816987" y="1994732"/>
                  <a:pt x="828338" y="2000923"/>
                </a:cubicBezTo>
                <a:cubicBezTo>
                  <a:pt x="856495" y="2016281"/>
                  <a:pt x="914400" y="2043953"/>
                  <a:pt x="914400" y="2043953"/>
                </a:cubicBezTo>
                <a:lnTo>
                  <a:pt x="1387736" y="2033196"/>
                </a:lnTo>
                <a:cubicBezTo>
                  <a:pt x="1399065" y="2032714"/>
                  <a:pt x="1408960" y="2024988"/>
                  <a:pt x="1420009" y="2022438"/>
                </a:cubicBezTo>
                <a:cubicBezTo>
                  <a:pt x="1627760" y="1974495"/>
                  <a:pt x="1439185" y="2026181"/>
                  <a:pt x="1602889" y="1979407"/>
                </a:cubicBezTo>
                <a:cubicBezTo>
                  <a:pt x="1613647" y="1972235"/>
                  <a:pt x="1623598" y="1963674"/>
                  <a:pt x="1635162" y="1957892"/>
                </a:cubicBezTo>
                <a:cubicBezTo>
                  <a:pt x="1645304" y="1952821"/>
                  <a:pt x="1657589" y="1952760"/>
                  <a:pt x="1667435" y="1947134"/>
                </a:cubicBezTo>
                <a:cubicBezTo>
                  <a:pt x="1731514" y="1910518"/>
                  <a:pt x="1690470" y="1926555"/>
                  <a:pt x="1731981" y="1893346"/>
                </a:cubicBezTo>
                <a:cubicBezTo>
                  <a:pt x="1742077" y="1885269"/>
                  <a:pt x="1753496" y="1879003"/>
                  <a:pt x="1764254" y="1871831"/>
                </a:cubicBezTo>
                <a:cubicBezTo>
                  <a:pt x="1801138" y="1816504"/>
                  <a:pt x="1766814" y="1859026"/>
                  <a:pt x="1818042" y="1818043"/>
                </a:cubicBezTo>
                <a:cubicBezTo>
                  <a:pt x="1825962" y="1811707"/>
                  <a:pt x="1831637" y="1802863"/>
                  <a:pt x="1839557" y="1796527"/>
                </a:cubicBezTo>
                <a:cubicBezTo>
                  <a:pt x="1864898" y="1776254"/>
                  <a:pt x="1885415" y="1768220"/>
                  <a:pt x="1914861" y="1753497"/>
                </a:cubicBezTo>
                <a:cubicBezTo>
                  <a:pt x="1972234" y="1667436"/>
                  <a:pt x="1896932" y="1771426"/>
                  <a:pt x="1968649" y="1699709"/>
                </a:cubicBezTo>
                <a:cubicBezTo>
                  <a:pt x="1977791" y="1690567"/>
                  <a:pt x="1982087" y="1677532"/>
                  <a:pt x="1990164" y="1667436"/>
                </a:cubicBezTo>
                <a:cubicBezTo>
                  <a:pt x="1996500" y="1659516"/>
                  <a:pt x="2006462" y="1654617"/>
                  <a:pt x="2011680" y="1645920"/>
                </a:cubicBezTo>
                <a:cubicBezTo>
                  <a:pt x="2028181" y="1618418"/>
                  <a:pt x="2040367" y="1588546"/>
                  <a:pt x="2054710" y="1559859"/>
                </a:cubicBezTo>
                <a:cubicBezTo>
                  <a:pt x="2061882" y="1545516"/>
                  <a:pt x="2067329" y="1530172"/>
                  <a:pt x="2076225" y="1516829"/>
                </a:cubicBezTo>
                <a:cubicBezTo>
                  <a:pt x="2093295" y="1491224"/>
                  <a:pt x="2117036" y="1456723"/>
                  <a:pt x="2130014" y="1430767"/>
                </a:cubicBezTo>
                <a:cubicBezTo>
                  <a:pt x="2135085" y="1420625"/>
                  <a:pt x="2136304" y="1408917"/>
                  <a:pt x="2140771" y="1398494"/>
                </a:cubicBezTo>
                <a:cubicBezTo>
                  <a:pt x="2180651" y="1305442"/>
                  <a:pt x="2147817" y="1398877"/>
                  <a:pt x="2173044" y="1323191"/>
                </a:cubicBezTo>
                <a:cubicBezTo>
                  <a:pt x="2180405" y="1271665"/>
                  <a:pt x="2181691" y="1230595"/>
                  <a:pt x="2205317" y="1183342"/>
                </a:cubicBezTo>
                <a:cubicBezTo>
                  <a:pt x="2213335" y="1167305"/>
                  <a:pt x="2226832" y="1154655"/>
                  <a:pt x="2237590" y="1140311"/>
                </a:cubicBezTo>
                <a:cubicBezTo>
                  <a:pt x="2244762" y="1118796"/>
                  <a:pt x="2253605" y="1097767"/>
                  <a:pt x="2259105" y="1075765"/>
                </a:cubicBezTo>
                <a:cubicBezTo>
                  <a:pt x="2282295" y="983007"/>
                  <a:pt x="2251655" y="1038531"/>
                  <a:pt x="2291378" y="978946"/>
                </a:cubicBezTo>
                <a:cubicBezTo>
                  <a:pt x="2294964" y="964603"/>
                  <a:pt x="2298074" y="950132"/>
                  <a:pt x="2302136" y="935916"/>
                </a:cubicBezTo>
                <a:cubicBezTo>
                  <a:pt x="2312370" y="900099"/>
                  <a:pt x="2316924" y="900976"/>
                  <a:pt x="2323651" y="860612"/>
                </a:cubicBezTo>
                <a:cubicBezTo>
                  <a:pt x="2328404" y="832095"/>
                  <a:pt x="2330320" y="803171"/>
                  <a:pt x="2334409" y="774551"/>
                </a:cubicBezTo>
                <a:cubicBezTo>
                  <a:pt x="2337494" y="752958"/>
                  <a:pt x="2341581" y="731520"/>
                  <a:pt x="2345167" y="710005"/>
                </a:cubicBezTo>
                <a:cubicBezTo>
                  <a:pt x="2365302" y="468366"/>
                  <a:pt x="2363187" y="550548"/>
                  <a:pt x="2345167" y="172123"/>
                </a:cubicBezTo>
                <a:cubicBezTo>
                  <a:pt x="2343580" y="138794"/>
                  <a:pt x="2326886" y="108062"/>
                  <a:pt x="2302136" y="86062"/>
                </a:cubicBezTo>
                <a:cubicBezTo>
                  <a:pt x="2282809" y="68883"/>
                  <a:pt x="2262946" y="48102"/>
                  <a:pt x="2237590" y="43031"/>
                </a:cubicBezTo>
                <a:cubicBezTo>
                  <a:pt x="2162414" y="27995"/>
                  <a:pt x="2201838" y="35279"/>
                  <a:pt x="2119256" y="21516"/>
                </a:cubicBezTo>
                <a:cubicBezTo>
                  <a:pt x="2079513" y="8268"/>
                  <a:pt x="2061125" y="0"/>
                  <a:pt x="2011680" y="0"/>
                </a:cubicBezTo>
                <a:cubicBezTo>
                  <a:pt x="1961349" y="0"/>
                  <a:pt x="1911275" y="7172"/>
                  <a:pt x="1861072" y="10758"/>
                </a:cubicBezTo>
                <a:cubicBezTo>
                  <a:pt x="1839557" y="14344"/>
                  <a:pt x="1816036" y="11761"/>
                  <a:pt x="1796527" y="21516"/>
                </a:cubicBezTo>
                <a:cubicBezTo>
                  <a:pt x="1784963" y="27298"/>
                  <a:pt x="1785107" y="45712"/>
                  <a:pt x="1775011" y="53789"/>
                </a:cubicBezTo>
                <a:cubicBezTo>
                  <a:pt x="1766156" y="60873"/>
                  <a:pt x="1753496" y="60960"/>
                  <a:pt x="1742738" y="64546"/>
                </a:cubicBezTo>
                <a:cubicBezTo>
                  <a:pt x="1700715" y="106571"/>
                  <a:pt x="1738395" y="62475"/>
                  <a:pt x="1710465" y="118334"/>
                </a:cubicBezTo>
                <a:cubicBezTo>
                  <a:pt x="1704683" y="129898"/>
                  <a:pt x="1695365" y="139381"/>
                  <a:pt x="1688950" y="150607"/>
                </a:cubicBezTo>
                <a:cubicBezTo>
                  <a:pt x="1680994" y="164531"/>
                  <a:pt x="1675391" y="179714"/>
                  <a:pt x="1667435" y="193638"/>
                </a:cubicBezTo>
                <a:cubicBezTo>
                  <a:pt x="1661020" y="204864"/>
                  <a:pt x="1654334" y="216095"/>
                  <a:pt x="1645920" y="225911"/>
                </a:cubicBezTo>
                <a:cubicBezTo>
                  <a:pt x="1632719" y="241313"/>
                  <a:pt x="1614141" y="252064"/>
                  <a:pt x="1602889" y="268942"/>
                </a:cubicBezTo>
                <a:cubicBezTo>
                  <a:pt x="1595717" y="279699"/>
                  <a:pt x="1590516" y="292072"/>
                  <a:pt x="1581374" y="301214"/>
                </a:cubicBezTo>
                <a:cubicBezTo>
                  <a:pt x="1572232" y="310356"/>
                  <a:pt x="1559197" y="314653"/>
                  <a:pt x="1549101" y="322730"/>
                </a:cubicBezTo>
                <a:cubicBezTo>
                  <a:pt x="1494346" y="366534"/>
                  <a:pt x="1571282" y="322397"/>
                  <a:pt x="1484555" y="365760"/>
                </a:cubicBezTo>
                <a:cubicBezTo>
                  <a:pt x="1477383" y="372932"/>
                  <a:pt x="1472112" y="382740"/>
                  <a:pt x="1463040" y="387276"/>
                </a:cubicBezTo>
                <a:cubicBezTo>
                  <a:pt x="1449816" y="393888"/>
                  <a:pt x="1434171" y="393785"/>
                  <a:pt x="1420009" y="398033"/>
                </a:cubicBezTo>
                <a:cubicBezTo>
                  <a:pt x="1398286" y="404550"/>
                  <a:pt x="1376978" y="412377"/>
                  <a:pt x="1355463" y="419549"/>
                </a:cubicBezTo>
                <a:cubicBezTo>
                  <a:pt x="1321608" y="430834"/>
                  <a:pt x="1317966" y="432963"/>
                  <a:pt x="1280160" y="441064"/>
                </a:cubicBezTo>
                <a:cubicBezTo>
                  <a:pt x="1244403" y="448726"/>
                  <a:pt x="1207275" y="451015"/>
                  <a:pt x="1172583" y="462579"/>
                </a:cubicBezTo>
                <a:cubicBezTo>
                  <a:pt x="1098811" y="487170"/>
                  <a:pt x="1190374" y="458131"/>
                  <a:pt x="1086522" y="484094"/>
                </a:cubicBezTo>
                <a:cubicBezTo>
                  <a:pt x="1075521" y="486844"/>
                  <a:pt x="1065250" y="492102"/>
                  <a:pt x="1054249" y="494852"/>
                </a:cubicBezTo>
                <a:lnTo>
                  <a:pt x="968188" y="516367"/>
                </a:lnTo>
                <a:cubicBezTo>
                  <a:pt x="957430" y="523539"/>
                  <a:pt x="947730" y="532632"/>
                  <a:pt x="935915" y="537883"/>
                </a:cubicBezTo>
                <a:cubicBezTo>
                  <a:pt x="915191" y="547094"/>
                  <a:pt x="871369" y="559398"/>
                  <a:pt x="871369" y="559398"/>
                </a:cubicBezTo>
                <a:cubicBezTo>
                  <a:pt x="803998" y="609926"/>
                  <a:pt x="841013" y="578995"/>
                  <a:pt x="763792" y="656217"/>
                </a:cubicBezTo>
                <a:cubicBezTo>
                  <a:pt x="753035" y="666975"/>
                  <a:pt x="744178" y="680051"/>
                  <a:pt x="731520" y="688490"/>
                </a:cubicBezTo>
                <a:cubicBezTo>
                  <a:pt x="720762" y="695662"/>
                  <a:pt x="709063" y="701591"/>
                  <a:pt x="699247" y="710005"/>
                </a:cubicBezTo>
                <a:cubicBezTo>
                  <a:pt x="634275" y="765695"/>
                  <a:pt x="683243" y="744028"/>
                  <a:pt x="623943" y="763793"/>
                </a:cubicBezTo>
                <a:cubicBezTo>
                  <a:pt x="620357" y="774551"/>
                  <a:pt x="622620" y="789776"/>
                  <a:pt x="613185" y="796066"/>
                </a:cubicBezTo>
                <a:cubicBezTo>
                  <a:pt x="597971" y="806208"/>
                  <a:pt x="577135" y="802389"/>
                  <a:pt x="559397" y="806824"/>
                </a:cubicBezTo>
                <a:cubicBezTo>
                  <a:pt x="548396" y="809574"/>
                  <a:pt x="537547" y="813115"/>
                  <a:pt x="527124" y="817582"/>
                </a:cubicBezTo>
                <a:cubicBezTo>
                  <a:pt x="512384" y="823899"/>
                  <a:pt x="498983" y="833141"/>
                  <a:pt x="484094" y="839097"/>
                </a:cubicBezTo>
                <a:cubicBezTo>
                  <a:pt x="463037" y="847520"/>
                  <a:pt x="441063" y="853440"/>
                  <a:pt x="419548" y="860612"/>
                </a:cubicBezTo>
                <a:lnTo>
                  <a:pt x="387275" y="871370"/>
                </a:lnTo>
                <a:cubicBezTo>
                  <a:pt x="376517" y="874956"/>
                  <a:pt x="365530" y="877915"/>
                  <a:pt x="355002" y="882127"/>
                </a:cubicBezTo>
                <a:cubicBezTo>
                  <a:pt x="337073" y="889299"/>
                  <a:pt x="319534" y="897536"/>
                  <a:pt x="301214" y="903643"/>
                </a:cubicBezTo>
                <a:cubicBezTo>
                  <a:pt x="287188" y="908318"/>
                  <a:pt x="272345" y="910152"/>
                  <a:pt x="258183" y="914400"/>
                </a:cubicBezTo>
                <a:cubicBezTo>
                  <a:pt x="236460" y="920917"/>
                  <a:pt x="215152" y="928744"/>
                  <a:pt x="193637" y="935916"/>
                </a:cubicBezTo>
                <a:cubicBezTo>
                  <a:pt x="182879" y="939502"/>
                  <a:pt x="172365" y="943923"/>
                  <a:pt x="161364" y="946673"/>
                </a:cubicBezTo>
                <a:lnTo>
                  <a:pt x="118334" y="957431"/>
                </a:lnTo>
                <a:cubicBezTo>
                  <a:pt x="111162" y="964603"/>
                  <a:pt x="105515" y="973728"/>
                  <a:pt x="96818" y="978946"/>
                </a:cubicBezTo>
                <a:cubicBezTo>
                  <a:pt x="87094" y="984780"/>
                  <a:pt x="74687" y="984633"/>
                  <a:pt x="64545" y="989704"/>
                </a:cubicBezTo>
                <a:cubicBezTo>
                  <a:pt x="40214" y="1001870"/>
                  <a:pt x="41237" y="1018391"/>
                  <a:pt x="32272" y="104349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7702099" y="3837608"/>
                <a:ext cx="238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99" y="3837608"/>
                <a:ext cx="23846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7" t="-82" r="-20552" b="-49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5842224" y="6233038"/>
                <a:ext cx="806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24" y="6233038"/>
                <a:ext cx="80663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8" t="-139" r="-4358" b="-49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Safe Edges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1" dirty="0"/>
                  <a:t>Thm [</a:t>
                </a:r>
                <a:r>
                  <a:rPr lang="en-US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Cut Property</a:t>
                </a:r>
                <a:r>
                  <a:rPr lang="en-US" sz="2200" b="1" dirty="0"/>
                  <a:t>]: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included in the edge set of some MST,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be any cut respecting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a light edge crossing the cut,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b="1" dirty="0"/>
                  <a:t>Proof:</a:t>
                </a:r>
                <a:endParaRPr lang="en-US" sz="2200" b="1" dirty="0"/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be a MST containing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assume it does not include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Then some edge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must cross the cut,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be one such edge.</a:t>
                </a:r>
                <a:endParaRPr lang="en-US" sz="2200" dirty="0"/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must be a spanning tree.</a:t>
                </a:r>
                <a:endParaRPr lang="en-US" sz="2000" dirty="0"/>
              </a:p>
              <a:p>
                <a:pPr>
                  <a:spcBef>
                    <a:spcPts val="400"/>
                  </a:spcBef>
                </a:pPr>
                <a:r>
                  <a:rPr lang="en-US" sz="2000" b="0" dirty="0"/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b="0" dirty="0"/>
                  <a:t> is light edge crossing the cut, </a:t>
                </a:r>
                <a:br>
                  <a:rPr lang="en-US" sz="20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must be a MST,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81" name="组合 80"/>
          <p:cNvGrpSpPr/>
          <p:nvPr/>
        </p:nvGrpSpPr>
        <p:grpSpPr>
          <a:xfrm>
            <a:off x="5842224" y="3837608"/>
            <a:ext cx="2810486" cy="2767587"/>
            <a:chOff x="5842224" y="3837608"/>
            <a:chExt cx="2810486" cy="2767587"/>
          </a:xfrm>
        </p:grpSpPr>
        <p:sp>
          <p:nvSpPr>
            <p:cNvPr id="5" name="椭圆 4"/>
            <p:cNvSpPr/>
            <p:nvPr/>
          </p:nvSpPr>
          <p:spPr>
            <a:xfrm>
              <a:off x="6338433" y="470213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338433" y="5579382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004735" y="470213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004734" y="55793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>
              <a:stCxn id="5" idx="6"/>
              <a:endCxn id="7" idx="2"/>
            </p:cNvCxnSpPr>
            <p:nvPr/>
          </p:nvCxnSpPr>
          <p:spPr>
            <a:xfrm>
              <a:off x="6702115" y="4883971"/>
              <a:ext cx="130262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7" idx="4"/>
              <a:endCxn id="8" idx="0"/>
            </p:cNvCxnSpPr>
            <p:nvPr/>
          </p:nvCxnSpPr>
          <p:spPr>
            <a:xfrm flipH="1">
              <a:off x="8186575" y="5065812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4"/>
              <a:endCxn id="6" idx="0"/>
            </p:cNvCxnSpPr>
            <p:nvPr/>
          </p:nvCxnSpPr>
          <p:spPr>
            <a:xfrm>
              <a:off x="6520274" y="5065812"/>
              <a:ext cx="0" cy="51357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7171584" y="5140756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171583" y="415660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>
              <a:stCxn id="12" idx="4"/>
              <a:endCxn id="16" idx="0"/>
            </p:cNvCxnSpPr>
            <p:nvPr/>
          </p:nvCxnSpPr>
          <p:spPr>
            <a:xfrm flipH="1">
              <a:off x="7353424" y="5504438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0"/>
              <a:endCxn id="13" idx="2"/>
            </p:cNvCxnSpPr>
            <p:nvPr/>
          </p:nvCxnSpPr>
          <p:spPr>
            <a:xfrm flipV="1">
              <a:off x="6520274" y="4338449"/>
              <a:ext cx="651309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7171583" y="6129191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7" idx="0"/>
              <a:endCxn id="13" idx="6"/>
            </p:cNvCxnSpPr>
            <p:nvPr/>
          </p:nvCxnSpPr>
          <p:spPr>
            <a:xfrm flipH="1" flipV="1">
              <a:off x="7535265" y="4338449"/>
              <a:ext cx="651311" cy="363681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12" idx="2"/>
            </p:cNvCxnSpPr>
            <p:nvPr/>
          </p:nvCxnSpPr>
          <p:spPr>
            <a:xfrm>
              <a:off x="6648855" y="5012552"/>
              <a:ext cx="522729" cy="310045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2" idx="6"/>
              <a:endCxn id="7" idx="3"/>
            </p:cNvCxnSpPr>
            <p:nvPr/>
          </p:nvCxnSpPr>
          <p:spPr>
            <a:xfrm flipV="1">
              <a:off x="7535266" y="5012552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7"/>
              <a:endCxn id="12" idx="3"/>
            </p:cNvCxnSpPr>
            <p:nvPr/>
          </p:nvCxnSpPr>
          <p:spPr>
            <a:xfrm flipV="1">
              <a:off x="6648855" y="5451178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2" idx="5"/>
              <a:endCxn id="8" idx="1"/>
            </p:cNvCxnSpPr>
            <p:nvPr/>
          </p:nvCxnSpPr>
          <p:spPr>
            <a:xfrm>
              <a:off x="7482006" y="5451178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6" idx="4"/>
              <a:endCxn id="16" idx="2"/>
            </p:cNvCxnSpPr>
            <p:nvPr/>
          </p:nvCxnSpPr>
          <p:spPr>
            <a:xfrm>
              <a:off x="6520274" y="5943064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6"/>
              <a:endCxn id="8" idx="4"/>
            </p:cNvCxnSpPr>
            <p:nvPr/>
          </p:nvCxnSpPr>
          <p:spPr>
            <a:xfrm flipV="1">
              <a:off x="7535265" y="5943065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663470" y="424743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  <a:endParaRPr lang="en-US" sz="16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753709" y="425288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  <a:endParaRPr lang="en-US" sz="16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156896" y="46077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  <a:endParaRPr lang="en-US" sz="16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19487" y="4845749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  <a:endParaRPr lang="en-US" sz="16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733246" y="4845749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  <a:endParaRPr lang="en-US" sz="16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188336" y="51533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  <a:endParaRPr lang="en-US" sz="16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122294" y="51533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  <a:endParaRPr lang="en-US" sz="16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660798" y="52815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  <a:endParaRPr lang="en-US" sz="16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652701" y="52761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  <a:endParaRPr lang="en-US" sz="16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707923" y="6084209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  <a:endParaRPr lang="en-US" sz="16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702099" y="60842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  <a:endParaRPr lang="en-US" sz="16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028315" y="569757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  <a:endParaRPr lang="en-US" sz="1600" dirty="0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6174889" y="4087906"/>
              <a:ext cx="1473798" cy="1183341"/>
            </a:xfrm>
            <a:custGeom>
              <a:avLst/>
              <a:gdLst>
                <a:gd name="connsiteX0" fmla="*/ 107577 w 1473798"/>
                <a:gd name="connsiteY0" fmla="*/ 505609 h 1183341"/>
                <a:gd name="connsiteX1" fmla="*/ 32273 w 1473798"/>
                <a:gd name="connsiteY1" fmla="*/ 602428 h 1183341"/>
                <a:gd name="connsiteX2" fmla="*/ 0 w 1473798"/>
                <a:gd name="connsiteY2" fmla="*/ 666974 h 1183341"/>
                <a:gd name="connsiteX3" fmla="*/ 21516 w 1473798"/>
                <a:gd name="connsiteY3" fmla="*/ 882127 h 1183341"/>
                <a:gd name="connsiteX4" fmla="*/ 32273 w 1473798"/>
                <a:gd name="connsiteY4" fmla="*/ 935915 h 1183341"/>
                <a:gd name="connsiteX5" fmla="*/ 64546 w 1473798"/>
                <a:gd name="connsiteY5" fmla="*/ 1021976 h 1183341"/>
                <a:gd name="connsiteX6" fmla="*/ 86062 w 1473798"/>
                <a:gd name="connsiteY6" fmla="*/ 1043492 h 1183341"/>
                <a:gd name="connsiteX7" fmla="*/ 96819 w 1473798"/>
                <a:gd name="connsiteY7" fmla="*/ 1075765 h 1183341"/>
                <a:gd name="connsiteX8" fmla="*/ 139850 w 1473798"/>
                <a:gd name="connsiteY8" fmla="*/ 1086522 h 1183341"/>
                <a:gd name="connsiteX9" fmla="*/ 215153 w 1473798"/>
                <a:gd name="connsiteY9" fmla="*/ 1108038 h 1183341"/>
                <a:gd name="connsiteX10" fmla="*/ 311972 w 1473798"/>
                <a:gd name="connsiteY10" fmla="*/ 1129553 h 1183341"/>
                <a:gd name="connsiteX11" fmla="*/ 387276 w 1473798"/>
                <a:gd name="connsiteY11" fmla="*/ 1161826 h 1183341"/>
                <a:gd name="connsiteX12" fmla="*/ 473337 w 1473798"/>
                <a:gd name="connsiteY12" fmla="*/ 1183341 h 1183341"/>
                <a:gd name="connsiteX13" fmla="*/ 602429 w 1473798"/>
                <a:gd name="connsiteY13" fmla="*/ 1161826 h 1183341"/>
                <a:gd name="connsiteX14" fmla="*/ 656217 w 1473798"/>
                <a:gd name="connsiteY14" fmla="*/ 1129553 h 1183341"/>
                <a:gd name="connsiteX15" fmla="*/ 710005 w 1473798"/>
                <a:gd name="connsiteY15" fmla="*/ 1086522 h 1183341"/>
                <a:gd name="connsiteX16" fmla="*/ 731520 w 1473798"/>
                <a:gd name="connsiteY16" fmla="*/ 1043492 h 1183341"/>
                <a:gd name="connsiteX17" fmla="*/ 796066 w 1473798"/>
                <a:gd name="connsiteY17" fmla="*/ 1000461 h 1183341"/>
                <a:gd name="connsiteX18" fmla="*/ 871370 w 1473798"/>
                <a:gd name="connsiteY18" fmla="*/ 946673 h 1183341"/>
                <a:gd name="connsiteX19" fmla="*/ 925158 w 1473798"/>
                <a:gd name="connsiteY19" fmla="*/ 903642 h 1183341"/>
                <a:gd name="connsiteX20" fmla="*/ 989704 w 1473798"/>
                <a:gd name="connsiteY20" fmla="*/ 860612 h 1183341"/>
                <a:gd name="connsiteX21" fmla="*/ 1054250 w 1473798"/>
                <a:gd name="connsiteY21" fmla="*/ 806823 h 1183341"/>
                <a:gd name="connsiteX22" fmla="*/ 1140311 w 1473798"/>
                <a:gd name="connsiteY22" fmla="*/ 753035 h 1183341"/>
                <a:gd name="connsiteX23" fmla="*/ 1172584 w 1473798"/>
                <a:gd name="connsiteY23" fmla="*/ 731520 h 1183341"/>
                <a:gd name="connsiteX24" fmla="*/ 1204857 w 1473798"/>
                <a:gd name="connsiteY24" fmla="*/ 699247 h 1183341"/>
                <a:gd name="connsiteX25" fmla="*/ 1237130 w 1473798"/>
                <a:gd name="connsiteY25" fmla="*/ 677732 h 1183341"/>
                <a:gd name="connsiteX26" fmla="*/ 1258645 w 1473798"/>
                <a:gd name="connsiteY26" fmla="*/ 656216 h 1183341"/>
                <a:gd name="connsiteX27" fmla="*/ 1333949 w 1473798"/>
                <a:gd name="connsiteY27" fmla="*/ 591670 h 1183341"/>
                <a:gd name="connsiteX28" fmla="*/ 1420010 w 1473798"/>
                <a:gd name="connsiteY28" fmla="*/ 473336 h 1183341"/>
                <a:gd name="connsiteX29" fmla="*/ 1452283 w 1473798"/>
                <a:gd name="connsiteY29" fmla="*/ 398033 h 1183341"/>
                <a:gd name="connsiteX30" fmla="*/ 1473798 w 1473798"/>
                <a:gd name="connsiteY30" fmla="*/ 344245 h 1183341"/>
                <a:gd name="connsiteX31" fmla="*/ 1463040 w 1473798"/>
                <a:gd name="connsiteY31" fmla="*/ 129092 h 1183341"/>
                <a:gd name="connsiteX32" fmla="*/ 1452283 w 1473798"/>
                <a:gd name="connsiteY32" fmla="*/ 86061 h 1183341"/>
                <a:gd name="connsiteX33" fmla="*/ 1430767 w 1473798"/>
                <a:gd name="connsiteY33" fmla="*/ 64546 h 1183341"/>
                <a:gd name="connsiteX34" fmla="*/ 1376979 w 1473798"/>
                <a:gd name="connsiteY34" fmla="*/ 21515 h 1183341"/>
                <a:gd name="connsiteX35" fmla="*/ 1290918 w 1473798"/>
                <a:gd name="connsiteY35" fmla="*/ 0 h 1183341"/>
                <a:gd name="connsiteX36" fmla="*/ 935916 w 1473798"/>
                <a:gd name="connsiteY36" fmla="*/ 10758 h 1183341"/>
                <a:gd name="connsiteX37" fmla="*/ 882127 w 1473798"/>
                <a:gd name="connsiteY37" fmla="*/ 21515 h 1183341"/>
                <a:gd name="connsiteX38" fmla="*/ 849855 w 1473798"/>
                <a:gd name="connsiteY38" fmla="*/ 43030 h 1183341"/>
                <a:gd name="connsiteX39" fmla="*/ 753036 w 1473798"/>
                <a:gd name="connsiteY39" fmla="*/ 96819 h 1183341"/>
                <a:gd name="connsiteX40" fmla="*/ 656217 w 1473798"/>
                <a:gd name="connsiteY40" fmla="*/ 139849 h 1183341"/>
                <a:gd name="connsiteX41" fmla="*/ 591671 w 1473798"/>
                <a:gd name="connsiteY41" fmla="*/ 172122 h 1183341"/>
                <a:gd name="connsiteX42" fmla="*/ 559398 w 1473798"/>
                <a:gd name="connsiteY42" fmla="*/ 193638 h 1183341"/>
                <a:gd name="connsiteX43" fmla="*/ 527125 w 1473798"/>
                <a:gd name="connsiteY43" fmla="*/ 204395 h 1183341"/>
                <a:gd name="connsiteX44" fmla="*/ 441064 w 1473798"/>
                <a:gd name="connsiteY44" fmla="*/ 247426 h 1183341"/>
                <a:gd name="connsiteX45" fmla="*/ 398033 w 1473798"/>
                <a:gd name="connsiteY45" fmla="*/ 279699 h 1183341"/>
                <a:gd name="connsiteX46" fmla="*/ 365760 w 1473798"/>
                <a:gd name="connsiteY46" fmla="*/ 311972 h 1183341"/>
                <a:gd name="connsiteX47" fmla="*/ 279699 w 1473798"/>
                <a:gd name="connsiteY47" fmla="*/ 355002 h 1183341"/>
                <a:gd name="connsiteX48" fmla="*/ 182880 w 1473798"/>
                <a:gd name="connsiteY48" fmla="*/ 398033 h 1183341"/>
                <a:gd name="connsiteX49" fmla="*/ 129092 w 1473798"/>
                <a:gd name="connsiteY49" fmla="*/ 462579 h 1183341"/>
                <a:gd name="connsiteX50" fmla="*/ 107577 w 1473798"/>
                <a:gd name="connsiteY50" fmla="*/ 505609 h 1183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473798" h="1183341">
                  <a:moveTo>
                    <a:pt x="107577" y="505609"/>
                  </a:moveTo>
                  <a:cubicBezTo>
                    <a:pt x="91441" y="528917"/>
                    <a:pt x="42079" y="579547"/>
                    <a:pt x="32273" y="602428"/>
                  </a:cubicBezTo>
                  <a:cubicBezTo>
                    <a:pt x="2533" y="671821"/>
                    <a:pt x="43306" y="623670"/>
                    <a:pt x="0" y="666974"/>
                  </a:cubicBezTo>
                  <a:cubicBezTo>
                    <a:pt x="9730" y="803189"/>
                    <a:pt x="3603" y="783602"/>
                    <a:pt x="21516" y="882127"/>
                  </a:cubicBezTo>
                  <a:cubicBezTo>
                    <a:pt x="24787" y="900116"/>
                    <a:pt x="28307" y="918066"/>
                    <a:pt x="32273" y="935915"/>
                  </a:cubicBezTo>
                  <a:cubicBezTo>
                    <a:pt x="40156" y="971391"/>
                    <a:pt x="43755" y="990790"/>
                    <a:pt x="64546" y="1021976"/>
                  </a:cubicBezTo>
                  <a:cubicBezTo>
                    <a:pt x="70172" y="1030415"/>
                    <a:pt x="78890" y="1036320"/>
                    <a:pt x="86062" y="1043492"/>
                  </a:cubicBezTo>
                  <a:cubicBezTo>
                    <a:pt x="89648" y="1054250"/>
                    <a:pt x="87964" y="1068681"/>
                    <a:pt x="96819" y="1075765"/>
                  </a:cubicBezTo>
                  <a:cubicBezTo>
                    <a:pt x="108364" y="1085001"/>
                    <a:pt x="125634" y="1082460"/>
                    <a:pt x="139850" y="1086522"/>
                  </a:cubicBezTo>
                  <a:cubicBezTo>
                    <a:pt x="202746" y="1104492"/>
                    <a:pt x="139483" y="1091223"/>
                    <a:pt x="215153" y="1108038"/>
                  </a:cubicBezTo>
                  <a:cubicBezTo>
                    <a:pt x="231895" y="1111758"/>
                    <a:pt x="292882" y="1122394"/>
                    <a:pt x="311972" y="1129553"/>
                  </a:cubicBezTo>
                  <a:cubicBezTo>
                    <a:pt x="390326" y="1158936"/>
                    <a:pt x="321984" y="1144019"/>
                    <a:pt x="387276" y="1161826"/>
                  </a:cubicBezTo>
                  <a:cubicBezTo>
                    <a:pt x="415804" y="1169606"/>
                    <a:pt x="473337" y="1183341"/>
                    <a:pt x="473337" y="1183341"/>
                  </a:cubicBezTo>
                  <a:cubicBezTo>
                    <a:pt x="482892" y="1182279"/>
                    <a:pt x="573760" y="1179027"/>
                    <a:pt x="602429" y="1161826"/>
                  </a:cubicBezTo>
                  <a:cubicBezTo>
                    <a:pt x="676262" y="1117526"/>
                    <a:pt x="564793" y="1160026"/>
                    <a:pt x="656217" y="1129553"/>
                  </a:cubicBezTo>
                  <a:cubicBezTo>
                    <a:pt x="673483" y="1118042"/>
                    <a:pt x="697741" y="1104919"/>
                    <a:pt x="710005" y="1086522"/>
                  </a:cubicBezTo>
                  <a:cubicBezTo>
                    <a:pt x="718900" y="1073179"/>
                    <a:pt x="720181" y="1054831"/>
                    <a:pt x="731520" y="1043492"/>
                  </a:cubicBezTo>
                  <a:cubicBezTo>
                    <a:pt x="749805" y="1025207"/>
                    <a:pt x="777781" y="1018746"/>
                    <a:pt x="796066" y="1000461"/>
                  </a:cubicBezTo>
                  <a:cubicBezTo>
                    <a:pt x="847115" y="949412"/>
                    <a:pt x="819853" y="963844"/>
                    <a:pt x="871370" y="946673"/>
                  </a:cubicBezTo>
                  <a:cubicBezTo>
                    <a:pt x="889299" y="932329"/>
                    <a:pt x="906589" y="917147"/>
                    <a:pt x="925158" y="903642"/>
                  </a:cubicBezTo>
                  <a:cubicBezTo>
                    <a:pt x="946070" y="888433"/>
                    <a:pt x="971420" y="878897"/>
                    <a:pt x="989704" y="860612"/>
                  </a:cubicBezTo>
                  <a:cubicBezTo>
                    <a:pt x="1016665" y="833650"/>
                    <a:pt x="1015889" y="832397"/>
                    <a:pt x="1054250" y="806823"/>
                  </a:cubicBezTo>
                  <a:cubicBezTo>
                    <a:pt x="1082398" y="788058"/>
                    <a:pt x="1112163" y="771800"/>
                    <a:pt x="1140311" y="753035"/>
                  </a:cubicBezTo>
                  <a:cubicBezTo>
                    <a:pt x="1151069" y="745863"/>
                    <a:pt x="1162652" y="739797"/>
                    <a:pt x="1172584" y="731520"/>
                  </a:cubicBezTo>
                  <a:cubicBezTo>
                    <a:pt x="1184271" y="721781"/>
                    <a:pt x="1193170" y="708986"/>
                    <a:pt x="1204857" y="699247"/>
                  </a:cubicBezTo>
                  <a:cubicBezTo>
                    <a:pt x="1214789" y="690970"/>
                    <a:pt x="1227034" y="685809"/>
                    <a:pt x="1237130" y="677732"/>
                  </a:cubicBezTo>
                  <a:cubicBezTo>
                    <a:pt x="1245050" y="671396"/>
                    <a:pt x="1250853" y="662709"/>
                    <a:pt x="1258645" y="656216"/>
                  </a:cubicBezTo>
                  <a:cubicBezTo>
                    <a:pt x="1295406" y="625581"/>
                    <a:pt x="1304645" y="627486"/>
                    <a:pt x="1333949" y="591670"/>
                  </a:cubicBezTo>
                  <a:cubicBezTo>
                    <a:pt x="1336638" y="588383"/>
                    <a:pt x="1403704" y="501872"/>
                    <a:pt x="1420010" y="473336"/>
                  </a:cubicBezTo>
                  <a:cubicBezTo>
                    <a:pt x="1447484" y="425256"/>
                    <a:pt x="1435826" y="441918"/>
                    <a:pt x="1452283" y="398033"/>
                  </a:cubicBezTo>
                  <a:cubicBezTo>
                    <a:pt x="1459063" y="379952"/>
                    <a:pt x="1466626" y="362174"/>
                    <a:pt x="1473798" y="344245"/>
                  </a:cubicBezTo>
                  <a:cubicBezTo>
                    <a:pt x="1470212" y="272527"/>
                    <a:pt x="1469003" y="200651"/>
                    <a:pt x="1463040" y="129092"/>
                  </a:cubicBezTo>
                  <a:cubicBezTo>
                    <a:pt x="1461812" y="114358"/>
                    <a:pt x="1458895" y="99285"/>
                    <a:pt x="1452283" y="86061"/>
                  </a:cubicBezTo>
                  <a:cubicBezTo>
                    <a:pt x="1447747" y="76989"/>
                    <a:pt x="1437103" y="72466"/>
                    <a:pt x="1430767" y="64546"/>
                  </a:cubicBezTo>
                  <a:cubicBezTo>
                    <a:pt x="1398998" y="24835"/>
                    <a:pt x="1424995" y="34610"/>
                    <a:pt x="1376979" y="21515"/>
                  </a:cubicBezTo>
                  <a:cubicBezTo>
                    <a:pt x="1348451" y="13735"/>
                    <a:pt x="1290918" y="0"/>
                    <a:pt x="1290918" y="0"/>
                  </a:cubicBezTo>
                  <a:cubicBezTo>
                    <a:pt x="1172584" y="3586"/>
                    <a:pt x="1054141" y="4536"/>
                    <a:pt x="935916" y="10758"/>
                  </a:cubicBezTo>
                  <a:cubicBezTo>
                    <a:pt x="917657" y="11719"/>
                    <a:pt x="899248" y="15095"/>
                    <a:pt x="882127" y="21515"/>
                  </a:cubicBezTo>
                  <a:cubicBezTo>
                    <a:pt x="870021" y="26054"/>
                    <a:pt x="861419" y="37248"/>
                    <a:pt x="849855" y="43030"/>
                  </a:cubicBezTo>
                  <a:cubicBezTo>
                    <a:pt x="660073" y="137922"/>
                    <a:pt x="922322" y="-8985"/>
                    <a:pt x="753036" y="96819"/>
                  </a:cubicBezTo>
                  <a:cubicBezTo>
                    <a:pt x="718707" y="118275"/>
                    <a:pt x="693618" y="122849"/>
                    <a:pt x="656217" y="139849"/>
                  </a:cubicBezTo>
                  <a:cubicBezTo>
                    <a:pt x="634318" y="149803"/>
                    <a:pt x="612699" y="160440"/>
                    <a:pt x="591671" y="172122"/>
                  </a:cubicBezTo>
                  <a:cubicBezTo>
                    <a:pt x="580369" y="178401"/>
                    <a:pt x="570962" y="187856"/>
                    <a:pt x="559398" y="193638"/>
                  </a:cubicBezTo>
                  <a:cubicBezTo>
                    <a:pt x="549256" y="198709"/>
                    <a:pt x="537267" y="199324"/>
                    <a:pt x="527125" y="204395"/>
                  </a:cubicBezTo>
                  <a:cubicBezTo>
                    <a:pt x="425499" y="255207"/>
                    <a:pt x="513844" y="223165"/>
                    <a:pt x="441064" y="247426"/>
                  </a:cubicBezTo>
                  <a:cubicBezTo>
                    <a:pt x="426720" y="258184"/>
                    <a:pt x="411646" y="268031"/>
                    <a:pt x="398033" y="279699"/>
                  </a:cubicBezTo>
                  <a:cubicBezTo>
                    <a:pt x="386482" y="289600"/>
                    <a:pt x="378595" y="303804"/>
                    <a:pt x="365760" y="311972"/>
                  </a:cubicBezTo>
                  <a:cubicBezTo>
                    <a:pt x="338701" y="329191"/>
                    <a:pt x="307938" y="339796"/>
                    <a:pt x="279699" y="355002"/>
                  </a:cubicBezTo>
                  <a:cubicBezTo>
                    <a:pt x="199052" y="398427"/>
                    <a:pt x="256223" y="379697"/>
                    <a:pt x="182880" y="398033"/>
                  </a:cubicBezTo>
                  <a:cubicBezTo>
                    <a:pt x="159088" y="421825"/>
                    <a:pt x="144069" y="432625"/>
                    <a:pt x="129092" y="462579"/>
                  </a:cubicBezTo>
                  <a:cubicBezTo>
                    <a:pt x="104371" y="512022"/>
                    <a:pt x="123713" y="482301"/>
                    <a:pt x="107577" y="505609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6293224" y="4561242"/>
              <a:ext cx="2359486" cy="2043953"/>
            </a:xfrm>
            <a:custGeom>
              <a:avLst/>
              <a:gdLst>
                <a:gd name="connsiteX0" fmla="*/ 32272 w 2359486"/>
                <a:gd name="connsiteY0" fmla="*/ 1043492 h 2043953"/>
                <a:gd name="connsiteX1" fmla="*/ 10757 w 2359486"/>
                <a:gd name="connsiteY1" fmla="*/ 1140311 h 2043953"/>
                <a:gd name="connsiteX2" fmla="*/ 0 w 2359486"/>
                <a:gd name="connsiteY2" fmla="*/ 1172584 h 2043953"/>
                <a:gd name="connsiteX3" fmla="*/ 10757 w 2359486"/>
                <a:gd name="connsiteY3" fmla="*/ 1355464 h 2043953"/>
                <a:gd name="connsiteX4" fmla="*/ 21515 w 2359486"/>
                <a:gd name="connsiteY4" fmla="*/ 1398494 h 2043953"/>
                <a:gd name="connsiteX5" fmla="*/ 96818 w 2359486"/>
                <a:gd name="connsiteY5" fmla="*/ 1506071 h 2043953"/>
                <a:gd name="connsiteX6" fmla="*/ 118334 w 2359486"/>
                <a:gd name="connsiteY6" fmla="*/ 1538344 h 2043953"/>
                <a:gd name="connsiteX7" fmla="*/ 150607 w 2359486"/>
                <a:gd name="connsiteY7" fmla="*/ 1549102 h 2043953"/>
                <a:gd name="connsiteX8" fmla="*/ 225910 w 2359486"/>
                <a:gd name="connsiteY8" fmla="*/ 1602890 h 2043953"/>
                <a:gd name="connsiteX9" fmla="*/ 268941 w 2359486"/>
                <a:gd name="connsiteY9" fmla="*/ 1624405 h 2043953"/>
                <a:gd name="connsiteX10" fmla="*/ 333487 w 2359486"/>
                <a:gd name="connsiteY10" fmla="*/ 1667436 h 2043953"/>
                <a:gd name="connsiteX11" fmla="*/ 376517 w 2359486"/>
                <a:gd name="connsiteY11" fmla="*/ 1699709 h 2043953"/>
                <a:gd name="connsiteX12" fmla="*/ 408790 w 2359486"/>
                <a:gd name="connsiteY12" fmla="*/ 1710466 h 2043953"/>
                <a:gd name="connsiteX13" fmla="*/ 484094 w 2359486"/>
                <a:gd name="connsiteY13" fmla="*/ 1775012 h 2043953"/>
                <a:gd name="connsiteX14" fmla="*/ 516367 w 2359486"/>
                <a:gd name="connsiteY14" fmla="*/ 1807285 h 2043953"/>
                <a:gd name="connsiteX15" fmla="*/ 559397 w 2359486"/>
                <a:gd name="connsiteY15" fmla="*/ 1828800 h 2043953"/>
                <a:gd name="connsiteX16" fmla="*/ 666974 w 2359486"/>
                <a:gd name="connsiteY16" fmla="*/ 1904104 h 2043953"/>
                <a:gd name="connsiteX17" fmla="*/ 710004 w 2359486"/>
                <a:gd name="connsiteY17" fmla="*/ 1925619 h 2043953"/>
                <a:gd name="connsiteX18" fmla="*/ 742277 w 2359486"/>
                <a:gd name="connsiteY18" fmla="*/ 1947134 h 2043953"/>
                <a:gd name="connsiteX19" fmla="*/ 763792 w 2359486"/>
                <a:gd name="connsiteY19" fmla="*/ 1968650 h 2043953"/>
                <a:gd name="connsiteX20" fmla="*/ 796065 w 2359486"/>
                <a:gd name="connsiteY20" fmla="*/ 1979407 h 2043953"/>
                <a:gd name="connsiteX21" fmla="*/ 828338 w 2359486"/>
                <a:gd name="connsiteY21" fmla="*/ 2000923 h 2043953"/>
                <a:gd name="connsiteX22" fmla="*/ 914400 w 2359486"/>
                <a:gd name="connsiteY22" fmla="*/ 2043953 h 2043953"/>
                <a:gd name="connsiteX23" fmla="*/ 1387736 w 2359486"/>
                <a:gd name="connsiteY23" fmla="*/ 2033196 h 2043953"/>
                <a:gd name="connsiteX24" fmla="*/ 1420009 w 2359486"/>
                <a:gd name="connsiteY24" fmla="*/ 2022438 h 2043953"/>
                <a:gd name="connsiteX25" fmla="*/ 1602889 w 2359486"/>
                <a:gd name="connsiteY25" fmla="*/ 1979407 h 2043953"/>
                <a:gd name="connsiteX26" fmla="*/ 1635162 w 2359486"/>
                <a:gd name="connsiteY26" fmla="*/ 1957892 h 2043953"/>
                <a:gd name="connsiteX27" fmla="*/ 1667435 w 2359486"/>
                <a:gd name="connsiteY27" fmla="*/ 1947134 h 2043953"/>
                <a:gd name="connsiteX28" fmla="*/ 1731981 w 2359486"/>
                <a:gd name="connsiteY28" fmla="*/ 1893346 h 2043953"/>
                <a:gd name="connsiteX29" fmla="*/ 1764254 w 2359486"/>
                <a:gd name="connsiteY29" fmla="*/ 1871831 h 2043953"/>
                <a:gd name="connsiteX30" fmla="*/ 1818042 w 2359486"/>
                <a:gd name="connsiteY30" fmla="*/ 1818043 h 2043953"/>
                <a:gd name="connsiteX31" fmla="*/ 1839557 w 2359486"/>
                <a:gd name="connsiteY31" fmla="*/ 1796527 h 2043953"/>
                <a:gd name="connsiteX32" fmla="*/ 1914861 w 2359486"/>
                <a:gd name="connsiteY32" fmla="*/ 1753497 h 2043953"/>
                <a:gd name="connsiteX33" fmla="*/ 1968649 w 2359486"/>
                <a:gd name="connsiteY33" fmla="*/ 1699709 h 2043953"/>
                <a:gd name="connsiteX34" fmla="*/ 1990164 w 2359486"/>
                <a:gd name="connsiteY34" fmla="*/ 1667436 h 2043953"/>
                <a:gd name="connsiteX35" fmla="*/ 2011680 w 2359486"/>
                <a:gd name="connsiteY35" fmla="*/ 1645920 h 2043953"/>
                <a:gd name="connsiteX36" fmla="*/ 2054710 w 2359486"/>
                <a:gd name="connsiteY36" fmla="*/ 1559859 h 2043953"/>
                <a:gd name="connsiteX37" fmla="*/ 2076225 w 2359486"/>
                <a:gd name="connsiteY37" fmla="*/ 1516829 h 2043953"/>
                <a:gd name="connsiteX38" fmla="*/ 2130014 w 2359486"/>
                <a:gd name="connsiteY38" fmla="*/ 1430767 h 2043953"/>
                <a:gd name="connsiteX39" fmla="*/ 2140771 w 2359486"/>
                <a:gd name="connsiteY39" fmla="*/ 1398494 h 2043953"/>
                <a:gd name="connsiteX40" fmla="*/ 2173044 w 2359486"/>
                <a:gd name="connsiteY40" fmla="*/ 1323191 h 2043953"/>
                <a:gd name="connsiteX41" fmla="*/ 2205317 w 2359486"/>
                <a:gd name="connsiteY41" fmla="*/ 1183342 h 2043953"/>
                <a:gd name="connsiteX42" fmla="*/ 2237590 w 2359486"/>
                <a:gd name="connsiteY42" fmla="*/ 1140311 h 2043953"/>
                <a:gd name="connsiteX43" fmla="*/ 2259105 w 2359486"/>
                <a:gd name="connsiteY43" fmla="*/ 1075765 h 2043953"/>
                <a:gd name="connsiteX44" fmla="*/ 2291378 w 2359486"/>
                <a:gd name="connsiteY44" fmla="*/ 978946 h 2043953"/>
                <a:gd name="connsiteX45" fmla="*/ 2302136 w 2359486"/>
                <a:gd name="connsiteY45" fmla="*/ 935916 h 2043953"/>
                <a:gd name="connsiteX46" fmla="*/ 2323651 w 2359486"/>
                <a:gd name="connsiteY46" fmla="*/ 860612 h 2043953"/>
                <a:gd name="connsiteX47" fmla="*/ 2334409 w 2359486"/>
                <a:gd name="connsiteY47" fmla="*/ 774551 h 2043953"/>
                <a:gd name="connsiteX48" fmla="*/ 2345167 w 2359486"/>
                <a:gd name="connsiteY48" fmla="*/ 710005 h 2043953"/>
                <a:gd name="connsiteX49" fmla="*/ 2345167 w 2359486"/>
                <a:gd name="connsiteY49" fmla="*/ 172123 h 2043953"/>
                <a:gd name="connsiteX50" fmla="*/ 2302136 w 2359486"/>
                <a:gd name="connsiteY50" fmla="*/ 86062 h 2043953"/>
                <a:gd name="connsiteX51" fmla="*/ 2237590 w 2359486"/>
                <a:gd name="connsiteY51" fmla="*/ 43031 h 2043953"/>
                <a:gd name="connsiteX52" fmla="*/ 2119256 w 2359486"/>
                <a:gd name="connsiteY52" fmla="*/ 21516 h 2043953"/>
                <a:gd name="connsiteX53" fmla="*/ 2011680 w 2359486"/>
                <a:gd name="connsiteY53" fmla="*/ 0 h 2043953"/>
                <a:gd name="connsiteX54" fmla="*/ 1861072 w 2359486"/>
                <a:gd name="connsiteY54" fmla="*/ 10758 h 2043953"/>
                <a:gd name="connsiteX55" fmla="*/ 1796527 w 2359486"/>
                <a:gd name="connsiteY55" fmla="*/ 21516 h 2043953"/>
                <a:gd name="connsiteX56" fmla="*/ 1775011 w 2359486"/>
                <a:gd name="connsiteY56" fmla="*/ 53789 h 2043953"/>
                <a:gd name="connsiteX57" fmla="*/ 1742738 w 2359486"/>
                <a:gd name="connsiteY57" fmla="*/ 64546 h 2043953"/>
                <a:gd name="connsiteX58" fmla="*/ 1710465 w 2359486"/>
                <a:gd name="connsiteY58" fmla="*/ 118334 h 2043953"/>
                <a:gd name="connsiteX59" fmla="*/ 1688950 w 2359486"/>
                <a:gd name="connsiteY59" fmla="*/ 150607 h 2043953"/>
                <a:gd name="connsiteX60" fmla="*/ 1667435 w 2359486"/>
                <a:gd name="connsiteY60" fmla="*/ 193638 h 2043953"/>
                <a:gd name="connsiteX61" fmla="*/ 1645920 w 2359486"/>
                <a:gd name="connsiteY61" fmla="*/ 225911 h 2043953"/>
                <a:gd name="connsiteX62" fmla="*/ 1602889 w 2359486"/>
                <a:gd name="connsiteY62" fmla="*/ 268942 h 2043953"/>
                <a:gd name="connsiteX63" fmla="*/ 1581374 w 2359486"/>
                <a:gd name="connsiteY63" fmla="*/ 301214 h 2043953"/>
                <a:gd name="connsiteX64" fmla="*/ 1549101 w 2359486"/>
                <a:gd name="connsiteY64" fmla="*/ 322730 h 2043953"/>
                <a:gd name="connsiteX65" fmla="*/ 1484555 w 2359486"/>
                <a:gd name="connsiteY65" fmla="*/ 365760 h 2043953"/>
                <a:gd name="connsiteX66" fmla="*/ 1463040 w 2359486"/>
                <a:gd name="connsiteY66" fmla="*/ 387276 h 2043953"/>
                <a:gd name="connsiteX67" fmla="*/ 1420009 w 2359486"/>
                <a:gd name="connsiteY67" fmla="*/ 398033 h 2043953"/>
                <a:gd name="connsiteX68" fmla="*/ 1355463 w 2359486"/>
                <a:gd name="connsiteY68" fmla="*/ 419549 h 2043953"/>
                <a:gd name="connsiteX69" fmla="*/ 1280160 w 2359486"/>
                <a:gd name="connsiteY69" fmla="*/ 441064 h 2043953"/>
                <a:gd name="connsiteX70" fmla="*/ 1172583 w 2359486"/>
                <a:gd name="connsiteY70" fmla="*/ 462579 h 2043953"/>
                <a:gd name="connsiteX71" fmla="*/ 1086522 w 2359486"/>
                <a:gd name="connsiteY71" fmla="*/ 484094 h 2043953"/>
                <a:gd name="connsiteX72" fmla="*/ 1054249 w 2359486"/>
                <a:gd name="connsiteY72" fmla="*/ 494852 h 2043953"/>
                <a:gd name="connsiteX73" fmla="*/ 968188 w 2359486"/>
                <a:gd name="connsiteY73" fmla="*/ 516367 h 2043953"/>
                <a:gd name="connsiteX74" fmla="*/ 935915 w 2359486"/>
                <a:gd name="connsiteY74" fmla="*/ 537883 h 2043953"/>
                <a:gd name="connsiteX75" fmla="*/ 871369 w 2359486"/>
                <a:gd name="connsiteY75" fmla="*/ 559398 h 2043953"/>
                <a:gd name="connsiteX76" fmla="*/ 763792 w 2359486"/>
                <a:gd name="connsiteY76" fmla="*/ 656217 h 2043953"/>
                <a:gd name="connsiteX77" fmla="*/ 731520 w 2359486"/>
                <a:gd name="connsiteY77" fmla="*/ 688490 h 2043953"/>
                <a:gd name="connsiteX78" fmla="*/ 699247 w 2359486"/>
                <a:gd name="connsiteY78" fmla="*/ 710005 h 2043953"/>
                <a:gd name="connsiteX79" fmla="*/ 623943 w 2359486"/>
                <a:gd name="connsiteY79" fmla="*/ 763793 h 2043953"/>
                <a:gd name="connsiteX80" fmla="*/ 613185 w 2359486"/>
                <a:gd name="connsiteY80" fmla="*/ 796066 h 2043953"/>
                <a:gd name="connsiteX81" fmla="*/ 559397 w 2359486"/>
                <a:gd name="connsiteY81" fmla="*/ 806824 h 2043953"/>
                <a:gd name="connsiteX82" fmla="*/ 527124 w 2359486"/>
                <a:gd name="connsiteY82" fmla="*/ 817582 h 2043953"/>
                <a:gd name="connsiteX83" fmla="*/ 484094 w 2359486"/>
                <a:gd name="connsiteY83" fmla="*/ 839097 h 2043953"/>
                <a:gd name="connsiteX84" fmla="*/ 419548 w 2359486"/>
                <a:gd name="connsiteY84" fmla="*/ 860612 h 2043953"/>
                <a:gd name="connsiteX85" fmla="*/ 387275 w 2359486"/>
                <a:gd name="connsiteY85" fmla="*/ 871370 h 2043953"/>
                <a:gd name="connsiteX86" fmla="*/ 355002 w 2359486"/>
                <a:gd name="connsiteY86" fmla="*/ 882127 h 2043953"/>
                <a:gd name="connsiteX87" fmla="*/ 301214 w 2359486"/>
                <a:gd name="connsiteY87" fmla="*/ 903643 h 2043953"/>
                <a:gd name="connsiteX88" fmla="*/ 258183 w 2359486"/>
                <a:gd name="connsiteY88" fmla="*/ 914400 h 2043953"/>
                <a:gd name="connsiteX89" fmla="*/ 193637 w 2359486"/>
                <a:gd name="connsiteY89" fmla="*/ 935916 h 2043953"/>
                <a:gd name="connsiteX90" fmla="*/ 161364 w 2359486"/>
                <a:gd name="connsiteY90" fmla="*/ 946673 h 2043953"/>
                <a:gd name="connsiteX91" fmla="*/ 118334 w 2359486"/>
                <a:gd name="connsiteY91" fmla="*/ 957431 h 2043953"/>
                <a:gd name="connsiteX92" fmla="*/ 96818 w 2359486"/>
                <a:gd name="connsiteY92" fmla="*/ 978946 h 2043953"/>
                <a:gd name="connsiteX93" fmla="*/ 64545 w 2359486"/>
                <a:gd name="connsiteY93" fmla="*/ 989704 h 2043953"/>
                <a:gd name="connsiteX94" fmla="*/ 32272 w 2359486"/>
                <a:gd name="connsiteY94" fmla="*/ 1043492 h 204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359486" h="2043953">
                  <a:moveTo>
                    <a:pt x="32272" y="1043492"/>
                  </a:moveTo>
                  <a:cubicBezTo>
                    <a:pt x="23307" y="1068593"/>
                    <a:pt x="18775" y="1108238"/>
                    <a:pt x="10757" y="1140311"/>
                  </a:cubicBezTo>
                  <a:cubicBezTo>
                    <a:pt x="8007" y="1151312"/>
                    <a:pt x="0" y="1161244"/>
                    <a:pt x="0" y="1172584"/>
                  </a:cubicBezTo>
                  <a:cubicBezTo>
                    <a:pt x="0" y="1233649"/>
                    <a:pt x="4968" y="1294674"/>
                    <a:pt x="10757" y="1355464"/>
                  </a:cubicBezTo>
                  <a:cubicBezTo>
                    <a:pt x="12159" y="1370182"/>
                    <a:pt x="14903" y="1385270"/>
                    <a:pt x="21515" y="1398494"/>
                  </a:cubicBezTo>
                  <a:cubicBezTo>
                    <a:pt x="38002" y="1431469"/>
                    <a:pt x="74330" y="1474589"/>
                    <a:pt x="96818" y="1506071"/>
                  </a:cubicBezTo>
                  <a:cubicBezTo>
                    <a:pt x="104333" y="1516592"/>
                    <a:pt x="108238" y="1530267"/>
                    <a:pt x="118334" y="1538344"/>
                  </a:cubicBezTo>
                  <a:cubicBezTo>
                    <a:pt x="127189" y="1545428"/>
                    <a:pt x="140465" y="1544031"/>
                    <a:pt x="150607" y="1549102"/>
                  </a:cubicBezTo>
                  <a:cubicBezTo>
                    <a:pt x="173372" y="1560485"/>
                    <a:pt x="206409" y="1590702"/>
                    <a:pt x="225910" y="1602890"/>
                  </a:cubicBezTo>
                  <a:cubicBezTo>
                    <a:pt x="239509" y="1611389"/>
                    <a:pt x="255190" y="1616154"/>
                    <a:pt x="268941" y="1624405"/>
                  </a:cubicBezTo>
                  <a:cubicBezTo>
                    <a:pt x="291114" y="1637709"/>
                    <a:pt x="312800" y="1651921"/>
                    <a:pt x="333487" y="1667436"/>
                  </a:cubicBezTo>
                  <a:cubicBezTo>
                    <a:pt x="347830" y="1678194"/>
                    <a:pt x="360950" y="1690814"/>
                    <a:pt x="376517" y="1699709"/>
                  </a:cubicBezTo>
                  <a:cubicBezTo>
                    <a:pt x="386362" y="1705335"/>
                    <a:pt x="398032" y="1706880"/>
                    <a:pt x="408790" y="1710466"/>
                  </a:cubicBezTo>
                  <a:cubicBezTo>
                    <a:pt x="538079" y="1839755"/>
                    <a:pt x="385792" y="1693094"/>
                    <a:pt x="484094" y="1775012"/>
                  </a:cubicBezTo>
                  <a:cubicBezTo>
                    <a:pt x="495781" y="1784751"/>
                    <a:pt x="503987" y="1798442"/>
                    <a:pt x="516367" y="1807285"/>
                  </a:cubicBezTo>
                  <a:cubicBezTo>
                    <a:pt x="529416" y="1816606"/>
                    <a:pt x="545908" y="1820128"/>
                    <a:pt x="559397" y="1828800"/>
                  </a:cubicBezTo>
                  <a:cubicBezTo>
                    <a:pt x="596217" y="1852470"/>
                    <a:pt x="627824" y="1884529"/>
                    <a:pt x="666974" y="1904104"/>
                  </a:cubicBezTo>
                  <a:cubicBezTo>
                    <a:pt x="681317" y="1911276"/>
                    <a:pt x="696081" y="1917663"/>
                    <a:pt x="710004" y="1925619"/>
                  </a:cubicBezTo>
                  <a:cubicBezTo>
                    <a:pt x="721230" y="1932034"/>
                    <a:pt x="732181" y="1939057"/>
                    <a:pt x="742277" y="1947134"/>
                  </a:cubicBezTo>
                  <a:cubicBezTo>
                    <a:pt x="750197" y="1953470"/>
                    <a:pt x="755095" y="1963432"/>
                    <a:pt x="763792" y="1968650"/>
                  </a:cubicBezTo>
                  <a:cubicBezTo>
                    <a:pt x="773516" y="1974484"/>
                    <a:pt x="785307" y="1975821"/>
                    <a:pt x="796065" y="1979407"/>
                  </a:cubicBezTo>
                  <a:cubicBezTo>
                    <a:pt x="806823" y="1986579"/>
                    <a:pt x="816987" y="1994732"/>
                    <a:pt x="828338" y="2000923"/>
                  </a:cubicBezTo>
                  <a:cubicBezTo>
                    <a:pt x="856495" y="2016281"/>
                    <a:pt x="914400" y="2043953"/>
                    <a:pt x="914400" y="2043953"/>
                  </a:cubicBezTo>
                  <a:lnTo>
                    <a:pt x="1387736" y="2033196"/>
                  </a:lnTo>
                  <a:cubicBezTo>
                    <a:pt x="1399065" y="2032714"/>
                    <a:pt x="1408960" y="2024988"/>
                    <a:pt x="1420009" y="2022438"/>
                  </a:cubicBezTo>
                  <a:cubicBezTo>
                    <a:pt x="1627760" y="1974495"/>
                    <a:pt x="1439185" y="2026181"/>
                    <a:pt x="1602889" y="1979407"/>
                  </a:cubicBezTo>
                  <a:cubicBezTo>
                    <a:pt x="1613647" y="1972235"/>
                    <a:pt x="1623598" y="1963674"/>
                    <a:pt x="1635162" y="1957892"/>
                  </a:cubicBezTo>
                  <a:cubicBezTo>
                    <a:pt x="1645304" y="1952821"/>
                    <a:pt x="1657589" y="1952760"/>
                    <a:pt x="1667435" y="1947134"/>
                  </a:cubicBezTo>
                  <a:cubicBezTo>
                    <a:pt x="1731514" y="1910518"/>
                    <a:pt x="1690470" y="1926555"/>
                    <a:pt x="1731981" y="1893346"/>
                  </a:cubicBezTo>
                  <a:cubicBezTo>
                    <a:pt x="1742077" y="1885269"/>
                    <a:pt x="1753496" y="1879003"/>
                    <a:pt x="1764254" y="1871831"/>
                  </a:cubicBezTo>
                  <a:cubicBezTo>
                    <a:pt x="1801138" y="1816504"/>
                    <a:pt x="1766814" y="1859026"/>
                    <a:pt x="1818042" y="1818043"/>
                  </a:cubicBezTo>
                  <a:cubicBezTo>
                    <a:pt x="1825962" y="1811707"/>
                    <a:pt x="1831637" y="1802863"/>
                    <a:pt x="1839557" y="1796527"/>
                  </a:cubicBezTo>
                  <a:cubicBezTo>
                    <a:pt x="1864898" y="1776254"/>
                    <a:pt x="1885415" y="1768220"/>
                    <a:pt x="1914861" y="1753497"/>
                  </a:cubicBezTo>
                  <a:cubicBezTo>
                    <a:pt x="1972234" y="1667436"/>
                    <a:pt x="1896932" y="1771426"/>
                    <a:pt x="1968649" y="1699709"/>
                  </a:cubicBezTo>
                  <a:cubicBezTo>
                    <a:pt x="1977791" y="1690567"/>
                    <a:pt x="1982087" y="1677532"/>
                    <a:pt x="1990164" y="1667436"/>
                  </a:cubicBezTo>
                  <a:cubicBezTo>
                    <a:pt x="1996500" y="1659516"/>
                    <a:pt x="2006462" y="1654617"/>
                    <a:pt x="2011680" y="1645920"/>
                  </a:cubicBezTo>
                  <a:cubicBezTo>
                    <a:pt x="2028181" y="1618418"/>
                    <a:pt x="2040367" y="1588546"/>
                    <a:pt x="2054710" y="1559859"/>
                  </a:cubicBezTo>
                  <a:cubicBezTo>
                    <a:pt x="2061882" y="1545516"/>
                    <a:pt x="2067329" y="1530172"/>
                    <a:pt x="2076225" y="1516829"/>
                  </a:cubicBezTo>
                  <a:cubicBezTo>
                    <a:pt x="2093295" y="1491224"/>
                    <a:pt x="2117036" y="1456723"/>
                    <a:pt x="2130014" y="1430767"/>
                  </a:cubicBezTo>
                  <a:cubicBezTo>
                    <a:pt x="2135085" y="1420625"/>
                    <a:pt x="2136304" y="1408917"/>
                    <a:pt x="2140771" y="1398494"/>
                  </a:cubicBezTo>
                  <a:cubicBezTo>
                    <a:pt x="2180651" y="1305442"/>
                    <a:pt x="2147817" y="1398877"/>
                    <a:pt x="2173044" y="1323191"/>
                  </a:cubicBezTo>
                  <a:cubicBezTo>
                    <a:pt x="2180405" y="1271665"/>
                    <a:pt x="2181691" y="1230595"/>
                    <a:pt x="2205317" y="1183342"/>
                  </a:cubicBezTo>
                  <a:cubicBezTo>
                    <a:pt x="2213335" y="1167305"/>
                    <a:pt x="2226832" y="1154655"/>
                    <a:pt x="2237590" y="1140311"/>
                  </a:cubicBezTo>
                  <a:cubicBezTo>
                    <a:pt x="2244762" y="1118796"/>
                    <a:pt x="2253605" y="1097767"/>
                    <a:pt x="2259105" y="1075765"/>
                  </a:cubicBezTo>
                  <a:cubicBezTo>
                    <a:pt x="2282295" y="983007"/>
                    <a:pt x="2251655" y="1038531"/>
                    <a:pt x="2291378" y="978946"/>
                  </a:cubicBezTo>
                  <a:cubicBezTo>
                    <a:pt x="2294964" y="964603"/>
                    <a:pt x="2298074" y="950132"/>
                    <a:pt x="2302136" y="935916"/>
                  </a:cubicBezTo>
                  <a:cubicBezTo>
                    <a:pt x="2312370" y="900099"/>
                    <a:pt x="2316924" y="900976"/>
                    <a:pt x="2323651" y="860612"/>
                  </a:cubicBezTo>
                  <a:cubicBezTo>
                    <a:pt x="2328404" y="832095"/>
                    <a:pt x="2330320" y="803171"/>
                    <a:pt x="2334409" y="774551"/>
                  </a:cubicBezTo>
                  <a:cubicBezTo>
                    <a:pt x="2337494" y="752958"/>
                    <a:pt x="2341581" y="731520"/>
                    <a:pt x="2345167" y="710005"/>
                  </a:cubicBezTo>
                  <a:cubicBezTo>
                    <a:pt x="2365302" y="468366"/>
                    <a:pt x="2363187" y="550548"/>
                    <a:pt x="2345167" y="172123"/>
                  </a:cubicBezTo>
                  <a:cubicBezTo>
                    <a:pt x="2343580" y="138794"/>
                    <a:pt x="2326886" y="108062"/>
                    <a:pt x="2302136" y="86062"/>
                  </a:cubicBezTo>
                  <a:cubicBezTo>
                    <a:pt x="2282809" y="68883"/>
                    <a:pt x="2262946" y="48102"/>
                    <a:pt x="2237590" y="43031"/>
                  </a:cubicBezTo>
                  <a:cubicBezTo>
                    <a:pt x="2162414" y="27995"/>
                    <a:pt x="2201838" y="35279"/>
                    <a:pt x="2119256" y="21516"/>
                  </a:cubicBezTo>
                  <a:cubicBezTo>
                    <a:pt x="2079513" y="8268"/>
                    <a:pt x="2061125" y="0"/>
                    <a:pt x="2011680" y="0"/>
                  </a:cubicBezTo>
                  <a:cubicBezTo>
                    <a:pt x="1961349" y="0"/>
                    <a:pt x="1911275" y="7172"/>
                    <a:pt x="1861072" y="10758"/>
                  </a:cubicBezTo>
                  <a:cubicBezTo>
                    <a:pt x="1839557" y="14344"/>
                    <a:pt x="1816036" y="11761"/>
                    <a:pt x="1796527" y="21516"/>
                  </a:cubicBezTo>
                  <a:cubicBezTo>
                    <a:pt x="1784963" y="27298"/>
                    <a:pt x="1785107" y="45712"/>
                    <a:pt x="1775011" y="53789"/>
                  </a:cubicBezTo>
                  <a:cubicBezTo>
                    <a:pt x="1766156" y="60873"/>
                    <a:pt x="1753496" y="60960"/>
                    <a:pt x="1742738" y="64546"/>
                  </a:cubicBezTo>
                  <a:cubicBezTo>
                    <a:pt x="1700715" y="106571"/>
                    <a:pt x="1738395" y="62475"/>
                    <a:pt x="1710465" y="118334"/>
                  </a:cubicBezTo>
                  <a:cubicBezTo>
                    <a:pt x="1704683" y="129898"/>
                    <a:pt x="1695365" y="139381"/>
                    <a:pt x="1688950" y="150607"/>
                  </a:cubicBezTo>
                  <a:cubicBezTo>
                    <a:pt x="1680994" y="164531"/>
                    <a:pt x="1675391" y="179714"/>
                    <a:pt x="1667435" y="193638"/>
                  </a:cubicBezTo>
                  <a:cubicBezTo>
                    <a:pt x="1661020" y="204864"/>
                    <a:pt x="1654334" y="216095"/>
                    <a:pt x="1645920" y="225911"/>
                  </a:cubicBezTo>
                  <a:cubicBezTo>
                    <a:pt x="1632719" y="241313"/>
                    <a:pt x="1614141" y="252064"/>
                    <a:pt x="1602889" y="268942"/>
                  </a:cubicBezTo>
                  <a:cubicBezTo>
                    <a:pt x="1595717" y="279699"/>
                    <a:pt x="1590516" y="292072"/>
                    <a:pt x="1581374" y="301214"/>
                  </a:cubicBezTo>
                  <a:cubicBezTo>
                    <a:pt x="1572232" y="310356"/>
                    <a:pt x="1559197" y="314653"/>
                    <a:pt x="1549101" y="322730"/>
                  </a:cubicBezTo>
                  <a:cubicBezTo>
                    <a:pt x="1494346" y="366534"/>
                    <a:pt x="1571282" y="322397"/>
                    <a:pt x="1484555" y="365760"/>
                  </a:cubicBezTo>
                  <a:cubicBezTo>
                    <a:pt x="1477383" y="372932"/>
                    <a:pt x="1472112" y="382740"/>
                    <a:pt x="1463040" y="387276"/>
                  </a:cubicBezTo>
                  <a:cubicBezTo>
                    <a:pt x="1449816" y="393888"/>
                    <a:pt x="1434171" y="393785"/>
                    <a:pt x="1420009" y="398033"/>
                  </a:cubicBezTo>
                  <a:cubicBezTo>
                    <a:pt x="1398286" y="404550"/>
                    <a:pt x="1376978" y="412377"/>
                    <a:pt x="1355463" y="419549"/>
                  </a:cubicBezTo>
                  <a:cubicBezTo>
                    <a:pt x="1321608" y="430834"/>
                    <a:pt x="1317966" y="432963"/>
                    <a:pt x="1280160" y="441064"/>
                  </a:cubicBezTo>
                  <a:cubicBezTo>
                    <a:pt x="1244403" y="448726"/>
                    <a:pt x="1207275" y="451015"/>
                    <a:pt x="1172583" y="462579"/>
                  </a:cubicBezTo>
                  <a:cubicBezTo>
                    <a:pt x="1098811" y="487170"/>
                    <a:pt x="1190374" y="458131"/>
                    <a:pt x="1086522" y="484094"/>
                  </a:cubicBezTo>
                  <a:cubicBezTo>
                    <a:pt x="1075521" y="486844"/>
                    <a:pt x="1065250" y="492102"/>
                    <a:pt x="1054249" y="494852"/>
                  </a:cubicBezTo>
                  <a:lnTo>
                    <a:pt x="968188" y="516367"/>
                  </a:lnTo>
                  <a:cubicBezTo>
                    <a:pt x="957430" y="523539"/>
                    <a:pt x="947730" y="532632"/>
                    <a:pt x="935915" y="537883"/>
                  </a:cubicBezTo>
                  <a:cubicBezTo>
                    <a:pt x="915191" y="547094"/>
                    <a:pt x="871369" y="559398"/>
                    <a:pt x="871369" y="559398"/>
                  </a:cubicBezTo>
                  <a:cubicBezTo>
                    <a:pt x="803998" y="609926"/>
                    <a:pt x="841013" y="578995"/>
                    <a:pt x="763792" y="656217"/>
                  </a:cubicBezTo>
                  <a:cubicBezTo>
                    <a:pt x="753035" y="666975"/>
                    <a:pt x="744178" y="680051"/>
                    <a:pt x="731520" y="688490"/>
                  </a:cubicBezTo>
                  <a:cubicBezTo>
                    <a:pt x="720762" y="695662"/>
                    <a:pt x="709063" y="701591"/>
                    <a:pt x="699247" y="710005"/>
                  </a:cubicBezTo>
                  <a:cubicBezTo>
                    <a:pt x="634275" y="765695"/>
                    <a:pt x="683243" y="744028"/>
                    <a:pt x="623943" y="763793"/>
                  </a:cubicBezTo>
                  <a:cubicBezTo>
                    <a:pt x="620357" y="774551"/>
                    <a:pt x="622620" y="789776"/>
                    <a:pt x="613185" y="796066"/>
                  </a:cubicBezTo>
                  <a:cubicBezTo>
                    <a:pt x="597971" y="806208"/>
                    <a:pt x="577135" y="802389"/>
                    <a:pt x="559397" y="806824"/>
                  </a:cubicBezTo>
                  <a:cubicBezTo>
                    <a:pt x="548396" y="809574"/>
                    <a:pt x="537547" y="813115"/>
                    <a:pt x="527124" y="817582"/>
                  </a:cubicBezTo>
                  <a:cubicBezTo>
                    <a:pt x="512384" y="823899"/>
                    <a:pt x="498983" y="833141"/>
                    <a:pt x="484094" y="839097"/>
                  </a:cubicBezTo>
                  <a:cubicBezTo>
                    <a:pt x="463037" y="847520"/>
                    <a:pt x="441063" y="853440"/>
                    <a:pt x="419548" y="860612"/>
                  </a:cubicBezTo>
                  <a:lnTo>
                    <a:pt x="387275" y="871370"/>
                  </a:lnTo>
                  <a:cubicBezTo>
                    <a:pt x="376517" y="874956"/>
                    <a:pt x="365530" y="877915"/>
                    <a:pt x="355002" y="882127"/>
                  </a:cubicBezTo>
                  <a:cubicBezTo>
                    <a:pt x="337073" y="889299"/>
                    <a:pt x="319534" y="897536"/>
                    <a:pt x="301214" y="903643"/>
                  </a:cubicBezTo>
                  <a:cubicBezTo>
                    <a:pt x="287188" y="908318"/>
                    <a:pt x="272345" y="910152"/>
                    <a:pt x="258183" y="914400"/>
                  </a:cubicBezTo>
                  <a:cubicBezTo>
                    <a:pt x="236460" y="920917"/>
                    <a:pt x="215152" y="928744"/>
                    <a:pt x="193637" y="935916"/>
                  </a:cubicBezTo>
                  <a:cubicBezTo>
                    <a:pt x="182879" y="939502"/>
                    <a:pt x="172365" y="943923"/>
                    <a:pt x="161364" y="946673"/>
                  </a:cubicBezTo>
                  <a:lnTo>
                    <a:pt x="118334" y="957431"/>
                  </a:lnTo>
                  <a:cubicBezTo>
                    <a:pt x="111162" y="964603"/>
                    <a:pt x="105515" y="973728"/>
                    <a:pt x="96818" y="978946"/>
                  </a:cubicBezTo>
                  <a:cubicBezTo>
                    <a:pt x="87094" y="984780"/>
                    <a:pt x="74687" y="984633"/>
                    <a:pt x="64545" y="989704"/>
                  </a:cubicBezTo>
                  <a:cubicBezTo>
                    <a:pt x="40214" y="1001870"/>
                    <a:pt x="41237" y="1018391"/>
                    <a:pt x="32272" y="104349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7702099" y="3837608"/>
                  <a:ext cx="2384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099" y="3837608"/>
                  <a:ext cx="238463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5842224" y="6233038"/>
                  <a:ext cx="80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2224" y="6233038"/>
                  <a:ext cx="806631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84" name="组合 83"/>
          <p:cNvGrpSpPr/>
          <p:nvPr/>
        </p:nvGrpSpPr>
        <p:grpSpPr>
          <a:xfrm>
            <a:off x="628650" y="4883971"/>
            <a:ext cx="4259999" cy="1615253"/>
            <a:chOff x="497036" y="4883971"/>
            <a:chExt cx="4259999" cy="1615253"/>
          </a:xfrm>
        </p:grpSpPr>
        <p:sp>
          <p:nvSpPr>
            <p:cNvPr id="76" name="矩形: 圆角 75"/>
            <p:cNvSpPr/>
            <p:nvPr/>
          </p:nvSpPr>
          <p:spPr>
            <a:xfrm>
              <a:off x="1405356" y="5905106"/>
              <a:ext cx="3351679" cy="5941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矩形: 圆角 74"/>
            <p:cNvSpPr/>
            <p:nvPr/>
          </p:nvSpPr>
          <p:spPr>
            <a:xfrm>
              <a:off x="628650" y="4883971"/>
              <a:ext cx="3351679" cy="79848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608734" y="522740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608734" y="6046139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2488498" y="522740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488498" y="6046139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箭头连接符 45"/>
            <p:cNvCxnSpPr>
              <a:stCxn id="43" idx="6"/>
              <a:endCxn id="45" idx="2"/>
            </p:cNvCxnSpPr>
            <p:nvPr/>
          </p:nvCxnSpPr>
          <p:spPr>
            <a:xfrm>
              <a:off x="1972416" y="6227980"/>
              <a:ext cx="51608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3367336" y="5223807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367336" y="6046139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箭头连接符 48"/>
            <p:cNvCxnSpPr>
              <a:stCxn id="43" idx="0"/>
              <a:endCxn id="42" idx="4"/>
            </p:cNvCxnSpPr>
            <p:nvPr/>
          </p:nvCxnSpPr>
          <p:spPr>
            <a:xfrm flipV="1">
              <a:off x="1790575" y="5591086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5" idx="0"/>
              <a:endCxn id="44" idx="4"/>
            </p:cNvCxnSpPr>
            <p:nvPr/>
          </p:nvCxnSpPr>
          <p:spPr>
            <a:xfrm flipV="1">
              <a:off x="2670339" y="5591086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42" idx="6"/>
              <a:endCxn id="44" idx="2"/>
            </p:cNvCxnSpPr>
            <p:nvPr/>
          </p:nvCxnSpPr>
          <p:spPr>
            <a:xfrm>
              <a:off x="1972416" y="5409245"/>
              <a:ext cx="51608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44" idx="6"/>
              <a:endCxn id="47" idx="2"/>
            </p:cNvCxnSpPr>
            <p:nvPr/>
          </p:nvCxnSpPr>
          <p:spPr>
            <a:xfrm flipV="1">
              <a:off x="2852180" y="5405648"/>
              <a:ext cx="515156" cy="359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4" idx="5"/>
              <a:endCxn id="48" idx="1"/>
            </p:cNvCxnSpPr>
            <p:nvPr/>
          </p:nvCxnSpPr>
          <p:spPr>
            <a:xfrm>
              <a:off x="2798920" y="5537826"/>
              <a:ext cx="621676" cy="561573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801847" y="522740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256016" y="6046139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接箭头连接符 55"/>
            <p:cNvCxnSpPr>
              <a:stCxn id="54" idx="6"/>
              <a:endCxn id="42" idx="2"/>
            </p:cNvCxnSpPr>
            <p:nvPr/>
          </p:nvCxnSpPr>
          <p:spPr>
            <a:xfrm>
              <a:off x="1165529" y="5409245"/>
              <a:ext cx="4432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48" idx="6"/>
              <a:endCxn id="55" idx="2"/>
            </p:cNvCxnSpPr>
            <p:nvPr/>
          </p:nvCxnSpPr>
          <p:spPr>
            <a:xfrm>
              <a:off x="3731018" y="6227980"/>
              <a:ext cx="5249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曲线 67"/>
            <p:cNvCxnSpPr>
              <a:stCxn id="54" idx="0"/>
              <a:endCxn id="44" idx="0"/>
            </p:cNvCxnSpPr>
            <p:nvPr/>
          </p:nvCxnSpPr>
          <p:spPr>
            <a:xfrm rot="5400000" flipH="1" flipV="1">
              <a:off x="1827013" y="4384079"/>
              <a:ext cx="12700" cy="1686651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6"/>
              <a:endCxn id="48" idx="2"/>
            </p:cNvCxnSpPr>
            <p:nvPr/>
          </p:nvCxnSpPr>
          <p:spPr>
            <a:xfrm>
              <a:off x="2852180" y="6227980"/>
              <a:ext cx="51515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/>
                <p:cNvSpPr txBox="1"/>
                <p:nvPr/>
              </p:nvSpPr>
              <p:spPr>
                <a:xfrm>
                  <a:off x="4109179" y="4883971"/>
                  <a:ext cx="2384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9179" y="4883971"/>
                  <a:ext cx="238463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文本框 82"/>
                <p:cNvSpPr txBox="1"/>
                <p:nvPr/>
              </p:nvSpPr>
              <p:spPr>
                <a:xfrm>
                  <a:off x="497036" y="6129891"/>
                  <a:ext cx="80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3" name="文本框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36" y="6129891"/>
                  <a:ext cx="806631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Generic method for computing MST:</a:t>
                </a:r>
                <a:endParaRPr lang="en-US" sz="2400" b="1" dirty="0"/>
              </a:p>
              <a:p>
                <a:pPr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Find a </a:t>
                </a: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safe edge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to add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:b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maintaining the invariant that “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a subset of some MST”.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(At anytime,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edge set of a spanning forest.)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Repeat above step until we have a spanning tree.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(The resulting spanning tree must be a MST.)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Thm [</a:t>
                </a: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Cut Property</a:t>
                </a:r>
                <a:r>
                  <a:rPr lang="en-US" sz="2400" b="1" dirty="0"/>
                  <a:t>]: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any cut respecting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light edge crossing the cut,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Corollary: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 Then for any connected component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, its minimum-weight-outgoing-edge (MWOE)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safe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an edge in a CC is “outgoing” if it connects to another CC.)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572000" y="102835"/>
                <a:ext cx="4136988" cy="15682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GenericMST(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while (A is not a spanning tree)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Find a safe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𝑣</m:t>
                        </m:r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return A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02835"/>
                <a:ext cx="4136988" cy="1568223"/>
              </a:xfrm>
              <a:prstGeom prst="rect">
                <a:avLst/>
              </a:prstGeom>
              <a:blipFill rotWithShape="1">
                <a:blip r:embed="rId2"/>
                <a:stretch>
                  <a:fillRect l="-169" t="-443" r="-139" b="-381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Kruskal’s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Generic method for computing MST:</a:t>
                </a:r>
                <a:endParaRPr lang="en-US" sz="2400" b="1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Find a </a:t>
                </a:r>
                <a:r>
                  <a:rPr lang="en-US" sz="2000" i="1" dirty="0">
                    <a:solidFill>
                      <a:schemeClr val="accent2">
                        <a:lumMod val="50000"/>
                      </a:schemeClr>
                    </a:solidFill>
                  </a:rPr>
                  <a:t>safe edge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to add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Cut Property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included in some MST,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For any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its minimum-weight-outgoing-edge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is safe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Strategy for finding safe edge in Kruskal’s algorithm:</a:t>
                </a:r>
                <a:br>
                  <a:rPr lang="en-US" sz="2400" b="1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Find minimum weight edge connecting two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220993" y="4524227"/>
                <a:ext cx="6702013" cy="17259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KruskalMST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</a:t>
                </a:r>
                <a:r>
                  <a:rPr lang="en-GB" sz="1600" b="1" u="sng" dirty="0" err="1">
                    <a:solidFill>
                      <a:schemeClr val="tx1"/>
                    </a:solidFill>
                  </a:rPr>
                  <a:t>G,w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∅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Sort edges into weight increasing order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for (each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taken in weight increasing order)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if (adding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does not form cycle in A)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A =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  <m:t>𝑢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return A</a:t>
                </a:r>
                <a:endParaRPr lang="en-GB" sz="1600" dirty="0">
                  <a:solidFill>
                    <a:schemeClr val="tx1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3" y="4524227"/>
                <a:ext cx="6702013" cy="1725966"/>
              </a:xfrm>
              <a:prstGeom prst="rect">
                <a:avLst/>
              </a:prstGeom>
              <a:blipFill rotWithShape="1">
                <a:blip r:embed="rId2"/>
                <a:stretch>
                  <a:fillRect l="-103" t="-396" r="-93" b="-2288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Computing MST</a:t>
            </a:r>
            <a:br>
              <a:rPr lang="en-US" dirty="0"/>
            </a:br>
            <a:r>
              <a:rPr lang="en-US" dirty="0"/>
              <a:t>Kruskal’s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239971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Kruskal’s algorithm</a:t>
                </a:r>
                <a:r>
                  <a:rPr lang="en-US" sz="2400" b="1" dirty="0"/>
                  <a:t> for computing MST:</a:t>
                </a:r>
                <a:endParaRPr lang="en-US" sz="2400" b="1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Starting with all nodes and an empty set of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Find minimum weight edge connecting two CC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Repeat above step until we have a spanning tree.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Put another way</a:t>
                </a:r>
                <a:r>
                  <a:rPr lang="en-US" sz="2400" b="1" dirty="0"/>
                  <a:t>:</a:t>
                </a:r>
                <a:endParaRPr lang="en-US" sz="2400" b="1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CC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(each node itself is a CC)</a:t>
                </a:r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Find minimum weight edge connecting two CC.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(# of CC reduce by 1.)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Repeat until one CC remains.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2399719"/>
              </a:xfrm>
              <a:blipFill rotWithShape="1">
                <a:blip r:embed="rId1"/>
                <a:stretch>
                  <a:fillRect t="-13" b="-3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4647533" y="470213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647533" y="5579382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313835" y="4702130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13834" y="5579383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480684" y="5140756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480683" y="4156608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480683" y="6129191"/>
            <a:ext cx="363682" cy="3636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6" idx="5"/>
            <a:endCxn id="13" idx="2"/>
          </p:cNvCxnSpPr>
          <p:nvPr/>
        </p:nvCxnSpPr>
        <p:spPr>
          <a:xfrm>
            <a:off x="4957955" y="5012552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972570" y="424743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8</a:t>
            </a:r>
            <a:endParaRPr 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062809" y="42528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</a:t>
            </a:r>
            <a:endParaRPr lang="en-US" sz="1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465996" y="46077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</a:t>
            </a:r>
            <a:endParaRPr 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028587" y="484574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042346" y="484574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497436" y="51533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18</a:t>
            </a:r>
            <a:endParaRPr lang="en-US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431394" y="51533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16</a:t>
            </a:r>
            <a:endParaRPr 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969898" y="52815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12</a:t>
            </a:r>
            <a:endParaRPr 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961801" y="52761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30</a:t>
            </a:r>
            <a:endParaRPr lang="en-US" sz="1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017023" y="6084209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</a:t>
            </a:r>
            <a:endParaRPr 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011199" y="608420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26</a:t>
            </a:r>
            <a:endParaRPr 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337415" y="56975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14</a:t>
            </a:r>
            <a:endParaRPr 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50695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37723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27750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endParaRPr 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013612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  <a:endParaRPr 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307051" y="5140756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  <a:endParaRPr 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588335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  <a:endParaRPr lang="en-US" sz="16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982843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  <a:endParaRPr 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2375899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14</a:t>
            </a:r>
            <a:endParaRPr lang="en-US" sz="1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2768955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</a:t>
            </a:r>
            <a:endParaRPr lang="en-US" sz="1600" dirty="0"/>
          </a:p>
        </p:txBody>
      </p:sp>
      <p:sp>
        <p:nvSpPr>
          <p:cNvPr id="47" name="文本框 46"/>
          <p:cNvSpPr txBox="1"/>
          <p:nvPr/>
        </p:nvSpPr>
        <p:spPr>
          <a:xfrm>
            <a:off x="3162011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18</a:t>
            </a:r>
            <a:endParaRPr 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3555067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26</a:t>
            </a:r>
            <a:endParaRPr lang="en-US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948123" y="51407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30</a:t>
            </a:r>
            <a:endParaRPr lang="en-US" sz="1600" dirty="0"/>
          </a:p>
        </p:txBody>
      </p:sp>
      <p:grpSp>
        <p:nvGrpSpPr>
          <p:cNvPr id="56" name="组合 55"/>
          <p:cNvGrpSpPr/>
          <p:nvPr/>
        </p:nvGrpSpPr>
        <p:grpSpPr>
          <a:xfrm>
            <a:off x="6781378" y="4156608"/>
            <a:ext cx="2327014" cy="2336265"/>
            <a:chOff x="822056" y="4342735"/>
            <a:chExt cx="2327014" cy="2336265"/>
          </a:xfrm>
        </p:grpSpPr>
        <p:sp>
          <p:nvSpPr>
            <p:cNvPr id="57" name="椭圆 56"/>
            <p:cNvSpPr/>
            <p:nvPr/>
          </p:nvSpPr>
          <p:spPr>
            <a:xfrm>
              <a:off x="972153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972153" y="5765509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638455" y="4888257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638454" y="5765510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接箭头连接符 60"/>
            <p:cNvCxnSpPr>
              <a:stCxn id="57" idx="6"/>
              <a:endCxn id="59" idx="2"/>
            </p:cNvCxnSpPr>
            <p:nvPr/>
          </p:nvCxnSpPr>
          <p:spPr>
            <a:xfrm>
              <a:off x="1335835" y="5070098"/>
              <a:ext cx="1302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9" idx="4"/>
              <a:endCxn id="60" idx="0"/>
            </p:cNvCxnSpPr>
            <p:nvPr/>
          </p:nvCxnSpPr>
          <p:spPr>
            <a:xfrm flipH="1">
              <a:off x="2820295" y="5251939"/>
              <a:ext cx="1" cy="51357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7" idx="4"/>
              <a:endCxn id="58" idx="0"/>
            </p:cNvCxnSpPr>
            <p:nvPr/>
          </p:nvCxnSpPr>
          <p:spPr>
            <a:xfrm>
              <a:off x="1153994" y="5251939"/>
              <a:ext cx="0" cy="513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/>
          </p:nvSpPr>
          <p:spPr>
            <a:xfrm>
              <a:off x="1805304" y="5326883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1805303" y="4342735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接箭头连接符 65"/>
            <p:cNvCxnSpPr>
              <a:stCxn id="64" idx="4"/>
              <a:endCxn id="68" idx="0"/>
            </p:cNvCxnSpPr>
            <p:nvPr/>
          </p:nvCxnSpPr>
          <p:spPr>
            <a:xfrm flipH="1">
              <a:off x="1987144" y="5690565"/>
              <a:ext cx="1" cy="624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57" idx="0"/>
              <a:endCxn id="65" idx="2"/>
            </p:cNvCxnSpPr>
            <p:nvPr/>
          </p:nvCxnSpPr>
          <p:spPr>
            <a:xfrm flipV="1">
              <a:off x="1153994" y="4524576"/>
              <a:ext cx="651309" cy="363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1805303" y="6315318"/>
              <a:ext cx="363682" cy="363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直接箭头连接符 68"/>
            <p:cNvCxnSpPr>
              <a:stCxn id="59" idx="0"/>
              <a:endCxn id="65" idx="6"/>
            </p:cNvCxnSpPr>
            <p:nvPr/>
          </p:nvCxnSpPr>
          <p:spPr>
            <a:xfrm flipH="1" flipV="1">
              <a:off x="2168985" y="4524576"/>
              <a:ext cx="651311" cy="3636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57" idx="5"/>
              <a:endCxn id="64" idx="2"/>
            </p:cNvCxnSpPr>
            <p:nvPr/>
          </p:nvCxnSpPr>
          <p:spPr>
            <a:xfrm>
              <a:off x="1282575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4" idx="6"/>
              <a:endCxn id="59" idx="3"/>
            </p:cNvCxnSpPr>
            <p:nvPr/>
          </p:nvCxnSpPr>
          <p:spPr>
            <a:xfrm flipV="1">
              <a:off x="2168986" y="5198679"/>
              <a:ext cx="522729" cy="3100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58" idx="7"/>
              <a:endCxn id="64" idx="3"/>
            </p:cNvCxnSpPr>
            <p:nvPr/>
          </p:nvCxnSpPr>
          <p:spPr>
            <a:xfrm flipV="1">
              <a:off x="1282575" y="5637305"/>
              <a:ext cx="575989" cy="18146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64" idx="5"/>
              <a:endCxn id="60" idx="1"/>
            </p:cNvCxnSpPr>
            <p:nvPr/>
          </p:nvCxnSpPr>
          <p:spPr>
            <a:xfrm>
              <a:off x="2115726" y="5637305"/>
              <a:ext cx="575988" cy="1814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58" idx="4"/>
              <a:endCxn id="68" idx="2"/>
            </p:cNvCxnSpPr>
            <p:nvPr/>
          </p:nvCxnSpPr>
          <p:spPr>
            <a:xfrm>
              <a:off x="1153994" y="6129191"/>
              <a:ext cx="651309" cy="3679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68" idx="6"/>
              <a:endCxn id="60" idx="4"/>
            </p:cNvCxnSpPr>
            <p:nvPr/>
          </p:nvCxnSpPr>
          <p:spPr>
            <a:xfrm flipV="1">
              <a:off x="2168985" y="6129192"/>
              <a:ext cx="651310" cy="3679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1297190" y="44335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  <a:endParaRPr lang="en-US" sz="16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387429" y="44390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</a:t>
              </a:r>
              <a:endParaRPr lang="en-US" sz="16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790616" y="479392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10</a:t>
              </a:r>
              <a:endParaRPr lang="en-US" sz="160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353207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  <a:endParaRPr lang="en-US" sz="16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366966" y="503187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  <a:endParaRPr lang="en-US" sz="1600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2056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18</a:t>
              </a:r>
              <a:endParaRPr lang="en-US" sz="1600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756014" y="53394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16</a:t>
              </a:r>
              <a:endParaRPr lang="en-US" sz="16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294518" y="54676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12</a:t>
              </a:r>
              <a:endParaRPr lang="en-US" sz="160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286421" y="54623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</a:t>
              </a:r>
              <a:endParaRPr lang="en-US" sz="1600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341643" y="6270336"/>
              <a:ext cx="288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4</a:t>
              </a:r>
              <a:endParaRPr lang="en-US" sz="1600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335819" y="6270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26</a:t>
              </a:r>
              <a:endParaRPr lang="en-US" sz="16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62035" y="58837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14</a:t>
              </a:r>
              <a:endParaRPr lang="en-US" sz="1600" dirty="0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182541" y="4761685"/>
            <a:ext cx="327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Edge weights in increasing order: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89" name="直接箭头连接符 88"/>
          <p:cNvCxnSpPr>
            <a:stCxn id="8" idx="3"/>
            <a:endCxn id="13" idx="6"/>
          </p:cNvCxnSpPr>
          <p:nvPr/>
        </p:nvCxnSpPr>
        <p:spPr>
          <a:xfrm flipH="1">
            <a:off x="5844366" y="5012552"/>
            <a:ext cx="522729" cy="310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" idx="4"/>
            <a:endCxn id="17" idx="2"/>
          </p:cNvCxnSpPr>
          <p:nvPr/>
        </p:nvCxnSpPr>
        <p:spPr>
          <a:xfrm>
            <a:off x="4829374" y="5943064"/>
            <a:ext cx="651309" cy="367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4" idx="6"/>
            <a:endCxn id="8" idx="0"/>
          </p:cNvCxnSpPr>
          <p:nvPr/>
        </p:nvCxnSpPr>
        <p:spPr>
          <a:xfrm>
            <a:off x="5844365" y="4338449"/>
            <a:ext cx="651311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" idx="0"/>
            <a:endCxn id="14" idx="2"/>
          </p:cNvCxnSpPr>
          <p:nvPr/>
        </p:nvCxnSpPr>
        <p:spPr>
          <a:xfrm flipV="1">
            <a:off x="4829374" y="4338449"/>
            <a:ext cx="651309" cy="3636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6" idx="6"/>
            <a:endCxn id="8" idx="2"/>
          </p:cNvCxnSpPr>
          <p:nvPr/>
        </p:nvCxnSpPr>
        <p:spPr>
          <a:xfrm>
            <a:off x="5011215" y="4883971"/>
            <a:ext cx="13026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" idx="7"/>
            <a:endCxn id="13" idx="3"/>
          </p:cNvCxnSpPr>
          <p:nvPr/>
        </p:nvCxnSpPr>
        <p:spPr>
          <a:xfrm flipV="1">
            <a:off x="4957955" y="5451178"/>
            <a:ext cx="575989" cy="181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7" idx="0"/>
            <a:endCxn id="13" idx="4"/>
          </p:cNvCxnSpPr>
          <p:nvPr/>
        </p:nvCxnSpPr>
        <p:spPr>
          <a:xfrm flipV="1">
            <a:off x="5662524" y="5504438"/>
            <a:ext cx="1" cy="6247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8" idx="4"/>
            <a:endCxn id="9" idx="0"/>
          </p:cNvCxnSpPr>
          <p:nvPr/>
        </p:nvCxnSpPr>
        <p:spPr>
          <a:xfrm flipH="1">
            <a:off x="6495675" y="5065812"/>
            <a:ext cx="1" cy="5135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7" idx="0"/>
            <a:endCxn id="6" idx="4"/>
          </p:cNvCxnSpPr>
          <p:nvPr/>
        </p:nvCxnSpPr>
        <p:spPr>
          <a:xfrm flipV="1">
            <a:off x="4829374" y="5065812"/>
            <a:ext cx="0" cy="513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7" idx="6"/>
            <a:endCxn id="9" idx="4"/>
          </p:cNvCxnSpPr>
          <p:nvPr/>
        </p:nvCxnSpPr>
        <p:spPr>
          <a:xfrm flipV="1">
            <a:off x="5844365" y="5943065"/>
            <a:ext cx="651310" cy="3679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9" idx="1"/>
            <a:endCxn id="13" idx="5"/>
          </p:cNvCxnSpPr>
          <p:nvPr/>
        </p:nvCxnSpPr>
        <p:spPr>
          <a:xfrm flipH="1" flipV="1">
            <a:off x="5791106" y="5451178"/>
            <a:ext cx="575988" cy="181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: 圆角 122"/>
          <p:cNvSpPr/>
          <p:nvPr/>
        </p:nvSpPr>
        <p:spPr>
          <a:xfrm>
            <a:off x="38536" y="4028286"/>
            <a:ext cx="9069856" cy="25769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49" grpId="0"/>
      <p:bldP spid="50" grpId="0"/>
      <p:bldP spid="12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12246</Words>
  <Application>WPS 文字</Application>
  <PresentationFormat>On-screen Show (4:3)</PresentationFormat>
  <Paragraphs>777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方正书宋_GBK</vt:lpstr>
      <vt:lpstr>Wingdings</vt:lpstr>
      <vt:lpstr>Cambria Math</vt:lpstr>
      <vt:lpstr>Courier New</vt:lpstr>
      <vt:lpstr/>
      <vt:lpstr>Calibri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汉仪书宋二KW</vt:lpstr>
      <vt:lpstr>BatangChe</vt:lpstr>
      <vt:lpstr>苹方-简</vt:lpstr>
      <vt:lpstr>STIXGeneral</vt:lpstr>
      <vt:lpstr>宋体-简</vt:lpstr>
      <vt:lpstr>Office 主题​​</vt:lpstr>
      <vt:lpstr>Minimum Spanning Trees</vt:lpstr>
      <vt:lpstr>Minimum Spanning Trees (MST)</vt:lpstr>
      <vt:lpstr>Application of MST</vt:lpstr>
      <vt:lpstr>Computing MST</vt:lpstr>
      <vt:lpstr>Identifying Safe Edges</vt:lpstr>
      <vt:lpstr>Identifying Safe Edges</vt:lpstr>
      <vt:lpstr>Computing MST</vt:lpstr>
      <vt:lpstr>Computing MST Kruskal’s Algorithm</vt:lpstr>
      <vt:lpstr>Computing MST Kruskal’s Algorithm</vt:lpstr>
      <vt:lpstr>Computing MST Kruskal’s Algorithm</vt:lpstr>
      <vt:lpstr>Computing MST Kruskal’s Algorithm</vt:lpstr>
      <vt:lpstr>Computing MST Prim’s Algorithm</vt:lpstr>
      <vt:lpstr>Computing MST Prim’s Algorithm</vt:lpstr>
      <vt:lpstr>Computing MST Prim’s Algorithm</vt:lpstr>
      <vt:lpstr>Computing MST Prim’s Algorithm</vt:lpstr>
      <vt:lpstr>Computing MST Prim’s Algorithm</vt:lpstr>
      <vt:lpstr>DFS, BFS, Prim, and others…</vt:lpstr>
      <vt:lpstr>Computing MST Borůvka’s Algorithm</vt:lpstr>
      <vt:lpstr>Computing MST Borůvka’s Algorithm</vt:lpstr>
      <vt:lpstr>Computing MST Borůvka’s Algorithm</vt:lpstr>
      <vt:lpstr>Computing MST Borůvka’s Algorithm</vt:lpstr>
      <vt:lpstr>Summary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Trees</dc:title>
  <dc:creator>Chaodong</dc:creator>
  <cp:lastModifiedBy>yongyuhan</cp:lastModifiedBy>
  <cp:revision>58</cp:revision>
  <dcterms:created xsi:type="dcterms:W3CDTF">2021-12-08T07:26:52Z</dcterms:created>
  <dcterms:modified xsi:type="dcterms:W3CDTF">2021-12-08T07:26:52Z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