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7" r:id="rId14"/>
    <p:sldId id="306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290" r:id="rId2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libri Light" panose="020F0302020204030204" pitchFamily="34" charset="0"/>
      <p:regular r:id="rId33"/>
      <p:italic r:id="rId34"/>
    </p:embeddedFont>
    <p:embeddedFont>
      <p:font typeface="Cambria Math" panose="02040503050406030204" pitchFamily="18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70" autoAdjust="0"/>
  </p:normalViewPr>
  <p:slideViewPr>
    <p:cSldViewPr snapToGrid="0">
      <p:cViewPr varScale="1">
        <p:scale>
          <a:sx n="130" d="100"/>
          <a:sy n="130" d="100"/>
        </p:scale>
        <p:origin x="18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22EB5-CCAD-4AC5-881E-F553F8DF2D57}" type="datetimeFigureOut">
              <a:rPr lang="en-US" smtClean="0"/>
              <a:t>2021-12-08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98CC2-A76A-4CD0-B0D8-DAF2C1DAF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0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6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98CC2-A76A-4CD0-B0D8-DAF2C1DAF9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64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98CC2-A76A-4CD0-B0D8-DAF2C1DAF9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52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98CC2-A76A-4CD0-B0D8-DAF2C1DAF9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40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98CC2-A76A-4CD0-B0D8-DAF2C1DAF9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15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98CC2-A76A-4CD0-B0D8-DAF2C1DAF9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23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98CC2-A76A-4CD0-B0D8-DAF2C1DAF9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49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98CC2-A76A-4CD0-B0D8-DAF2C1DAF9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92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98CC2-A76A-4CD0-B0D8-DAF2C1DAF9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76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3B3EA-A705-43F1-A60A-0FC42ACAF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6E6BF4-6977-4359-B808-9ABFFBE60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E6C78-279D-4366-B296-C56E12E1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6B6F-C5EB-46C7-B166-BF9DDE08F22E}" type="datetimeFigureOut">
              <a:rPr lang="en-US" smtClean="0"/>
              <a:t>2021-12-08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BA001A-C5C7-45E8-9DD7-A81CD108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0B7CB0-A4DB-430A-9E8B-1ED387D5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7803-17A8-4152-9029-835530349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9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2774D-1C13-4412-A1D8-E25D98A9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B5CCDC-05E4-40A7-807F-59C682C09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0943A5-3F90-4EF4-A3BB-498E147FD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6B6F-C5EB-46C7-B166-BF9DDE08F22E}" type="datetimeFigureOut">
              <a:rPr lang="en-US" smtClean="0"/>
              <a:t>2021-12-08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863F2-B2B5-41CE-9284-BDDB5B3E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AAE8A-FFD0-44ED-A2FE-88FAFD0D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7803-17A8-4152-9029-835530349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7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762324-7894-477C-A3B7-D031CE4C6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32EBE6-6F8F-4E2E-BAE0-A3D95EA3F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18A78C-10A6-4F62-9237-9B39F618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6B6F-C5EB-46C7-B166-BF9DDE08F22E}" type="datetimeFigureOut">
              <a:rPr lang="en-US" smtClean="0"/>
              <a:t>2021-12-08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7CD19-A851-46A4-ADF0-5A940439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59563-6C7F-42B0-9F5C-3836193F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7803-17A8-4152-9029-835530349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5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6DC4F-2357-4B3A-8B13-A0D4A3D4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85A70-7D86-4CAB-90C7-3D6015FAB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4511ED-1D11-443B-93B2-6A437615D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6B6F-C5EB-46C7-B166-BF9DDE08F22E}" type="datetimeFigureOut">
              <a:rPr lang="en-US" smtClean="0"/>
              <a:t>2021-12-08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7D119-2701-4C49-B5F0-9CCFA17A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29B0FD-D9F6-423D-84F8-C64172CC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7803-17A8-4152-9029-835530349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2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D0192-5690-42E8-85C3-C6F866D08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EB74F9-B484-478D-864E-207A12D03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E5912-87D4-4B28-BEB3-066B96658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6B6F-C5EB-46C7-B166-BF9DDE08F22E}" type="datetimeFigureOut">
              <a:rPr lang="en-US" smtClean="0"/>
              <a:t>2021-12-08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FCA80-A056-4967-9B01-C69F27AD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44B7D4-CE10-4F24-9B98-5FA9687A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7803-17A8-4152-9029-835530349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50C3C-FA89-4D0D-860B-49CFDC76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C47C9E-3F94-4C97-AC12-930FCB233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FAC68E-B7F0-4368-BAED-A942043AD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5D47FB-8838-436A-B757-01AA2A57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6B6F-C5EB-46C7-B166-BF9DDE08F22E}" type="datetimeFigureOut">
              <a:rPr lang="en-US" smtClean="0"/>
              <a:t>2021-12-08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9985BA-5F12-4168-99B4-EED0D787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D4D959-AC7B-466F-BDE1-ACD71C51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7803-17A8-4152-9029-835530349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3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08067-E03A-441C-AADE-A57DC5F5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29981D-CBFF-49AE-AAB2-9C792C10B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DFA991-C192-4F2C-903F-4E1DEF495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B00C81-7931-4034-9A54-80C2E6823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0EA2EB-6C74-49D0-803D-C7D645334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B5F594-1672-46B9-BA2E-06DF48D1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6B6F-C5EB-46C7-B166-BF9DDE08F22E}" type="datetimeFigureOut">
              <a:rPr lang="en-US" smtClean="0"/>
              <a:t>2021-12-08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42E3FE-C87B-467E-941A-5805E850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4487FE-B3AF-45FB-8673-4F806114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7803-17A8-4152-9029-835530349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7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5FEAD-5D1A-4B80-9F8A-ACC2A663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B42896-BC57-421A-9CF3-25F4ABE4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6B6F-C5EB-46C7-B166-BF9DDE08F22E}" type="datetimeFigureOut">
              <a:rPr lang="en-US" smtClean="0"/>
              <a:t>2021-12-08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DC7C98-72B9-4884-B1DA-22804AB1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9BBDD4-0700-475B-B50B-686503B2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7803-17A8-4152-9029-835530349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6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20A374-566E-4104-B4D5-585B0486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6B6F-C5EB-46C7-B166-BF9DDE08F22E}" type="datetimeFigureOut">
              <a:rPr lang="en-US" smtClean="0"/>
              <a:t>2021-12-08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50B3AC-C20A-45A9-AEAB-7723D351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2D5BEB-3402-4C18-934A-56506CD2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7803-17A8-4152-9029-835530349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7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BE32E-D090-44F4-B253-3B32B8CF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4887D4-C0F0-4919-8909-1DFEAD473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06E22F-7F6E-4C13-91FE-F9F3B5A09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AF4583-6745-4083-9108-245A1D48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6B6F-C5EB-46C7-B166-BF9DDE08F22E}" type="datetimeFigureOut">
              <a:rPr lang="en-US" smtClean="0"/>
              <a:t>2021-12-08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8D450D-FE46-43E0-B118-015AFE8D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2A1BC7-E1A6-4454-9476-279AAE79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7803-17A8-4152-9029-835530349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FE975-26EF-4551-8749-17C7DF7C1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3F8BE5-9C3D-4F5A-8BE7-95351339B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11C9EC-01FE-4567-8EB5-8B5948CDB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E4D754-BA2E-4E95-BCAE-1D3CB073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6B6F-C5EB-46C7-B166-BF9DDE08F22E}" type="datetimeFigureOut">
              <a:rPr lang="en-US" smtClean="0"/>
              <a:t>2021-12-08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72B10A-1059-461F-9BEE-C1A9C59E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2A07E5-DABC-413E-BAB2-27362885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7803-17A8-4152-9029-835530349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2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39B513-B5A7-4F0E-AFAF-C54A5218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0D1185-AF3D-4892-86A1-28DFFFF2B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EE5AC8-68D5-45A3-8391-02AEEB024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36B6F-C5EB-46C7-B166-BF9DDE08F22E}" type="datetimeFigureOut">
              <a:rPr lang="en-US" smtClean="0"/>
              <a:t>2021-12-08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09BCA-4271-46CA-A423-2995D2F69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C6FAB-2094-4E73-AD1C-327B91BA7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7803-17A8-4152-9029-835530349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3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5.jp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5400" b="1" dirty="0"/>
              <a:t>Single-Source Shortest Path</a:t>
            </a:r>
            <a:endParaRPr lang="en-US" sz="5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74FF9-5DAE-47C7-9901-1CF764B61E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87659"/>
                <a:ext cx="788670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What’s BFS doing: </a:t>
                </a:r>
                <a:r>
                  <a:rPr lang="en-US" sz="2400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expand</a:t>
                </a:r>
                <a:r>
                  <a:rPr lang="en-US" sz="2400" dirty="0">
                    <a:solidFill>
                      <a:schemeClr val="tx1"/>
                    </a:solidFill>
                  </a:rPr>
                  <a:t> outward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growing the </a:t>
                </a:r>
                <a:r>
                  <a:rPr lang="en-US" sz="2400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region</a:t>
                </a:r>
                <a:r>
                  <a:rPr lang="en-US" sz="2400" dirty="0">
                    <a:solidFill>
                      <a:schemeClr val="tx1"/>
                    </a:solidFill>
                  </a:rPr>
                  <a:t> to which distances and shortest paths are known.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Growth should be </a:t>
                </a:r>
                <a:r>
                  <a:rPr lang="en-US" sz="2400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orderly</a:t>
                </a:r>
                <a:r>
                  <a:rPr lang="en-US" sz="2400" dirty="0"/>
                  <a:t>: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closest nodes first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Q:</a:t>
                </a:r>
                <a:r>
                  <a:rPr lang="en-US" sz="2400" dirty="0">
                    <a:solidFill>
                      <a:srgbClr val="C00000"/>
                    </a:solidFill>
                  </a:rPr>
                  <a:t> But how to identify the node to expend to?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Consider a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shortest path</a:t>
                </a:r>
                <a:r>
                  <a:rPr lang="en-US" sz="2400" dirty="0">
                    <a:solidFill>
                      <a:schemeClr val="tx1"/>
                    </a:solidFill>
                  </a:rPr>
                  <a:t> from source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via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It must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Thus shortest path exhibits </a:t>
                </a:r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optimal substructure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It must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Since we are considering positive edge weight graphs.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74FF9-5DAE-47C7-9901-1CF764B61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87659"/>
                <a:ext cx="7886700" cy="4802186"/>
              </a:xfrm>
              <a:blipFill>
                <a:blip r:embed="rId3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22756225-0AA7-4CDB-8C74-EDBC894A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Alternative derivation of Dijkstra’s alg.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54FF1D0-E72A-46DD-B79B-B1599CA0E6D2}"/>
              </a:ext>
            </a:extLst>
          </p:cNvPr>
          <p:cNvGrpSpPr/>
          <p:nvPr/>
        </p:nvGrpSpPr>
        <p:grpSpPr>
          <a:xfrm>
            <a:off x="1293288" y="3906153"/>
            <a:ext cx="5092306" cy="365197"/>
            <a:chOff x="1480324" y="3906911"/>
            <a:chExt cx="5092306" cy="3651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0A215234-A85B-4090-9FCF-A8A179FCF47C}"/>
                    </a:ext>
                  </a:extLst>
                </p:cNvPr>
                <p:cNvSpPr/>
                <p:nvPr/>
              </p:nvSpPr>
              <p:spPr>
                <a:xfrm>
                  <a:off x="1480324" y="3908426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0A215234-A85B-4090-9FCF-A8A179FCF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0324" y="3908426"/>
                  <a:ext cx="363682" cy="36368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474B48D-8CE7-4217-BA12-7287270346AB}"/>
                </a:ext>
              </a:extLst>
            </p:cNvPr>
            <p:cNvSpPr/>
            <p:nvPr/>
          </p:nvSpPr>
          <p:spPr>
            <a:xfrm>
              <a:off x="2331998" y="3906911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2000"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CAC6E56F-50A3-45E5-9183-46ECB46CB365}"/>
                </a:ext>
              </a:extLst>
            </p:cNvPr>
            <p:cNvSpPr/>
            <p:nvPr/>
          </p:nvSpPr>
          <p:spPr>
            <a:xfrm>
              <a:off x="3183672" y="3906911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2000"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23C1404A-724C-45D5-857B-71A27B1C06F2}"/>
                    </a:ext>
                  </a:extLst>
                </p:cNvPr>
                <p:cNvSpPr/>
                <p:nvPr/>
              </p:nvSpPr>
              <p:spPr>
                <a:xfrm>
                  <a:off x="6208948" y="3906911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23C1404A-724C-45D5-857B-71A27B1C06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948" y="3906911"/>
                  <a:ext cx="363682" cy="36368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1BAD97E2-A339-4211-99CB-1A376AC8D0A3}"/>
                    </a:ext>
                  </a:extLst>
                </p:cNvPr>
                <p:cNvSpPr/>
                <p:nvPr/>
              </p:nvSpPr>
              <p:spPr>
                <a:xfrm>
                  <a:off x="5175433" y="3906911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1BAD97E2-A339-4211-99CB-1A376AC8D0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433" y="3906911"/>
                  <a:ext cx="363682" cy="36368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201E8A2C-30EF-42C9-AA85-DA0DC06569DD}"/>
                </a:ext>
              </a:extLst>
            </p:cNvPr>
            <p:cNvCxnSpPr>
              <a:cxnSpLocks/>
              <a:stCxn id="12" idx="6"/>
              <a:endCxn id="15" idx="2"/>
            </p:cNvCxnSpPr>
            <p:nvPr/>
          </p:nvCxnSpPr>
          <p:spPr>
            <a:xfrm flipV="1">
              <a:off x="1844006" y="4088752"/>
              <a:ext cx="487992" cy="15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EF2DD4E6-AD19-4D71-8A2D-F5ADEB6B7532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2695680" y="4088752"/>
              <a:ext cx="4879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839FF75-0BD4-4896-BDFF-27B02D30A9AB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3547354" y="4088752"/>
              <a:ext cx="16280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D2EAE07-81F2-4A3B-8153-BC20C20CB123}"/>
                </a:ext>
              </a:extLst>
            </p:cNvPr>
            <p:cNvCxnSpPr>
              <a:cxnSpLocks/>
              <a:stCxn id="18" idx="6"/>
              <a:endCxn id="17" idx="2"/>
            </p:cNvCxnSpPr>
            <p:nvPr/>
          </p:nvCxnSpPr>
          <p:spPr>
            <a:xfrm>
              <a:off x="5539115" y="4088752"/>
              <a:ext cx="6698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224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74FF9-5DAE-47C7-9901-1CF764B61E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87659"/>
                <a:ext cx="788670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What’s BFS doing: </a:t>
                </a:r>
                <a:r>
                  <a:rPr lang="en-US" sz="2400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expand</a:t>
                </a:r>
                <a:r>
                  <a:rPr lang="en-US" sz="2400" dirty="0">
                    <a:solidFill>
                      <a:schemeClr val="tx1"/>
                    </a:solidFill>
                  </a:rPr>
                  <a:t> outward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growing the </a:t>
                </a:r>
                <a:r>
                  <a:rPr lang="en-US" sz="2400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region</a:t>
                </a:r>
                <a:r>
                  <a:rPr lang="en-US" sz="2400" dirty="0">
                    <a:solidFill>
                      <a:schemeClr val="tx1"/>
                    </a:solidFill>
                  </a:rPr>
                  <a:t> to which distances and shortest paths are known.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Growth should be </a:t>
                </a:r>
                <a:r>
                  <a:rPr lang="en-US" sz="2400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orderly</a:t>
                </a:r>
                <a:r>
                  <a:rPr lang="en-US" sz="2400" dirty="0"/>
                  <a:t>: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closest nodes first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Q:</a:t>
                </a:r>
                <a:r>
                  <a:rPr lang="en-US" sz="2400" dirty="0">
                    <a:solidFill>
                      <a:srgbClr val="C00000"/>
                    </a:solidFill>
                  </a:rPr>
                  <a:t> But how to identify the node to expend to?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Consider a shortest path from source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via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Property 1: It must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Property 2: It must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A: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Given “known region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”, </a:t>
                </a:r>
                <a:b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    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𝑑𝑖𝑠𝑡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the node to expend to. (A shortest path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Property 2 ensures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Property 1 then ensures we correctly identify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to expend to.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74FF9-5DAE-47C7-9901-1CF764B61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87659"/>
                <a:ext cx="7886700" cy="4802186"/>
              </a:xfrm>
              <a:blipFill>
                <a:blip r:embed="rId3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22756225-0AA7-4CDB-8C74-EDBC894A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Alternative derivation of Dijkstra’s alg.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259FCF-57F9-497F-8029-AF829F574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113" y="1869710"/>
            <a:ext cx="4831773" cy="22137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954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74FF9-5DAE-47C7-9901-1CF764B61E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497891"/>
                <a:ext cx="7886700" cy="156469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What’s BFS doing: </a:t>
                </a:r>
                <a:r>
                  <a:rPr lang="en-US" sz="2400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expand</a:t>
                </a:r>
                <a:r>
                  <a:rPr lang="en-US" sz="2400" dirty="0">
                    <a:solidFill>
                      <a:schemeClr val="tx1"/>
                    </a:solidFill>
                  </a:rPr>
                  <a:t> outward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growing the </a:t>
                </a:r>
                <a:r>
                  <a:rPr lang="en-US" sz="2400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region</a:t>
                </a:r>
                <a:r>
                  <a:rPr lang="en-US" sz="2400" dirty="0">
                    <a:solidFill>
                      <a:schemeClr val="tx1"/>
                    </a:solidFill>
                  </a:rPr>
                  <a:t> to which distances and shortest paths are known.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How to expend</a:t>
                </a:r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: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Given “known region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”, expend to node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𝑑𝑖𝑠𝑡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74FF9-5DAE-47C7-9901-1CF764B61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97891"/>
                <a:ext cx="7886700" cy="1564696"/>
              </a:xfrm>
              <a:blipFill>
                <a:blip r:embed="rId3"/>
                <a:stretch>
                  <a:fillRect l="-1005" t="-5469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A5F58D9-A049-48B8-B68D-097020CA0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385" y="2174608"/>
            <a:ext cx="3236768" cy="14829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7EB3DE4-7C36-4E6C-9879-37DC9F8D76D1}"/>
                  </a:ext>
                </a:extLst>
              </p:cNvPr>
              <p:cNvSpPr/>
              <p:nvPr/>
            </p:nvSpPr>
            <p:spPr>
              <a:xfrm>
                <a:off x="4748645" y="3940382"/>
                <a:ext cx="4060248" cy="23357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400" b="1" u="sng" dirty="0" err="1">
                    <a:solidFill>
                      <a:schemeClr val="tx1"/>
                    </a:solidFill>
                  </a:rPr>
                  <a:t>DijkstraSSSPAbs</a:t>
                </a:r>
                <a:r>
                  <a:rPr lang="en-GB" sz="1400" b="1" u="sng" dirty="0">
                    <a:solidFill>
                      <a:schemeClr val="tx1"/>
                    </a:solidFill>
                  </a:rPr>
                  <a:t>(G,s):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u in V)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u.dist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INF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s.dist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0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∅</m:t>
                    </m:r>
                  </m:oMath>
                </a14:m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(R != V)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Find node v in V-R with min </a:t>
                </a:r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v.dist</a:t>
                </a:r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Add v to R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for (each edge (</a:t>
                </a:r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v,z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in E)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 (</a:t>
                </a:r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z.dist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v.dist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+ w(</a:t>
                </a:r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v,z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z.dist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v.dist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+ w(</a:t>
                </a:r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v,z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7EB3DE4-7C36-4E6C-9879-37DC9F8D76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645" y="3940382"/>
                <a:ext cx="4060248" cy="2335727"/>
              </a:xfrm>
              <a:prstGeom prst="rect">
                <a:avLst/>
              </a:prstGeom>
              <a:blipFill>
                <a:blip r:embed="rId5"/>
                <a:stretch>
                  <a:fillRect l="-299" b="-12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80EF3CB5-E561-4227-A6ED-D2F7014137C8}"/>
              </a:ext>
            </a:extLst>
          </p:cNvPr>
          <p:cNvSpPr/>
          <p:nvPr/>
        </p:nvSpPr>
        <p:spPr>
          <a:xfrm>
            <a:off x="335107" y="2394352"/>
            <a:ext cx="4060248" cy="2526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400" b="1" u="sng" dirty="0" err="1">
                <a:solidFill>
                  <a:schemeClr val="tx1"/>
                </a:solidFill>
              </a:rPr>
              <a:t>DijkstraSSSP</a:t>
            </a:r>
            <a:r>
              <a:rPr lang="en-GB" sz="1400" b="1" u="sng" dirty="0">
                <a:solidFill>
                  <a:schemeClr val="tx1"/>
                </a:solidFill>
              </a:rPr>
              <a:t>(G,s):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u in V)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=INF,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u.parent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=NIL</a:t>
            </a:r>
          </a:p>
          <a:p>
            <a:pPr>
              <a:lnSpc>
                <a:spcPct val="90000"/>
              </a:lnSpc>
            </a:pP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s.dist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priority queue Q based on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Q.ExtractMin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edge 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v.parent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Q.DecreaseKey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CDA47AC-D754-4045-B983-3B4C9B10425E}"/>
              </a:ext>
            </a:extLst>
          </p:cNvPr>
          <p:cNvGrpSpPr/>
          <p:nvPr/>
        </p:nvGrpSpPr>
        <p:grpSpPr>
          <a:xfrm>
            <a:off x="1111827" y="5049982"/>
            <a:ext cx="3504335" cy="935181"/>
            <a:chOff x="1111827" y="5049982"/>
            <a:chExt cx="3504335" cy="935181"/>
          </a:xfrm>
        </p:grpSpPr>
        <p:sp>
          <p:nvSpPr>
            <p:cNvPr id="10" name="箭头: 直角上 9">
              <a:extLst>
                <a:ext uri="{FF2B5EF4-FFF2-40B4-BE49-F238E27FC236}">
                  <a16:creationId xmlns:a16="http://schemas.microsoft.com/office/drawing/2014/main" id="{6461386E-111F-480F-8789-C399711C2CAB}"/>
                </a:ext>
              </a:extLst>
            </p:cNvPr>
            <p:cNvSpPr/>
            <p:nvPr/>
          </p:nvSpPr>
          <p:spPr>
            <a:xfrm flipH="1">
              <a:off x="1111827" y="5049982"/>
              <a:ext cx="3504335" cy="935181"/>
            </a:xfrm>
            <a:prstGeom prst="bentUpArrow">
              <a:avLst>
                <a:gd name="adj1" fmla="val 25000"/>
                <a:gd name="adj2" fmla="val 25555"/>
                <a:gd name="adj3" fmla="val 26111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4A7EA7C-66D6-4E56-85AE-A2F95ABF5806}"/>
                </a:ext>
              </a:extLst>
            </p:cNvPr>
            <p:cNvSpPr txBox="1"/>
            <p:nvPr/>
          </p:nvSpPr>
          <p:spPr>
            <a:xfrm>
              <a:off x="1485818" y="5332906"/>
              <a:ext cx="3130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Priority queue implementation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08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4ED329B-1AAE-4DE6-9100-84631091F1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945" b="53310"/>
          <a:stretch/>
        </p:blipFill>
        <p:spPr>
          <a:xfrm>
            <a:off x="0" y="2818181"/>
            <a:ext cx="3022600" cy="200781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B2BAFE1-DB9F-4B19-B16F-5FBE75B045A1}"/>
              </a:ext>
            </a:extLst>
          </p:cNvPr>
          <p:cNvSpPr/>
          <p:nvPr/>
        </p:nvSpPr>
        <p:spPr>
          <a:xfrm>
            <a:off x="4572000" y="166994"/>
            <a:ext cx="4060248" cy="2526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400" b="1" u="sng" dirty="0" err="1">
                <a:solidFill>
                  <a:schemeClr val="tx1"/>
                </a:solidFill>
              </a:rPr>
              <a:t>DijkstraSSSP</a:t>
            </a:r>
            <a:r>
              <a:rPr lang="en-GB" sz="1400" b="1" u="sng" dirty="0">
                <a:solidFill>
                  <a:schemeClr val="tx1"/>
                </a:solidFill>
              </a:rPr>
              <a:t>(G,s):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u in V)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=INF,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u.parent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=NIL</a:t>
            </a:r>
          </a:p>
          <a:p>
            <a:pPr>
              <a:lnSpc>
                <a:spcPct val="90000"/>
              </a:lnSpc>
            </a:pP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s.dist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priority queue Q based on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Q.ExtractMin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edge 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v.parent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Q.DecreaseKey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651C52F-4939-4E2C-B015-BFD1E638B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54" r="32843" b="53310"/>
          <a:stretch/>
        </p:blipFill>
        <p:spPr>
          <a:xfrm>
            <a:off x="3022600" y="2818181"/>
            <a:ext cx="3118426" cy="200781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778A34F-0A20-486C-B2CC-99954FFE7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7" r="3" b="53310"/>
          <a:stretch/>
        </p:blipFill>
        <p:spPr>
          <a:xfrm>
            <a:off x="6141026" y="2818180"/>
            <a:ext cx="3002974" cy="20078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B3C0770-61D9-46FF-92C2-CE3E71249B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53293" r="66947" b="18"/>
          <a:stretch/>
        </p:blipFill>
        <p:spPr>
          <a:xfrm>
            <a:off x="0" y="4825999"/>
            <a:ext cx="3022600" cy="20078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03C7DAC-1847-4618-8793-9C481247A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30" t="53293" r="33368" b="18"/>
          <a:stretch/>
        </p:blipFill>
        <p:spPr>
          <a:xfrm>
            <a:off x="3022599" y="4825998"/>
            <a:ext cx="3118426" cy="200781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78F904E-C88D-4BC4-AFB0-0B73A27264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31" t="53293" r="529" b="18"/>
          <a:stretch/>
        </p:blipFill>
        <p:spPr>
          <a:xfrm>
            <a:off x="6141025" y="4825997"/>
            <a:ext cx="3002974" cy="200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5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2C615-9324-4B58-9B0B-CA27E20D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DFS, BFS, Prim, Dijkstra, and others…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C717BB-FB2A-4F25-B75C-933D30982B45}"/>
              </a:ext>
            </a:extLst>
          </p:cNvPr>
          <p:cNvSpPr/>
          <p:nvPr/>
        </p:nvSpPr>
        <p:spPr>
          <a:xfrm>
            <a:off x="628650" y="1690689"/>
            <a:ext cx="3943350" cy="2170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DFSIterSkeleton</a:t>
            </a:r>
            <a:r>
              <a:rPr lang="en-GB" sz="1600" b="1" u="sng" dirty="0">
                <a:solidFill>
                  <a:schemeClr val="tx1"/>
                </a:solidFill>
              </a:rPr>
              <a:t>(G,s):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Q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B42DF5-375D-4035-BB4B-7BE9324F4011}"/>
              </a:ext>
            </a:extLst>
          </p:cNvPr>
          <p:cNvSpPr/>
          <p:nvPr/>
        </p:nvSpPr>
        <p:spPr>
          <a:xfrm>
            <a:off x="4779821" y="1690689"/>
            <a:ext cx="3943352" cy="2170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BFSSkeletonAlt</a:t>
            </a:r>
            <a:r>
              <a:rPr lang="en-GB" sz="1600" b="1" u="sng" dirty="0">
                <a:solidFill>
                  <a:schemeClr val="tx1"/>
                </a:solidFill>
              </a:rPr>
              <a:t>(G,s):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FIFOQueue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Q.dequeue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EAB2A38-4B7D-48D4-8DE3-7BA62E9CA0D8}"/>
              </a:ext>
            </a:extLst>
          </p:cNvPr>
          <p:cNvSpPr/>
          <p:nvPr/>
        </p:nvSpPr>
        <p:spPr>
          <a:xfrm>
            <a:off x="628650" y="4130936"/>
            <a:ext cx="3943349" cy="2361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PrimMSTSkeleton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G,x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Q.add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Q.remove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GB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Q.update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(v,</a:t>
            </a:r>
            <a:r>
              <a:rPr lang="en-GB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E2B825-275F-46E6-830F-DF8965CDDBCE}"/>
              </a:ext>
            </a:extLst>
          </p:cNvPr>
          <p:cNvSpPr/>
          <p:nvPr/>
        </p:nvSpPr>
        <p:spPr>
          <a:xfrm>
            <a:off x="4779824" y="4130936"/>
            <a:ext cx="3943349" cy="2361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DijkstraSSSPSkeleton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G,x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Q.add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Q.remove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GB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Q.update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(v,</a:t>
            </a:r>
            <a:r>
              <a:rPr lang="en-GB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FB41BFA-F314-40DC-9FBB-20AE7EBBCFCE}"/>
              </a:ext>
            </a:extLst>
          </p:cNvPr>
          <p:cNvSpPr/>
          <p:nvPr/>
        </p:nvSpPr>
        <p:spPr>
          <a:xfrm>
            <a:off x="3004709" y="6248399"/>
            <a:ext cx="186167" cy="206373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2F8783D-E1AC-4DB0-89F7-361049E17556}"/>
              </a:ext>
            </a:extLst>
          </p:cNvPr>
          <p:cNvSpPr/>
          <p:nvPr/>
        </p:nvSpPr>
        <p:spPr>
          <a:xfrm>
            <a:off x="3733371" y="6019799"/>
            <a:ext cx="186167" cy="206373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9C7207B-6204-4283-8417-4F1F241702BE}"/>
              </a:ext>
            </a:extLst>
          </p:cNvPr>
          <p:cNvSpPr/>
          <p:nvPr/>
        </p:nvSpPr>
        <p:spPr>
          <a:xfrm>
            <a:off x="7152847" y="6253161"/>
            <a:ext cx="186167" cy="206373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13A3F5B-E382-41AF-8C1E-A632910F247F}"/>
              </a:ext>
            </a:extLst>
          </p:cNvPr>
          <p:cNvSpPr/>
          <p:nvPr/>
        </p:nvSpPr>
        <p:spPr>
          <a:xfrm>
            <a:off x="7886271" y="6024562"/>
            <a:ext cx="186167" cy="206373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29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35B3392-0386-4217-B340-3B5C4E5F0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32" b="7448"/>
          <a:stretch/>
        </p:blipFill>
        <p:spPr>
          <a:xfrm>
            <a:off x="3435723" y="4716029"/>
            <a:ext cx="2272553" cy="188075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472B9C-58DA-4A13-AE26-7156B85A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SSSP in graphs with negative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847283-578E-4F32-B111-D817DDCA95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Dijkstra’s algorithm no longer works!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Why would this happen?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Dijkstra’s algorithm for finding next closest node to expend to:</a:t>
                </a: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b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Given “known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”, 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mi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𝑑𝑖𝑠𝑡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the node to expend to. (A shortest path is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Positive edge weights ensures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Optimal substructure then ensures we correctly identify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to expend to.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“</a:t>
                </a:r>
                <a:r>
                  <a:rPr lang="en-US" sz="2400" dirty="0">
                    <a:solidFill>
                      <a:srgbClr val="C00000"/>
                    </a:solidFill>
                  </a:rPr>
                  <a:t>Shortest path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to any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must pass exclusively through nodes that are closer than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” no longer holds!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847283-578E-4F32-B111-D817DDCA95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3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E0CF3399-4C33-4636-8D31-C03C8687886C}"/>
              </a:ext>
            </a:extLst>
          </p:cNvPr>
          <p:cNvSpPr/>
          <p:nvPr/>
        </p:nvSpPr>
        <p:spPr>
          <a:xfrm>
            <a:off x="1361209" y="3429000"/>
            <a:ext cx="3553691" cy="28886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7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72B9C-58DA-4A13-AE26-7156B85A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SSSP in graphs with negative weights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847283-578E-4F32-B111-D817DDCA95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But how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𝑑𝑖𝑠𝑡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values are maintained in Dijkstra is helpful: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Each node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initially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When processing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, execute procedure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Update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𝑑𝑖𝑠𝑡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𝑑𝑖𝑠𝑡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This way two properties are maintained: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, at any time,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</m:t>
                    </m:r>
                  </m:oMath>
                </a14:m>
                <a:r>
                  <a:rPr lang="en-US" sz="2000" dirty="0"/>
                  <a:t> is either an overestimate, or correct.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is the last node on a shortest path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.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</m:t>
                    </m:r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is correct and we run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Update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</m:t>
                    </m:r>
                  </m:oMath>
                </a14:m>
                <a:r>
                  <a:rPr lang="en-US" sz="2000" dirty="0"/>
                  <a:t> becomes correct.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Update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is </a:t>
                </a:r>
                <a:r>
                  <a:rPr lang="en-US" sz="2400" b="1" u="sng" dirty="0">
                    <a:solidFill>
                      <a:srgbClr val="C00000"/>
                    </a:solidFill>
                  </a:rPr>
                  <a:t>safe</a:t>
                </a:r>
                <a:r>
                  <a:rPr lang="en-US" sz="2400" dirty="0">
                    <a:solidFill>
                      <a:srgbClr val="C00000"/>
                    </a:solidFill>
                  </a:rPr>
                  <a:t> and helpful!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[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Safe</a:t>
                </a:r>
                <a:r>
                  <a:rPr lang="en-US" sz="2000" b="1" dirty="0"/>
                  <a:t>]</a:t>
                </a:r>
                <a:r>
                  <a:rPr lang="en-US" sz="2000" dirty="0"/>
                  <a:t> Regardless of the sequence of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</a:t>
                </a:r>
                <a:r>
                  <a:rPr lang="en-US" sz="2000" dirty="0"/>
                  <a:t> operations we execute, </a:t>
                </a:r>
                <a:br>
                  <a:rPr lang="en-US" sz="2000" dirty="0"/>
                </a:br>
                <a:r>
                  <a:rPr lang="en-US" sz="2000" dirty="0"/>
                  <a:t>for any node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, value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</m:t>
                    </m:r>
                  </m:oMath>
                </a14:m>
                <a:r>
                  <a:rPr lang="en-US" sz="2000" dirty="0"/>
                  <a:t> is either an overestimate or correct.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[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Helpful</a:t>
                </a:r>
                <a:r>
                  <a:rPr lang="en-US" sz="2000" b="1" dirty="0"/>
                  <a:t>]</a:t>
                </a:r>
                <a:r>
                  <a:rPr lang="en-US" sz="2000" dirty="0"/>
                  <a:t> With correct sequence of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</a:t>
                </a:r>
                <a:r>
                  <a:rPr lang="en-US" sz="2000" dirty="0"/>
                  <a:t>, we get correct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847283-578E-4F32-B111-D817DDCA95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F138C0ED-90FE-42EC-9CF0-CE92971032F9}"/>
              </a:ext>
            </a:extLst>
          </p:cNvPr>
          <p:cNvSpPr/>
          <p:nvPr/>
        </p:nvSpPr>
        <p:spPr>
          <a:xfrm>
            <a:off x="1332633" y="3512127"/>
            <a:ext cx="6992831" cy="28886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9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72B9C-58DA-4A13-AE26-7156B85A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SSSP in graphs with negative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847283-578E-4F32-B111-D817DDCA95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Update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𝑑𝑖𝑠𝑡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𝑑𝑖𝑠𝑡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Update</m:t>
                    </m:r>
                    <m:d>
                      <m:d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</a:t>
                </a:r>
                <a:r>
                  <a:rPr lang="en-US" sz="2000" b="1" u="sng" dirty="0">
                    <a:solidFill>
                      <a:srgbClr val="C00000"/>
                    </a:solidFill>
                  </a:rPr>
                  <a:t>safe</a:t>
                </a:r>
                <a:r>
                  <a:rPr lang="en-US" sz="2000" dirty="0">
                    <a:solidFill>
                      <a:srgbClr val="C00000"/>
                    </a:solidFill>
                  </a:rPr>
                  <a:t> and helpful!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b="1" dirty="0"/>
                  <a:t>[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Safe</a:t>
                </a:r>
                <a:r>
                  <a:rPr lang="en-US" sz="1800" b="1" dirty="0"/>
                  <a:t>]</a:t>
                </a:r>
                <a:r>
                  <a:rPr lang="en-US" sz="1800" dirty="0"/>
                  <a:t> Regardless of the sequence of 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</a:t>
                </a:r>
                <a:r>
                  <a:rPr lang="en-US" sz="1800" dirty="0"/>
                  <a:t> operations we execute, </a:t>
                </a:r>
                <a:br>
                  <a:rPr lang="en-US" sz="1800" dirty="0"/>
                </a:br>
                <a:r>
                  <a:rPr lang="en-US" sz="1800" dirty="0"/>
                  <a:t>for any node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, value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𝑑𝑖𝑠𝑡</m:t>
                    </m:r>
                  </m:oMath>
                </a14:m>
                <a:r>
                  <a:rPr lang="en-US" sz="1800" dirty="0"/>
                  <a:t> is either overestimate or correct.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b="1" dirty="0"/>
                  <a:t>[</a:t>
                </a:r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</a:rPr>
                  <a:t>Helpful</a:t>
                </a:r>
                <a:r>
                  <a:rPr lang="en-US" sz="1800" b="1" dirty="0"/>
                  <a:t>]</a:t>
                </a:r>
                <a:r>
                  <a:rPr lang="en-US" sz="1800" dirty="0"/>
                  <a:t> Assume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800" dirty="0"/>
                  <a:t> is the last node on a shortest path from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. </a:t>
                </a:r>
                <a:br>
                  <a:rPr lang="en-US" sz="1800" dirty="0"/>
                </a:b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𝑑𝑖𝑠𝑡</m:t>
                    </m:r>
                  </m:oMath>
                </a14:m>
                <a:r>
                  <a:rPr lang="en-US" sz="1800" dirty="0"/>
                  <a:t> is correct and we run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Update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/>
                  <a:t>, 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𝑑𝑖𝑠𝑡</m:t>
                    </m:r>
                  </m:oMath>
                </a14:m>
                <a:r>
                  <a:rPr lang="en-US" sz="1800" dirty="0"/>
                  <a:t> becomes correct.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Consider a shortest path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2400"/>
                  </a:spcBef>
                </a:pP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Observation 1</a:t>
                </a:r>
                <a:r>
                  <a:rPr lang="en-US" sz="2000" b="1" dirty="0"/>
                  <a:t>: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Update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Update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…,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Update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Update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are executed, then we correctly obtain the shortest path.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Observation 2</a:t>
                </a:r>
                <a:r>
                  <a:rPr lang="en-US" sz="2000" b="1" dirty="0"/>
                  <a:t>:</a:t>
                </a:r>
                <a:r>
                  <a:rPr lang="en-US" sz="2000" dirty="0"/>
                  <a:t> in above sequence, before and after each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</a:t>
                </a:r>
                <a:r>
                  <a:rPr lang="en-US" sz="2000" dirty="0"/>
                  <a:t>, we can </a:t>
                </a:r>
                <a:br>
                  <a:rPr lang="en-US" sz="2000" dirty="0"/>
                </a:br>
                <a:r>
                  <a:rPr lang="en-US" sz="2000" dirty="0"/>
                  <a:t>add arbitrary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</a:t>
                </a:r>
                <a:r>
                  <a:rPr lang="en-US" sz="2000" dirty="0"/>
                  <a:t> sequence, and still get shortest path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Algorithm: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simply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sz="2400" i="1" u="sng" dirty="0">
                    <a:solidFill>
                      <a:schemeClr val="accent6">
                        <a:lumMod val="50000"/>
                      </a:schemeClr>
                    </a:solidFill>
                  </a:rPr>
                  <a:t>all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edges, for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times!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847283-578E-4F32-B111-D817DDCA95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269" b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25">
            <a:extLst>
              <a:ext uri="{FF2B5EF4-FFF2-40B4-BE49-F238E27FC236}">
                <a16:creationId xmlns:a16="http://schemas.microsoft.com/office/drawing/2014/main" id="{D4711FB9-14AA-402C-B1A0-18097E23D81E}"/>
              </a:ext>
            </a:extLst>
          </p:cNvPr>
          <p:cNvGrpSpPr/>
          <p:nvPr/>
        </p:nvGrpSpPr>
        <p:grpSpPr>
          <a:xfrm>
            <a:off x="1033515" y="4250192"/>
            <a:ext cx="7076970" cy="365197"/>
            <a:chOff x="1033515" y="4321787"/>
            <a:chExt cx="7076970" cy="3651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8E733F19-2B4A-4FC3-AAC1-7D2F51649F31}"/>
                    </a:ext>
                  </a:extLst>
                </p:cNvPr>
                <p:cNvSpPr/>
                <p:nvPr/>
              </p:nvSpPr>
              <p:spPr>
                <a:xfrm>
                  <a:off x="1033515" y="4323302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8E733F19-2B4A-4FC3-AAC1-7D2F51649F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515" y="4323302"/>
                  <a:ext cx="363682" cy="36368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0629665F-07E2-409C-86F0-5CDAF2A72612}"/>
                    </a:ext>
                  </a:extLst>
                </p:cNvPr>
                <p:cNvSpPr/>
                <p:nvPr/>
              </p:nvSpPr>
              <p:spPr>
                <a:xfrm>
                  <a:off x="2584422" y="4321787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0629665F-07E2-409C-86F0-5CDAF2A726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422" y="4321787"/>
                  <a:ext cx="363682" cy="36368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44D4DD95-71F8-4631-872E-ED562807CC93}"/>
                    </a:ext>
                  </a:extLst>
                </p:cNvPr>
                <p:cNvSpPr/>
                <p:nvPr/>
              </p:nvSpPr>
              <p:spPr>
                <a:xfrm>
                  <a:off x="4135329" y="4321787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44D4DD95-71F8-4631-872E-ED562807CC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5329" y="4321787"/>
                  <a:ext cx="363682" cy="36368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44ED4CA6-18DC-496D-B7F9-E0A6932ED1D2}"/>
                    </a:ext>
                  </a:extLst>
                </p:cNvPr>
                <p:cNvSpPr/>
                <p:nvPr/>
              </p:nvSpPr>
              <p:spPr>
                <a:xfrm>
                  <a:off x="7746803" y="4321787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44ED4CA6-18DC-496D-B7F9-E0A6932ED1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803" y="4321787"/>
                  <a:ext cx="363682" cy="36368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FE2E3549-148C-4384-82B3-6C09196E0435}"/>
                    </a:ext>
                  </a:extLst>
                </p:cNvPr>
                <p:cNvSpPr/>
                <p:nvPr/>
              </p:nvSpPr>
              <p:spPr>
                <a:xfrm>
                  <a:off x="6195896" y="4321787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FE2E3549-148C-4384-82B3-6C09196E04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5896" y="4321787"/>
                  <a:ext cx="363682" cy="36368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8B1C9F61-4450-4AAC-A519-639D2DEB7BBF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1397197" y="4503628"/>
              <a:ext cx="1187225" cy="15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07A9820D-31D1-46C8-A4C3-70C0C0F6CA2D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2948104" y="4503628"/>
              <a:ext cx="11872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30245BF-66A0-45DD-8C86-5DCB7EF0F15D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4499011" y="4503628"/>
              <a:ext cx="16968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9B9BBC3-01BE-4381-9F82-652CE420B176}"/>
                </a:ext>
              </a:extLst>
            </p:cNvPr>
            <p:cNvCxnSpPr>
              <a:cxnSpLocks/>
              <a:stCxn id="11" idx="6"/>
              <a:endCxn id="10" idx="2"/>
            </p:cNvCxnSpPr>
            <p:nvPr/>
          </p:nvCxnSpPr>
          <p:spPr>
            <a:xfrm>
              <a:off x="6559578" y="4503628"/>
              <a:ext cx="11872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4D7B787-6F5E-478E-8C48-09D25EAC0802}"/>
                  </a:ext>
                </a:extLst>
              </p:cNvPr>
              <p:cNvSpPr/>
              <p:nvPr/>
            </p:nvSpPr>
            <p:spPr>
              <a:xfrm>
                <a:off x="1224377" y="4014005"/>
                <a:ext cx="126021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Update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4D7B787-6F5E-478E-8C48-09D25EAC0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377" y="4014005"/>
                <a:ext cx="1260217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A6C3B5A-BD18-435F-A606-530901B2372D}"/>
                  </a:ext>
                </a:extLst>
              </p:cNvPr>
              <p:cNvSpPr/>
              <p:nvPr/>
            </p:nvSpPr>
            <p:spPr>
              <a:xfrm>
                <a:off x="3186359" y="4014004"/>
                <a:ext cx="140346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Update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A6C3B5A-BD18-435F-A606-530901B23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359" y="4014004"/>
                <a:ext cx="1403461" cy="307777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80D117E-0AE8-4E83-BA7C-3F4B6BEAD098}"/>
                  </a:ext>
                </a:extLst>
              </p:cNvPr>
              <p:cNvSpPr/>
              <p:nvPr/>
            </p:nvSpPr>
            <p:spPr>
              <a:xfrm>
                <a:off x="6489419" y="4014007"/>
                <a:ext cx="132754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Update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80D117E-0AE8-4E83-BA7C-3F4B6BEAD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419" y="4014007"/>
                <a:ext cx="1327543" cy="307777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7C9888D-EB32-4477-9AE7-04167085030A}"/>
                  </a:ext>
                </a:extLst>
              </p:cNvPr>
              <p:cNvSpPr/>
              <p:nvPr/>
            </p:nvSpPr>
            <p:spPr>
              <a:xfrm>
                <a:off x="2276675" y="4014004"/>
                <a:ext cx="10897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Update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7C9888D-EB32-4477-9AE7-0416708503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675" y="4014004"/>
                <a:ext cx="1089786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319CE01A-2BA9-466C-B439-D2C2C70068D6}"/>
                  </a:ext>
                </a:extLst>
              </p:cNvPr>
              <p:cNvSpPr/>
              <p:nvPr/>
            </p:nvSpPr>
            <p:spPr>
              <a:xfrm>
                <a:off x="4584481" y="4018683"/>
                <a:ext cx="10897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Update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319CE01A-2BA9-466C-B439-D2C2C7006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481" y="4018683"/>
                <a:ext cx="1089786" cy="307777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53318A2-A5FA-4169-8ECA-4A465B706291}"/>
                  </a:ext>
                </a:extLst>
              </p:cNvPr>
              <p:cNvSpPr/>
              <p:nvPr/>
            </p:nvSpPr>
            <p:spPr>
              <a:xfrm>
                <a:off x="5537620" y="4014002"/>
                <a:ext cx="10897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Update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53318A2-A5FA-4169-8ECA-4A465B706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620" y="4014002"/>
                <a:ext cx="1089786" cy="307777"/>
              </a:xfrm>
              <a:prstGeom prst="rect">
                <a:avLst/>
              </a:prstGeom>
              <a:blipFill>
                <a:blip r:embed="rId1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C9162A0-99C3-4C4A-A185-0095084E9AA1}"/>
                  </a:ext>
                </a:extLst>
              </p:cNvPr>
              <p:cNvSpPr/>
              <p:nvPr/>
            </p:nvSpPr>
            <p:spPr>
              <a:xfrm>
                <a:off x="7696792" y="4014002"/>
                <a:ext cx="10897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Update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C9162A0-99C3-4C4A-A185-0095084E9A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792" y="4014002"/>
                <a:ext cx="1089786" cy="307777"/>
              </a:xfrm>
              <a:prstGeom prst="rect">
                <a:avLst/>
              </a:prstGeom>
              <a:blipFill>
                <a:blip r:embed="rId1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486D2CE4-AF06-41A1-9B31-C97547DF706C}"/>
              </a:ext>
            </a:extLst>
          </p:cNvPr>
          <p:cNvSpPr/>
          <p:nvPr/>
        </p:nvSpPr>
        <p:spPr>
          <a:xfrm>
            <a:off x="1245498" y="4057222"/>
            <a:ext cx="1507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all edges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F3DA93D-6E98-4A99-9AEC-E66765C8FB80}"/>
              </a:ext>
            </a:extLst>
          </p:cNvPr>
          <p:cNvSpPr/>
          <p:nvPr/>
        </p:nvSpPr>
        <p:spPr>
          <a:xfrm>
            <a:off x="2800143" y="4057221"/>
            <a:ext cx="1507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all edges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9759C3E-BCEA-4BC1-8FD7-5AF0D95B3528}"/>
              </a:ext>
            </a:extLst>
          </p:cNvPr>
          <p:cNvSpPr/>
          <p:nvPr/>
        </p:nvSpPr>
        <p:spPr>
          <a:xfrm>
            <a:off x="4602444" y="4057220"/>
            <a:ext cx="1507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all edges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D481394-95BB-4A19-8489-C6223BA0F2B3}"/>
              </a:ext>
            </a:extLst>
          </p:cNvPr>
          <p:cNvSpPr/>
          <p:nvPr/>
        </p:nvSpPr>
        <p:spPr>
          <a:xfrm>
            <a:off x="6406025" y="4057219"/>
            <a:ext cx="1507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all edges</a:t>
            </a:r>
          </a:p>
        </p:txBody>
      </p:sp>
    </p:spTree>
    <p:extLst>
      <p:ext uri="{BB962C8B-B14F-4D97-AF65-F5344CB8AC3E}">
        <p14:creationId xmlns:p14="http://schemas.microsoft.com/office/powerpoint/2010/main" val="120141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4" grpId="0"/>
      <p:bldP spid="35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72B9C-58DA-4A13-AE26-7156B85A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SSSP in graphs with negative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847283-578E-4F32-B111-D817DDCA95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Consider a shortest path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2400"/>
                  </a:spcBef>
                </a:pP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Observation 1</a:t>
                </a:r>
                <a:r>
                  <a:rPr lang="en-US" sz="2000" b="1" dirty="0"/>
                  <a:t>: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Update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Update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…,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Update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Update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are executed, then we correctly obtain the shortest path.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Observation 2</a:t>
                </a:r>
                <a:r>
                  <a:rPr lang="en-US" sz="2000" b="1" dirty="0"/>
                  <a:t>:</a:t>
                </a:r>
                <a:r>
                  <a:rPr lang="en-US" sz="2000" dirty="0"/>
                  <a:t> in above sequence, before and after each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</a:t>
                </a:r>
                <a:r>
                  <a:rPr lang="en-US" sz="2000" dirty="0"/>
                  <a:t>, we can </a:t>
                </a:r>
                <a:br>
                  <a:rPr lang="en-US" sz="2000" dirty="0"/>
                </a:br>
                <a:r>
                  <a:rPr lang="en-US" sz="2000" dirty="0"/>
                  <a:t>add arbitrary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</a:t>
                </a:r>
                <a:r>
                  <a:rPr lang="en-US" sz="2000" dirty="0"/>
                  <a:t> sequence, and still get shortest path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Algorithm: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simply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sz="2400" i="1" u="sng" dirty="0">
                    <a:solidFill>
                      <a:schemeClr val="accent6">
                        <a:lumMod val="50000"/>
                      </a:schemeClr>
                    </a:solidFill>
                  </a:rPr>
                  <a:t>all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edges, for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times!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But how large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Observation 3</a:t>
                </a:r>
                <a:r>
                  <a:rPr lang="en-US" sz="2000" b="1" dirty="0"/>
                  <a:t>: </a:t>
                </a:r>
                <a:r>
                  <a:rPr lang="en-US" sz="2000" dirty="0"/>
                  <a:t>any shortest path cannot contain a cycle. (</a:t>
                </a:r>
                <a:r>
                  <a:rPr lang="en-US" sz="2000" dirty="0">
                    <a:solidFill>
                      <a:srgbClr val="C00000"/>
                    </a:solidFill>
                  </a:rPr>
                  <a:t>WHY?</a:t>
                </a:r>
                <a:r>
                  <a:rPr lang="en-US" sz="2000" dirty="0"/>
                  <a:t>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Algorithm: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simply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sz="2400" i="1" u="sng" dirty="0">
                    <a:solidFill>
                      <a:schemeClr val="accent6">
                        <a:lumMod val="50000"/>
                      </a:schemeClr>
                    </a:solidFill>
                  </a:rPr>
                  <a:t>all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edges,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times!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847283-578E-4F32-B111-D817DDCA95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9B4B3369-F454-41B3-B994-85FB819F3D57}"/>
              </a:ext>
            </a:extLst>
          </p:cNvPr>
          <p:cNvGrpSpPr/>
          <p:nvPr/>
        </p:nvGrpSpPr>
        <p:grpSpPr>
          <a:xfrm>
            <a:off x="1033515" y="2072555"/>
            <a:ext cx="7076970" cy="558170"/>
            <a:chOff x="1033515" y="4057219"/>
            <a:chExt cx="7076970" cy="558170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4711FB9-14AA-402C-B1A0-18097E23D81E}"/>
                </a:ext>
              </a:extLst>
            </p:cNvPr>
            <p:cNvGrpSpPr/>
            <p:nvPr/>
          </p:nvGrpSpPr>
          <p:grpSpPr>
            <a:xfrm>
              <a:off x="1033515" y="4250192"/>
              <a:ext cx="7076970" cy="365197"/>
              <a:chOff x="1033515" y="4321787"/>
              <a:chExt cx="7076970" cy="3651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椭圆 6">
                    <a:extLst>
                      <a:ext uri="{FF2B5EF4-FFF2-40B4-BE49-F238E27FC236}">
                        <a16:creationId xmlns:a16="http://schemas.microsoft.com/office/drawing/2014/main" id="{8E733F19-2B4A-4FC3-AAC1-7D2F51649F31}"/>
                      </a:ext>
                    </a:extLst>
                  </p:cNvPr>
                  <p:cNvSpPr/>
                  <p:nvPr/>
                </p:nvSpPr>
                <p:spPr>
                  <a:xfrm>
                    <a:off x="1033515" y="4323302"/>
                    <a:ext cx="363682" cy="36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2000"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椭圆 6">
                    <a:extLst>
                      <a:ext uri="{FF2B5EF4-FFF2-40B4-BE49-F238E27FC236}">
                        <a16:creationId xmlns:a16="http://schemas.microsoft.com/office/drawing/2014/main" id="{8E733F19-2B4A-4FC3-AAC1-7D2F51649F3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3515" y="4323302"/>
                    <a:ext cx="363682" cy="363682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椭圆 7">
                    <a:extLst>
                      <a:ext uri="{FF2B5EF4-FFF2-40B4-BE49-F238E27FC236}">
                        <a16:creationId xmlns:a16="http://schemas.microsoft.com/office/drawing/2014/main" id="{0629665F-07E2-409C-86F0-5CDAF2A72612}"/>
                      </a:ext>
                    </a:extLst>
                  </p:cNvPr>
                  <p:cNvSpPr/>
                  <p:nvPr/>
                </p:nvSpPr>
                <p:spPr>
                  <a:xfrm>
                    <a:off x="2584422" y="4321787"/>
                    <a:ext cx="363682" cy="36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2000"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椭圆 7">
                    <a:extLst>
                      <a:ext uri="{FF2B5EF4-FFF2-40B4-BE49-F238E27FC236}">
                        <a16:creationId xmlns:a16="http://schemas.microsoft.com/office/drawing/2014/main" id="{0629665F-07E2-409C-86F0-5CDAF2A726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4422" y="4321787"/>
                    <a:ext cx="363682" cy="363682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椭圆 8">
                    <a:extLst>
                      <a:ext uri="{FF2B5EF4-FFF2-40B4-BE49-F238E27FC236}">
                        <a16:creationId xmlns:a16="http://schemas.microsoft.com/office/drawing/2014/main" id="{44D4DD95-71F8-4631-872E-ED562807CC93}"/>
                      </a:ext>
                    </a:extLst>
                  </p:cNvPr>
                  <p:cNvSpPr/>
                  <p:nvPr/>
                </p:nvSpPr>
                <p:spPr>
                  <a:xfrm>
                    <a:off x="4135329" y="4321787"/>
                    <a:ext cx="363682" cy="36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2000"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椭圆 8">
                    <a:extLst>
                      <a:ext uri="{FF2B5EF4-FFF2-40B4-BE49-F238E27FC236}">
                        <a16:creationId xmlns:a16="http://schemas.microsoft.com/office/drawing/2014/main" id="{44D4DD95-71F8-4631-872E-ED562807CC9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5329" y="4321787"/>
                    <a:ext cx="363682" cy="363682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椭圆 9">
                    <a:extLst>
                      <a:ext uri="{FF2B5EF4-FFF2-40B4-BE49-F238E27FC236}">
                        <a16:creationId xmlns:a16="http://schemas.microsoft.com/office/drawing/2014/main" id="{44ED4CA6-18DC-496D-B7F9-E0A6932ED1D2}"/>
                      </a:ext>
                    </a:extLst>
                  </p:cNvPr>
                  <p:cNvSpPr/>
                  <p:nvPr/>
                </p:nvSpPr>
                <p:spPr>
                  <a:xfrm>
                    <a:off x="7746803" y="4321787"/>
                    <a:ext cx="363682" cy="36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2000"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椭圆 9">
                    <a:extLst>
                      <a:ext uri="{FF2B5EF4-FFF2-40B4-BE49-F238E27FC236}">
                        <a16:creationId xmlns:a16="http://schemas.microsoft.com/office/drawing/2014/main" id="{44ED4CA6-18DC-496D-B7F9-E0A6932ED1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6803" y="4321787"/>
                    <a:ext cx="363682" cy="363682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椭圆 10">
                    <a:extLst>
                      <a:ext uri="{FF2B5EF4-FFF2-40B4-BE49-F238E27FC236}">
                        <a16:creationId xmlns:a16="http://schemas.microsoft.com/office/drawing/2014/main" id="{FE2E3549-148C-4384-82B3-6C09196E0435}"/>
                      </a:ext>
                    </a:extLst>
                  </p:cNvPr>
                  <p:cNvSpPr/>
                  <p:nvPr/>
                </p:nvSpPr>
                <p:spPr>
                  <a:xfrm>
                    <a:off x="6195896" y="4321787"/>
                    <a:ext cx="363682" cy="36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2000"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椭圆 10">
                    <a:extLst>
                      <a:ext uri="{FF2B5EF4-FFF2-40B4-BE49-F238E27FC236}">
                        <a16:creationId xmlns:a16="http://schemas.microsoft.com/office/drawing/2014/main" id="{FE2E3549-148C-4384-82B3-6C09196E04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5896" y="4321787"/>
                    <a:ext cx="363682" cy="363682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8B1C9F61-4450-4AAC-A519-639D2DEB7BBF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 flipV="1">
                <a:off x="1397197" y="4503628"/>
                <a:ext cx="1187225" cy="15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07A9820D-31D1-46C8-A4C3-70C0C0F6CA2D}"/>
                  </a:ext>
                </a:extLst>
              </p:cNvPr>
              <p:cNvCxnSpPr>
                <a:cxnSpLocks/>
                <a:stCxn id="8" idx="6"/>
                <a:endCxn id="9" idx="2"/>
              </p:cNvCxnSpPr>
              <p:nvPr/>
            </p:nvCxnSpPr>
            <p:spPr>
              <a:xfrm>
                <a:off x="2948104" y="4503628"/>
                <a:ext cx="11872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C30245BF-66A0-45DD-8C86-5DCB7EF0F15D}"/>
                  </a:ext>
                </a:extLst>
              </p:cNvPr>
              <p:cNvCxnSpPr>
                <a:cxnSpLocks/>
                <a:stCxn id="9" idx="6"/>
                <a:endCxn id="11" idx="2"/>
              </p:cNvCxnSpPr>
              <p:nvPr/>
            </p:nvCxnSpPr>
            <p:spPr>
              <a:xfrm>
                <a:off x="4499011" y="4503628"/>
                <a:ext cx="169688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19B9BBC3-01BE-4381-9F82-652CE420B176}"/>
                  </a:ext>
                </a:extLst>
              </p:cNvPr>
              <p:cNvCxnSpPr>
                <a:cxnSpLocks/>
                <a:stCxn id="11" idx="6"/>
                <a:endCxn id="10" idx="2"/>
              </p:cNvCxnSpPr>
              <p:nvPr/>
            </p:nvCxnSpPr>
            <p:spPr>
              <a:xfrm>
                <a:off x="6559578" y="4503628"/>
                <a:ext cx="11872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86D2CE4-AF06-41A1-9B31-C97547DF706C}"/>
                </a:ext>
              </a:extLst>
            </p:cNvPr>
            <p:cNvSpPr/>
            <p:nvPr/>
          </p:nvSpPr>
          <p:spPr>
            <a:xfrm>
              <a:off x="1245498" y="4057222"/>
              <a:ext cx="15072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</a:t>
              </a:r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 all edges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F3DA93D-6E98-4A99-9AEC-E66765C8FB80}"/>
                </a:ext>
              </a:extLst>
            </p:cNvPr>
            <p:cNvSpPr/>
            <p:nvPr/>
          </p:nvSpPr>
          <p:spPr>
            <a:xfrm>
              <a:off x="2800143" y="4057221"/>
              <a:ext cx="15072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</a:t>
              </a:r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 all edges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9759C3E-BCEA-4BC1-8FD7-5AF0D95B3528}"/>
                </a:ext>
              </a:extLst>
            </p:cNvPr>
            <p:cNvSpPr/>
            <p:nvPr/>
          </p:nvSpPr>
          <p:spPr>
            <a:xfrm>
              <a:off x="4602444" y="4057220"/>
              <a:ext cx="15072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</a:t>
              </a:r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 all edges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D481394-95BB-4A19-8489-C6223BA0F2B3}"/>
                </a:ext>
              </a:extLst>
            </p:cNvPr>
            <p:cNvSpPr/>
            <p:nvPr/>
          </p:nvSpPr>
          <p:spPr>
            <a:xfrm>
              <a:off x="6406025" y="4057219"/>
              <a:ext cx="15072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</a:t>
              </a:r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 all 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769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72B9C-58DA-4A13-AE26-7156B85A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SSSP in directed graphs with negative weights</a:t>
            </a:r>
            <a:br>
              <a:rPr lang="en-US" sz="4000" dirty="0"/>
            </a:br>
            <a:r>
              <a:rPr lang="en-US" sz="4000" dirty="0"/>
              <a:t>The Bellman-Ford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847283-578E-4F32-B111-D817DDCA95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Bellman-Ford Algorithm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 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</a:t>
                </a:r>
                <a:r>
                  <a:rPr lang="en-US" sz="2000" dirty="0">
                    <a:solidFill>
                      <a:schemeClr val="tx1"/>
                    </a:solidFill>
                  </a:rPr>
                  <a:t> all edges;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/>
                  <a:t>Repeat above step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times.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Time complexity of Bellman-Ford: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847283-578E-4F32-B111-D817DDCA95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6AF03009-1D6E-4311-9EB6-3A978842B2E6}"/>
              </a:ext>
            </a:extLst>
          </p:cNvPr>
          <p:cNvSpPr/>
          <p:nvPr/>
        </p:nvSpPr>
        <p:spPr>
          <a:xfrm>
            <a:off x="2189885" y="3599698"/>
            <a:ext cx="4764230" cy="24270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BellmanFordSSSP</a:t>
            </a:r>
            <a:r>
              <a:rPr lang="en-GB" b="1" u="sng" dirty="0">
                <a:solidFill>
                  <a:schemeClr val="tx1"/>
                </a:solidFill>
              </a:rPr>
              <a:t>(G,s):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u in V)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=INF,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u.parent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=NIL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s.dist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n-1 times: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edge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v.parent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</a:t>
            </a:r>
          </a:p>
        </p:txBody>
      </p:sp>
    </p:spTree>
    <p:extLst>
      <p:ext uri="{BB962C8B-B14F-4D97-AF65-F5344CB8AC3E}">
        <p14:creationId xmlns:p14="http://schemas.microsoft.com/office/powerpoint/2010/main" val="206041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56225-0AA7-4CDB-8C74-EDBC894A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Shortest Path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74FF9-5DAE-47C7-9901-1CF764B61E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Given a map, what’s the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shortest path</a:t>
                </a:r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Consider a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400" dirty="0"/>
                  <a:t> and a weight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that associates a real-valued weight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/>
                  <a:t> to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/>
                  <a:t>. 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, what’s the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min weight path</a:t>
                </a:r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Weights are not always lengths.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E.g., time/cost to walk the edge.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The graph can be directed.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Thus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possible.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Negative edge weight allowed.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Negative cycle 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not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allowed.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Problem not well-defined then.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74FF9-5DAE-47C7-9901-1CF764B61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528FEEF-215D-43BF-9073-2D786BF78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582" y="3293126"/>
            <a:ext cx="3236768" cy="31997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10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F9110B0-B7AD-46E5-A86A-928FE945F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54494" r="66932" b="1096"/>
          <a:stretch/>
        </p:blipFill>
        <p:spPr>
          <a:xfrm>
            <a:off x="0" y="4678216"/>
            <a:ext cx="3023755" cy="20493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8CC4832-8E63-4EE4-A71C-5FE35F8FF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67" t="54494" r="32083" b="1096"/>
          <a:stretch/>
        </p:blipFill>
        <p:spPr>
          <a:xfrm>
            <a:off x="3023754" y="4678216"/>
            <a:ext cx="3186545" cy="204931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0BAF5BA-EE86-4DA1-93C0-F7482409069F}"/>
              </a:ext>
            </a:extLst>
          </p:cNvPr>
          <p:cNvSpPr/>
          <p:nvPr/>
        </p:nvSpPr>
        <p:spPr>
          <a:xfrm>
            <a:off x="4572000" y="140858"/>
            <a:ext cx="4262869" cy="2198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BellmanFordSSSP</a:t>
            </a:r>
            <a:r>
              <a:rPr lang="en-GB" sz="1600" b="1" u="sng" dirty="0">
                <a:solidFill>
                  <a:schemeClr val="tx1"/>
                </a:solidFill>
              </a:rPr>
              <a:t>(G,s):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u in V)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=INF,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u.parent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=NIL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n-1 times: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v.parent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B96CF7-B5A9-438A-99D6-C23A26BCDE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932" b="55590"/>
          <a:stretch/>
        </p:blipFill>
        <p:spPr>
          <a:xfrm>
            <a:off x="0" y="2743201"/>
            <a:ext cx="3023755" cy="20493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09C703-5B16-4C50-B278-F7D96708FE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67" r="32084" b="55590"/>
          <a:stretch/>
        </p:blipFill>
        <p:spPr>
          <a:xfrm>
            <a:off x="3023755" y="2743201"/>
            <a:ext cx="3186545" cy="20493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6E67FB-FD76-4291-B16E-ED1F1CF23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916" b="55590"/>
          <a:stretch/>
        </p:blipFill>
        <p:spPr>
          <a:xfrm>
            <a:off x="6210300" y="2743200"/>
            <a:ext cx="2933700" cy="20493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8A6A3F-B5AB-4B67-B057-CA31CCD64C65}"/>
                  </a:ext>
                </a:extLst>
              </p:cNvPr>
              <p:cNvSpPr txBox="1"/>
              <p:nvPr/>
            </p:nvSpPr>
            <p:spPr>
              <a:xfrm>
                <a:off x="1793389" y="2466200"/>
                <a:ext cx="7041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accent1">
                        <a:lumMod val="75000"/>
                      </a:schemeClr>
                    </a:solidFill>
                  </a:rPr>
                  <a:t>Edge order: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8A6A3F-B5AB-4B67-B057-CA31CCD64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9" y="2466200"/>
                <a:ext cx="7041479" cy="276999"/>
              </a:xfrm>
              <a:prstGeom prst="rect">
                <a:avLst/>
              </a:prstGeom>
              <a:blipFill>
                <a:blip r:embed="rId3"/>
                <a:stretch>
                  <a:fillRect l="-1039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38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72B9C-58DA-4A13-AE26-7156B85A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SSSP in directed graphs with negative weights</a:t>
            </a:r>
            <a:br>
              <a:rPr lang="en-US" sz="4000" dirty="0"/>
            </a:br>
            <a:r>
              <a:rPr lang="en-US" sz="4000" dirty="0"/>
              <a:t>The Bellman-Ford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847283-578E-4F32-B111-D817DDCA95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What if the graph contains a negative cycle?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After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repetitions of “Update all edges”,</a:t>
                </a:r>
                <a:br>
                  <a:rPr lang="en-US" sz="2400" dirty="0"/>
                </a:br>
                <a:r>
                  <a:rPr lang="en-US" sz="2400" dirty="0"/>
                  <a:t>some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still has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Bellman-Ford can also detect negative cycle!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847283-578E-4F32-B111-D817DDCA95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6AF03009-1D6E-4311-9EB6-3A978842B2E6}"/>
              </a:ext>
            </a:extLst>
          </p:cNvPr>
          <p:cNvSpPr/>
          <p:nvPr/>
        </p:nvSpPr>
        <p:spPr>
          <a:xfrm>
            <a:off x="2189885" y="3323646"/>
            <a:ext cx="4764230" cy="3169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BellmanFordSSSP</a:t>
            </a:r>
            <a:r>
              <a:rPr lang="en-GB" b="1" u="sng" dirty="0">
                <a:solidFill>
                  <a:schemeClr val="tx1"/>
                </a:solidFill>
              </a:rPr>
              <a:t>(G,s):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u in V)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=INF,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u.parent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=NIL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s.dist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n-1 times: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edge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v.parent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</a:t>
            </a:r>
          </a:p>
          <a:p>
            <a:pPr>
              <a:lnSpc>
                <a:spcPct val="90000"/>
              </a:lnSpc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edge (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w(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“Negative Cycle”</a:t>
            </a:r>
          </a:p>
        </p:txBody>
      </p:sp>
    </p:spTree>
    <p:extLst>
      <p:ext uri="{BB962C8B-B14F-4D97-AF65-F5344CB8AC3E}">
        <p14:creationId xmlns:p14="http://schemas.microsoft.com/office/powerpoint/2010/main" val="266420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72B9C-58DA-4A13-AE26-7156B85A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SSSP in DAG (with negative weights)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847283-578E-4F32-B111-D817DDCA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Bellman-Ford still works, but we can be more efficient!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Core idea of Bellman-Ford</a:t>
            </a:r>
            <a:r>
              <a:rPr lang="en-US" sz="2400" b="1" dirty="0"/>
              <a:t>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perform a sequence of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that includes every shortest path as a subsequence</a:t>
            </a:r>
            <a:r>
              <a:rPr lang="en-US" sz="24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Observation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in DAG, every path, thus every shortest path, is a subsequence in the topological order</a:t>
            </a:r>
            <a:r>
              <a:rPr lang="en-US" sz="2400" dirty="0"/>
              <a:t>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113BEE-B154-42E0-B670-E57B28AA35AB}"/>
              </a:ext>
            </a:extLst>
          </p:cNvPr>
          <p:cNvSpPr/>
          <p:nvPr/>
        </p:nvSpPr>
        <p:spPr>
          <a:xfrm>
            <a:off x="1859972" y="3688773"/>
            <a:ext cx="5424055" cy="2669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>
                <a:solidFill>
                  <a:schemeClr val="tx1"/>
                </a:solidFill>
              </a:rPr>
              <a:t>DAGSSSP(G,s):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u in V)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=INF,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u.parent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=NIL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s.dist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DFS to obtain topological order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node u in topological order)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edge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v.parent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7D653B-6424-4832-B6DC-72CF2462A941}"/>
                  </a:ext>
                </a:extLst>
              </p:cNvPr>
              <p:cNvSpPr txBox="1"/>
              <p:nvPr/>
            </p:nvSpPr>
            <p:spPr>
              <a:xfrm>
                <a:off x="5315715" y="3722449"/>
                <a:ext cx="1923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time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7D653B-6424-4832-B6DC-72CF2462A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715" y="3722449"/>
                <a:ext cx="1923540" cy="369332"/>
              </a:xfrm>
              <a:prstGeom prst="rect">
                <a:avLst/>
              </a:prstGeom>
              <a:blipFill>
                <a:blip r:embed="rId2"/>
                <a:stretch>
                  <a:fillRect l="-5380" t="-26667" r="-822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98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13F3DB7-BF91-440C-94F1-326BCF835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343" b="75412"/>
          <a:stretch/>
        </p:blipFill>
        <p:spPr>
          <a:xfrm>
            <a:off x="83128" y="103909"/>
            <a:ext cx="4042064" cy="15066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97B4D8-E97D-440A-B713-D64A86A97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57" r="1452" b="75412"/>
          <a:stretch/>
        </p:blipFill>
        <p:spPr>
          <a:xfrm>
            <a:off x="4125192" y="103909"/>
            <a:ext cx="3979716" cy="15066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9EBB64-F141-4DDB-A967-E39556DAA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88" r="50343" b="50654"/>
          <a:stretch/>
        </p:blipFill>
        <p:spPr>
          <a:xfrm>
            <a:off x="83128" y="1610591"/>
            <a:ext cx="4042064" cy="15170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02E4C8D-A312-486B-BADF-F196E3F6C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57" t="24588" r="1452" b="50654"/>
          <a:stretch/>
        </p:blipFill>
        <p:spPr>
          <a:xfrm>
            <a:off x="4125190" y="1610591"/>
            <a:ext cx="3979717" cy="15170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AFB427-510A-4700-B002-CECBCF0D9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345" r="50343" b="26067"/>
          <a:stretch/>
        </p:blipFill>
        <p:spPr>
          <a:xfrm>
            <a:off x="83129" y="3127663"/>
            <a:ext cx="4042060" cy="15066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05B443F-605D-4022-84A9-6C792D9E7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57" t="49345" r="1452" b="26067"/>
          <a:stretch/>
        </p:blipFill>
        <p:spPr>
          <a:xfrm>
            <a:off x="4125189" y="3127663"/>
            <a:ext cx="3979717" cy="15066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235C289-D8AF-4EA2-B6F9-9A0236E265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103" r="50343" b="2157"/>
          <a:stretch/>
        </p:blipFill>
        <p:spPr>
          <a:xfrm>
            <a:off x="83128" y="4644735"/>
            <a:ext cx="4042060" cy="145472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5BEB4A7-5B8B-46D2-8978-617A479FA15D}"/>
              </a:ext>
            </a:extLst>
          </p:cNvPr>
          <p:cNvSpPr/>
          <p:nvPr/>
        </p:nvSpPr>
        <p:spPr>
          <a:xfrm>
            <a:off x="4572000" y="4592782"/>
            <a:ext cx="4263520" cy="2161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400" b="1" u="sng" dirty="0">
                <a:solidFill>
                  <a:schemeClr val="tx1"/>
                </a:solidFill>
              </a:rPr>
              <a:t>DAGSSSP(G,s):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u in V)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=INF,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u.parent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=NIL</a:t>
            </a:r>
          </a:p>
          <a:p>
            <a:pPr>
              <a:lnSpc>
                <a:spcPct val="90000"/>
              </a:lnSpc>
            </a:pP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s.dist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DFS to obtain topological order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node u in topological order)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edge 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v.parent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</a:t>
            </a:r>
          </a:p>
        </p:txBody>
      </p:sp>
    </p:spTree>
    <p:extLst>
      <p:ext uri="{BB962C8B-B14F-4D97-AF65-F5344CB8AC3E}">
        <p14:creationId xmlns:p14="http://schemas.microsoft.com/office/powerpoint/2010/main" val="23479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72B9C-58DA-4A13-AE26-7156B85A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Application of SSSP in DAG</a:t>
            </a:r>
            <a:br>
              <a:rPr lang="en-US" sz="4000" dirty="0"/>
            </a:br>
            <a:r>
              <a:rPr lang="en-US" dirty="0"/>
              <a:t>Computing Critical Path</a:t>
            </a:r>
            <a:endParaRPr lang="en-US" sz="4000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60A929A7-37DB-475F-BC8C-6B62305E5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8515350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Assume you want to finish a task that involves multiple steps.</a:t>
            </a:r>
            <a:br>
              <a:rPr lang="en-US" sz="2400" dirty="0"/>
            </a:br>
            <a:r>
              <a:rPr lang="en-US" sz="2400" dirty="0"/>
              <a:t>Each step takes some time.</a:t>
            </a:r>
            <a:br>
              <a:rPr lang="en-US" sz="2400" dirty="0"/>
            </a:br>
            <a:r>
              <a:rPr lang="en-US" sz="2400" dirty="0"/>
              <a:t>For some step(s), it can only begin after certain steps are done.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These dependency can be modeled as a DAG.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PERT Chart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How fast can you finish this task?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Equivalently, </a:t>
            </a:r>
            <a:r>
              <a:rPr lang="en-US" sz="2400" i="1" dirty="0">
                <a:solidFill>
                  <a:srgbClr val="C00000"/>
                </a:solidFill>
              </a:rPr>
              <a:t>longest path</a:t>
            </a:r>
            <a:r>
              <a:rPr lang="en-US" sz="2400" dirty="0">
                <a:solidFill>
                  <a:srgbClr val="C00000"/>
                </a:solidFill>
              </a:rPr>
              <a:t>, a.k.a. </a:t>
            </a:r>
            <a:r>
              <a:rPr lang="en-US" sz="2400" b="1" dirty="0">
                <a:solidFill>
                  <a:srgbClr val="C00000"/>
                </a:solidFill>
              </a:rPr>
              <a:t>critical path</a:t>
            </a:r>
            <a:r>
              <a:rPr lang="en-US" sz="2400" dirty="0">
                <a:solidFill>
                  <a:srgbClr val="C00000"/>
                </a:solidFill>
              </a:rPr>
              <a:t>, in the DAG?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Negate edge weights and compute a shortest path.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1A527F1-C829-4BE5-BCB2-5F5ABD6592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" t="4635" r="3806" b="15517"/>
          <a:stretch/>
        </p:blipFill>
        <p:spPr>
          <a:xfrm>
            <a:off x="314325" y="4669701"/>
            <a:ext cx="8515350" cy="1625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54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56225-0AA7-4CDB-8C74-EDBC894A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74FF9-5DAE-47C7-9901-1CF764B61E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The SSSP Problem</a:t>
                </a:r>
                <a:r>
                  <a:rPr lang="en-US" sz="2000" b="1" dirty="0"/>
                  <a:t>:</a:t>
                </a:r>
                <a:r>
                  <a:rPr lang="en-US" sz="2000" dirty="0"/>
                  <a:t> Given a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000" dirty="0"/>
                  <a:t> and a weight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, given a source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, find a shortest path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every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b="1" dirty="0"/>
                  <a:t>Case 1</a:t>
                </a:r>
                <a:r>
                  <a:rPr lang="en-US" sz="2000" dirty="0"/>
                  <a:t>: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Unit weight graphs (directed or undirected)</a:t>
                </a:r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Simply use BFS.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runtime.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Case 2</a:t>
                </a:r>
                <a:r>
                  <a:rPr lang="en-US" sz="2000" dirty="0"/>
                  <a:t>: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Arbitrary positive weight graphs (directed or undirected)</a:t>
                </a:r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Dijkstra’s algorithm. A greedy algorithm.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func>
                          <m:funcPr>
                            <m:ctrlPr>
                              <a:rPr lang="en-US" sz="1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runtime.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Case 3</a:t>
                </a:r>
                <a:r>
                  <a:rPr lang="en-US" sz="2000" dirty="0"/>
                  <a:t>: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Arbitrary weight without cycle in directed graphs</a:t>
                </a:r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in topological order.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runtime.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Case 4</a:t>
                </a:r>
                <a:r>
                  <a:rPr lang="en-US" sz="2000" dirty="0"/>
                  <a:t>: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Arbitrary weight without negative cycle in directed graphs</a:t>
                </a:r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Bellman-Ford algorithm.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runtime, can detect negative cycle.</a:t>
                </a:r>
                <a:endParaRPr 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200" dirty="0">
                    <a:solidFill>
                      <a:srgbClr val="C00000"/>
                    </a:solidFill>
                  </a:rPr>
                  <a:t>The shortest path problem has </a:t>
                </a:r>
                <a:r>
                  <a:rPr lang="en-US" sz="2200" i="1" u="sng" dirty="0">
                    <a:solidFill>
                      <a:srgbClr val="C00000"/>
                    </a:solidFill>
                  </a:rPr>
                  <a:t>optimal substructure</a:t>
                </a:r>
                <a:r>
                  <a:rPr lang="en-US" sz="2200" dirty="0">
                    <a:solidFill>
                      <a:srgbClr val="C00000"/>
                    </a:solidFill>
                  </a:rPr>
                  <a:t>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</a:t>
                </a:r>
                <a:r>
                  <a:rPr lang="en-US" sz="2200" dirty="0">
                    <a:solidFill>
                      <a:srgbClr val="C00000"/>
                    </a:solidFill>
                  </a:rPr>
                  <a:t> is a </a:t>
                </a:r>
                <a:r>
                  <a:rPr lang="en-US" sz="2200" i="1" u="sng" dirty="0">
                    <a:solidFill>
                      <a:srgbClr val="C00000"/>
                    </a:solidFill>
                  </a:rPr>
                  <a:t>safe</a:t>
                </a:r>
                <a:r>
                  <a:rPr lang="en-US" sz="2200" dirty="0">
                    <a:solidFill>
                      <a:srgbClr val="C00000"/>
                    </a:solidFill>
                  </a:rPr>
                  <a:t> and </a:t>
                </a:r>
                <a:r>
                  <a:rPr lang="en-US" sz="2200" i="1" u="sng" dirty="0">
                    <a:solidFill>
                      <a:srgbClr val="C00000"/>
                    </a:solidFill>
                  </a:rPr>
                  <a:t>helpful</a:t>
                </a:r>
                <a:r>
                  <a:rPr lang="en-US" sz="2200" dirty="0">
                    <a:solidFill>
                      <a:srgbClr val="C00000"/>
                    </a:solidFill>
                  </a:rPr>
                  <a:t> operation.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74FF9-5DAE-47C7-9901-1CF764B61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03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[DPV] Ch.4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(More intuitive presentation.)</a:t>
            </a:r>
            <a:endParaRPr lang="en-GB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GB" sz="2400" dirty="0"/>
              <a:t>[CLRS] Ch.24 (excluding 24.4)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(Formal and rigorous.)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2400" dirty="0"/>
              <a:t>Optional reading: [Erickson v1] Ch.8</a:t>
            </a:r>
            <a:endParaRPr lang="en-GB" sz="3600" dirty="0"/>
          </a:p>
        </p:txBody>
      </p:sp>
      <p:pic>
        <p:nvPicPr>
          <p:cNvPr id="7" name="Picture 12" descr="https://img3.doubanio.com/view/subject/l/public/s4242595.jpg">
            <a:extLst>
              <a:ext uri="{FF2B5EF4-FFF2-40B4-BE49-F238E27FC236}">
                <a16:creationId xmlns:a16="http://schemas.microsoft.com/office/drawing/2014/main" id="{BA3143A6-27DE-4CBA-A7A3-8FF8413B2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496" y="4162471"/>
            <a:ext cx="1603536" cy="20144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B201A7-25BD-450C-8C46-D8644545B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602" y="4162471"/>
            <a:ext cx="1400748" cy="20144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56225-0AA7-4CDB-8C74-EDBC894A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 (SSSP)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74FF9-5DAE-47C7-9901-1CF764B61E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The SSSP Problem</a:t>
                </a:r>
                <a:r>
                  <a:rPr lang="en-US" sz="2400" b="1" dirty="0"/>
                  <a:t>:</a:t>
                </a:r>
                <a:r>
                  <a:rPr lang="en-US" sz="2400" dirty="0"/>
                  <a:t> Given a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400" dirty="0"/>
                  <a:t> and a weight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, given a source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, find a shortest path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every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Consider </a:t>
                </a:r>
                <a:r>
                  <a:rPr lang="en-US" sz="2400" i="1" u="sng" dirty="0">
                    <a:solidFill>
                      <a:schemeClr val="accent2">
                        <a:lumMod val="75000"/>
                      </a:schemeClr>
                    </a:solidFill>
                  </a:rPr>
                  <a:t>directed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graphs </a:t>
                </a:r>
                <a:r>
                  <a:rPr lang="en-US" sz="2400" i="1" u="sng" dirty="0">
                    <a:solidFill>
                      <a:schemeClr val="accent2">
                        <a:lumMod val="75000"/>
                      </a:schemeClr>
                    </a:solidFill>
                  </a:rPr>
                  <a:t>without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negative cycle.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1</a:t>
                </a:r>
                <a:r>
                  <a:rPr lang="en-US" sz="2400" dirty="0"/>
                  <a:t>: Unit weight.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2</a:t>
                </a:r>
                <a:r>
                  <a:rPr lang="en-US" sz="2400" dirty="0"/>
                  <a:t>: Arbitrary positive weight.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3</a:t>
                </a:r>
                <a:r>
                  <a:rPr lang="en-US" sz="2400" dirty="0"/>
                  <a:t>: Arbitrary weight without cycle.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4</a:t>
                </a:r>
                <a:r>
                  <a:rPr lang="en-US" sz="2400" dirty="0"/>
                  <a:t>: Arbitrary weight.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74FF9-5DAE-47C7-9901-1CF764B61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EEEC79A-8D45-4E68-BA12-9C64D686B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926" y="3751118"/>
            <a:ext cx="2476424" cy="274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7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56225-0AA7-4CDB-8C74-EDBC894A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SSSP in unit weight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74FF9-5DAE-47C7-9901-1CF764B61E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202925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How to solve SSSP in an unit weight graph?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That is, a graph in which each edge is of weight one.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How to “traverse by layer” in an unweighted graph?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Visit all distance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nods before visiting any distance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node.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Simple, just use BFS!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74FF9-5DAE-47C7-9901-1CF764B61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2029256"/>
              </a:xfrm>
              <a:blipFill>
                <a:blip r:embed="rId2"/>
                <a:stretch>
                  <a:fillRect l="-1005" t="-4204" b="-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9B762C7A-FF33-4F29-925F-7E8437D7CF57}"/>
              </a:ext>
            </a:extLst>
          </p:cNvPr>
          <p:cNvSpPr/>
          <p:nvPr/>
        </p:nvSpPr>
        <p:spPr>
          <a:xfrm>
            <a:off x="1093993" y="4089734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ECE55D0-35BD-474D-BC7F-16B7DBE6084B}"/>
              </a:ext>
            </a:extLst>
          </p:cNvPr>
          <p:cNvSpPr/>
          <p:nvPr/>
        </p:nvSpPr>
        <p:spPr>
          <a:xfrm>
            <a:off x="1093993" y="5171221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854FEB3-1609-4038-9C69-9507B9AED753}"/>
              </a:ext>
            </a:extLst>
          </p:cNvPr>
          <p:cNvSpPr/>
          <p:nvPr/>
        </p:nvSpPr>
        <p:spPr>
          <a:xfrm>
            <a:off x="2258428" y="4089734"/>
            <a:ext cx="363682" cy="3636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1E29741-FF56-4223-A51A-A07713B19D9D}"/>
              </a:ext>
            </a:extLst>
          </p:cNvPr>
          <p:cNvSpPr/>
          <p:nvPr/>
        </p:nvSpPr>
        <p:spPr>
          <a:xfrm>
            <a:off x="2258428" y="5171221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7E4F6B3-495A-455F-8D7A-2C23551CD09A}"/>
              </a:ext>
            </a:extLst>
          </p:cNvPr>
          <p:cNvCxnSpPr>
            <a:cxnSpLocks/>
            <a:stCxn id="11" idx="2"/>
            <a:endCxn id="9" idx="6"/>
          </p:cNvCxnSpPr>
          <p:nvPr/>
        </p:nvCxnSpPr>
        <p:spPr>
          <a:xfrm flipH="1">
            <a:off x="1457675" y="4271575"/>
            <a:ext cx="8007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C297E33-9701-4D0B-A50A-10C21EC0BD36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440269" y="4453416"/>
            <a:ext cx="0" cy="7178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BFFEDDA-482C-4A57-9830-A01D468C55F5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275834" y="4453416"/>
            <a:ext cx="0" cy="7178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92BA099-719C-48EA-8172-E11BBF157BE5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1404415" y="4400156"/>
            <a:ext cx="907273" cy="82432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A19C66F6-865C-4EF5-AFBC-C6F205ACA89A}"/>
              </a:ext>
            </a:extLst>
          </p:cNvPr>
          <p:cNvSpPr/>
          <p:nvPr/>
        </p:nvSpPr>
        <p:spPr>
          <a:xfrm>
            <a:off x="3422863" y="4089734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84AFF3A-7034-4D71-8569-89C3B3CE76BC}"/>
              </a:ext>
            </a:extLst>
          </p:cNvPr>
          <p:cNvSpPr/>
          <p:nvPr/>
        </p:nvSpPr>
        <p:spPr>
          <a:xfrm>
            <a:off x="3422863" y="5171221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C300A3B-D3D3-4513-88C9-77EE368F9C84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>
            <a:off x="2622110" y="4271575"/>
            <a:ext cx="8007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293EFCB-DDCE-45BA-A8E8-C34675472FD7}"/>
              </a:ext>
            </a:extLst>
          </p:cNvPr>
          <p:cNvCxnSpPr>
            <a:cxnSpLocks/>
            <a:stCxn id="17" idx="4"/>
            <a:endCxn id="25" idx="0"/>
          </p:cNvCxnSpPr>
          <p:nvPr/>
        </p:nvCxnSpPr>
        <p:spPr>
          <a:xfrm>
            <a:off x="3604704" y="4453416"/>
            <a:ext cx="0" cy="7178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DE11DD3-3139-4587-AF2D-D43ED08DB9B4}"/>
              </a:ext>
            </a:extLst>
          </p:cNvPr>
          <p:cNvCxnSpPr>
            <a:cxnSpLocks/>
            <a:stCxn id="25" idx="2"/>
            <a:endCxn id="12" idx="6"/>
          </p:cNvCxnSpPr>
          <p:nvPr/>
        </p:nvCxnSpPr>
        <p:spPr>
          <a:xfrm flipH="1">
            <a:off x="2622110" y="5353062"/>
            <a:ext cx="8007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D41E650F-CBC4-4B00-BEBB-C11091CA1FF1}"/>
              </a:ext>
            </a:extLst>
          </p:cNvPr>
          <p:cNvSpPr txBox="1"/>
          <p:nvPr/>
        </p:nvSpPr>
        <p:spPr>
          <a:xfrm>
            <a:off x="1047750" y="46478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12702A1-7FAC-43A0-8B2C-D00594005094}"/>
              </a:ext>
            </a:extLst>
          </p:cNvPr>
          <p:cNvSpPr txBox="1"/>
          <p:nvPr/>
        </p:nvSpPr>
        <p:spPr>
          <a:xfrm>
            <a:off x="1569189" y="463823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10A13AE-8FE9-415A-AA02-43DDBC47205E}"/>
              </a:ext>
            </a:extLst>
          </p:cNvPr>
          <p:cNvSpPr txBox="1"/>
          <p:nvPr/>
        </p:nvSpPr>
        <p:spPr>
          <a:xfrm>
            <a:off x="2206066" y="46534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D9B928A-D98B-4533-8808-86ADEBE35D1C}"/>
              </a:ext>
            </a:extLst>
          </p:cNvPr>
          <p:cNvSpPr txBox="1"/>
          <p:nvPr/>
        </p:nvSpPr>
        <p:spPr>
          <a:xfrm>
            <a:off x="3331709" y="465560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8D1DDBB-D534-4AE9-B6DD-97F74A793DB6}"/>
              </a:ext>
            </a:extLst>
          </p:cNvPr>
          <p:cNvSpPr txBox="1"/>
          <p:nvPr/>
        </p:nvSpPr>
        <p:spPr>
          <a:xfrm>
            <a:off x="1710456" y="39973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4BDD55B-A057-4B41-AACE-D7B1B6468D51}"/>
              </a:ext>
            </a:extLst>
          </p:cNvPr>
          <p:cNvSpPr txBox="1"/>
          <p:nvPr/>
        </p:nvSpPr>
        <p:spPr>
          <a:xfrm>
            <a:off x="2878055" y="39973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8ADFBF8-688A-454E-80CF-5D62692F7C9B}"/>
              </a:ext>
            </a:extLst>
          </p:cNvPr>
          <p:cNvSpPr txBox="1"/>
          <p:nvPr/>
        </p:nvSpPr>
        <p:spPr>
          <a:xfrm>
            <a:off x="2878055" y="507593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</a:t>
            </a: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57EDA800-9C0B-4658-9A7C-A7D80E9C4EB4}"/>
              </a:ext>
            </a:extLst>
          </p:cNvPr>
          <p:cNvGrpSpPr/>
          <p:nvPr/>
        </p:nvGrpSpPr>
        <p:grpSpPr>
          <a:xfrm>
            <a:off x="5175614" y="4089734"/>
            <a:ext cx="2692552" cy="1445169"/>
            <a:chOff x="5175614" y="4089734"/>
            <a:chExt cx="2692552" cy="1445169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442685E8-C616-47F6-A319-6B98907454B1}"/>
                </a:ext>
              </a:extLst>
            </p:cNvPr>
            <p:cNvSpPr/>
            <p:nvPr/>
          </p:nvSpPr>
          <p:spPr>
            <a:xfrm>
              <a:off x="5175614" y="4089734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5F414B2-46A4-4514-A613-72753C97657B}"/>
                </a:ext>
              </a:extLst>
            </p:cNvPr>
            <p:cNvSpPr/>
            <p:nvPr/>
          </p:nvSpPr>
          <p:spPr>
            <a:xfrm>
              <a:off x="5175614" y="5171221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E760647E-194D-419B-9DFB-2CAFB8D2CE04}"/>
                </a:ext>
              </a:extLst>
            </p:cNvPr>
            <p:cNvSpPr/>
            <p:nvPr/>
          </p:nvSpPr>
          <p:spPr>
            <a:xfrm>
              <a:off x="6340049" y="4089734"/>
              <a:ext cx="363682" cy="3636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65250868-408E-44D1-B926-5C01DCB1DD47}"/>
                </a:ext>
              </a:extLst>
            </p:cNvPr>
            <p:cNvSpPr/>
            <p:nvPr/>
          </p:nvSpPr>
          <p:spPr>
            <a:xfrm>
              <a:off x="6340049" y="5171221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2A41EAF3-EF89-48FD-864B-5FFAFC3ACF6A}"/>
                </a:ext>
              </a:extLst>
            </p:cNvPr>
            <p:cNvCxnSpPr>
              <a:cxnSpLocks/>
              <a:stCxn id="51" idx="2"/>
              <a:endCxn id="49" idx="6"/>
            </p:cNvCxnSpPr>
            <p:nvPr/>
          </p:nvCxnSpPr>
          <p:spPr>
            <a:xfrm flipH="1">
              <a:off x="5539296" y="4271575"/>
              <a:ext cx="8007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BD80A6E5-8034-413A-A878-82D6D431DC8F}"/>
                </a:ext>
              </a:extLst>
            </p:cNvPr>
            <p:cNvCxnSpPr>
              <a:cxnSpLocks/>
              <a:stCxn id="51" idx="4"/>
              <a:endCxn id="52" idx="0"/>
            </p:cNvCxnSpPr>
            <p:nvPr/>
          </p:nvCxnSpPr>
          <p:spPr>
            <a:xfrm>
              <a:off x="6521890" y="4453416"/>
              <a:ext cx="0" cy="7178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A351D390-4974-4F27-BA85-C9789FE549F9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>
              <a:off x="5357455" y="4453416"/>
              <a:ext cx="0" cy="7178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FBB12E79-B606-482B-A107-2107F8A7CA80}"/>
                </a:ext>
              </a:extLst>
            </p:cNvPr>
            <p:cNvCxnSpPr>
              <a:cxnSpLocks/>
              <a:stCxn id="51" idx="3"/>
              <a:endCxn id="50" idx="7"/>
            </p:cNvCxnSpPr>
            <p:nvPr/>
          </p:nvCxnSpPr>
          <p:spPr>
            <a:xfrm flipH="1">
              <a:off x="5486036" y="4400156"/>
              <a:ext cx="907273" cy="8243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8A9355D4-C03F-4554-B5ED-1A9C6DA60A22}"/>
                </a:ext>
              </a:extLst>
            </p:cNvPr>
            <p:cNvSpPr/>
            <p:nvPr/>
          </p:nvSpPr>
          <p:spPr>
            <a:xfrm>
              <a:off x="7504484" y="4089734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50CA1CB-05F8-4CDD-8298-04E619CF0C6B}"/>
                </a:ext>
              </a:extLst>
            </p:cNvPr>
            <p:cNvSpPr/>
            <p:nvPr/>
          </p:nvSpPr>
          <p:spPr>
            <a:xfrm>
              <a:off x="7504484" y="5171221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2391D490-8A39-4883-8A37-B81EEEC82C92}"/>
                </a:ext>
              </a:extLst>
            </p:cNvPr>
            <p:cNvCxnSpPr>
              <a:cxnSpLocks/>
              <a:stCxn id="51" idx="6"/>
              <a:endCxn id="57" idx="2"/>
            </p:cNvCxnSpPr>
            <p:nvPr/>
          </p:nvCxnSpPr>
          <p:spPr>
            <a:xfrm>
              <a:off x="6703731" y="4271575"/>
              <a:ext cx="8007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E4E2E32C-C291-47A2-9C1E-14D8BB493B20}"/>
                </a:ext>
              </a:extLst>
            </p:cNvPr>
            <p:cNvCxnSpPr>
              <a:cxnSpLocks/>
              <a:stCxn id="57" idx="4"/>
              <a:endCxn id="58" idx="0"/>
            </p:cNvCxnSpPr>
            <p:nvPr/>
          </p:nvCxnSpPr>
          <p:spPr>
            <a:xfrm>
              <a:off x="7686325" y="4453416"/>
              <a:ext cx="0" cy="7178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735692AC-C6C7-4D6A-9224-52ED4DF04229}"/>
                </a:ext>
              </a:extLst>
            </p:cNvPr>
            <p:cNvCxnSpPr>
              <a:cxnSpLocks/>
              <a:stCxn id="58" idx="2"/>
              <a:endCxn id="52" idx="6"/>
            </p:cNvCxnSpPr>
            <p:nvPr/>
          </p:nvCxnSpPr>
          <p:spPr>
            <a:xfrm flipH="1">
              <a:off x="6703731" y="5353062"/>
              <a:ext cx="8007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B9AB6A95-787C-46C3-BD4F-1D1C13FD83D1}"/>
              </a:ext>
            </a:extLst>
          </p:cNvPr>
          <p:cNvGrpSpPr/>
          <p:nvPr/>
        </p:nvGrpSpPr>
        <p:grpSpPr>
          <a:xfrm>
            <a:off x="5320943" y="4166589"/>
            <a:ext cx="2356229" cy="1851463"/>
            <a:chOff x="5320943" y="4166589"/>
            <a:chExt cx="2356229" cy="1851463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1AF4E526-AE5E-4D5E-98E5-610D3A0F6157}"/>
                </a:ext>
              </a:extLst>
            </p:cNvPr>
            <p:cNvGrpSpPr/>
            <p:nvPr/>
          </p:nvGrpSpPr>
          <p:grpSpPr>
            <a:xfrm>
              <a:off x="5320943" y="4166589"/>
              <a:ext cx="2356229" cy="1206753"/>
              <a:chOff x="6235343" y="4238595"/>
              <a:chExt cx="2356229" cy="1206753"/>
            </a:xfrm>
          </p:grpSpPr>
          <p:cxnSp>
            <p:nvCxnSpPr>
              <p:cNvPr id="74" name="连接符: 曲线 73">
                <a:extLst>
                  <a:ext uri="{FF2B5EF4-FFF2-40B4-BE49-F238E27FC236}">
                    <a16:creationId xmlns:a16="http://schemas.microsoft.com/office/drawing/2014/main" id="{FD69183D-812E-4081-BFC8-C4F9203C9D0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420787" y="4274563"/>
                <a:ext cx="12700" cy="2328870"/>
              </a:xfrm>
              <a:prstGeom prst="curvedConnector3">
                <a:avLst>
                  <a:gd name="adj1" fmla="val 5645449"/>
                </a:avLst>
              </a:prstGeom>
              <a:ln w="38100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连接符: 曲线 70">
                <a:extLst>
                  <a:ext uri="{FF2B5EF4-FFF2-40B4-BE49-F238E27FC236}">
                    <a16:creationId xmlns:a16="http://schemas.microsoft.com/office/drawing/2014/main" id="{88E29A1C-6CCE-4849-9326-ACB5123DDB4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393428" y="3080510"/>
                <a:ext cx="12700" cy="2328870"/>
              </a:xfrm>
              <a:prstGeom prst="curvedConnector3">
                <a:avLst>
                  <a:gd name="adj1" fmla="val -9327276"/>
                </a:avLst>
              </a:prstGeom>
              <a:ln w="38100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箭头: 右 88">
              <a:extLst>
                <a:ext uri="{FF2B5EF4-FFF2-40B4-BE49-F238E27FC236}">
                  <a16:creationId xmlns:a16="http://schemas.microsoft.com/office/drawing/2014/main" id="{555B2165-2D96-4BC9-87C8-7E0277BCA88E}"/>
                </a:ext>
              </a:extLst>
            </p:cNvPr>
            <p:cNvSpPr/>
            <p:nvPr/>
          </p:nvSpPr>
          <p:spPr>
            <a:xfrm rot="5400000">
              <a:off x="6228161" y="5596002"/>
              <a:ext cx="587458" cy="256642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FDC76F11-99DD-4864-B50E-4C7BB6BDCF35}"/>
              </a:ext>
            </a:extLst>
          </p:cNvPr>
          <p:cNvGrpSpPr/>
          <p:nvPr/>
        </p:nvGrpSpPr>
        <p:grpSpPr>
          <a:xfrm>
            <a:off x="805131" y="3914350"/>
            <a:ext cx="3270276" cy="1929980"/>
            <a:chOff x="805131" y="3914350"/>
            <a:chExt cx="3270276" cy="1929980"/>
          </a:xfrm>
        </p:grpSpPr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90BE625C-7EB7-497C-91D0-BEBD54EAF907}"/>
                </a:ext>
              </a:extLst>
            </p:cNvPr>
            <p:cNvSpPr txBox="1"/>
            <p:nvPr/>
          </p:nvSpPr>
          <p:spPr>
            <a:xfrm>
              <a:off x="810986" y="391435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AF45AADD-B98B-4381-B70E-2E3EDF3452FE}"/>
                </a:ext>
              </a:extLst>
            </p:cNvPr>
            <p:cNvSpPr txBox="1"/>
            <p:nvPr/>
          </p:nvSpPr>
          <p:spPr>
            <a:xfrm>
              <a:off x="3786545" y="393438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17472384-B415-4BA4-A011-7C84B6149C1D}"/>
                </a:ext>
              </a:extLst>
            </p:cNvPr>
            <p:cNvSpPr txBox="1"/>
            <p:nvPr/>
          </p:nvSpPr>
          <p:spPr>
            <a:xfrm>
              <a:off x="2295036" y="550577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20D098FF-6015-48D7-A9DF-9B0A87BB088B}"/>
                </a:ext>
              </a:extLst>
            </p:cNvPr>
            <p:cNvSpPr txBox="1"/>
            <p:nvPr/>
          </p:nvSpPr>
          <p:spPr>
            <a:xfrm>
              <a:off x="805131" y="54305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4B5CFA79-E3B1-453B-9E7D-E717C418EFEB}"/>
                </a:ext>
              </a:extLst>
            </p:cNvPr>
            <p:cNvSpPr txBox="1"/>
            <p:nvPr/>
          </p:nvSpPr>
          <p:spPr>
            <a:xfrm>
              <a:off x="3786545" y="534852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695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56225-0AA7-4CDB-8C74-EDBC894A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SSSP in positive weight graphs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74FF9-5DAE-47C7-9901-1CF764B61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244214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Solve SSSP in a graph with </a:t>
            </a:r>
            <a:r>
              <a:rPr lang="en-US" sz="2400" i="1" u="sng" dirty="0">
                <a:solidFill>
                  <a:schemeClr val="accent2">
                    <a:lumMod val="75000"/>
                  </a:schemeClr>
                </a:solidFill>
              </a:rPr>
              <a:t>arbitrary positive weights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Extension of unit graph SSSP algorithm</a:t>
            </a:r>
            <a:r>
              <a:rPr lang="en-US" sz="2400" dirty="0"/>
              <a:t>: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Add dummy nodes on edges so graph becomes unit weight graph.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Run BFS on the resulting graph.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Problem with this approach?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Too slow when edge weights differs a lot!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7708E25-01AE-4286-8A21-743D6CECB191}"/>
              </a:ext>
            </a:extLst>
          </p:cNvPr>
          <p:cNvGrpSpPr/>
          <p:nvPr/>
        </p:nvGrpSpPr>
        <p:grpSpPr>
          <a:xfrm>
            <a:off x="628650" y="4567528"/>
            <a:ext cx="3083152" cy="1401993"/>
            <a:chOff x="938783" y="4368300"/>
            <a:chExt cx="3083152" cy="1401993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E3D3ACC-D50B-437F-8D1E-BA5EF4B5F390}"/>
                </a:ext>
              </a:extLst>
            </p:cNvPr>
            <p:cNvSpPr/>
            <p:nvPr/>
          </p:nvSpPr>
          <p:spPr>
            <a:xfrm>
              <a:off x="938783" y="5171221"/>
              <a:ext cx="599072" cy="5990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D3573303-1D94-41BE-B7D6-A41BA6700730}"/>
                </a:ext>
              </a:extLst>
            </p:cNvPr>
            <p:cNvCxnSpPr>
              <a:cxnSpLocks/>
              <a:stCxn id="62" idx="6"/>
              <a:endCxn id="66" idx="2"/>
            </p:cNvCxnSpPr>
            <p:nvPr/>
          </p:nvCxnSpPr>
          <p:spPr>
            <a:xfrm>
              <a:off x="1537855" y="5470757"/>
              <a:ext cx="18850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F6A6889B-2FA1-4665-8FAE-5AFEB0412F9B}"/>
                </a:ext>
              </a:extLst>
            </p:cNvPr>
            <p:cNvSpPr/>
            <p:nvPr/>
          </p:nvSpPr>
          <p:spPr>
            <a:xfrm>
              <a:off x="2621775" y="4368300"/>
              <a:ext cx="599072" cy="5990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1B2C62AA-78BA-400E-90F8-3A468D7758EC}"/>
                </a:ext>
              </a:extLst>
            </p:cNvPr>
            <p:cNvSpPr/>
            <p:nvPr/>
          </p:nvSpPr>
          <p:spPr>
            <a:xfrm>
              <a:off x="3422863" y="5171221"/>
              <a:ext cx="599072" cy="5990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F5F692D1-FB64-4137-AE6C-499760E70127}"/>
                </a:ext>
              </a:extLst>
            </p:cNvPr>
            <p:cNvCxnSpPr>
              <a:cxnSpLocks/>
              <a:stCxn id="62" idx="7"/>
              <a:endCxn id="65" idx="2"/>
            </p:cNvCxnSpPr>
            <p:nvPr/>
          </p:nvCxnSpPr>
          <p:spPr>
            <a:xfrm flipV="1">
              <a:off x="1450123" y="4667836"/>
              <a:ext cx="1171652" cy="5911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B3868698-A8E2-4F04-8526-F5FD7666CB65}"/>
                </a:ext>
              </a:extLst>
            </p:cNvPr>
            <p:cNvCxnSpPr>
              <a:cxnSpLocks/>
              <a:stCxn id="65" idx="5"/>
              <a:endCxn id="66" idx="1"/>
            </p:cNvCxnSpPr>
            <p:nvPr/>
          </p:nvCxnSpPr>
          <p:spPr>
            <a:xfrm>
              <a:off x="3133115" y="4879640"/>
              <a:ext cx="377480" cy="3793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3D2E2817-02C7-4883-B85C-AB8C00F1DA7B}"/>
                </a:ext>
              </a:extLst>
            </p:cNvPr>
            <p:cNvSpPr txBox="1"/>
            <p:nvPr/>
          </p:nvSpPr>
          <p:spPr>
            <a:xfrm>
              <a:off x="3242118" y="48287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E0DB9D32-D14B-4DBF-8A30-8172B9471662}"/>
                </a:ext>
              </a:extLst>
            </p:cNvPr>
            <p:cNvSpPr txBox="1"/>
            <p:nvPr/>
          </p:nvSpPr>
          <p:spPr>
            <a:xfrm>
              <a:off x="1772997" y="466872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50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2EFEF132-0379-4123-A35E-9ED0C31B1E98}"/>
                </a:ext>
              </a:extLst>
            </p:cNvPr>
            <p:cNvSpPr txBox="1"/>
            <p:nvPr/>
          </p:nvSpPr>
          <p:spPr>
            <a:xfrm>
              <a:off x="2281341" y="543173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80</a:t>
              </a:r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C7A11CC7-5D85-444A-BE2F-7470951D79C6}"/>
              </a:ext>
            </a:extLst>
          </p:cNvPr>
          <p:cNvGrpSpPr/>
          <p:nvPr/>
        </p:nvGrpSpPr>
        <p:grpSpPr>
          <a:xfrm>
            <a:off x="4196650" y="4207278"/>
            <a:ext cx="4294027" cy="1762242"/>
            <a:chOff x="4196650" y="4207278"/>
            <a:chExt cx="4294027" cy="1762242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F9B9BE7C-7245-47DA-819F-80DC2A79C0ED}"/>
                </a:ext>
              </a:extLst>
            </p:cNvPr>
            <p:cNvSpPr/>
            <p:nvPr/>
          </p:nvSpPr>
          <p:spPr>
            <a:xfrm>
              <a:off x="4196650" y="5370448"/>
              <a:ext cx="599072" cy="5990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A1EF4041-5389-4D1B-AAAB-A104A8243A63}"/>
                </a:ext>
              </a:extLst>
            </p:cNvPr>
            <p:cNvSpPr/>
            <p:nvPr/>
          </p:nvSpPr>
          <p:spPr>
            <a:xfrm>
              <a:off x="7121931" y="4207278"/>
              <a:ext cx="599072" cy="5990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F8EC0BB6-DA40-4631-B95E-444654E2DA7B}"/>
                </a:ext>
              </a:extLst>
            </p:cNvPr>
            <p:cNvSpPr/>
            <p:nvPr/>
          </p:nvSpPr>
          <p:spPr>
            <a:xfrm>
              <a:off x="7891605" y="5370448"/>
              <a:ext cx="599072" cy="5990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FA994111-0422-4167-85AA-7EA2030F25CA}"/>
                </a:ext>
              </a:extLst>
            </p:cNvPr>
            <p:cNvCxnSpPr>
              <a:cxnSpLocks/>
              <a:stCxn id="81" idx="5"/>
              <a:endCxn id="82" idx="1"/>
            </p:cNvCxnSpPr>
            <p:nvPr/>
          </p:nvCxnSpPr>
          <p:spPr>
            <a:xfrm>
              <a:off x="7633271" y="4718618"/>
              <a:ext cx="346066" cy="7395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8E8BCECB-7F76-4994-8E48-6A34B455E7A1}"/>
                </a:ext>
              </a:extLst>
            </p:cNvPr>
            <p:cNvCxnSpPr>
              <a:cxnSpLocks/>
              <a:stCxn id="79" idx="7"/>
              <a:endCxn id="97" idx="3"/>
            </p:cNvCxnSpPr>
            <p:nvPr/>
          </p:nvCxnSpPr>
          <p:spPr>
            <a:xfrm flipV="1">
              <a:off x="4707990" y="5291203"/>
              <a:ext cx="405276" cy="1669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9BAC81DE-40E6-49FF-99D8-A4671B316AF1}"/>
                    </a:ext>
                  </a:extLst>
                </p:cNvPr>
                <p:cNvSpPr/>
                <p:nvPr/>
              </p:nvSpPr>
              <p:spPr>
                <a:xfrm>
                  <a:off x="5060006" y="4980781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9BAC81DE-40E6-49FF-99D8-A4671B316A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0006" y="4980781"/>
                  <a:ext cx="363682" cy="36368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834EA336-636E-4845-A458-B558532B73FD}"/>
                    </a:ext>
                  </a:extLst>
                </p:cNvPr>
                <p:cNvSpPr/>
                <p:nvPr/>
              </p:nvSpPr>
              <p:spPr>
                <a:xfrm>
                  <a:off x="5723119" y="4724500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834EA336-636E-4845-A458-B558532B73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3119" y="4724500"/>
                  <a:ext cx="363682" cy="36368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CF35ACF7-8036-4629-8E39-09FA36D4F652}"/>
                    </a:ext>
                  </a:extLst>
                </p:cNvPr>
                <p:cNvSpPr/>
                <p:nvPr/>
              </p:nvSpPr>
              <p:spPr>
                <a:xfrm>
                  <a:off x="6429912" y="4442668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49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CF35ACF7-8036-4629-8E39-09FA36D4F6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9912" y="4442668"/>
                  <a:ext cx="363682" cy="363682"/>
                </a:xfrm>
                <a:prstGeom prst="ellipse">
                  <a:avLst/>
                </a:prstGeom>
                <a:blipFill>
                  <a:blip r:embed="rId5"/>
                  <a:stretch>
                    <a:fillRect l="-8197" r="-114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E4F8B6F5-DACE-4108-9E70-C36322D3B049}"/>
                </a:ext>
              </a:extLst>
            </p:cNvPr>
            <p:cNvCxnSpPr>
              <a:cxnSpLocks/>
              <a:stCxn id="97" idx="6"/>
              <a:endCxn id="99" idx="3"/>
            </p:cNvCxnSpPr>
            <p:nvPr/>
          </p:nvCxnSpPr>
          <p:spPr>
            <a:xfrm flipV="1">
              <a:off x="5423688" y="5034922"/>
              <a:ext cx="352691" cy="1277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4A87A522-710A-48D9-AAFF-697F479E2455}"/>
                </a:ext>
              </a:extLst>
            </p:cNvPr>
            <p:cNvCxnSpPr>
              <a:cxnSpLocks/>
              <a:stCxn id="99" idx="6"/>
              <a:endCxn id="100" idx="3"/>
            </p:cNvCxnSpPr>
            <p:nvPr/>
          </p:nvCxnSpPr>
          <p:spPr>
            <a:xfrm flipV="1">
              <a:off x="6086801" y="4753090"/>
              <a:ext cx="396371" cy="15325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85050710-F632-41A2-9BC3-7CBCC468F9ED}"/>
                </a:ext>
              </a:extLst>
            </p:cNvPr>
            <p:cNvCxnSpPr>
              <a:cxnSpLocks/>
              <a:stCxn id="100" idx="6"/>
              <a:endCxn id="81" idx="2"/>
            </p:cNvCxnSpPr>
            <p:nvPr/>
          </p:nvCxnSpPr>
          <p:spPr>
            <a:xfrm flipV="1">
              <a:off x="6793594" y="4506814"/>
              <a:ext cx="328337" cy="1176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椭圆 137">
                  <a:extLst>
                    <a:ext uri="{FF2B5EF4-FFF2-40B4-BE49-F238E27FC236}">
                      <a16:creationId xmlns:a16="http://schemas.microsoft.com/office/drawing/2014/main" id="{705FF44B-03CE-484D-91F2-DF05D7551E54}"/>
                    </a:ext>
                  </a:extLst>
                </p:cNvPr>
                <p:cNvSpPr/>
                <p:nvPr/>
              </p:nvSpPr>
              <p:spPr>
                <a:xfrm>
                  <a:off x="5133825" y="5486770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椭圆 137">
                  <a:extLst>
                    <a:ext uri="{FF2B5EF4-FFF2-40B4-BE49-F238E27FC236}">
                      <a16:creationId xmlns:a16="http://schemas.microsoft.com/office/drawing/2014/main" id="{705FF44B-03CE-484D-91F2-DF05D7551E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25" y="5486770"/>
                  <a:ext cx="363682" cy="36368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905A34B3-A4A9-4C0A-A5DD-A2211A616143}"/>
                    </a:ext>
                  </a:extLst>
                </p:cNvPr>
                <p:cNvSpPr/>
                <p:nvPr/>
              </p:nvSpPr>
              <p:spPr>
                <a:xfrm>
                  <a:off x="5838120" y="5483284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905A34B3-A4A9-4C0A-A5DD-A2211A6161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8120" y="5483284"/>
                  <a:ext cx="363682" cy="36368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椭圆 139">
                  <a:extLst>
                    <a:ext uri="{FF2B5EF4-FFF2-40B4-BE49-F238E27FC236}">
                      <a16:creationId xmlns:a16="http://schemas.microsoft.com/office/drawing/2014/main" id="{D356E955-0EBB-45CD-BC3D-9EC73F6AF8FA}"/>
                    </a:ext>
                  </a:extLst>
                </p:cNvPr>
                <p:cNvSpPr/>
                <p:nvPr/>
              </p:nvSpPr>
              <p:spPr>
                <a:xfrm>
                  <a:off x="7239626" y="5486770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79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椭圆 139">
                  <a:extLst>
                    <a:ext uri="{FF2B5EF4-FFF2-40B4-BE49-F238E27FC236}">
                      <a16:creationId xmlns:a16="http://schemas.microsoft.com/office/drawing/2014/main" id="{D356E955-0EBB-45CD-BC3D-9EC73F6AF8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626" y="5486770"/>
                  <a:ext cx="363682" cy="363682"/>
                </a:xfrm>
                <a:prstGeom prst="ellipse">
                  <a:avLst/>
                </a:prstGeom>
                <a:blipFill>
                  <a:blip r:embed="rId8"/>
                  <a:stretch>
                    <a:fillRect l="-6557" r="-114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171FD63D-1F2E-488D-BD66-57DBAA873930}"/>
                </a:ext>
              </a:extLst>
            </p:cNvPr>
            <p:cNvCxnSpPr>
              <a:cxnSpLocks/>
              <a:stCxn id="140" idx="6"/>
              <a:endCxn id="82" idx="2"/>
            </p:cNvCxnSpPr>
            <p:nvPr/>
          </p:nvCxnSpPr>
          <p:spPr>
            <a:xfrm>
              <a:off x="7603308" y="5668611"/>
              <a:ext cx="288297" cy="13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53813D56-B7A5-402B-B171-0E8A0C4B2993}"/>
                </a:ext>
              </a:extLst>
            </p:cNvPr>
            <p:cNvCxnSpPr>
              <a:cxnSpLocks/>
              <a:stCxn id="79" idx="6"/>
              <a:endCxn id="138" idx="2"/>
            </p:cNvCxnSpPr>
            <p:nvPr/>
          </p:nvCxnSpPr>
          <p:spPr>
            <a:xfrm flipV="1">
              <a:off x="4795722" y="5668611"/>
              <a:ext cx="338103" cy="13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0F071893-D781-43F6-B82B-FA91196D43C3}"/>
                </a:ext>
              </a:extLst>
            </p:cNvPr>
            <p:cNvCxnSpPr>
              <a:cxnSpLocks/>
              <a:stCxn id="138" idx="6"/>
              <a:endCxn id="139" idx="2"/>
            </p:cNvCxnSpPr>
            <p:nvPr/>
          </p:nvCxnSpPr>
          <p:spPr>
            <a:xfrm flipV="1">
              <a:off x="5497507" y="5665125"/>
              <a:ext cx="340613" cy="34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45006365-5264-46B6-BC62-FB7948EC62FF}"/>
                </a:ext>
              </a:extLst>
            </p:cNvPr>
            <p:cNvCxnSpPr>
              <a:cxnSpLocks/>
              <a:stCxn id="139" idx="6"/>
              <a:endCxn id="140" idx="2"/>
            </p:cNvCxnSpPr>
            <p:nvPr/>
          </p:nvCxnSpPr>
          <p:spPr>
            <a:xfrm>
              <a:off x="6201802" y="5665125"/>
              <a:ext cx="1037824" cy="34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箭头: 右 162">
            <a:extLst>
              <a:ext uri="{FF2B5EF4-FFF2-40B4-BE49-F238E27FC236}">
                <a16:creationId xmlns:a16="http://schemas.microsoft.com/office/drawing/2014/main" id="{32868607-1C5A-45C6-B31B-6EF4F18C441B}"/>
              </a:ext>
            </a:extLst>
          </p:cNvPr>
          <p:cNvSpPr/>
          <p:nvPr/>
        </p:nvSpPr>
        <p:spPr>
          <a:xfrm>
            <a:off x="3543445" y="4842821"/>
            <a:ext cx="875976" cy="36368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0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56225-0AA7-4CDB-8C74-EDBC894A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SSSP in positive weight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74FF9-5DAE-47C7-9901-1CF764B61E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2965503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Simple BFS extension for SSSP in positive weight graphs</a:t>
                </a:r>
                <a:r>
                  <a:rPr lang="en-US" sz="2400" dirty="0"/>
                  <a:t>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Add dummy nodes on edges so graph becomes unit weight graph.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Run BFS on the resulting graph.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The algorithm is too slow when edge weights differ a lot!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To save time, bypass the events that process dummy nodes!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Imagine we have an alarm clock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each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Alarm for source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goes off at time 0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goes off, 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74FF9-5DAE-47C7-9901-1CF764B61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2965503"/>
              </a:xfrm>
              <a:blipFill>
                <a:blip r:embed="rId3"/>
                <a:stretch>
                  <a:fillRect l="-931" t="-2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46FAA8A4-D935-4EC6-B1EE-DA534FCF8B49}"/>
              </a:ext>
            </a:extLst>
          </p:cNvPr>
          <p:cNvGrpSpPr/>
          <p:nvPr/>
        </p:nvGrpSpPr>
        <p:grpSpPr>
          <a:xfrm>
            <a:off x="628650" y="4730631"/>
            <a:ext cx="7862027" cy="1762243"/>
            <a:chOff x="628650" y="4207278"/>
            <a:chExt cx="7862027" cy="1762243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97708E25-01AE-4286-8A21-743D6CECB191}"/>
                </a:ext>
              </a:extLst>
            </p:cNvPr>
            <p:cNvGrpSpPr/>
            <p:nvPr/>
          </p:nvGrpSpPr>
          <p:grpSpPr>
            <a:xfrm>
              <a:off x="628650" y="4567528"/>
              <a:ext cx="3083152" cy="1401993"/>
              <a:chOff x="938783" y="4368300"/>
              <a:chExt cx="3083152" cy="1401993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6E3D3ACC-D50B-437F-8D1E-BA5EF4B5F390}"/>
                  </a:ext>
                </a:extLst>
              </p:cNvPr>
              <p:cNvSpPr/>
              <p:nvPr/>
            </p:nvSpPr>
            <p:spPr>
              <a:xfrm>
                <a:off x="938783" y="5171221"/>
                <a:ext cx="599072" cy="59907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D3573303-1D94-41BE-B7D6-A41BA6700730}"/>
                  </a:ext>
                </a:extLst>
              </p:cNvPr>
              <p:cNvCxnSpPr>
                <a:cxnSpLocks/>
                <a:stCxn id="62" idx="6"/>
                <a:endCxn id="66" idx="2"/>
              </p:cNvCxnSpPr>
              <p:nvPr/>
            </p:nvCxnSpPr>
            <p:spPr>
              <a:xfrm>
                <a:off x="1537855" y="5470757"/>
                <a:ext cx="188500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F6A6889B-2FA1-4665-8FAE-5AFEB0412F9B}"/>
                  </a:ext>
                </a:extLst>
              </p:cNvPr>
              <p:cNvSpPr/>
              <p:nvPr/>
            </p:nvSpPr>
            <p:spPr>
              <a:xfrm>
                <a:off x="2621775" y="4368300"/>
                <a:ext cx="599072" cy="5990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1B2C62AA-78BA-400E-90F8-3A468D7758EC}"/>
                  </a:ext>
                </a:extLst>
              </p:cNvPr>
              <p:cNvSpPr/>
              <p:nvPr/>
            </p:nvSpPr>
            <p:spPr>
              <a:xfrm>
                <a:off x="3422863" y="5171221"/>
                <a:ext cx="599072" cy="5990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F5F692D1-FB64-4137-AE6C-499760E70127}"/>
                  </a:ext>
                </a:extLst>
              </p:cNvPr>
              <p:cNvCxnSpPr>
                <a:cxnSpLocks/>
                <a:stCxn id="62" idx="7"/>
                <a:endCxn id="65" idx="2"/>
              </p:cNvCxnSpPr>
              <p:nvPr/>
            </p:nvCxnSpPr>
            <p:spPr>
              <a:xfrm flipV="1">
                <a:off x="1450123" y="4667836"/>
                <a:ext cx="1171652" cy="5911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B3868698-A8E2-4F04-8526-F5FD7666CB65}"/>
                  </a:ext>
                </a:extLst>
              </p:cNvPr>
              <p:cNvCxnSpPr>
                <a:cxnSpLocks/>
                <a:stCxn id="65" idx="5"/>
                <a:endCxn id="66" idx="1"/>
              </p:cNvCxnSpPr>
              <p:nvPr/>
            </p:nvCxnSpPr>
            <p:spPr>
              <a:xfrm>
                <a:off x="3133115" y="4879640"/>
                <a:ext cx="377480" cy="379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3D2E2817-02C7-4883-B85C-AB8C00F1DA7B}"/>
                  </a:ext>
                </a:extLst>
              </p:cNvPr>
              <p:cNvSpPr txBox="1"/>
              <p:nvPr/>
            </p:nvSpPr>
            <p:spPr>
              <a:xfrm>
                <a:off x="3242118" y="482875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1</a:t>
                </a: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E0DB9D32-D14B-4DBF-8A30-8172B9471662}"/>
                  </a:ext>
                </a:extLst>
              </p:cNvPr>
              <p:cNvSpPr txBox="1"/>
              <p:nvPr/>
            </p:nvSpPr>
            <p:spPr>
              <a:xfrm>
                <a:off x="1772997" y="466872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50</a:t>
                </a: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2EFEF132-0379-4123-A35E-9ED0C31B1E98}"/>
                  </a:ext>
                </a:extLst>
              </p:cNvPr>
              <p:cNvSpPr txBox="1"/>
              <p:nvPr/>
            </p:nvSpPr>
            <p:spPr>
              <a:xfrm>
                <a:off x="2281341" y="543173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80</a:t>
                </a:r>
              </a:p>
            </p:txBody>
          </p: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C7A11CC7-5D85-444A-BE2F-7470951D79C6}"/>
                </a:ext>
              </a:extLst>
            </p:cNvPr>
            <p:cNvGrpSpPr/>
            <p:nvPr/>
          </p:nvGrpSpPr>
          <p:grpSpPr>
            <a:xfrm>
              <a:off x="4196650" y="4207278"/>
              <a:ext cx="4294027" cy="1762242"/>
              <a:chOff x="4196650" y="4207278"/>
              <a:chExt cx="4294027" cy="1762242"/>
            </a:xfrm>
          </p:grpSpPr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F9B9BE7C-7245-47DA-819F-80DC2A79C0ED}"/>
                  </a:ext>
                </a:extLst>
              </p:cNvPr>
              <p:cNvSpPr/>
              <p:nvPr/>
            </p:nvSpPr>
            <p:spPr>
              <a:xfrm>
                <a:off x="4196650" y="5370448"/>
                <a:ext cx="599072" cy="59907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A1EF4041-5389-4D1B-AAAB-A104A8243A63}"/>
                  </a:ext>
                </a:extLst>
              </p:cNvPr>
              <p:cNvSpPr/>
              <p:nvPr/>
            </p:nvSpPr>
            <p:spPr>
              <a:xfrm>
                <a:off x="7121931" y="4207278"/>
                <a:ext cx="599072" cy="5990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F8EC0BB6-DA40-4631-B95E-444654E2DA7B}"/>
                  </a:ext>
                </a:extLst>
              </p:cNvPr>
              <p:cNvSpPr/>
              <p:nvPr/>
            </p:nvSpPr>
            <p:spPr>
              <a:xfrm>
                <a:off x="7891605" y="5370448"/>
                <a:ext cx="599072" cy="5990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84" name="直接箭头连接符 83">
                <a:extLst>
                  <a:ext uri="{FF2B5EF4-FFF2-40B4-BE49-F238E27FC236}">
                    <a16:creationId xmlns:a16="http://schemas.microsoft.com/office/drawing/2014/main" id="{FA994111-0422-4167-85AA-7EA2030F25CA}"/>
                  </a:ext>
                </a:extLst>
              </p:cNvPr>
              <p:cNvCxnSpPr>
                <a:cxnSpLocks/>
                <a:stCxn id="81" idx="5"/>
                <a:endCxn id="82" idx="1"/>
              </p:cNvCxnSpPr>
              <p:nvPr/>
            </p:nvCxnSpPr>
            <p:spPr>
              <a:xfrm>
                <a:off x="7633271" y="4718618"/>
                <a:ext cx="346066" cy="73956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8E8BCECB-7F76-4994-8E48-6A34B455E7A1}"/>
                  </a:ext>
                </a:extLst>
              </p:cNvPr>
              <p:cNvCxnSpPr>
                <a:cxnSpLocks/>
                <a:stCxn id="79" idx="7"/>
                <a:endCxn id="97" idx="3"/>
              </p:cNvCxnSpPr>
              <p:nvPr/>
            </p:nvCxnSpPr>
            <p:spPr>
              <a:xfrm flipV="1">
                <a:off x="4707990" y="5291203"/>
                <a:ext cx="405276" cy="1669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9BAC81DE-40E6-49FF-99D8-A4671B316AF1}"/>
                      </a:ext>
                    </a:extLst>
                  </p:cNvPr>
                  <p:cNvSpPr/>
                  <p:nvPr/>
                </p:nvSpPr>
                <p:spPr>
                  <a:xfrm>
                    <a:off x="5060006" y="4980781"/>
                    <a:ext cx="363682" cy="36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2000"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9BAC81DE-40E6-49FF-99D8-A4671B316AF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0006" y="4980781"/>
                    <a:ext cx="363682" cy="363682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834EA336-636E-4845-A458-B558532B73FD}"/>
                      </a:ext>
                    </a:extLst>
                  </p:cNvPr>
                  <p:cNvSpPr/>
                  <p:nvPr/>
                </p:nvSpPr>
                <p:spPr>
                  <a:xfrm>
                    <a:off x="5723119" y="4724500"/>
                    <a:ext cx="363682" cy="36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2000"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834EA336-636E-4845-A458-B558532B73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3119" y="4724500"/>
                    <a:ext cx="363682" cy="363682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椭圆 99">
                    <a:extLst>
                      <a:ext uri="{FF2B5EF4-FFF2-40B4-BE49-F238E27FC236}">
                        <a16:creationId xmlns:a16="http://schemas.microsoft.com/office/drawing/2014/main" id="{CF35ACF7-8036-4629-8E39-09FA36D4F652}"/>
                      </a:ext>
                    </a:extLst>
                  </p:cNvPr>
                  <p:cNvSpPr/>
                  <p:nvPr/>
                </p:nvSpPr>
                <p:spPr>
                  <a:xfrm>
                    <a:off x="6429912" y="4442668"/>
                    <a:ext cx="363682" cy="36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2000"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椭圆 99">
                    <a:extLst>
                      <a:ext uri="{FF2B5EF4-FFF2-40B4-BE49-F238E27FC236}">
                        <a16:creationId xmlns:a16="http://schemas.microsoft.com/office/drawing/2014/main" id="{CF35ACF7-8036-4629-8E39-09FA36D4F6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912" y="4442668"/>
                    <a:ext cx="363682" cy="363682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8197" r="-1147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E4F8B6F5-DACE-4108-9E70-C36322D3B049}"/>
                  </a:ext>
                </a:extLst>
              </p:cNvPr>
              <p:cNvCxnSpPr>
                <a:cxnSpLocks/>
                <a:stCxn id="97" idx="6"/>
                <a:endCxn id="99" idx="3"/>
              </p:cNvCxnSpPr>
              <p:nvPr/>
            </p:nvCxnSpPr>
            <p:spPr>
              <a:xfrm flipV="1">
                <a:off x="5423688" y="5034922"/>
                <a:ext cx="352691" cy="1277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>
                <a:extLst>
                  <a:ext uri="{FF2B5EF4-FFF2-40B4-BE49-F238E27FC236}">
                    <a16:creationId xmlns:a16="http://schemas.microsoft.com/office/drawing/2014/main" id="{4A87A522-710A-48D9-AAFF-697F479E2455}"/>
                  </a:ext>
                </a:extLst>
              </p:cNvPr>
              <p:cNvCxnSpPr>
                <a:cxnSpLocks/>
                <a:stCxn id="99" idx="6"/>
                <a:endCxn id="100" idx="3"/>
              </p:cNvCxnSpPr>
              <p:nvPr/>
            </p:nvCxnSpPr>
            <p:spPr>
              <a:xfrm flipV="1">
                <a:off x="6086801" y="4753090"/>
                <a:ext cx="396371" cy="153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>
                <a:extLst>
                  <a:ext uri="{FF2B5EF4-FFF2-40B4-BE49-F238E27FC236}">
                    <a16:creationId xmlns:a16="http://schemas.microsoft.com/office/drawing/2014/main" id="{85050710-F632-41A2-9BC3-7CBCC468F9ED}"/>
                  </a:ext>
                </a:extLst>
              </p:cNvPr>
              <p:cNvCxnSpPr>
                <a:cxnSpLocks/>
                <a:stCxn id="100" idx="6"/>
                <a:endCxn id="81" idx="2"/>
              </p:cNvCxnSpPr>
              <p:nvPr/>
            </p:nvCxnSpPr>
            <p:spPr>
              <a:xfrm flipV="1">
                <a:off x="6793594" y="4506814"/>
                <a:ext cx="328337" cy="1176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椭圆 137">
                    <a:extLst>
                      <a:ext uri="{FF2B5EF4-FFF2-40B4-BE49-F238E27FC236}">
                        <a16:creationId xmlns:a16="http://schemas.microsoft.com/office/drawing/2014/main" id="{705FF44B-03CE-484D-91F2-DF05D7551E54}"/>
                      </a:ext>
                    </a:extLst>
                  </p:cNvPr>
                  <p:cNvSpPr/>
                  <p:nvPr/>
                </p:nvSpPr>
                <p:spPr>
                  <a:xfrm>
                    <a:off x="5133825" y="5486770"/>
                    <a:ext cx="363682" cy="36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2000"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椭圆 137">
                    <a:extLst>
                      <a:ext uri="{FF2B5EF4-FFF2-40B4-BE49-F238E27FC236}">
                        <a16:creationId xmlns:a16="http://schemas.microsoft.com/office/drawing/2014/main" id="{705FF44B-03CE-484D-91F2-DF05D7551E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3825" y="5486770"/>
                    <a:ext cx="363682" cy="363682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椭圆 138">
                    <a:extLst>
                      <a:ext uri="{FF2B5EF4-FFF2-40B4-BE49-F238E27FC236}">
                        <a16:creationId xmlns:a16="http://schemas.microsoft.com/office/drawing/2014/main" id="{905A34B3-A4A9-4C0A-A5DD-A2211A616143}"/>
                      </a:ext>
                    </a:extLst>
                  </p:cNvPr>
                  <p:cNvSpPr/>
                  <p:nvPr/>
                </p:nvSpPr>
                <p:spPr>
                  <a:xfrm>
                    <a:off x="5838120" y="5483284"/>
                    <a:ext cx="363682" cy="36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2000"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椭圆 138">
                    <a:extLst>
                      <a:ext uri="{FF2B5EF4-FFF2-40B4-BE49-F238E27FC236}">
                        <a16:creationId xmlns:a16="http://schemas.microsoft.com/office/drawing/2014/main" id="{905A34B3-A4A9-4C0A-A5DD-A2211A6161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38120" y="5483284"/>
                    <a:ext cx="363682" cy="363682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椭圆 139">
                    <a:extLst>
                      <a:ext uri="{FF2B5EF4-FFF2-40B4-BE49-F238E27FC236}">
                        <a16:creationId xmlns:a16="http://schemas.microsoft.com/office/drawing/2014/main" id="{D356E955-0EBB-45CD-BC3D-9EC73F6AF8FA}"/>
                      </a:ext>
                    </a:extLst>
                  </p:cNvPr>
                  <p:cNvSpPr/>
                  <p:nvPr/>
                </p:nvSpPr>
                <p:spPr>
                  <a:xfrm>
                    <a:off x="7239626" y="5486770"/>
                    <a:ext cx="363682" cy="36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2000"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79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椭圆 139">
                    <a:extLst>
                      <a:ext uri="{FF2B5EF4-FFF2-40B4-BE49-F238E27FC236}">
                        <a16:creationId xmlns:a16="http://schemas.microsoft.com/office/drawing/2014/main" id="{D356E955-0EBB-45CD-BC3D-9EC73F6AF8F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9626" y="5486770"/>
                    <a:ext cx="363682" cy="363682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 l="-6557" r="-1147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直接箭头连接符 140">
                <a:extLst>
                  <a:ext uri="{FF2B5EF4-FFF2-40B4-BE49-F238E27FC236}">
                    <a16:creationId xmlns:a16="http://schemas.microsoft.com/office/drawing/2014/main" id="{171FD63D-1F2E-488D-BD66-57DBAA873930}"/>
                  </a:ext>
                </a:extLst>
              </p:cNvPr>
              <p:cNvCxnSpPr>
                <a:cxnSpLocks/>
                <a:stCxn id="140" idx="6"/>
                <a:endCxn id="82" idx="2"/>
              </p:cNvCxnSpPr>
              <p:nvPr/>
            </p:nvCxnSpPr>
            <p:spPr>
              <a:xfrm>
                <a:off x="7603308" y="5668611"/>
                <a:ext cx="288297" cy="13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>
                <a:extLst>
                  <a:ext uri="{FF2B5EF4-FFF2-40B4-BE49-F238E27FC236}">
                    <a16:creationId xmlns:a16="http://schemas.microsoft.com/office/drawing/2014/main" id="{53813D56-B7A5-402B-B171-0E8A0C4B2993}"/>
                  </a:ext>
                </a:extLst>
              </p:cNvPr>
              <p:cNvCxnSpPr>
                <a:cxnSpLocks/>
                <a:stCxn id="79" idx="6"/>
                <a:endCxn id="138" idx="2"/>
              </p:cNvCxnSpPr>
              <p:nvPr/>
            </p:nvCxnSpPr>
            <p:spPr>
              <a:xfrm flipV="1">
                <a:off x="4795722" y="5668611"/>
                <a:ext cx="338103" cy="13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>
                <a:extLst>
                  <a:ext uri="{FF2B5EF4-FFF2-40B4-BE49-F238E27FC236}">
                    <a16:creationId xmlns:a16="http://schemas.microsoft.com/office/drawing/2014/main" id="{0F071893-D781-43F6-B82B-FA91196D43C3}"/>
                  </a:ext>
                </a:extLst>
              </p:cNvPr>
              <p:cNvCxnSpPr>
                <a:cxnSpLocks/>
                <a:stCxn id="138" idx="6"/>
                <a:endCxn id="139" idx="2"/>
              </p:cNvCxnSpPr>
              <p:nvPr/>
            </p:nvCxnSpPr>
            <p:spPr>
              <a:xfrm flipV="1">
                <a:off x="5497507" y="5665125"/>
                <a:ext cx="340613" cy="34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45006365-5264-46B6-BC62-FB7948EC62FF}"/>
                  </a:ext>
                </a:extLst>
              </p:cNvPr>
              <p:cNvCxnSpPr>
                <a:cxnSpLocks/>
                <a:stCxn id="139" idx="6"/>
                <a:endCxn id="140" idx="2"/>
              </p:cNvCxnSpPr>
              <p:nvPr/>
            </p:nvCxnSpPr>
            <p:spPr>
              <a:xfrm>
                <a:off x="6201802" y="5665125"/>
                <a:ext cx="1037824" cy="34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箭头: 右 162">
              <a:extLst>
                <a:ext uri="{FF2B5EF4-FFF2-40B4-BE49-F238E27FC236}">
                  <a16:creationId xmlns:a16="http://schemas.microsoft.com/office/drawing/2014/main" id="{32868607-1C5A-45C6-B31B-6EF4F18C441B}"/>
                </a:ext>
              </a:extLst>
            </p:cNvPr>
            <p:cNvSpPr/>
            <p:nvPr/>
          </p:nvSpPr>
          <p:spPr>
            <a:xfrm>
              <a:off x="3543445" y="4842821"/>
              <a:ext cx="875976" cy="363681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563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56225-0AA7-4CDB-8C74-EDBC894A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SSSP in positive weight graphs</a:t>
            </a:r>
            <a:br>
              <a:rPr lang="en-US" dirty="0"/>
            </a:br>
            <a:r>
              <a:rPr lang="en-US" dirty="0"/>
              <a:t>Extension of the BFS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74FF9-5DAE-47C7-9901-1CF764B61E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255017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Extension of BFS for SSSP in positive weight graphs</a:t>
                </a:r>
                <a:r>
                  <a:rPr lang="en-US" sz="2400" dirty="0"/>
                  <a:t>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Imagine we have an alarm clock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each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Alarm for source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goes off at time 0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goes off, 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2">
                        <a:lumMod val="75000"/>
                      </a:schemeClr>
                    </a:solidFill>
                  </a:rPr>
                  <a:t>This process is just mimicking the BFS process!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rgbClr val="C00000"/>
                    </a:solidFill>
                  </a:rPr>
                  <a:t>At any time,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is an estimate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rgbClr val="C00000"/>
                    </a:solidFill>
                  </a:rPr>
                  <a:t>At any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, with equality holds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goes off.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74FF9-5DAE-47C7-9901-1CF764B61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2550176"/>
              </a:xfrm>
              <a:blipFill>
                <a:blip r:embed="rId3"/>
                <a:stretch>
                  <a:fillRect l="-931" t="-3341" b="-4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C7A11CC7-5D85-444A-BE2F-7470951D79C6}"/>
              </a:ext>
            </a:extLst>
          </p:cNvPr>
          <p:cNvGrpSpPr/>
          <p:nvPr/>
        </p:nvGrpSpPr>
        <p:grpSpPr>
          <a:xfrm>
            <a:off x="1604104" y="4540400"/>
            <a:ext cx="5117443" cy="1762242"/>
            <a:chOff x="4196650" y="4207278"/>
            <a:chExt cx="5117443" cy="1762242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F9B9BE7C-7245-47DA-819F-80DC2A79C0ED}"/>
                </a:ext>
              </a:extLst>
            </p:cNvPr>
            <p:cNvSpPr/>
            <p:nvPr/>
          </p:nvSpPr>
          <p:spPr>
            <a:xfrm>
              <a:off x="4196650" y="5370448"/>
              <a:ext cx="599072" cy="5990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A1EF4041-5389-4D1B-AAAB-A104A8243A63}"/>
                </a:ext>
              </a:extLst>
            </p:cNvPr>
            <p:cNvSpPr/>
            <p:nvPr/>
          </p:nvSpPr>
          <p:spPr>
            <a:xfrm>
              <a:off x="7121931" y="4207278"/>
              <a:ext cx="599072" cy="5990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F8EC0BB6-DA40-4631-B95E-444654E2DA7B}"/>
                </a:ext>
              </a:extLst>
            </p:cNvPr>
            <p:cNvSpPr/>
            <p:nvPr/>
          </p:nvSpPr>
          <p:spPr>
            <a:xfrm>
              <a:off x="8715021" y="5370448"/>
              <a:ext cx="599072" cy="5990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FA994111-0422-4167-85AA-7EA2030F25CA}"/>
                </a:ext>
              </a:extLst>
            </p:cNvPr>
            <p:cNvCxnSpPr>
              <a:cxnSpLocks/>
              <a:stCxn id="81" idx="5"/>
              <a:endCxn id="82" idx="1"/>
            </p:cNvCxnSpPr>
            <p:nvPr/>
          </p:nvCxnSpPr>
          <p:spPr>
            <a:xfrm>
              <a:off x="7633271" y="4718618"/>
              <a:ext cx="1169482" cy="7395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8E8BCECB-7F76-4994-8E48-6A34B455E7A1}"/>
                </a:ext>
              </a:extLst>
            </p:cNvPr>
            <p:cNvCxnSpPr>
              <a:cxnSpLocks/>
              <a:stCxn id="79" idx="7"/>
              <a:endCxn id="97" idx="3"/>
            </p:cNvCxnSpPr>
            <p:nvPr/>
          </p:nvCxnSpPr>
          <p:spPr>
            <a:xfrm flipV="1">
              <a:off x="4707990" y="5291203"/>
              <a:ext cx="405276" cy="1669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9BAC81DE-40E6-49FF-99D8-A4671B316AF1}"/>
                    </a:ext>
                  </a:extLst>
                </p:cNvPr>
                <p:cNvSpPr/>
                <p:nvPr/>
              </p:nvSpPr>
              <p:spPr>
                <a:xfrm>
                  <a:off x="5060006" y="4980781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9BAC81DE-40E6-49FF-99D8-A4671B316A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0006" y="4980781"/>
                  <a:ext cx="363682" cy="36368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834EA336-636E-4845-A458-B558532B73FD}"/>
                    </a:ext>
                  </a:extLst>
                </p:cNvPr>
                <p:cNvSpPr/>
                <p:nvPr/>
              </p:nvSpPr>
              <p:spPr>
                <a:xfrm>
                  <a:off x="5723119" y="4724500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834EA336-636E-4845-A458-B558532B73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3119" y="4724500"/>
                  <a:ext cx="363682" cy="36368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CF35ACF7-8036-4629-8E39-09FA36D4F652}"/>
                    </a:ext>
                  </a:extLst>
                </p:cNvPr>
                <p:cNvSpPr/>
                <p:nvPr/>
              </p:nvSpPr>
              <p:spPr>
                <a:xfrm>
                  <a:off x="6429912" y="4442668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49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CF35ACF7-8036-4629-8E39-09FA36D4F6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9912" y="4442668"/>
                  <a:ext cx="363682" cy="363682"/>
                </a:xfrm>
                <a:prstGeom prst="ellipse">
                  <a:avLst/>
                </a:prstGeom>
                <a:blipFill>
                  <a:blip r:embed="rId6"/>
                  <a:stretch>
                    <a:fillRect l="-6452" r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E4F8B6F5-DACE-4108-9E70-C36322D3B049}"/>
                </a:ext>
              </a:extLst>
            </p:cNvPr>
            <p:cNvCxnSpPr>
              <a:cxnSpLocks/>
              <a:stCxn id="97" idx="6"/>
              <a:endCxn id="99" idx="3"/>
            </p:cNvCxnSpPr>
            <p:nvPr/>
          </p:nvCxnSpPr>
          <p:spPr>
            <a:xfrm flipV="1">
              <a:off x="5423688" y="5034922"/>
              <a:ext cx="352691" cy="1277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4A87A522-710A-48D9-AAFF-697F479E2455}"/>
                </a:ext>
              </a:extLst>
            </p:cNvPr>
            <p:cNvCxnSpPr>
              <a:cxnSpLocks/>
              <a:stCxn id="99" idx="6"/>
              <a:endCxn id="100" idx="3"/>
            </p:cNvCxnSpPr>
            <p:nvPr/>
          </p:nvCxnSpPr>
          <p:spPr>
            <a:xfrm flipV="1">
              <a:off x="6086801" y="4753090"/>
              <a:ext cx="396371" cy="15325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85050710-F632-41A2-9BC3-7CBCC468F9ED}"/>
                </a:ext>
              </a:extLst>
            </p:cNvPr>
            <p:cNvCxnSpPr>
              <a:cxnSpLocks/>
              <a:stCxn id="100" idx="6"/>
              <a:endCxn id="81" idx="2"/>
            </p:cNvCxnSpPr>
            <p:nvPr/>
          </p:nvCxnSpPr>
          <p:spPr>
            <a:xfrm flipV="1">
              <a:off x="6793594" y="4506814"/>
              <a:ext cx="328337" cy="1176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椭圆 137">
                  <a:extLst>
                    <a:ext uri="{FF2B5EF4-FFF2-40B4-BE49-F238E27FC236}">
                      <a16:creationId xmlns:a16="http://schemas.microsoft.com/office/drawing/2014/main" id="{705FF44B-03CE-484D-91F2-DF05D7551E54}"/>
                    </a:ext>
                  </a:extLst>
                </p:cNvPr>
                <p:cNvSpPr/>
                <p:nvPr/>
              </p:nvSpPr>
              <p:spPr>
                <a:xfrm>
                  <a:off x="5133825" y="5486770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椭圆 137">
                  <a:extLst>
                    <a:ext uri="{FF2B5EF4-FFF2-40B4-BE49-F238E27FC236}">
                      <a16:creationId xmlns:a16="http://schemas.microsoft.com/office/drawing/2014/main" id="{705FF44B-03CE-484D-91F2-DF05D7551E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25" y="5486770"/>
                  <a:ext cx="363682" cy="36368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905A34B3-A4A9-4C0A-A5DD-A2211A616143}"/>
                    </a:ext>
                  </a:extLst>
                </p:cNvPr>
                <p:cNvSpPr/>
                <p:nvPr/>
              </p:nvSpPr>
              <p:spPr>
                <a:xfrm>
                  <a:off x="5838120" y="5483284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905A34B3-A4A9-4C0A-A5DD-A2211A6161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8120" y="5483284"/>
                  <a:ext cx="363682" cy="36368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椭圆 139">
                  <a:extLst>
                    <a:ext uri="{FF2B5EF4-FFF2-40B4-BE49-F238E27FC236}">
                      <a16:creationId xmlns:a16="http://schemas.microsoft.com/office/drawing/2014/main" id="{D356E955-0EBB-45CD-BC3D-9EC73F6AF8FA}"/>
                    </a:ext>
                  </a:extLst>
                </p:cNvPr>
                <p:cNvSpPr/>
                <p:nvPr/>
              </p:nvSpPr>
              <p:spPr>
                <a:xfrm>
                  <a:off x="7952391" y="5486770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79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椭圆 139">
                  <a:extLst>
                    <a:ext uri="{FF2B5EF4-FFF2-40B4-BE49-F238E27FC236}">
                      <a16:creationId xmlns:a16="http://schemas.microsoft.com/office/drawing/2014/main" id="{D356E955-0EBB-45CD-BC3D-9EC73F6AF8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2391" y="5486770"/>
                  <a:ext cx="363682" cy="363682"/>
                </a:xfrm>
                <a:prstGeom prst="ellipse">
                  <a:avLst/>
                </a:prstGeom>
                <a:blipFill>
                  <a:blip r:embed="rId9"/>
                  <a:stretch>
                    <a:fillRect l="-4839" r="-96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171FD63D-1F2E-488D-BD66-57DBAA873930}"/>
                </a:ext>
              </a:extLst>
            </p:cNvPr>
            <p:cNvCxnSpPr>
              <a:cxnSpLocks/>
              <a:stCxn id="140" idx="6"/>
              <a:endCxn id="82" idx="2"/>
            </p:cNvCxnSpPr>
            <p:nvPr/>
          </p:nvCxnSpPr>
          <p:spPr>
            <a:xfrm>
              <a:off x="8316073" y="5668611"/>
              <a:ext cx="398948" cy="13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53813D56-B7A5-402B-B171-0E8A0C4B2993}"/>
                </a:ext>
              </a:extLst>
            </p:cNvPr>
            <p:cNvCxnSpPr>
              <a:cxnSpLocks/>
              <a:stCxn id="79" idx="6"/>
              <a:endCxn id="138" idx="2"/>
            </p:cNvCxnSpPr>
            <p:nvPr/>
          </p:nvCxnSpPr>
          <p:spPr>
            <a:xfrm flipV="1">
              <a:off x="4795722" y="5668611"/>
              <a:ext cx="338103" cy="13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0F071893-D781-43F6-B82B-FA91196D43C3}"/>
                </a:ext>
              </a:extLst>
            </p:cNvPr>
            <p:cNvCxnSpPr>
              <a:cxnSpLocks/>
              <a:stCxn id="138" idx="6"/>
              <a:endCxn id="139" idx="2"/>
            </p:cNvCxnSpPr>
            <p:nvPr/>
          </p:nvCxnSpPr>
          <p:spPr>
            <a:xfrm flipV="1">
              <a:off x="5497507" y="5665125"/>
              <a:ext cx="340613" cy="34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45006365-5264-46B6-BC62-FB7948EC62FF}"/>
                </a:ext>
              </a:extLst>
            </p:cNvPr>
            <p:cNvCxnSpPr>
              <a:cxnSpLocks/>
              <a:stCxn id="139" idx="6"/>
              <a:endCxn id="140" idx="2"/>
            </p:cNvCxnSpPr>
            <p:nvPr/>
          </p:nvCxnSpPr>
          <p:spPr>
            <a:xfrm>
              <a:off x="6201802" y="5665125"/>
              <a:ext cx="1750589" cy="34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124F1AF-E45F-4B24-AE5A-12A1653700E1}"/>
              </a:ext>
            </a:extLst>
          </p:cNvPr>
          <p:cNvGrpSpPr/>
          <p:nvPr/>
        </p:nvGrpSpPr>
        <p:grpSpPr>
          <a:xfrm>
            <a:off x="1604104" y="5266757"/>
            <a:ext cx="581466" cy="369332"/>
            <a:chOff x="4196650" y="5456988"/>
            <a:chExt cx="581466" cy="36933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4B2046E-2CA6-4089-A547-F3BEC73A6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650" y="5459813"/>
              <a:ext cx="280907" cy="36368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39D126F-A48B-4C02-8758-98552968955D}"/>
                </a:ext>
              </a:extLst>
            </p:cNvPr>
            <p:cNvSpPr txBox="1"/>
            <p:nvPr/>
          </p:nvSpPr>
          <p:spPr>
            <a:xfrm>
              <a:off x="4476430" y="54569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C9AF9C6B-D31B-411C-9150-E91DA8C87D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457" y="4281294"/>
            <a:ext cx="280907" cy="363682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BCED8D3A-2F0F-4AA3-897D-0E3587954CFF}"/>
              </a:ext>
            </a:extLst>
          </p:cNvPr>
          <p:cNvSpPr txBox="1"/>
          <p:nvPr/>
        </p:nvSpPr>
        <p:spPr>
          <a:xfrm>
            <a:off x="5408237" y="42784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50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4FB4A8DB-E099-4281-ACA8-2D27E1D2CD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82" y="5311078"/>
            <a:ext cx="280907" cy="363682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6E72490F-81C5-4D37-8ED3-EFEA361AD8BA}"/>
              </a:ext>
            </a:extLst>
          </p:cNvPr>
          <p:cNvSpPr txBox="1"/>
          <p:nvPr/>
        </p:nvSpPr>
        <p:spPr>
          <a:xfrm>
            <a:off x="6855362" y="53082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80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5751E3A-45AB-436C-85C9-B579D5F8D9F6}"/>
              </a:ext>
            </a:extLst>
          </p:cNvPr>
          <p:cNvGrpSpPr/>
          <p:nvPr/>
        </p:nvGrpSpPr>
        <p:grpSpPr>
          <a:xfrm>
            <a:off x="2102930" y="4819251"/>
            <a:ext cx="624772" cy="1673623"/>
            <a:chOff x="2923812" y="4656191"/>
            <a:chExt cx="624772" cy="1673623"/>
          </a:xfrm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C886DADA-75F9-4550-BE79-831B5624FA64}"/>
                </a:ext>
              </a:extLst>
            </p:cNvPr>
            <p:cNvSpPr/>
            <p:nvPr/>
          </p:nvSpPr>
          <p:spPr>
            <a:xfrm>
              <a:off x="3074655" y="4999777"/>
              <a:ext cx="473929" cy="1330037"/>
            </a:xfrm>
            <a:custGeom>
              <a:avLst/>
              <a:gdLst>
                <a:gd name="connsiteX0" fmla="*/ 0 w 473929"/>
                <a:gd name="connsiteY0" fmla="*/ 0 h 1330037"/>
                <a:gd name="connsiteX1" fmla="*/ 467591 w 473929"/>
                <a:gd name="connsiteY1" fmla="*/ 571500 h 1330037"/>
                <a:gd name="connsiteX2" fmla="*/ 259773 w 473929"/>
                <a:gd name="connsiteY2" fmla="*/ 1330037 h 13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3929" h="1330037">
                  <a:moveTo>
                    <a:pt x="0" y="0"/>
                  </a:moveTo>
                  <a:cubicBezTo>
                    <a:pt x="212148" y="174913"/>
                    <a:pt x="424296" y="349827"/>
                    <a:pt x="467591" y="571500"/>
                  </a:cubicBezTo>
                  <a:cubicBezTo>
                    <a:pt x="510886" y="793173"/>
                    <a:pt x="320387" y="1193223"/>
                    <a:pt x="259773" y="1330037"/>
                  </a:cubicBezTo>
                </a:path>
              </a:pathLst>
            </a:cu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7A3519A-FB4E-4520-9D64-52D35A03B4C6}"/>
                </a:ext>
              </a:extLst>
            </p:cNvPr>
            <p:cNvSpPr txBox="1"/>
            <p:nvPr/>
          </p:nvSpPr>
          <p:spPr>
            <a:xfrm>
              <a:off x="2923812" y="46561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87258D4-1455-48F2-BF16-FF21471E4B5D}"/>
              </a:ext>
            </a:extLst>
          </p:cNvPr>
          <p:cNvGrpSpPr/>
          <p:nvPr/>
        </p:nvGrpSpPr>
        <p:grpSpPr>
          <a:xfrm>
            <a:off x="2811850" y="4525575"/>
            <a:ext cx="619003" cy="1967299"/>
            <a:chOff x="3632732" y="4362515"/>
            <a:chExt cx="619003" cy="1967299"/>
          </a:xfrm>
        </p:grpSpPr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7CEE07B1-71F7-4D89-8284-8C9FF5CF1726}"/>
                </a:ext>
              </a:extLst>
            </p:cNvPr>
            <p:cNvSpPr/>
            <p:nvPr/>
          </p:nvSpPr>
          <p:spPr>
            <a:xfrm>
              <a:off x="3777806" y="4686991"/>
              <a:ext cx="473929" cy="1642823"/>
            </a:xfrm>
            <a:custGeom>
              <a:avLst/>
              <a:gdLst>
                <a:gd name="connsiteX0" fmla="*/ 0 w 473929"/>
                <a:gd name="connsiteY0" fmla="*/ 0 h 1330037"/>
                <a:gd name="connsiteX1" fmla="*/ 467591 w 473929"/>
                <a:gd name="connsiteY1" fmla="*/ 571500 h 1330037"/>
                <a:gd name="connsiteX2" fmla="*/ 259773 w 473929"/>
                <a:gd name="connsiteY2" fmla="*/ 1330037 h 13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3929" h="1330037">
                  <a:moveTo>
                    <a:pt x="0" y="0"/>
                  </a:moveTo>
                  <a:cubicBezTo>
                    <a:pt x="212148" y="174913"/>
                    <a:pt x="424296" y="349827"/>
                    <a:pt x="467591" y="571500"/>
                  </a:cubicBezTo>
                  <a:cubicBezTo>
                    <a:pt x="510886" y="793173"/>
                    <a:pt x="320387" y="1193223"/>
                    <a:pt x="259773" y="1330037"/>
                  </a:cubicBezTo>
                </a:path>
              </a:pathLst>
            </a:cu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C0D31B4-CAD1-4839-BBD2-081967DADF98}"/>
                </a:ext>
              </a:extLst>
            </p:cNvPr>
            <p:cNvSpPr txBox="1"/>
            <p:nvPr/>
          </p:nvSpPr>
          <p:spPr>
            <a:xfrm>
              <a:off x="3632732" y="43625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98AD1DF-2C16-42D4-BE31-EF1A685726C2}"/>
              </a:ext>
            </a:extLst>
          </p:cNvPr>
          <p:cNvGrpSpPr/>
          <p:nvPr/>
        </p:nvGrpSpPr>
        <p:grpSpPr>
          <a:xfrm>
            <a:off x="3554151" y="4315538"/>
            <a:ext cx="624772" cy="2173850"/>
            <a:chOff x="4375033" y="4152478"/>
            <a:chExt cx="624772" cy="2173850"/>
          </a:xfrm>
        </p:grpSpPr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E4E3C27F-9F51-4E82-A143-1B28C7F4D371}"/>
                </a:ext>
              </a:extLst>
            </p:cNvPr>
            <p:cNvSpPr/>
            <p:nvPr/>
          </p:nvSpPr>
          <p:spPr>
            <a:xfrm>
              <a:off x="4525876" y="4480174"/>
              <a:ext cx="473929" cy="1846154"/>
            </a:xfrm>
            <a:custGeom>
              <a:avLst/>
              <a:gdLst>
                <a:gd name="connsiteX0" fmla="*/ 0 w 473929"/>
                <a:gd name="connsiteY0" fmla="*/ 0 h 1330037"/>
                <a:gd name="connsiteX1" fmla="*/ 467591 w 473929"/>
                <a:gd name="connsiteY1" fmla="*/ 571500 h 1330037"/>
                <a:gd name="connsiteX2" fmla="*/ 259773 w 473929"/>
                <a:gd name="connsiteY2" fmla="*/ 1330037 h 13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3929" h="1330037">
                  <a:moveTo>
                    <a:pt x="0" y="0"/>
                  </a:moveTo>
                  <a:cubicBezTo>
                    <a:pt x="212148" y="174913"/>
                    <a:pt x="424296" y="349827"/>
                    <a:pt x="467591" y="571500"/>
                  </a:cubicBezTo>
                  <a:cubicBezTo>
                    <a:pt x="510886" y="793173"/>
                    <a:pt x="320387" y="1193223"/>
                    <a:pt x="259773" y="1330037"/>
                  </a:cubicBezTo>
                </a:path>
              </a:pathLst>
            </a:cu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E8AF8FBF-90E1-42CD-86C6-94E63A6ED560}"/>
                </a:ext>
              </a:extLst>
            </p:cNvPr>
            <p:cNvSpPr txBox="1"/>
            <p:nvPr/>
          </p:nvSpPr>
          <p:spPr>
            <a:xfrm>
              <a:off x="4375033" y="415247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49</a:t>
              </a:r>
            </a:p>
          </p:txBody>
        </p:sp>
      </p:grp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BEAA8A45-335D-4E1E-99F5-20C173CE539B}"/>
              </a:ext>
            </a:extLst>
          </p:cNvPr>
          <p:cNvSpPr/>
          <p:nvPr/>
        </p:nvSpPr>
        <p:spPr>
          <a:xfrm>
            <a:off x="4490832" y="4315538"/>
            <a:ext cx="473929" cy="2173850"/>
          </a:xfrm>
          <a:custGeom>
            <a:avLst/>
            <a:gdLst>
              <a:gd name="connsiteX0" fmla="*/ 0 w 473929"/>
              <a:gd name="connsiteY0" fmla="*/ 0 h 1330037"/>
              <a:gd name="connsiteX1" fmla="*/ 467591 w 473929"/>
              <a:gd name="connsiteY1" fmla="*/ 571500 h 1330037"/>
              <a:gd name="connsiteX2" fmla="*/ 259773 w 473929"/>
              <a:gd name="connsiteY2" fmla="*/ 1330037 h 13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929" h="1330037">
                <a:moveTo>
                  <a:pt x="0" y="0"/>
                </a:moveTo>
                <a:cubicBezTo>
                  <a:pt x="212148" y="174913"/>
                  <a:pt x="424296" y="349827"/>
                  <a:pt x="467591" y="571500"/>
                </a:cubicBezTo>
                <a:cubicBezTo>
                  <a:pt x="510886" y="793173"/>
                  <a:pt x="320387" y="1193223"/>
                  <a:pt x="259773" y="1330037"/>
                </a:cubicBez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3DCA901-A724-4E4D-B00A-F8B614BBE87C}"/>
              </a:ext>
            </a:extLst>
          </p:cNvPr>
          <p:cNvSpPr txBox="1"/>
          <p:nvPr/>
        </p:nvSpPr>
        <p:spPr>
          <a:xfrm>
            <a:off x="6873253" y="53199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174193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46" grpId="0"/>
      <p:bldP spid="46" grpId="1"/>
      <p:bldP spid="69" grpId="0" animBg="1"/>
      <p:bldP spid="70" grpId="0"/>
      <p:bldP spid="7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56225-0AA7-4CDB-8C74-EDBC894A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SSSP in positive weight graphs via extension of BFS</a:t>
            </a:r>
            <a:br>
              <a:rPr lang="en-US" dirty="0"/>
            </a:br>
            <a:r>
              <a:rPr lang="en-US" dirty="0"/>
              <a:t>Dijkstra's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74FF9-5DAE-47C7-9901-1CF764B61E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263193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Extension of BFS for SSSP in positive weight graphs</a:t>
                </a:r>
                <a:r>
                  <a:rPr lang="en-US" sz="2400" dirty="0"/>
                  <a:t>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Imagine we have an alarm clock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each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Alarm for source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goes off at time 0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goes off, 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2">
                        <a:lumMod val="75000"/>
                      </a:schemeClr>
                    </a:solidFill>
                  </a:rPr>
                  <a:t>How to implement the “alarm clock”?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rgbClr val="C00000"/>
                    </a:solidFill>
                  </a:rPr>
                  <a:t>Use priority queue (such as binary heap).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74FF9-5DAE-47C7-9901-1CF764B61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2631930"/>
              </a:xfrm>
              <a:blipFill>
                <a:blip r:embed="rId3"/>
                <a:stretch>
                  <a:fillRect l="-931" t="-3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250D9AC8-3F48-4913-8CB4-04871225E994}"/>
              </a:ext>
            </a:extLst>
          </p:cNvPr>
          <p:cNvSpPr/>
          <p:nvPr/>
        </p:nvSpPr>
        <p:spPr>
          <a:xfrm>
            <a:off x="628650" y="3647209"/>
            <a:ext cx="4649932" cy="2845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DijkstraSSSP</a:t>
            </a:r>
            <a:r>
              <a:rPr lang="en-GB" sz="1600" b="1" u="sng" dirty="0">
                <a:solidFill>
                  <a:schemeClr val="tx1"/>
                </a:solidFill>
              </a:rPr>
              <a:t>(G,s):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u in V)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=INF,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u.parent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=NIL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priority queue Q based on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Q.ExtractMin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v.parent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Q.DecreaseKey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231E1AC-BE3E-4459-B8B8-3B70B3F60586}"/>
              </a:ext>
            </a:extLst>
          </p:cNvPr>
          <p:cNvGrpSpPr/>
          <p:nvPr/>
        </p:nvGrpSpPr>
        <p:grpSpPr>
          <a:xfrm>
            <a:off x="5841461" y="3782559"/>
            <a:ext cx="2739660" cy="2710315"/>
            <a:chOff x="5912561" y="3429001"/>
            <a:chExt cx="2739660" cy="271031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1B844925-44D9-4B17-B6AF-3A39B6AE4B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7886" y="3429001"/>
              <a:ext cx="1527464" cy="203661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C86F2B0-B6E6-4987-A68E-5A4ABCCEF26C}"/>
                </a:ext>
              </a:extLst>
            </p:cNvPr>
            <p:cNvSpPr txBox="1"/>
            <p:nvPr/>
          </p:nvSpPr>
          <p:spPr>
            <a:xfrm>
              <a:off x="5912561" y="5585318"/>
              <a:ext cx="273966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Edsger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W. Dijkstra (1930-2002)</a:t>
              </a:r>
            </a:p>
            <a:p>
              <a:pPr algn="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ACM Turing Award Recipient</a:t>
              </a:r>
            </a:p>
          </p:txBody>
        </p:sp>
      </p:grp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C70B4115-5CDB-4595-91B5-85A79B2AD511}"/>
              </a:ext>
            </a:extLst>
          </p:cNvPr>
          <p:cNvSpPr/>
          <p:nvPr/>
        </p:nvSpPr>
        <p:spPr>
          <a:xfrm>
            <a:off x="2389909" y="4189621"/>
            <a:ext cx="1039091" cy="28886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4E377B-7AEB-4F42-A20A-EB77B7087075}"/>
              </a:ext>
            </a:extLst>
          </p:cNvPr>
          <p:cNvSpPr txBox="1"/>
          <p:nvPr/>
        </p:nvSpPr>
        <p:spPr>
          <a:xfrm>
            <a:off x="3351901" y="3591942"/>
            <a:ext cx="19266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Shortest-path Tree</a:t>
            </a:r>
          </a:p>
          <a:p>
            <a:r>
              <a:rPr lang="en-US" sz="1600" dirty="0">
                <a:solidFill>
                  <a:srgbClr val="C00000"/>
                </a:solidFill>
              </a:rPr>
              <a:t>(Similar to BFS tree.)</a:t>
            </a:r>
          </a:p>
        </p:txBody>
      </p:sp>
    </p:spTree>
    <p:extLst>
      <p:ext uri="{BB962C8B-B14F-4D97-AF65-F5344CB8AC3E}">
        <p14:creationId xmlns:p14="http://schemas.microsoft.com/office/powerpoint/2010/main" val="157833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1" grpId="0" animBg="1"/>
      <p:bldP spid="47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56225-0AA7-4CDB-8C74-EDBC894A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SSSP in positive weight graphs via extension of BFS</a:t>
            </a:r>
            <a:br>
              <a:rPr lang="en-US" dirty="0"/>
            </a:br>
            <a:r>
              <a:rPr lang="en-US" dirty="0"/>
              <a:t>Dijkstra's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74FF9-5DAE-47C7-9901-1CF764B61E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Correctness of Dijkstra’s algorithm?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Similar to the correctness proof of BFS.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Efficiency of Dijkstra’s algorithm?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func>
                          <m:func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when using a binary heap.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74FF9-5DAE-47C7-9901-1CF764B61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  <a:blipFill>
                <a:blip r:embed="rId3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250D9AC8-3F48-4913-8CB4-04871225E994}"/>
              </a:ext>
            </a:extLst>
          </p:cNvPr>
          <p:cNvSpPr/>
          <p:nvPr/>
        </p:nvSpPr>
        <p:spPr>
          <a:xfrm>
            <a:off x="2247034" y="3647209"/>
            <a:ext cx="4649932" cy="2845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DijkstraSSSP</a:t>
            </a:r>
            <a:r>
              <a:rPr lang="en-GB" sz="1600" b="1" u="sng" dirty="0">
                <a:solidFill>
                  <a:schemeClr val="tx1"/>
                </a:solidFill>
              </a:rPr>
              <a:t>(G,s):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u in V)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=INF,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u.parent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=NIL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priority queue Q based on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Q.ExtractMin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v.parent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Q.DecreaseKey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1881A12-3E05-4A54-BC65-E22322E10E5A}"/>
              </a:ext>
            </a:extLst>
          </p:cNvPr>
          <p:cNvSpPr/>
          <p:nvPr/>
        </p:nvSpPr>
        <p:spPr>
          <a:xfrm>
            <a:off x="2504209" y="4179230"/>
            <a:ext cx="3117273" cy="28886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3388B1E-FEFD-4D8B-B9A0-F16D1FF7912E}"/>
                  </a:ext>
                </a:extLst>
              </p:cNvPr>
              <p:cNvSpPr txBox="1"/>
              <p:nvPr/>
            </p:nvSpPr>
            <p:spPr>
              <a:xfrm>
                <a:off x="4894167" y="3809898"/>
                <a:ext cx="1389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total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3388B1E-FEFD-4D8B-B9A0-F16D1FF79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167" y="3809898"/>
                <a:ext cx="1389098" cy="369332"/>
              </a:xfrm>
              <a:prstGeom prst="rect">
                <a:avLst/>
              </a:prstGeom>
              <a:blipFill>
                <a:blip r:embed="rId4"/>
                <a:stretch>
                  <a:fillRect t="-9836" r="-39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A097E6C-871F-45FB-9666-0329A2829D52}"/>
              </a:ext>
            </a:extLst>
          </p:cNvPr>
          <p:cNvSpPr/>
          <p:nvPr/>
        </p:nvSpPr>
        <p:spPr>
          <a:xfrm>
            <a:off x="2504210" y="5063907"/>
            <a:ext cx="2389958" cy="28886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CBAF86-4A86-4F85-824C-9DB989AEDD62}"/>
                  </a:ext>
                </a:extLst>
              </p:cNvPr>
              <p:cNvSpPr txBox="1"/>
              <p:nvPr/>
            </p:nvSpPr>
            <p:spPr>
              <a:xfrm>
                <a:off x="4894167" y="4879240"/>
                <a:ext cx="1901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total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CBAF86-4A86-4F85-824C-9DB989AED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167" y="4879240"/>
                <a:ext cx="1901226" cy="369332"/>
              </a:xfrm>
              <a:prstGeom prst="rect">
                <a:avLst/>
              </a:prstGeom>
              <a:blipFill>
                <a:blip r:embed="rId5"/>
                <a:stretch>
                  <a:fillRect t="-8197" r="-25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DC5B711-2EC6-41CB-ADA1-61A6D8AA849F}"/>
              </a:ext>
            </a:extLst>
          </p:cNvPr>
          <p:cNvSpPr/>
          <p:nvPr/>
        </p:nvSpPr>
        <p:spPr>
          <a:xfrm>
            <a:off x="2791692" y="5555692"/>
            <a:ext cx="3588326" cy="86892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556296-F191-4731-B0D2-D39755FCDB0E}"/>
                  </a:ext>
                </a:extLst>
              </p:cNvPr>
              <p:cNvSpPr txBox="1"/>
              <p:nvPr/>
            </p:nvSpPr>
            <p:spPr>
              <a:xfrm>
                <a:off x="4962536" y="5990975"/>
                <a:ext cx="1962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total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556296-F191-4731-B0D2-D39755FCD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536" y="5990975"/>
                <a:ext cx="1962140" cy="369332"/>
              </a:xfrm>
              <a:prstGeom prst="rect">
                <a:avLst/>
              </a:prstGeom>
              <a:blipFill>
                <a:blip r:embed="rId6"/>
                <a:stretch>
                  <a:fillRect t="-10000" r="-279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50B5696-70F8-4DA1-9137-56EB68FA2F66}"/>
              </a:ext>
            </a:extLst>
          </p:cNvPr>
          <p:cNvSpPr/>
          <p:nvPr/>
        </p:nvSpPr>
        <p:spPr>
          <a:xfrm>
            <a:off x="2271843" y="4643461"/>
            <a:ext cx="4523550" cy="259914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C83E319-7900-419D-969C-70729BC09445}"/>
                  </a:ext>
                </a:extLst>
              </p:cNvPr>
              <p:cNvSpPr txBox="1"/>
              <p:nvPr/>
            </p:nvSpPr>
            <p:spPr>
              <a:xfrm>
                <a:off x="5588716" y="4293531"/>
                <a:ext cx="1389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total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C83E319-7900-419D-969C-70729BC09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716" y="4293531"/>
                <a:ext cx="1389098" cy="369332"/>
              </a:xfrm>
              <a:prstGeom prst="rect">
                <a:avLst/>
              </a:prstGeom>
              <a:blipFill>
                <a:blip r:embed="rId7"/>
                <a:stretch>
                  <a:fillRect t="-8197" r="-39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59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3" grpId="0" animBg="1"/>
      <p:bldP spid="14" grpId="0"/>
      <p:bldP spid="15" grpId="0" animBg="1"/>
      <p:bldP spid="1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2997</TotalTime>
  <Words>3328</Words>
  <Application>Microsoft Office PowerPoint</Application>
  <PresentationFormat>On-screen Show (4:3)</PresentationFormat>
  <Paragraphs>426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Cambria Math</vt:lpstr>
      <vt:lpstr>Arial</vt:lpstr>
      <vt:lpstr>Courier New</vt:lpstr>
      <vt:lpstr>Calibri</vt:lpstr>
      <vt:lpstr>Calibri Light</vt:lpstr>
      <vt:lpstr>Office 主题​​</vt:lpstr>
      <vt:lpstr>Single-Source Shortest Path</vt:lpstr>
      <vt:lpstr>The Shortest Path Problem</vt:lpstr>
      <vt:lpstr>Single-Source Shortest Path (SSSP)</vt:lpstr>
      <vt:lpstr>SSSP in unit weight graphs</vt:lpstr>
      <vt:lpstr>SSSP in positive weight graphs</vt:lpstr>
      <vt:lpstr>SSSP in positive weight graphs</vt:lpstr>
      <vt:lpstr>SSSP in positive weight graphs Extension of the BFS algorithm</vt:lpstr>
      <vt:lpstr>SSSP in positive weight graphs via extension of BFS Dijkstra's algorithm</vt:lpstr>
      <vt:lpstr>SSSP in positive weight graphs via extension of BFS Dijkstra's algorithm</vt:lpstr>
      <vt:lpstr>Alternative derivation of Dijkstra’s alg.</vt:lpstr>
      <vt:lpstr>Alternative derivation of Dijkstra’s alg.</vt:lpstr>
      <vt:lpstr>PowerPoint Presentation</vt:lpstr>
      <vt:lpstr>PowerPoint Presentation</vt:lpstr>
      <vt:lpstr>DFS, BFS, Prim, Dijkstra, and others…</vt:lpstr>
      <vt:lpstr>SSSP in graphs with negative weights</vt:lpstr>
      <vt:lpstr>SSSP in graphs with negative weights</vt:lpstr>
      <vt:lpstr>SSSP in graphs with negative weights</vt:lpstr>
      <vt:lpstr>SSSP in graphs with negative weights</vt:lpstr>
      <vt:lpstr>SSSP in directed graphs with negative weights The Bellman-Ford Algorithm</vt:lpstr>
      <vt:lpstr>PowerPoint Presentation</vt:lpstr>
      <vt:lpstr>SSSP in directed graphs with negative weights The Bellman-Ford Algorithm</vt:lpstr>
      <vt:lpstr>SSSP in DAG (with negative weights)</vt:lpstr>
      <vt:lpstr>PowerPoint Presentation</vt:lpstr>
      <vt:lpstr>Application of SSSP in DAG Computing Critical Path</vt:lpstr>
      <vt:lpstr>Summary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Single-Source Shortest Path</dc:title>
  <dc:creator>Chaodong</dc:creator>
  <cp:lastModifiedBy>ZHENG Chaodong</cp:lastModifiedBy>
  <cp:revision>73</cp:revision>
  <dcterms:created xsi:type="dcterms:W3CDTF">2019-11-23T13:52:36Z</dcterms:created>
  <dcterms:modified xsi:type="dcterms:W3CDTF">2021-12-08T15:11:52Z</dcterms:modified>
</cp:coreProperties>
</file>