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048589"/>
            <a:ext cx="7477601" cy="208311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Unlocking the Power of IoT Sensors for Parking Space Occupancy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833199" y="4464963"/>
            <a:ext cx="747760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the potential of ultrasonic sensors in detecting parking space occupancy and learn how to collect and transmit data using Python scripts on Raspberry Pi.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299686" y="5786557"/>
            <a:ext cx="1525310" cy="3888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185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Hano MJ</a:t>
            </a:r>
            <a:endParaRPr lang="en-US" sz="218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253133"/>
            <a:ext cx="444388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</a:t>
            </a:r>
            <a:endParaRPr lang="en-US" sz="4375" dirty="0"/>
          </a:p>
        </p:txBody>
      </p:sp>
      <p:sp>
        <p:nvSpPr>
          <p:cNvPr id="5" name="Shape 3"/>
          <p:cNvSpPr/>
          <p:nvPr/>
        </p:nvSpPr>
        <p:spPr>
          <a:xfrm>
            <a:off x="833199" y="24543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01554" y="2496026"/>
            <a:ext cx="163235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5" dirty="0"/>
          </a:p>
        </p:txBody>
      </p:sp>
      <p:sp>
        <p:nvSpPr>
          <p:cNvPr id="7" name="Text 5"/>
          <p:cNvSpPr/>
          <p:nvPr/>
        </p:nvSpPr>
        <p:spPr>
          <a:xfrm>
            <a:off x="1555313" y="2530673"/>
            <a:ext cx="2905601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Purpose of the Presentation</a:t>
            </a:r>
            <a:endParaRPr lang="en-US" sz="2185" dirty="0"/>
          </a:p>
        </p:txBody>
      </p:sp>
      <p:sp>
        <p:nvSpPr>
          <p:cNvPr id="8" name="Text 6"/>
          <p:cNvSpPr/>
          <p:nvPr/>
        </p:nvSpPr>
        <p:spPr>
          <a:xfrm>
            <a:off x="1555313" y="3447217"/>
            <a:ext cx="2905601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 the capabilities of IoT sensors and their application in the context of parking space occupancy monitoring.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683085" y="24543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4832390" y="2496026"/>
            <a:ext cx="201335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5" dirty="0"/>
          </a:p>
        </p:txBody>
      </p:sp>
      <p:sp>
        <p:nvSpPr>
          <p:cNvPr id="11" name="Text 9"/>
          <p:cNvSpPr/>
          <p:nvPr/>
        </p:nvSpPr>
        <p:spPr>
          <a:xfrm>
            <a:off x="5405199" y="2530673"/>
            <a:ext cx="2905601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Overview of IoT Sensors</a:t>
            </a:r>
            <a:endParaRPr lang="en-US" sz="2185" dirty="0"/>
          </a:p>
        </p:txBody>
      </p:sp>
      <p:sp>
        <p:nvSpPr>
          <p:cNvPr id="12" name="Text 10"/>
          <p:cNvSpPr/>
          <p:nvPr/>
        </p:nvSpPr>
        <p:spPr>
          <a:xfrm>
            <a:off x="5405199" y="3447217"/>
            <a:ext cx="2905601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the different types of IoT sensors and their wide-ranging applications in various industries.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310959" y="24545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8456454" y="2454275"/>
            <a:ext cx="208955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5" dirty="0"/>
          </a:p>
        </p:txBody>
      </p:sp>
      <p:sp>
        <p:nvSpPr>
          <p:cNvPr id="15" name="Text 13"/>
          <p:cNvSpPr/>
          <p:nvPr/>
        </p:nvSpPr>
        <p:spPr>
          <a:xfrm>
            <a:off x="9036883" y="2453997"/>
            <a:ext cx="4252079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Importance of Ultrasonic Sensors</a:t>
            </a:r>
            <a:endParaRPr lang="en-US" sz="2185" dirty="0"/>
          </a:p>
        </p:txBody>
      </p:sp>
      <p:sp>
        <p:nvSpPr>
          <p:cNvPr id="16" name="Text 14"/>
          <p:cNvSpPr/>
          <p:nvPr/>
        </p:nvSpPr>
        <p:spPr>
          <a:xfrm>
            <a:off x="9036883" y="3447534"/>
            <a:ext cx="6755487" cy="710803"/>
          </a:xfrm>
          <a:prstGeom prst="rect">
            <a:avLst/>
          </a:prstGeom>
          <a:noFill/>
        </p:spPr>
        <p:txBody>
          <a:bodyPr wrap="square" rtlCol="0" anchor="t" anchorCtr="0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Delve into the unique advantages of ultrasonic </a:t>
            </a:r>
            <a:endParaRPr lang="en-US" sz="1750" kern="0" spc="-35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sensors and why they are well-suited for </a:t>
            </a:r>
            <a:endParaRPr lang="en-US" sz="1750" kern="0" spc="-35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parking space occupancy detection.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454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199084" y="593288"/>
            <a:ext cx="10232231" cy="134612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40" b="1" kern="0" spc="-12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Configuring IoT Sensors for Parking Space Occupancy</a:t>
            </a:r>
            <a:endParaRPr lang="en-US" sz="4240" dirty="0"/>
          </a:p>
        </p:txBody>
      </p:sp>
      <p:sp>
        <p:nvSpPr>
          <p:cNvPr id="5" name="Shape 3"/>
          <p:cNvSpPr/>
          <p:nvPr/>
        </p:nvSpPr>
        <p:spPr>
          <a:xfrm>
            <a:off x="7293769" y="2370177"/>
            <a:ext cx="42982" cy="5266015"/>
          </a:xfrm>
          <a:prstGeom prst="rect">
            <a:avLst/>
          </a:prstGeom>
          <a:solidFill>
            <a:srgbClr val="B5B7E3"/>
          </a:solidFill>
        </p:spPr>
      </p:sp>
      <p:sp>
        <p:nvSpPr>
          <p:cNvPr id="6" name="Shape 4"/>
          <p:cNvSpPr/>
          <p:nvPr/>
        </p:nvSpPr>
        <p:spPr>
          <a:xfrm>
            <a:off x="7557492" y="2759214"/>
            <a:ext cx="753904" cy="42982"/>
          </a:xfrm>
          <a:prstGeom prst="rect">
            <a:avLst/>
          </a:prstGeom>
          <a:solidFill>
            <a:srgbClr val="B5B7E3"/>
          </a:solidFill>
        </p:spPr>
      </p:sp>
      <p:sp>
        <p:nvSpPr>
          <p:cNvPr id="7" name="Shape 5"/>
          <p:cNvSpPr/>
          <p:nvPr/>
        </p:nvSpPr>
        <p:spPr>
          <a:xfrm>
            <a:off x="7072908" y="2538532"/>
            <a:ext cx="484584" cy="484584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13454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41143" y="2578894"/>
            <a:ext cx="148114" cy="40386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180"/>
              </a:lnSpc>
              <a:buNone/>
            </a:pPr>
            <a:r>
              <a:rPr lang="en-US" sz="2545" b="1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545" dirty="0"/>
          </a:p>
        </p:txBody>
      </p:sp>
      <p:sp>
        <p:nvSpPr>
          <p:cNvPr id="9" name="Text 7"/>
          <p:cNvSpPr/>
          <p:nvPr/>
        </p:nvSpPr>
        <p:spPr>
          <a:xfrm>
            <a:off x="8499991" y="2585561"/>
            <a:ext cx="3931325" cy="6731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20" b="1" kern="0" spc="-6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Explanation of the Configuration Process</a:t>
            </a:r>
            <a:endParaRPr lang="en-US" sz="2120" dirty="0"/>
          </a:p>
        </p:txBody>
      </p:sp>
      <p:sp>
        <p:nvSpPr>
          <p:cNvPr id="10" name="Text 8"/>
          <p:cNvSpPr/>
          <p:nvPr/>
        </p:nvSpPr>
        <p:spPr>
          <a:xfrm>
            <a:off x="8499991" y="3474125"/>
            <a:ext cx="3931325" cy="103370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15"/>
              </a:lnSpc>
              <a:buNone/>
            </a:pPr>
            <a:r>
              <a:rPr lang="en-US" sz="1695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Step-by-step guide on setting up and calibrating IoT sensors to accurately detect parking space occupancy.</a:t>
            </a:r>
            <a:endParaRPr lang="en-US" sz="1695" dirty="0"/>
          </a:p>
        </p:txBody>
      </p:sp>
      <p:sp>
        <p:nvSpPr>
          <p:cNvPr id="11" name="Shape 9"/>
          <p:cNvSpPr/>
          <p:nvPr/>
        </p:nvSpPr>
        <p:spPr>
          <a:xfrm>
            <a:off x="6319004" y="3836253"/>
            <a:ext cx="753904" cy="42982"/>
          </a:xfrm>
          <a:prstGeom prst="rect">
            <a:avLst/>
          </a:prstGeom>
          <a:solidFill>
            <a:srgbClr val="B5B7E3"/>
          </a:solidFill>
        </p:spPr>
      </p:sp>
      <p:sp>
        <p:nvSpPr>
          <p:cNvPr id="12" name="Shape 10"/>
          <p:cNvSpPr/>
          <p:nvPr/>
        </p:nvSpPr>
        <p:spPr>
          <a:xfrm>
            <a:off x="7072908" y="3615571"/>
            <a:ext cx="484584" cy="484584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13454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8283" y="3655933"/>
            <a:ext cx="193834" cy="40386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180"/>
              </a:lnSpc>
              <a:buNone/>
            </a:pPr>
            <a:r>
              <a:rPr lang="en-US" sz="2545" b="1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545" dirty="0"/>
          </a:p>
        </p:txBody>
      </p:sp>
      <p:sp>
        <p:nvSpPr>
          <p:cNvPr id="14" name="Text 12"/>
          <p:cNvSpPr/>
          <p:nvPr/>
        </p:nvSpPr>
        <p:spPr>
          <a:xfrm>
            <a:off x="2199084" y="3662601"/>
            <a:ext cx="3931325" cy="6731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2120" b="1" kern="0" spc="-6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 of Using Ultrasonic Sensors</a:t>
            </a:r>
            <a:endParaRPr lang="en-US" sz="2120" dirty="0"/>
          </a:p>
        </p:txBody>
      </p:sp>
      <p:sp>
        <p:nvSpPr>
          <p:cNvPr id="15" name="Text 13"/>
          <p:cNvSpPr/>
          <p:nvPr/>
        </p:nvSpPr>
        <p:spPr>
          <a:xfrm>
            <a:off x="2199084" y="4551164"/>
            <a:ext cx="3931325" cy="13782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715"/>
              </a:lnSpc>
              <a:buNone/>
            </a:pPr>
            <a:r>
              <a:rPr lang="en-US" sz="1695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the advantages of ultrasonic sensors in terms of accuracy, reliability, and ease of installation for parking space monitoring.</a:t>
            </a:r>
            <a:endParaRPr lang="en-US" sz="1695" dirty="0"/>
          </a:p>
        </p:txBody>
      </p:sp>
      <p:sp>
        <p:nvSpPr>
          <p:cNvPr id="16" name="Shape 14"/>
          <p:cNvSpPr/>
          <p:nvPr/>
        </p:nvSpPr>
        <p:spPr>
          <a:xfrm>
            <a:off x="7557492" y="5327630"/>
            <a:ext cx="753904" cy="42982"/>
          </a:xfrm>
          <a:prstGeom prst="rect">
            <a:avLst/>
          </a:prstGeom>
          <a:solidFill>
            <a:srgbClr val="B5B7E3"/>
          </a:solidFill>
        </p:spPr>
      </p:sp>
      <p:sp>
        <p:nvSpPr>
          <p:cNvPr id="17" name="Shape 15"/>
          <p:cNvSpPr/>
          <p:nvPr/>
        </p:nvSpPr>
        <p:spPr>
          <a:xfrm>
            <a:off x="7072908" y="5106948"/>
            <a:ext cx="484584" cy="484584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13454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10663" y="5147310"/>
            <a:ext cx="209074" cy="40386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180"/>
              </a:lnSpc>
              <a:buNone/>
            </a:pPr>
            <a:r>
              <a:rPr lang="en-US" sz="2545" b="1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545" dirty="0"/>
          </a:p>
        </p:txBody>
      </p:sp>
      <p:sp>
        <p:nvSpPr>
          <p:cNvPr id="19" name="Text 17"/>
          <p:cNvSpPr/>
          <p:nvPr/>
        </p:nvSpPr>
        <p:spPr>
          <a:xfrm>
            <a:off x="8499991" y="5153978"/>
            <a:ext cx="3931325" cy="6731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20" b="1" kern="0" spc="-6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Monitoring and Analytics</a:t>
            </a:r>
            <a:endParaRPr lang="en-US" sz="2120" dirty="0"/>
          </a:p>
        </p:txBody>
      </p:sp>
      <p:sp>
        <p:nvSpPr>
          <p:cNvPr id="20" name="Text 18"/>
          <p:cNvSpPr/>
          <p:nvPr/>
        </p:nvSpPr>
        <p:spPr>
          <a:xfrm>
            <a:off x="8499991" y="6042541"/>
            <a:ext cx="3931325" cy="13782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15"/>
              </a:lnSpc>
              <a:buNone/>
            </a:pPr>
            <a:r>
              <a:rPr lang="en-US" sz="1695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how configured IoT sensors provide valuable data for real-time monitoring and analytics of parking space utilization.</a:t>
            </a:r>
            <a:endParaRPr lang="en-US" sz="169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195473" y="193080"/>
            <a:ext cx="9935766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Writing Python Scripts on Raspberry Pi</a:t>
            </a:r>
            <a:endParaRPr lang="en-US" sz="4375" dirty="0"/>
          </a:p>
        </p:txBody>
      </p:sp>
      <p:sp>
        <p:nvSpPr>
          <p:cNvPr id="8" name="Text 6"/>
          <p:cNvSpPr/>
          <p:nvPr/>
        </p:nvSpPr>
        <p:spPr>
          <a:xfrm>
            <a:off x="7593806" y="4634151"/>
            <a:ext cx="500622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" y="960755"/>
            <a:ext cx="14622145" cy="7337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190274"/>
            <a:ext cx="10554414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Sending Data to the Cloud or Mobile App Server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2037993" y="4134445"/>
            <a:ext cx="4042529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5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Methods for Sending Data</a:t>
            </a:r>
            <a:endParaRPr lang="en-US" sz="2625" dirty="0"/>
          </a:p>
        </p:txBody>
      </p:sp>
      <p:sp>
        <p:nvSpPr>
          <p:cNvPr id="6" name="Text 4"/>
          <p:cNvSpPr/>
          <p:nvPr/>
        </p:nvSpPr>
        <p:spPr>
          <a:xfrm>
            <a:off x="2037993" y="4773097"/>
            <a:ext cx="500622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different methods to transmit parking space occupancy data from Raspberry Pi to the cloud or mobile app server.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4134445"/>
            <a:ext cx="4734044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5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Pros and Cons of Each Method</a:t>
            </a:r>
            <a:endParaRPr lang="en-US" sz="2625" dirty="0"/>
          </a:p>
        </p:txBody>
      </p:sp>
      <p:sp>
        <p:nvSpPr>
          <p:cNvPr id="8" name="Text 6"/>
          <p:cNvSpPr/>
          <p:nvPr/>
        </p:nvSpPr>
        <p:spPr>
          <a:xfrm>
            <a:off x="7593806" y="4773097"/>
            <a:ext cx="500622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Evaluate the advantages and limitations of each data transmission method to determine the most suitable approach for your application.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819275" y="466725"/>
            <a:ext cx="10309225" cy="74612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5" b="1" kern="0" spc="-131" dirty="0">
              <a:solidFill>
                <a:srgbClr val="000000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 algn="ctr">
              <a:lnSpc>
                <a:spcPts val="5470"/>
              </a:lnSpc>
              <a:buNone/>
            </a:pPr>
            <a:r>
              <a:rPr lang="en-GB" altLang="en-US" sz="4375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             </a:t>
            </a:r>
            <a:endParaRPr lang="en-US" sz="4375" dirty="0"/>
          </a:p>
          <a:p>
            <a:pPr marL="0" indent="0" algn="l">
              <a:lnSpc>
                <a:spcPts val="5470"/>
              </a:lnSpc>
              <a:buNone/>
            </a:pPr>
            <a:endParaRPr lang="en-US" sz="4375" dirty="0"/>
          </a:p>
        </p:txBody>
      </p:sp>
      <p:sp>
        <p:nvSpPr>
          <p:cNvPr id="15" name="Text Box 14"/>
          <p:cNvSpPr txBox="1"/>
          <p:nvPr/>
        </p:nvSpPr>
        <p:spPr>
          <a:xfrm>
            <a:off x="1081405" y="1703070"/>
            <a:ext cx="11696065" cy="2136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2400">
                <a:latin typeface="Segoe Print" panose="02000600000000000000" charset="0"/>
                <a:cs typeface="Segoe Print" panose="02000600000000000000" charset="0"/>
              </a:rPr>
              <a:t>hence the python script on Raspberry Pi to collect data from sensors and send it to the cloud or mobile app server is written and successfully executed.</a:t>
            </a:r>
            <a:endParaRPr lang="en-GB" altLang="en-US" sz="2400">
              <a:latin typeface="Segoe Print" panose="02000600000000000000" charset="0"/>
              <a:cs typeface="Segoe Print" panose="02000600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1773</Words>
  <Application>WPS Presentation</Application>
  <PresentationFormat>On-screen Show (16:9)</PresentationFormat>
  <Paragraphs>68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Inter</vt:lpstr>
      <vt:lpstr>Segoe Print</vt:lpstr>
      <vt:lpstr>Inter</vt:lpstr>
      <vt:lpstr>Inter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Hp</cp:lastModifiedBy>
  <cp:revision>3</cp:revision>
  <dcterms:created xsi:type="dcterms:W3CDTF">2023-10-12T10:27:00Z</dcterms:created>
  <dcterms:modified xsi:type="dcterms:W3CDTF">2023-10-16T10:01:42Z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B08E8DA1CF18459C928F18BF46E27C5F_12</vt:lpwstr>
  </property>
  <property fmtid="{D5CDD505-2E9C-101B-9397-08002B2CF9AE}" pid="3" name="KSOProductBuildVer">
    <vt:lpwstr>1033-12.2.0.13266</vt:lpwstr>
  </property>
</Properties>
</file>