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4C8"/>
    <a:srgbClr val="FD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4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847"/>
            <a:ext cx="14630400" cy="8240432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2107269" y="2150668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751511" y="3872185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1210" y="351130"/>
            <a:ext cx="1005839" cy="921224"/>
          </a:xfrm>
        </p:spPr>
        <p:txBody>
          <a:bodyPr/>
          <a:lstStyle>
            <a:lvl1pPr>
              <a:defRPr sz="336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665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847"/>
            <a:ext cx="14630400" cy="8240432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960009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7" y="6643998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6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847"/>
            <a:ext cx="14630400" cy="8240432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276100"/>
            <a:ext cx="10590791" cy="165570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51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847"/>
            <a:ext cx="14630400" cy="8240432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11663326" y="3158178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1152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7954" y="709312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1152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6621"/>
            <a:ext cx="10144687" cy="323789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4" y="4414519"/>
            <a:ext cx="9270926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374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847"/>
            <a:ext cx="14630400" cy="8240432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39682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092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40759"/>
            <a:ext cx="375500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5" y="3832273"/>
            <a:ext cx="3755002" cy="340019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5" y="3124203"/>
            <a:ext cx="377445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5" y="3832274"/>
            <a:ext cx="3774456" cy="3400194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4041" y="3140760"/>
            <a:ext cx="3793235" cy="691513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4041" y="3832274"/>
            <a:ext cx="3797663" cy="340019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896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3" y="5439414"/>
            <a:ext cx="366052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3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4" y="6130929"/>
            <a:ext cx="3660524" cy="1101539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7045" y="5439415"/>
            <a:ext cx="3656119" cy="781387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6" y="3124200"/>
            <a:ext cx="3229489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2638" y="6220803"/>
            <a:ext cx="3660526" cy="101166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80121" y="5439416"/>
            <a:ext cx="3660526" cy="781385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80122" y="6220801"/>
            <a:ext cx="3660524" cy="101166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65784" y="3124200"/>
            <a:ext cx="0" cy="422111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62286" y="3124200"/>
            <a:ext cx="0" cy="41910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044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168402"/>
            <a:ext cx="10590792" cy="8483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145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847"/>
            <a:ext cx="14630400" cy="8240432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2108" y="1534162"/>
            <a:ext cx="1696720" cy="5698307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2"/>
            <a:ext cx="7497055" cy="569830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53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13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72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847"/>
            <a:ext cx="14630400" cy="8240432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213174"/>
            <a:ext cx="5221228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0" y="3213173"/>
            <a:ext cx="4506455" cy="2740588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1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085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3" y="3815715"/>
            <a:ext cx="5790191" cy="3408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428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724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588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847"/>
            <a:ext cx="14630400" cy="8240432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554480"/>
            <a:ext cx="3351791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6" y="1737360"/>
            <a:ext cx="6228078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6" y="3474721"/>
            <a:ext cx="3351790" cy="3755135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131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847"/>
            <a:ext cx="14630400" cy="8240432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8" y="2031998"/>
            <a:ext cx="4632312" cy="2082802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6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553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847"/>
            <a:ext cx="14630400" cy="8240432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4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10513694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1126" y="7672874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4030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41890" y="417095"/>
            <a:ext cx="13700234" cy="3584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Revolutionizing Parking Space Monitoring with IoT </a:t>
            </a:r>
            <a:r>
              <a:rPr lang="en-US" sz="5249" b="1" kern="0" spc="-157" dirty="0" smtClean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Sensors</a:t>
            </a:r>
          </a:p>
          <a:p>
            <a:pPr marL="0" indent="0" algn="ctr">
              <a:lnSpc>
                <a:spcPts val="6561"/>
              </a:lnSpc>
              <a:buNone/>
            </a:pPr>
            <a:r>
              <a:rPr lang="en-US" sz="5249" kern="0" spc="-157" dirty="0" smtClean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                                                                                                                                                             </a:t>
            </a:r>
            <a:endParaRPr lang="en-US" sz="5249" kern="0" spc="-157" dirty="0">
              <a:solidFill>
                <a:srgbClr val="000000"/>
              </a:solidFill>
              <a:latin typeface="Imprint MT Shadow" panose="04020605060303030202" pitchFamily="82" charset="0"/>
              <a:ea typeface="Inter" pitchFamily="34" charset="-122"/>
              <a:cs typeface="Inter" pitchFamily="34" charset="-120"/>
            </a:endParaRPr>
          </a:p>
          <a:p>
            <a:pPr lvl="1" algn="r">
              <a:lnSpc>
                <a:spcPts val="6561"/>
              </a:lnSpc>
            </a:pPr>
            <a:r>
              <a:rPr lang="en-US" sz="5400" kern="0" spc="-157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         </a:t>
            </a:r>
            <a:r>
              <a:rPr lang="en-US" sz="5400" kern="0" spc="-157" dirty="0" smtClean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By</a:t>
            </a:r>
          </a:p>
          <a:p>
            <a:pPr lvl="1" algn="r">
              <a:lnSpc>
                <a:spcPts val="6561"/>
              </a:lnSpc>
            </a:pPr>
            <a:r>
              <a:rPr lang="en-US" sz="5400" kern="0" spc="-157" dirty="0" smtClean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Hano MJ</a:t>
            </a:r>
            <a:endParaRPr lang="en-US" sz="5400" kern="0" spc="-157" dirty="0" smtClean="0">
              <a:solidFill>
                <a:srgbClr val="000000"/>
              </a:solidFill>
              <a:latin typeface="Imprint MT Shadow" panose="04020605060303030202" pitchFamily="82" charset="0"/>
              <a:ea typeface="Inter" pitchFamily="34" charset="-122"/>
              <a:cs typeface="Inter" pitchFamily="34" charset="-120"/>
            </a:endParaRPr>
          </a:p>
          <a:p>
            <a:pPr lvl="1" algn="r">
              <a:lnSpc>
                <a:spcPts val="6561"/>
              </a:lnSpc>
            </a:pPr>
            <a:r>
              <a:rPr lang="en-US" sz="5400" kern="0" spc="-157" dirty="0" smtClean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                                                                                                                                                                                   </a:t>
            </a:r>
            <a:endParaRPr lang="en-US" sz="5400" kern="0" spc="-157" dirty="0" smtClean="0">
              <a:solidFill>
                <a:srgbClr val="000000"/>
              </a:solidFill>
              <a:latin typeface="Imprint MT Shadow" panose="04020605060303030202" pitchFamily="82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4256603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504480" y="5578197"/>
            <a:ext cx="152531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4" name="Text 2"/>
          <p:cNvSpPr/>
          <p:nvPr/>
        </p:nvSpPr>
        <p:spPr>
          <a:xfrm>
            <a:off x="2479428" y="104989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chemeClr val="bg2">
                    <a:lumMod val="25000"/>
                  </a:schemeClr>
                </a:solidFill>
                <a:latin typeface="Colonna MT" panose="04020805060202030203" pitchFamily="82" charset="0"/>
                <a:ea typeface="Inter" pitchFamily="34" charset="-122"/>
                <a:cs typeface="Inter" pitchFamily="34" charset="-120"/>
              </a:rPr>
              <a:t>Designing the IoT Sensor Deployment </a:t>
            </a:r>
            <a:r>
              <a:rPr lang="en-US" sz="4374" b="1" kern="0" spc="-131" dirty="0" smtClean="0">
                <a:solidFill>
                  <a:schemeClr val="bg2">
                    <a:lumMod val="25000"/>
                  </a:schemeClr>
                </a:solidFill>
                <a:latin typeface="Colonna MT" panose="04020805060202030203" pitchFamily="82" charset="0"/>
                <a:ea typeface="Inter" pitchFamily="34" charset="-122"/>
                <a:cs typeface="Inter" pitchFamily="34" charset="-120"/>
              </a:rPr>
              <a:t>Plan</a:t>
            </a:r>
            <a:endParaRPr lang="en-US" sz="4374" dirty="0">
              <a:solidFill>
                <a:schemeClr val="bg2">
                  <a:lumMod val="25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393162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 smtClean="0">
                <a:latin typeface="High Tower Text" panose="02040502050506030303" pitchFamily="18" charset="0"/>
                <a:ea typeface="Inter" pitchFamily="34" charset="-122"/>
                <a:cs typeface="Inter" pitchFamily="34" charset="-120"/>
              </a:rPr>
              <a:t>Location</a:t>
            </a:r>
            <a:endParaRPr lang="en-US" sz="2624" dirty="0">
              <a:latin typeface="High Tower Text" panose="02040502050506030303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844567" y="4020208"/>
            <a:ext cx="3349774" cy="256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kern="0" spc="-35" dirty="0">
                <a:latin typeface="Mongolian Baiti" panose="03000500000000000000" pitchFamily="66" charset="0"/>
                <a:ea typeface="Yu Gothic UI Semibold" panose="020B0700000000000000" pitchFamily="34" charset="-128"/>
                <a:cs typeface="Mongolian Baiti" panose="03000500000000000000" pitchFamily="66" charset="0"/>
              </a:rPr>
              <a:t>The first step in the design phase is identifying the locations for sensor deployment based on factors such as traffic flow and parking space availability</a:t>
            </a:r>
            <a:r>
              <a:rPr lang="en-US" sz="200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.</a:t>
            </a:r>
            <a:endParaRPr lang="en-US" sz="2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743932" y="3393162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Sensor and Network Type</a:t>
            </a:r>
            <a:endParaRPr lang="en-US" sz="2624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596760" y="4286727"/>
            <a:ext cx="3303520" cy="24766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Once the locations are identified, the selection of the sensor and network types to be used in each area will be made to ensure optimal performance and coverage</a:t>
            </a:r>
            <a:r>
              <a:rPr lang="en-US" sz="175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393162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latin typeface="High Tower Text" panose="02040502050506030303" pitchFamily="18" charset="0"/>
                <a:ea typeface="Inter" pitchFamily="34" charset="-122"/>
                <a:cs typeface="Inter" pitchFamily="34" charset="-120"/>
              </a:rPr>
              <a:t>Deployment Strategy</a:t>
            </a:r>
            <a:endParaRPr lang="en-US" sz="2624" dirty="0">
              <a:latin typeface="High Tower Text" panose="02040502050506030303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449872" y="4448294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The deployment strategy will involve integrating with existing parking systems or developing a new system and planning for the infrastructure, power supply, and data management.</a:t>
            </a:r>
            <a:endParaRPr lang="en-US" sz="1750" dirty="0">
              <a:latin typeface="Imprint MT Shadow" panose="040206050603030302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4" name="Text 2"/>
          <p:cNvSpPr/>
          <p:nvPr/>
        </p:nvSpPr>
        <p:spPr>
          <a:xfrm>
            <a:off x="1340068" y="394138"/>
            <a:ext cx="11902965" cy="286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Mobile App Interface for Real-Time Parking Availability</a:t>
            </a:r>
            <a:endParaRPr lang="en-US" sz="4374" dirty="0">
              <a:latin typeface="Imprint MT Shadow" panose="04020605060303030202" pitchFamily="8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191408" y="3698676"/>
            <a:ext cx="10401000" cy="27809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Users will receive real-time parking availability data from the sensors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191408" y="4099034"/>
            <a:ext cx="10400999" cy="887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The mobile app will provide directions to the available parking spots based on their current location or entered address.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191408" y="5075753"/>
            <a:ext cx="10400999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The app will allow users to reserve parking spots in advance or be notified when a spot becomes available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191408" y="5964198"/>
            <a:ext cx="10400999" cy="35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The app will also display the occupancy history and trend analysis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4" name="Text 2"/>
          <p:cNvSpPr/>
          <p:nvPr/>
        </p:nvSpPr>
        <p:spPr>
          <a:xfrm>
            <a:off x="2175641" y="1726763"/>
            <a:ext cx="102310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 smtClean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Raspberry </a:t>
            </a:r>
            <a:r>
              <a:rPr lang="en-US" sz="4374" kern="0" spc="-131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Pi and Sensor Data Collection</a:t>
            </a:r>
            <a:endParaRPr lang="en-US" sz="4374" dirty="0">
              <a:latin typeface="Imprint MT Shadow" panose="04020605060303030202" pitchFamily="8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71249" y="3115389"/>
            <a:ext cx="10221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326017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IoT sensors will be connected to Raspberry Pi, which will act as the central hub for data collection and processing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125462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Using MQTT messaging protocol, sensor data will be transmitted to the Raspberry Pi for processing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703094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The processed data will be stored in a database, and the Raspberry Pi will send updated parking availability data back to the sensors and the mobile app.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4" name="Text 2"/>
          <p:cNvSpPr/>
          <p:nvPr/>
        </p:nvSpPr>
        <p:spPr>
          <a:xfrm>
            <a:off x="788275" y="836125"/>
            <a:ext cx="13558345" cy="132955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smtClean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Updating  the  Mobile  </a:t>
            </a:r>
            <a:r>
              <a:rPr lang="en-US" sz="4374" b="1" kern="0" spc="-131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App </a:t>
            </a:r>
            <a:r>
              <a:rPr lang="en-US" sz="4374" b="1" kern="0" spc="-131" dirty="0" smtClean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 with  </a:t>
            </a:r>
            <a:r>
              <a:rPr lang="en-US" sz="4374" b="1" kern="0" spc="-131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Available </a:t>
            </a:r>
            <a:r>
              <a:rPr lang="en-US" sz="4374" b="1" kern="0" spc="-131" dirty="0" smtClean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 Parking                                      Data    </a:t>
            </a:r>
            <a:endParaRPr lang="en-US" sz="4374" dirty="0">
              <a:latin typeface="Imprint MT Shadow" panose="04020605060303030202" pitchFamily="82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38" y="2651999"/>
            <a:ext cx="3568143" cy="226337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193030"/>
            <a:ext cx="26452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Mobile App Interface</a:t>
            </a:r>
            <a:endParaRPr lang="en-US" sz="2187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76238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Displays real-time parking availability and enables users to reserve parking spots in advance.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651999"/>
            <a:ext cx="3296007" cy="228290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1931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Data Updating</a:t>
            </a:r>
            <a:endParaRPr lang="en-US" sz="2187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76250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The mobile app will receive parking availability data updates from the sensors and display them in real-time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593" y="2651999"/>
            <a:ext cx="3184814" cy="218713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193149"/>
            <a:ext cx="24720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Confirmed Booking</a:t>
            </a:r>
            <a:endParaRPr lang="en-US" sz="2187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296400" y="5762506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The mobile app will allow users to receive confirmation of their parking spot reservation.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7473"/>
            <a:ext cx="76867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Challenges and Opportunities</a:t>
            </a:r>
            <a:endParaRPr lang="en-US" sz="4374" dirty="0">
              <a:latin typeface="Imprint MT Shadow" panose="04020605060303030202" pitchFamily="82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826187"/>
            <a:ext cx="10554414" cy="3715941"/>
          </a:xfrm>
          <a:prstGeom prst="roundRect">
            <a:avLst>
              <a:gd name="adj" fmla="val 2691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291596" y="3373100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4" y="2947273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Technical Challenges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41181" y="2980849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Deployment and management of sensors, real-time data processing, and mobile app development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4187904"/>
            <a:ext cx="10526792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4328755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Business Opportunities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41181" y="4328755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Potential revenue streams from subscription models, increased parking revenue, and sponsorships from mobility startups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5535811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73975" y="5676662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User-centric Challenges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41181" y="5676662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Vehicle and infrastructure compatibility issues, and user awareness and adoption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18417"/>
            <a:ext cx="90223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The Future of Parking Management</a:t>
            </a:r>
            <a:endParaRPr lang="en-US" sz="4374" dirty="0">
              <a:latin typeface="Imprint MT Shadow" panose="04020605060303030202" pitchFamily="8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286821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Making Parking Smarter</a:t>
            </a:r>
            <a:endParaRPr lang="en-US" sz="2624" dirty="0">
              <a:latin typeface="Imprint MT Shadow" panose="04020605060303030202" pitchFamily="8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392334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The use of IoT sensors provides parking facility managers with real-time insights, enabling them to optimize their operations and make them more efficient.</a:t>
            </a:r>
            <a:endParaRPr lang="en-US" sz="17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743932" y="286821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Improving User Experience</a:t>
            </a:r>
            <a:endParaRPr lang="en-US" sz="2624" dirty="0">
              <a:latin typeface="Imprint MT Shadow" panose="04020605060303030202" pitchFamily="8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743932" y="3923348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By providing users with real-time availability data and a seamless parking experience, IoT sensors help in reducing traffic congestion, improving fuel efficiency, and reducing greenhouse gas emissions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86821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mprint MT Shadow" panose="04020605060303030202" pitchFamily="82" charset="0"/>
                <a:ea typeface="Inter" pitchFamily="34" charset="-122"/>
                <a:cs typeface="Inter" pitchFamily="34" charset="-120"/>
              </a:rPr>
              <a:t>Exploring New Innovation</a:t>
            </a:r>
            <a:endParaRPr lang="en-US" sz="2624" dirty="0">
              <a:latin typeface="Imprint MT Shadow" panose="04020605060303030202" pitchFamily="8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449872" y="392334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Mongolian Baiti" panose="03000500000000000000" pitchFamily="66" charset="0"/>
                <a:ea typeface="Inter" pitchFamily="34" charset="-122"/>
                <a:cs typeface="Mongolian Baiti" panose="03000500000000000000" pitchFamily="66" charset="0"/>
              </a:rPr>
              <a:t>The application of IoT sensors for parking management is just one of the many new and innovative possibilities for the Internet of Things in smart city infrastructure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</TotalTime>
  <Words>474</Words>
  <Application>Microsoft Office PowerPoint</Application>
  <PresentationFormat>Custom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Yu Gothic UI Semibold</vt:lpstr>
      <vt:lpstr>Arial</vt:lpstr>
      <vt:lpstr>Calibri</vt:lpstr>
      <vt:lpstr>Century Gothic</vt:lpstr>
      <vt:lpstr>Colonna MT</vt:lpstr>
      <vt:lpstr>High Tower Text</vt:lpstr>
      <vt:lpstr>Imprint MT Shadow</vt:lpstr>
      <vt:lpstr>Inter</vt:lpstr>
      <vt:lpstr>Mongolian Baiti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13</cp:revision>
  <dcterms:created xsi:type="dcterms:W3CDTF">2023-10-04T08:22:12Z</dcterms:created>
  <dcterms:modified xsi:type="dcterms:W3CDTF">2023-10-09T08:16:53Z</dcterms:modified>
</cp:coreProperties>
</file>