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61" d="100"/>
          <a:sy n="61" d="100"/>
        </p:scale>
        <p:origin x="61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13811">
            <a:solidFill>
              <a:srgbClr val="E5E0DF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3914854" y="1840984"/>
            <a:ext cx="7477601" cy="2499598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6560"/>
              </a:lnSpc>
              <a:buNone/>
            </a:pPr>
            <a:r>
              <a:rPr lang="en-US" sz="5250" b="1" u="sng" kern="0" spc="-157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Optimizing Maintenance with Predictive A</a:t>
            </a:r>
            <a:r>
              <a:rPr lang="en-GB" altLang="en-US" sz="5250" b="1" u="sng" kern="0" spc="-157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lgorithm</a:t>
            </a:r>
            <a:endParaRPr lang="en-GB" altLang="en-US" sz="5250" b="1" u="sng" kern="0" spc="-157" dirty="0">
              <a:solidFill>
                <a:srgbClr val="000000"/>
              </a:solidFill>
              <a:latin typeface="Inter" pitchFamily="34" charset="0"/>
              <a:ea typeface="Inter" pitchFamily="34" charset="-122"/>
              <a:cs typeface="Inter" pitchFamily="34" charset="-120"/>
            </a:endParaRPr>
          </a:p>
          <a:p>
            <a:pPr marL="0" indent="0">
              <a:lnSpc>
                <a:spcPts val="6560"/>
              </a:lnSpc>
              <a:buNone/>
            </a:pPr>
            <a:r>
              <a:rPr lang="en-GB" altLang="en-US" sz="2400" dirty="0"/>
              <a:t>                                                                                       by</a:t>
            </a:r>
            <a:endParaRPr lang="en-GB" altLang="en-US" sz="2400" dirty="0"/>
          </a:p>
          <a:p>
            <a:pPr marL="0" indent="0" algn="r">
              <a:lnSpc>
                <a:spcPts val="6560"/>
              </a:lnSpc>
              <a:buNone/>
            </a:pPr>
            <a:r>
              <a:rPr lang="en-GB" altLang="en-US" sz="2400" dirty="0"/>
              <a:t>Hano MJ</a:t>
            </a:r>
            <a:endParaRPr lang="en-GB" altLang="en-US" sz="2400" dirty="0"/>
          </a:p>
          <a:p>
            <a:pPr marL="0" indent="0">
              <a:lnSpc>
                <a:spcPts val="6560"/>
              </a:lnSpc>
              <a:buNone/>
            </a:pPr>
            <a:endParaRPr lang="en-GB" altLang="en-US" sz="2400" dirty="0"/>
          </a:p>
        </p:txBody>
      </p:sp>
      <p:sp>
        <p:nvSpPr>
          <p:cNvPr id="7" name="Text 5"/>
          <p:cNvSpPr/>
          <p:nvPr/>
        </p:nvSpPr>
        <p:spPr>
          <a:xfrm>
            <a:off x="889516" y="5984200"/>
            <a:ext cx="242649" cy="365760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ctr">
              <a:lnSpc>
                <a:spcPts val="2880"/>
              </a:lnSpc>
              <a:buNone/>
            </a:pPr>
            <a:endParaRPr lang="en-US" sz="11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13811">
            <a:solidFill>
              <a:srgbClr val="E5E0DF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2037993" y="971431"/>
            <a:ext cx="8988981" cy="694373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5470"/>
              </a:lnSpc>
              <a:buNone/>
            </a:pPr>
            <a:r>
              <a:rPr lang="en-US" sz="4375" b="1" u="sng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Benefits of Predictive Maintenance</a:t>
            </a:r>
            <a:endParaRPr lang="en-US" sz="4375" b="1" u="sng" kern="0" spc="-131" dirty="0">
              <a:solidFill>
                <a:srgbClr val="000000"/>
              </a:solidFill>
              <a:latin typeface="Inter" pitchFamily="34" charset="0"/>
              <a:ea typeface="Inter" pitchFamily="34" charset="-122"/>
              <a:cs typeface="Inter" pitchFamily="34" charset="-120"/>
            </a:endParaRPr>
          </a:p>
        </p:txBody>
      </p:sp>
      <p:sp>
        <p:nvSpPr>
          <p:cNvPr id="5" name="Shape 3"/>
          <p:cNvSpPr/>
          <p:nvPr/>
        </p:nvSpPr>
        <p:spPr>
          <a:xfrm>
            <a:off x="2037993" y="2110145"/>
            <a:ext cx="5166122" cy="2462927"/>
          </a:xfrm>
          <a:prstGeom prst="roundRect">
            <a:avLst>
              <a:gd name="adj" fmla="val 4060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2273975" y="2346127"/>
            <a:ext cx="2221944" cy="347186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735"/>
              </a:lnSpc>
              <a:buNone/>
            </a:pPr>
            <a:r>
              <a:rPr lang="en-US" sz="2185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Cost Savings </a:t>
            </a:r>
            <a:r>
              <a:rPr lang="en-US" sz="2185" b="1" kern="0" spc="-66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💰</a:t>
            </a:r>
            <a:endParaRPr lang="en-US" sz="2185" dirty="0"/>
          </a:p>
        </p:txBody>
      </p:sp>
      <p:sp>
        <p:nvSpPr>
          <p:cNvPr id="7" name="Text 5"/>
          <p:cNvSpPr/>
          <p:nvPr/>
        </p:nvSpPr>
        <p:spPr>
          <a:xfrm>
            <a:off x="2273975" y="2915483"/>
            <a:ext cx="4694158" cy="1421606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Predictive maintenance algorithms help identify potential failures before they occur, reducing repair costs and minimizing equipment downtime.</a:t>
            </a:r>
            <a:endParaRPr lang="en-US" sz="1750" dirty="0"/>
          </a:p>
        </p:txBody>
      </p:sp>
      <p:sp>
        <p:nvSpPr>
          <p:cNvPr id="8" name="Shape 6"/>
          <p:cNvSpPr/>
          <p:nvPr/>
        </p:nvSpPr>
        <p:spPr>
          <a:xfrm>
            <a:off x="7426325" y="2110105"/>
            <a:ext cx="5166360" cy="2698750"/>
          </a:xfrm>
          <a:prstGeom prst="roundRect">
            <a:avLst>
              <a:gd name="adj" fmla="val 4060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</p:sp>
      <p:sp>
        <p:nvSpPr>
          <p:cNvPr id="9" name="Text 7"/>
          <p:cNvSpPr/>
          <p:nvPr/>
        </p:nvSpPr>
        <p:spPr>
          <a:xfrm>
            <a:off x="7662267" y="2346127"/>
            <a:ext cx="2449354" cy="347186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735"/>
              </a:lnSpc>
              <a:buNone/>
            </a:pPr>
            <a:r>
              <a:rPr lang="en-US" sz="2185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Improved Safety </a:t>
            </a:r>
            <a:r>
              <a:rPr lang="en-US" sz="2185" b="1" kern="0" spc="-66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🛡️</a:t>
            </a:r>
            <a:endParaRPr lang="en-US" sz="2185" dirty="0"/>
          </a:p>
        </p:txBody>
      </p:sp>
      <p:sp>
        <p:nvSpPr>
          <p:cNvPr id="10" name="Text 8"/>
          <p:cNvSpPr/>
          <p:nvPr/>
        </p:nvSpPr>
        <p:spPr>
          <a:xfrm>
            <a:off x="7662267" y="2915483"/>
            <a:ext cx="4694158" cy="1421606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By proactively identifying and addressing maintenance needs, businesses can ensure safer working conditions for employees, reducing the risk of accidents and injuries.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2037715" y="4795520"/>
            <a:ext cx="5166360" cy="2712085"/>
          </a:xfrm>
          <a:prstGeom prst="roundRect">
            <a:avLst>
              <a:gd name="adj" fmla="val 4060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</p:sp>
      <p:sp>
        <p:nvSpPr>
          <p:cNvPr id="12" name="Text 10"/>
          <p:cNvSpPr/>
          <p:nvPr/>
        </p:nvSpPr>
        <p:spPr>
          <a:xfrm>
            <a:off x="2273975" y="5031224"/>
            <a:ext cx="3002756" cy="347186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735"/>
              </a:lnSpc>
              <a:buNone/>
            </a:pPr>
            <a:r>
              <a:rPr lang="en-US" sz="2185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Enhanced Efficiency </a:t>
            </a:r>
            <a:r>
              <a:rPr lang="en-US" sz="2185" b="1" kern="0" spc="-66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⚙️</a:t>
            </a:r>
            <a:endParaRPr lang="en-US" sz="2185" dirty="0"/>
          </a:p>
        </p:txBody>
      </p:sp>
      <p:sp>
        <p:nvSpPr>
          <p:cNvPr id="13" name="Text 11"/>
          <p:cNvSpPr/>
          <p:nvPr/>
        </p:nvSpPr>
        <p:spPr>
          <a:xfrm>
            <a:off x="2273975" y="5600581"/>
            <a:ext cx="4694158" cy="1421606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Predictive maintenance allows for planned and strategic maintenance, eliminating the need for reactive, disruptive repairs and optimizing overall operational efficiency.</a:t>
            </a:r>
            <a:endParaRPr lang="en-US" sz="1750" dirty="0"/>
          </a:p>
        </p:txBody>
      </p:sp>
      <p:sp>
        <p:nvSpPr>
          <p:cNvPr id="14" name="Shape 12"/>
          <p:cNvSpPr/>
          <p:nvPr/>
        </p:nvSpPr>
        <p:spPr>
          <a:xfrm>
            <a:off x="7426325" y="4999990"/>
            <a:ext cx="5166360" cy="2553335"/>
          </a:xfrm>
          <a:prstGeom prst="roundRect">
            <a:avLst>
              <a:gd name="adj" fmla="val 4060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</p:sp>
      <p:sp>
        <p:nvSpPr>
          <p:cNvPr id="15" name="Text 13"/>
          <p:cNvSpPr/>
          <p:nvPr/>
        </p:nvSpPr>
        <p:spPr>
          <a:xfrm>
            <a:off x="7662267" y="5031224"/>
            <a:ext cx="4185761" cy="347186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735"/>
              </a:lnSpc>
              <a:buNone/>
            </a:pPr>
            <a:r>
              <a:rPr lang="en-US" sz="2185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Extended Equipment Lifespan </a:t>
            </a:r>
            <a:r>
              <a:rPr lang="en-US" sz="2185" b="1" kern="0" spc="-66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🔄</a:t>
            </a:r>
            <a:endParaRPr lang="en-US" sz="2185" dirty="0"/>
          </a:p>
        </p:txBody>
      </p:sp>
      <p:sp>
        <p:nvSpPr>
          <p:cNvPr id="16" name="Text 14"/>
          <p:cNvSpPr/>
          <p:nvPr/>
        </p:nvSpPr>
        <p:spPr>
          <a:xfrm>
            <a:off x="7662267" y="5600581"/>
            <a:ext cx="4694158" cy="1421606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By identifying potential issues early on, businesses can take preventive measures, extending the lifespan of their equipment and minimizing the need for costly replacements.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12978">
            <a:solidFill>
              <a:srgbClr val="E5E0DF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2372082" y="573881"/>
            <a:ext cx="9184481" cy="650319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5120"/>
              </a:lnSpc>
              <a:buNone/>
            </a:pPr>
            <a:r>
              <a:rPr lang="en-US" sz="4095" b="1" u="sng" kern="0" spc="-123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Implementing Predictive Maintenance</a:t>
            </a:r>
            <a:endParaRPr lang="en-US" sz="4095" u="sng" dirty="0"/>
          </a:p>
        </p:txBody>
      </p:sp>
      <p:sp>
        <p:nvSpPr>
          <p:cNvPr id="5" name="Shape 3"/>
          <p:cNvSpPr/>
          <p:nvPr/>
        </p:nvSpPr>
        <p:spPr>
          <a:xfrm>
            <a:off x="7294364" y="1640443"/>
            <a:ext cx="41553" cy="6015157"/>
          </a:xfrm>
          <a:prstGeom prst="rect">
            <a:avLst/>
          </a:prstGeom>
          <a:solidFill>
            <a:srgbClr val="B5B7E3"/>
          </a:solidFill>
        </p:spPr>
      </p:sp>
      <p:sp>
        <p:nvSpPr>
          <p:cNvPr id="6" name="Shape 4"/>
          <p:cNvSpPr/>
          <p:nvPr/>
        </p:nvSpPr>
        <p:spPr>
          <a:xfrm>
            <a:off x="7549217" y="2016264"/>
            <a:ext cx="728424" cy="41553"/>
          </a:xfrm>
          <a:prstGeom prst="rect">
            <a:avLst/>
          </a:prstGeom>
          <a:solidFill>
            <a:srgbClr val="B5B7E3"/>
          </a:solidFill>
        </p:spPr>
      </p:sp>
      <p:sp>
        <p:nvSpPr>
          <p:cNvPr id="7" name="Shape 5"/>
          <p:cNvSpPr/>
          <p:nvPr/>
        </p:nvSpPr>
        <p:spPr>
          <a:xfrm>
            <a:off x="7080945" y="1802963"/>
            <a:ext cx="468273" cy="468273"/>
          </a:xfrm>
          <a:prstGeom prst="roundRect">
            <a:avLst>
              <a:gd name="adj" fmla="val 20001"/>
            </a:avLst>
          </a:prstGeom>
          <a:solidFill>
            <a:srgbClr val="DADBF1"/>
          </a:solidFill>
          <a:ln w="12978">
            <a:solidFill>
              <a:srgbClr val="B5B7E3"/>
            </a:solidFill>
            <a:prstDash val="solid"/>
          </a:ln>
        </p:spPr>
      </p:sp>
      <p:sp>
        <p:nvSpPr>
          <p:cNvPr id="8" name="Text 6"/>
          <p:cNvSpPr/>
          <p:nvPr/>
        </p:nvSpPr>
        <p:spPr>
          <a:xfrm>
            <a:off x="7240845" y="1842016"/>
            <a:ext cx="148352" cy="390168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ctr">
              <a:lnSpc>
                <a:spcPts val="3075"/>
              </a:lnSpc>
              <a:buNone/>
            </a:pPr>
            <a:r>
              <a:rPr lang="en-US" sz="2460" b="1" kern="0" spc="-33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</a:t>
            </a:r>
            <a:endParaRPr lang="en-US" sz="2460" dirty="0"/>
          </a:p>
        </p:txBody>
      </p:sp>
      <p:sp>
        <p:nvSpPr>
          <p:cNvPr id="9" name="Text 7"/>
          <p:cNvSpPr/>
          <p:nvPr/>
        </p:nvSpPr>
        <p:spPr>
          <a:xfrm>
            <a:off x="8459748" y="1848564"/>
            <a:ext cx="3119437" cy="325160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l">
              <a:lnSpc>
                <a:spcPts val="2560"/>
              </a:lnSpc>
              <a:buNone/>
            </a:pPr>
            <a:r>
              <a:rPr lang="en-US" sz="2050" b="1" kern="0" spc="-6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Data Collection &amp; Analysis</a:t>
            </a:r>
            <a:endParaRPr lang="en-US" sz="2050" dirty="0"/>
          </a:p>
        </p:txBody>
      </p:sp>
      <p:sp>
        <p:nvSpPr>
          <p:cNvPr id="10" name="Text 8"/>
          <p:cNvSpPr/>
          <p:nvPr/>
        </p:nvSpPr>
        <p:spPr>
          <a:xfrm>
            <a:off x="8459748" y="2381845"/>
            <a:ext cx="3798451" cy="1331595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ts val="2620"/>
              </a:lnSpc>
              <a:buNone/>
            </a:pPr>
            <a:r>
              <a:rPr lang="en-US" sz="1640" kern="0" spc="-33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Gather sensor data from equipment and utilize advanced analytics to identify patterns and anomalies that could indicate maintenance needs.</a:t>
            </a:r>
            <a:endParaRPr lang="en-US" sz="1640" dirty="0"/>
          </a:p>
        </p:txBody>
      </p:sp>
      <p:sp>
        <p:nvSpPr>
          <p:cNvPr id="11" name="Shape 9"/>
          <p:cNvSpPr/>
          <p:nvPr/>
        </p:nvSpPr>
        <p:spPr>
          <a:xfrm>
            <a:off x="6352520" y="3056870"/>
            <a:ext cx="728424" cy="41553"/>
          </a:xfrm>
          <a:prstGeom prst="rect">
            <a:avLst/>
          </a:prstGeom>
          <a:solidFill>
            <a:srgbClr val="B5B7E3"/>
          </a:solidFill>
        </p:spPr>
      </p:sp>
      <p:sp>
        <p:nvSpPr>
          <p:cNvPr id="12" name="Shape 10"/>
          <p:cNvSpPr/>
          <p:nvPr/>
        </p:nvSpPr>
        <p:spPr>
          <a:xfrm>
            <a:off x="7080945" y="2843570"/>
            <a:ext cx="468273" cy="468273"/>
          </a:xfrm>
          <a:prstGeom prst="roundRect">
            <a:avLst>
              <a:gd name="adj" fmla="val 20001"/>
            </a:avLst>
          </a:prstGeom>
          <a:solidFill>
            <a:srgbClr val="DADBF1"/>
          </a:solidFill>
          <a:ln w="12978">
            <a:solidFill>
              <a:srgbClr val="B5B7E3"/>
            </a:solidFill>
            <a:prstDash val="solid"/>
          </a:ln>
        </p:spPr>
      </p:sp>
      <p:sp>
        <p:nvSpPr>
          <p:cNvPr id="13" name="Text 11"/>
          <p:cNvSpPr/>
          <p:nvPr/>
        </p:nvSpPr>
        <p:spPr>
          <a:xfrm>
            <a:off x="7221795" y="2882622"/>
            <a:ext cx="186452" cy="390168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ctr">
              <a:lnSpc>
                <a:spcPts val="3075"/>
              </a:lnSpc>
              <a:buNone/>
            </a:pPr>
            <a:r>
              <a:rPr lang="en-US" sz="2460" b="1" kern="0" spc="-33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</a:t>
            </a:r>
            <a:endParaRPr lang="en-US" sz="2460" dirty="0"/>
          </a:p>
        </p:txBody>
      </p:sp>
      <p:sp>
        <p:nvSpPr>
          <p:cNvPr id="14" name="Text 12"/>
          <p:cNvSpPr/>
          <p:nvPr/>
        </p:nvSpPr>
        <p:spPr>
          <a:xfrm>
            <a:off x="3347204" y="2889171"/>
            <a:ext cx="2823210" cy="325160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r">
              <a:lnSpc>
                <a:spcPts val="2560"/>
              </a:lnSpc>
              <a:buNone/>
            </a:pPr>
            <a:r>
              <a:rPr lang="en-US" sz="2050" b="1" kern="0" spc="-6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Algorithm Development</a:t>
            </a:r>
            <a:endParaRPr lang="en-US" sz="2050" dirty="0"/>
          </a:p>
        </p:txBody>
      </p:sp>
      <p:sp>
        <p:nvSpPr>
          <p:cNvPr id="15" name="Text 13"/>
          <p:cNvSpPr/>
          <p:nvPr/>
        </p:nvSpPr>
        <p:spPr>
          <a:xfrm>
            <a:off x="2372082" y="3422452"/>
            <a:ext cx="3798332" cy="1331595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r">
              <a:lnSpc>
                <a:spcPts val="2620"/>
              </a:lnSpc>
              <a:buNone/>
            </a:pPr>
            <a:r>
              <a:rPr lang="en-US" sz="1640" kern="0" spc="-33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Develop algorithms that analyze sensor data in real-time, using machine learning techniques to predict equipment failures and maintenance requirements.</a:t>
            </a:r>
            <a:endParaRPr lang="en-US" sz="1640" dirty="0"/>
          </a:p>
        </p:txBody>
      </p:sp>
      <p:sp>
        <p:nvSpPr>
          <p:cNvPr id="16" name="Shape 14"/>
          <p:cNvSpPr/>
          <p:nvPr/>
        </p:nvSpPr>
        <p:spPr>
          <a:xfrm>
            <a:off x="7549217" y="4505504"/>
            <a:ext cx="728424" cy="41553"/>
          </a:xfrm>
          <a:prstGeom prst="rect">
            <a:avLst/>
          </a:prstGeom>
          <a:solidFill>
            <a:srgbClr val="B5B7E3"/>
          </a:solidFill>
        </p:spPr>
      </p:sp>
      <p:sp>
        <p:nvSpPr>
          <p:cNvPr id="17" name="Shape 15"/>
          <p:cNvSpPr/>
          <p:nvPr/>
        </p:nvSpPr>
        <p:spPr>
          <a:xfrm>
            <a:off x="7080945" y="4292203"/>
            <a:ext cx="468273" cy="468273"/>
          </a:xfrm>
          <a:prstGeom prst="roundRect">
            <a:avLst>
              <a:gd name="adj" fmla="val 20001"/>
            </a:avLst>
          </a:prstGeom>
          <a:solidFill>
            <a:srgbClr val="DADBF1"/>
          </a:solidFill>
          <a:ln w="12978">
            <a:solidFill>
              <a:srgbClr val="B5B7E3"/>
            </a:solidFill>
            <a:prstDash val="solid"/>
          </a:ln>
        </p:spPr>
      </p:sp>
      <p:sp>
        <p:nvSpPr>
          <p:cNvPr id="18" name="Text 16"/>
          <p:cNvSpPr/>
          <p:nvPr/>
        </p:nvSpPr>
        <p:spPr>
          <a:xfrm>
            <a:off x="7217985" y="4331256"/>
            <a:ext cx="194072" cy="390168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ctr">
              <a:lnSpc>
                <a:spcPts val="3075"/>
              </a:lnSpc>
              <a:buNone/>
            </a:pPr>
            <a:r>
              <a:rPr lang="en-US" sz="2460" b="1" kern="0" spc="-33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3</a:t>
            </a:r>
            <a:endParaRPr lang="en-US" sz="2460" dirty="0"/>
          </a:p>
        </p:txBody>
      </p:sp>
      <p:sp>
        <p:nvSpPr>
          <p:cNvPr id="19" name="Text 17"/>
          <p:cNvSpPr/>
          <p:nvPr/>
        </p:nvSpPr>
        <p:spPr>
          <a:xfrm>
            <a:off x="8459748" y="4337804"/>
            <a:ext cx="2975015" cy="325160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l">
              <a:lnSpc>
                <a:spcPts val="2560"/>
              </a:lnSpc>
              <a:buNone/>
            </a:pPr>
            <a:r>
              <a:rPr lang="en-US" sz="2050" b="1" kern="0" spc="-6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Integration &amp; Automation</a:t>
            </a:r>
            <a:endParaRPr lang="en-US" sz="2050" dirty="0"/>
          </a:p>
        </p:txBody>
      </p:sp>
      <p:sp>
        <p:nvSpPr>
          <p:cNvPr id="20" name="Text 18"/>
          <p:cNvSpPr/>
          <p:nvPr/>
        </p:nvSpPr>
        <p:spPr>
          <a:xfrm>
            <a:off x="8459748" y="4871085"/>
            <a:ext cx="3798451" cy="1331595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ts val="2620"/>
              </a:lnSpc>
              <a:buNone/>
            </a:pPr>
            <a:r>
              <a:rPr lang="en-US" sz="1640" kern="0" spc="-33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Integrate the predictive maintenance algorithms with existing monitoring systems and automate maintenance alerts and notifications for timely action.</a:t>
            </a:r>
            <a:endParaRPr lang="en-US" sz="1640" dirty="0"/>
          </a:p>
        </p:txBody>
      </p:sp>
      <p:sp>
        <p:nvSpPr>
          <p:cNvPr id="21" name="Shape 19"/>
          <p:cNvSpPr/>
          <p:nvPr/>
        </p:nvSpPr>
        <p:spPr>
          <a:xfrm>
            <a:off x="6352520" y="5750183"/>
            <a:ext cx="728424" cy="41553"/>
          </a:xfrm>
          <a:prstGeom prst="rect">
            <a:avLst/>
          </a:prstGeom>
          <a:solidFill>
            <a:srgbClr val="B5B7E3"/>
          </a:solidFill>
        </p:spPr>
      </p:sp>
      <p:sp>
        <p:nvSpPr>
          <p:cNvPr id="22" name="Shape 20"/>
          <p:cNvSpPr/>
          <p:nvPr/>
        </p:nvSpPr>
        <p:spPr>
          <a:xfrm>
            <a:off x="7080945" y="5536883"/>
            <a:ext cx="468273" cy="468273"/>
          </a:xfrm>
          <a:prstGeom prst="roundRect">
            <a:avLst>
              <a:gd name="adj" fmla="val 20001"/>
            </a:avLst>
          </a:prstGeom>
          <a:solidFill>
            <a:srgbClr val="DADBF1"/>
          </a:solidFill>
          <a:ln w="12978">
            <a:solidFill>
              <a:srgbClr val="B5B7E3"/>
            </a:solidFill>
            <a:prstDash val="solid"/>
          </a:ln>
        </p:spPr>
      </p:sp>
      <p:sp>
        <p:nvSpPr>
          <p:cNvPr id="23" name="Text 21"/>
          <p:cNvSpPr/>
          <p:nvPr/>
        </p:nvSpPr>
        <p:spPr>
          <a:xfrm>
            <a:off x="7214175" y="5575935"/>
            <a:ext cx="201692" cy="390168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ctr">
              <a:lnSpc>
                <a:spcPts val="3075"/>
              </a:lnSpc>
              <a:buNone/>
            </a:pPr>
            <a:r>
              <a:rPr lang="en-US" sz="2460" b="1" kern="0" spc="-33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4</a:t>
            </a:r>
            <a:endParaRPr lang="en-US" sz="2460" dirty="0"/>
          </a:p>
        </p:txBody>
      </p:sp>
      <p:sp>
        <p:nvSpPr>
          <p:cNvPr id="24" name="Text 22"/>
          <p:cNvSpPr/>
          <p:nvPr/>
        </p:nvSpPr>
        <p:spPr>
          <a:xfrm>
            <a:off x="3552825" y="5582483"/>
            <a:ext cx="2617589" cy="325160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r">
              <a:lnSpc>
                <a:spcPts val="2560"/>
              </a:lnSpc>
              <a:buNone/>
            </a:pPr>
            <a:r>
              <a:rPr lang="en-US" sz="2050" b="1" kern="0" spc="-6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Ongoing Optimization</a:t>
            </a:r>
            <a:endParaRPr lang="en-US" sz="2050" dirty="0"/>
          </a:p>
        </p:txBody>
      </p:sp>
      <p:sp>
        <p:nvSpPr>
          <p:cNvPr id="25" name="Text 23"/>
          <p:cNvSpPr/>
          <p:nvPr/>
        </p:nvSpPr>
        <p:spPr>
          <a:xfrm>
            <a:off x="2372082" y="6115764"/>
            <a:ext cx="3798332" cy="1331595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r">
              <a:lnSpc>
                <a:spcPts val="2620"/>
              </a:lnSpc>
              <a:buNone/>
            </a:pPr>
            <a:r>
              <a:rPr lang="en-US" sz="1640" kern="0" spc="-33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Continuously monitor and refine the predictive algorithms based on feedback, ensuring accurate predictions and efficient maintenance planning.</a:t>
            </a:r>
            <a:endParaRPr lang="en-US" sz="164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13811">
            <a:solidFill>
              <a:srgbClr val="E5E0DF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2037993" y="1037153"/>
            <a:ext cx="8473678" cy="694373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5470"/>
              </a:lnSpc>
              <a:buNone/>
            </a:pPr>
            <a:r>
              <a:rPr lang="en-US" sz="4375" b="1" u="sng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Maximizing Equipment Reliability</a:t>
            </a:r>
            <a:endParaRPr lang="en-US" sz="4375" u="sng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37993" y="2175867"/>
            <a:ext cx="3295888" cy="2036921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037993" y="4490442"/>
            <a:ext cx="2418040" cy="347186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l">
              <a:lnSpc>
                <a:spcPts val="2735"/>
              </a:lnSpc>
              <a:buNone/>
            </a:pPr>
            <a:r>
              <a:rPr lang="en-US" sz="2185" b="1" kern="0" spc="-66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Reliable Machinery</a:t>
            </a:r>
            <a:endParaRPr lang="en-US" sz="2185" dirty="0"/>
          </a:p>
        </p:txBody>
      </p:sp>
      <p:sp>
        <p:nvSpPr>
          <p:cNvPr id="7" name="Text 4"/>
          <p:cNvSpPr/>
          <p:nvPr/>
        </p:nvSpPr>
        <p:spPr>
          <a:xfrm>
            <a:off x="2037993" y="5059799"/>
            <a:ext cx="3295888" cy="2132409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Implementing predictive maintenance algorithms helps identify and mitigate potential equipment failures, ensuring reliable operation and minimizing disruptions.</a:t>
            </a:r>
            <a:endParaRPr lang="en-US" sz="1750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7137" y="2175867"/>
            <a:ext cx="3296007" cy="2037040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5667137" y="4490561"/>
            <a:ext cx="2751892" cy="347186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l">
              <a:lnSpc>
                <a:spcPts val="2735"/>
              </a:lnSpc>
              <a:buNone/>
            </a:pPr>
            <a:r>
              <a:rPr lang="en-US" sz="2185" b="1" kern="0" spc="-66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Real-Time Monitoring</a:t>
            </a:r>
            <a:endParaRPr lang="en-US" sz="2185" dirty="0"/>
          </a:p>
        </p:txBody>
      </p:sp>
      <p:sp>
        <p:nvSpPr>
          <p:cNvPr id="10" name="Text 6"/>
          <p:cNvSpPr/>
          <p:nvPr/>
        </p:nvSpPr>
        <p:spPr>
          <a:xfrm>
            <a:off x="5667137" y="5059918"/>
            <a:ext cx="3296007" cy="2132409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By leveraging sensor data and real-time monitoring, businesses gain constant visibility into equipment performance, allowing prompt action to prevent failures.</a:t>
            </a:r>
            <a:endParaRPr lang="en-US" sz="1750" dirty="0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6400" y="2175867"/>
            <a:ext cx="3296007" cy="2037040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9296400" y="4490561"/>
            <a:ext cx="2911197" cy="347186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l">
              <a:lnSpc>
                <a:spcPts val="2735"/>
              </a:lnSpc>
              <a:buNone/>
            </a:pPr>
            <a:r>
              <a:rPr lang="en-US" sz="2185" b="1" kern="0" spc="-66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Proactive Maintenance</a:t>
            </a:r>
            <a:endParaRPr lang="en-US" sz="2185" dirty="0"/>
          </a:p>
        </p:txBody>
      </p:sp>
      <p:sp>
        <p:nvSpPr>
          <p:cNvPr id="13" name="Text 8"/>
          <p:cNvSpPr/>
          <p:nvPr/>
        </p:nvSpPr>
        <p:spPr>
          <a:xfrm>
            <a:off x="9296400" y="5059918"/>
            <a:ext cx="3296007" cy="2132409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Predictive algorithms enable maintenance teams to shift from reactive to proactive maintenance, addressing issues before they escalate, and avoiding costly repairs.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13811">
            <a:solidFill>
              <a:srgbClr val="E5E0DF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4442738" y="602059"/>
            <a:ext cx="5517475" cy="694373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l">
              <a:lnSpc>
                <a:spcPts val="5470"/>
              </a:lnSpc>
              <a:buNone/>
            </a:pPr>
            <a:r>
              <a:rPr lang="en-US" sz="4375" b="1" u="sng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Industry Applications</a:t>
            </a:r>
            <a:endParaRPr lang="en-US" sz="4375" u="sng" dirty="0"/>
          </a:p>
        </p:txBody>
      </p:sp>
      <p:sp>
        <p:nvSpPr>
          <p:cNvPr id="5" name="Shape 3"/>
          <p:cNvSpPr/>
          <p:nvPr/>
        </p:nvSpPr>
        <p:spPr>
          <a:xfrm>
            <a:off x="2037993" y="1754743"/>
            <a:ext cx="5166122" cy="2818328"/>
          </a:xfrm>
          <a:prstGeom prst="roundRect">
            <a:avLst>
              <a:gd name="adj" fmla="val 3548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2273975" y="1990725"/>
            <a:ext cx="2275523" cy="347186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735"/>
              </a:lnSpc>
              <a:buNone/>
            </a:pPr>
            <a:r>
              <a:rPr lang="en-US" sz="2185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Manufacturing </a:t>
            </a:r>
            <a:endParaRPr lang="en-US" sz="2185" dirty="0"/>
          </a:p>
        </p:txBody>
      </p:sp>
      <p:sp>
        <p:nvSpPr>
          <p:cNvPr id="7" name="Text 5"/>
          <p:cNvSpPr/>
          <p:nvPr/>
        </p:nvSpPr>
        <p:spPr>
          <a:xfrm>
            <a:off x="2273975" y="2560082"/>
            <a:ext cx="4694158" cy="1777008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Predictive maintenance algorithms support efficient production processes by identifying maintenance requirements in advance, minimizing downtime, and ensuring product quality.</a:t>
            </a:r>
            <a:endParaRPr lang="en-US" sz="1750" dirty="0"/>
          </a:p>
        </p:txBody>
      </p:sp>
      <p:sp>
        <p:nvSpPr>
          <p:cNvPr id="8" name="Shape 6"/>
          <p:cNvSpPr/>
          <p:nvPr/>
        </p:nvSpPr>
        <p:spPr>
          <a:xfrm>
            <a:off x="7426285" y="1754743"/>
            <a:ext cx="5166122" cy="2818328"/>
          </a:xfrm>
          <a:prstGeom prst="roundRect">
            <a:avLst>
              <a:gd name="adj" fmla="val 3548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</p:sp>
      <p:sp>
        <p:nvSpPr>
          <p:cNvPr id="9" name="Text 7"/>
          <p:cNvSpPr/>
          <p:nvPr/>
        </p:nvSpPr>
        <p:spPr>
          <a:xfrm>
            <a:off x="7662267" y="1990725"/>
            <a:ext cx="2297668" cy="347186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735"/>
              </a:lnSpc>
              <a:buNone/>
            </a:pPr>
            <a:r>
              <a:rPr lang="en-US" sz="2185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Transportation </a:t>
            </a:r>
            <a:endParaRPr lang="en-US" sz="2185" dirty="0"/>
          </a:p>
        </p:txBody>
      </p:sp>
      <p:sp>
        <p:nvSpPr>
          <p:cNvPr id="10" name="Text 8"/>
          <p:cNvSpPr/>
          <p:nvPr/>
        </p:nvSpPr>
        <p:spPr>
          <a:xfrm>
            <a:off x="7662267" y="2560082"/>
            <a:ext cx="4694158" cy="1777008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Deploying predictive maintenance in the transportation sector helps optimize vehicle performance, schedule maintenance strategically, and improve overall fleet management.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2037993" y="4795242"/>
            <a:ext cx="5166122" cy="2818328"/>
          </a:xfrm>
          <a:prstGeom prst="roundRect">
            <a:avLst>
              <a:gd name="adj" fmla="val 3548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</p:sp>
      <p:sp>
        <p:nvSpPr>
          <p:cNvPr id="12" name="Text 10"/>
          <p:cNvSpPr/>
          <p:nvPr/>
        </p:nvSpPr>
        <p:spPr>
          <a:xfrm>
            <a:off x="2273975" y="5031224"/>
            <a:ext cx="2221944" cy="347186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735"/>
              </a:lnSpc>
              <a:buNone/>
            </a:pPr>
            <a:r>
              <a:rPr lang="en-US" sz="2185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Energy </a:t>
            </a:r>
            <a:endParaRPr lang="en-US" sz="2185" dirty="0"/>
          </a:p>
        </p:txBody>
      </p:sp>
      <p:sp>
        <p:nvSpPr>
          <p:cNvPr id="13" name="Text 11"/>
          <p:cNvSpPr/>
          <p:nvPr/>
        </p:nvSpPr>
        <p:spPr>
          <a:xfrm>
            <a:off x="2273975" y="5600581"/>
            <a:ext cx="4694158" cy="1777008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By using predictive algorithms, energy companies can enhance the reliability of critical infrastructure, reducing downtime and maximizing the production of renewable resources.</a:t>
            </a:r>
            <a:endParaRPr lang="en-US" sz="1750" dirty="0"/>
          </a:p>
        </p:txBody>
      </p:sp>
      <p:sp>
        <p:nvSpPr>
          <p:cNvPr id="14" name="Shape 12"/>
          <p:cNvSpPr/>
          <p:nvPr/>
        </p:nvSpPr>
        <p:spPr>
          <a:xfrm>
            <a:off x="7426285" y="4795242"/>
            <a:ext cx="5166122" cy="2818328"/>
          </a:xfrm>
          <a:prstGeom prst="roundRect">
            <a:avLst>
              <a:gd name="adj" fmla="val 3548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</p:sp>
      <p:sp>
        <p:nvSpPr>
          <p:cNvPr id="15" name="Text 13"/>
          <p:cNvSpPr/>
          <p:nvPr/>
        </p:nvSpPr>
        <p:spPr>
          <a:xfrm>
            <a:off x="7662267" y="5031224"/>
            <a:ext cx="2221944" cy="347186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735"/>
              </a:lnSpc>
              <a:buNone/>
            </a:pPr>
            <a:r>
              <a:rPr lang="en-US" sz="2185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Healthcare </a:t>
            </a:r>
            <a:endParaRPr lang="en-US" sz="2185" dirty="0"/>
          </a:p>
        </p:txBody>
      </p:sp>
      <p:sp>
        <p:nvSpPr>
          <p:cNvPr id="16" name="Text 14"/>
          <p:cNvSpPr/>
          <p:nvPr/>
        </p:nvSpPr>
        <p:spPr>
          <a:xfrm>
            <a:off x="7662267" y="5600581"/>
            <a:ext cx="4694158" cy="1421606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Predictive maintenance algorithms in healthcare enable timely maintenance of medical equipment, ensuring uninterrupted access to essential healthcare services.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13097">
            <a:solidFill>
              <a:srgbClr val="E5E0DF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3225602" y="762635"/>
            <a:ext cx="7020401" cy="654963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ctr">
              <a:lnSpc>
                <a:spcPts val="5155"/>
              </a:lnSpc>
              <a:buNone/>
            </a:pPr>
            <a:r>
              <a:rPr lang="en-US" sz="4125" b="1" u="sng" kern="0" spc="-124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Challenges &amp; Considerations</a:t>
            </a:r>
            <a:endParaRPr lang="en-US" sz="4125" b="1" u="sng" kern="0" spc="-124" dirty="0">
              <a:solidFill>
                <a:srgbClr val="000000"/>
              </a:solidFill>
              <a:latin typeface="Inter" pitchFamily="34" charset="0"/>
              <a:ea typeface="Inter" pitchFamily="34" charset="-122"/>
              <a:cs typeface="Inter" pitchFamily="34" charset="-120"/>
            </a:endParaRPr>
          </a:p>
        </p:txBody>
      </p:sp>
      <p:sp>
        <p:nvSpPr>
          <p:cNvPr id="5" name="Shape 3"/>
          <p:cNvSpPr/>
          <p:nvPr/>
        </p:nvSpPr>
        <p:spPr>
          <a:xfrm>
            <a:off x="785932" y="2037874"/>
            <a:ext cx="471488" cy="471488"/>
          </a:xfrm>
          <a:prstGeom prst="roundRect">
            <a:avLst>
              <a:gd name="adj" fmla="val 20003"/>
            </a:avLst>
          </a:prstGeom>
          <a:solidFill>
            <a:srgbClr val="DADBF1"/>
          </a:solidFill>
          <a:ln w="13097">
            <a:solidFill>
              <a:srgbClr val="B5B7E3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947499" y="2077164"/>
            <a:ext cx="148233" cy="392906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ctr">
              <a:lnSpc>
                <a:spcPts val="3095"/>
              </a:lnSpc>
              <a:buNone/>
            </a:pPr>
            <a:r>
              <a:rPr lang="en-US" sz="2475" b="1" kern="0" spc="-33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</a:t>
            </a:r>
            <a:endParaRPr lang="en-US" sz="2475" dirty="0"/>
          </a:p>
        </p:txBody>
      </p:sp>
      <p:sp>
        <p:nvSpPr>
          <p:cNvPr id="7" name="Text 5"/>
          <p:cNvSpPr/>
          <p:nvPr/>
        </p:nvSpPr>
        <p:spPr>
          <a:xfrm>
            <a:off x="1466969" y="2109907"/>
            <a:ext cx="3000256" cy="662464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580"/>
              </a:lnSpc>
              <a:buNone/>
            </a:pPr>
            <a:r>
              <a:rPr lang="en-US" sz="2065" b="1" kern="0" spc="-62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Data Quality and Availability </a:t>
            </a:r>
            <a:endParaRPr lang="en-US" sz="2065" dirty="0"/>
          </a:p>
        </p:txBody>
      </p:sp>
      <p:sp>
        <p:nvSpPr>
          <p:cNvPr id="8" name="Text 6"/>
          <p:cNvSpPr/>
          <p:nvPr/>
        </p:nvSpPr>
        <p:spPr>
          <a:xfrm>
            <a:off x="1466969" y="2981920"/>
            <a:ext cx="3000256" cy="201168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640"/>
              </a:lnSpc>
              <a:buNone/>
            </a:pPr>
            <a:r>
              <a:rPr lang="en-US" sz="1650" kern="0" spc="-33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Ensuring the accuracy and reliability of sensor data is crucial for effective predictive maintenance. Businesses must address challenges related to data quality and availability.</a:t>
            </a:r>
            <a:endParaRPr lang="en-US" sz="1650" dirty="0"/>
          </a:p>
        </p:txBody>
      </p:sp>
      <p:sp>
        <p:nvSpPr>
          <p:cNvPr id="9" name="Shape 7"/>
          <p:cNvSpPr/>
          <p:nvPr/>
        </p:nvSpPr>
        <p:spPr>
          <a:xfrm>
            <a:off x="4676775" y="2037874"/>
            <a:ext cx="471488" cy="471488"/>
          </a:xfrm>
          <a:prstGeom prst="roundRect">
            <a:avLst>
              <a:gd name="adj" fmla="val 20003"/>
            </a:avLst>
          </a:prstGeom>
          <a:solidFill>
            <a:srgbClr val="DADBF1"/>
          </a:solidFill>
          <a:ln w="13097">
            <a:solidFill>
              <a:srgbClr val="B5B7E3"/>
            </a:solidFill>
            <a:prstDash val="solid"/>
          </a:ln>
        </p:spPr>
      </p:sp>
      <p:sp>
        <p:nvSpPr>
          <p:cNvPr id="10" name="Text 8"/>
          <p:cNvSpPr/>
          <p:nvPr/>
        </p:nvSpPr>
        <p:spPr>
          <a:xfrm>
            <a:off x="4819293" y="2077164"/>
            <a:ext cx="186333" cy="392906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ctr">
              <a:lnSpc>
                <a:spcPts val="3095"/>
              </a:lnSpc>
              <a:buNone/>
            </a:pPr>
            <a:r>
              <a:rPr lang="en-US" sz="2475" b="1" kern="0" spc="-33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</a:t>
            </a:r>
            <a:endParaRPr lang="en-US" sz="2475" dirty="0"/>
          </a:p>
        </p:txBody>
      </p:sp>
      <p:sp>
        <p:nvSpPr>
          <p:cNvPr id="11" name="Text 9"/>
          <p:cNvSpPr/>
          <p:nvPr/>
        </p:nvSpPr>
        <p:spPr>
          <a:xfrm>
            <a:off x="5357813" y="2109907"/>
            <a:ext cx="3000256" cy="662464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580"/>
              </a:lnSpc>
              <a:buNone/>
            </a:pPr>
            <a:r>
              <a:rPr lang="en-US" sz="2065" b="1" kern="0" spc="-62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Implementation Complexity </a:t>
            </a:r>
            <a:endParaRPr lang="en-US" sz="2065" dirty="0"/>
          </a:p>
        </p:txBody>
      </p:sp>
      <p:sp>
        <p:nvSpPr>
          <p:cNvPr id="12" name="Text 10"/>
          <p:cNvSpPr/>
          <p:nvPr/>
        </p:nvSpPr>
        <p:spPr>
          <a:xfrm>
            <a:off x="5357813" y="2981920"/>
            <a:ext cx="3000256" cy="234696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640"/>
              </a:lnSpc>
              <a:buNone/>
            </a:pPr>
            <a:r>
              <a:rPr lang="en-US" sz="1650" kern="0" spc="-33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Integrating predictive maintenance algorithms into existing systems may require substantial efforts, including data integration, algorithm development, and infrastructure enhancements.</a:t>
            </a:r>
            <a:endParaRPr lang="en-US" sz="1650" dirty="0"/>
          </a:p>
        </p:txBody>
      </p:sp>
      <p:sp>
        <p:nvSpPr>
          <p:cNvPr id="13" name="Shape 11"/>
          <p:cNvSpPr/>
          <p:nvPr/>
        </p:nvSpPr>
        <p:spPr>
          <a:xfrm>
            <a:off x="8021122" y="2116296"/>
            <a:ext cx="471488" cy="471488"/>
          </a:xfrm>
          <a:prstGeom prst="roundRect">
            <a:avLst>
              <a:gd name="adj" fmla="val 20003"/>
            </a:avLst>
          </a:prstGeom>
          <a:solidFill>
            <a:srgbClr val="DADBF1"/>
          </a:solidFill>
          <a:ln w="13097">
            <a:solidFill>
              <a:srgbClr val="B5B7E3"/>
            </a:solidFill>
            <a:prstDash val="solid"/>
          </a:ln>
        </p:spPr>
      </p:sp>
      <p:sp>
        <p:nvSpPr>
          <p:cNvPr id="14" name="Text 12"/>
          <p:cNvSpPr/>
          <p:nvPr/>
        </p:nvSpPr>
        <p:spPr>
          <a:xfrm>
            <a:off x="8156654" y="2116217"/>
            <a:ext cx="201573" cy="392906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ctr">
              <a:lnSpc>
                <a:spcPts val="3095"/>
              </a:lnSpc>
              <a:buNone/>
            </a:pPr>
            <a:r>
              <a:rPr lang="en-US" sz="2475" b="1" kern="0" spc="-33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3</a:t>
            </a:r>
            <a:endParaRPr lang="en-US" sz="2475" dirty="0"/>
          </a:p>
        </p:txBody>
      </p:sp>
      <p:sp>
        <p:nvSpPr>
          <p:cNvPr id="15" name="Text 13"/>
          <p:cNvSpPr/>
          <p:nvPr/>
        </p:nvSpPr>
        <p:spPr>
          <a:xfrm>
            <a:off x="8877419" y="2174359"/>
            <a:ext cx="2944416" cy="335042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580"/>
              </a:lnSpc>
              <a:buNone/>
            </a:pPr>
            <a:r>
              <a:rPr lang="en-US" sz="2065" b="1" kern="0" spc="-62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Change Management </a:t>
            </a:r>
            <a:endParaRPr lang="en-US" sz="2065" dirty="0"/>
          </a:p>
        </p:txBody>
      </p:sp>
      <p:sp>
        <p:nvSpPr>
          <p:cNvPr id="16" name="Text 14"/>
          <p:cNvSpPr/>
          <p:nvPr/>
        </p:nvSpPr>
        <p:spPr>
          <a:xfrm>
            <a:off x="8877419" y="2981841"/>
            <a:ext cx="6891099" cy="100584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640"/>
              </a:lnSpc>
              <a:buNone/>
            </a:pPr>
            <a:r>
              <a:rPr lang="en-US" sz="1650" kern="0" spc="-33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Successfully adopting predictive </a:t>
            </a:r>
            <a:endParaRPr lang="en-US" sz="1650" kern="0" spc="-33" dirty="0">
              <a:solidFill>
                <a:srgbClr val="272525"/>
              </a:solidFill>
              <a:latin typeface="Inter" pitchFamily="34" charset="0"/>
              <a:ea typeface="Inter" pitchFamily="34" charset="-122"/>
              <a:cs typeface="Inter" pitchFamily="34" charset="-120"/>
            </a:endParaRPr>
          </a:p>
          <a:p>
            <a:pPr marL="0" indent="0">
              <a:lnSpc>
                <a:spcPts val="2640"/>
              </a:lnSpc>
              <a:buNone/>
            </a:pPr>
            <a:r>
              <a:rPr lang="en-US" sz="1650" kern="0" spc="-33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maintenance requires organizational </a:t>
            </a:r>
            <a:endParaRPr lang="en-US" sz="1650" kern="0" spc="-33" dirty="0">
              <a:solidFill>
                <a:srgbClr val="272525"/>
              </a:solidFill>
              <a:latin typeface="Inter" pitchFamily="34" charset="0"/>
              <a:ea typeface="Inter" pitchFamily="34" charset="-122"/>
              <a:cs typeface="Inter" pitchFamily="34" charset="-120"/>
            </a:endParaRPr>
          </a:p>
          <a:p>
            <a:pPr marL="0" indent="0">
              <a:lnSpc>
                <a:spcPts val="2640"/>
              </a:lnSpc>
              <a:buNone/>
            </a:pPr>
            <a:r>
              <a:rPr lang="en-US" sz="1650" kern="0" spc="-33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alignment, effective change management, </a:t>
            </a:r>
            <a:endParaRPr lang="en-US" sz="1650" kern="0" spc="-33" dirty="0">
              <a:solidFill>
                <a:srgbClr val="272525"/>
              </a:solidFill>
              <a:latin typeface="Inter" pitchFamily="34" charset="0"/>
              <a:ea typeface="Inter" pitchFamily="34" charset="-122"/>
              <a:cs typeface="Inter" pitchFamily="34" charset="-120"/>
            </a:endParaRPr>
          </a:p>
          <a:p>
            <a:pPr marL="0" indent="0">
              <a:lnSpc>
                <a:spcPts val="2640"/>
              </a:lnSpc>
              <a:buNone/>
            </a:pPr>
            <a:r>
              <a:rPr lang="en-US" sz="1650" kern="0" spc="-33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and training programs to enable </a:t>
            </a:r>
            <a:endParaRPr lang="en-US" sz="1650" kern="0" spc="-33" dirty="0">
              <a:solidFill>
                <a:srgbClr val="272525"/>
              </a:solidFill>
              <a:latin typeface="Inter" pitchFamily="34" charset="0"/>
              <a:ea typeface="Inter" pitchFamily="34" charset="-122"/>
              <a:cs typeface="Inter" pitchFamily="34" charset="-120"/>
            </a:endParaRPr>
          </a:p>
          <a:p>
            <a:pPr marL="0" indent="0">
              <a:lnSpc>
                <a:spcPts val="2640"/>
              </a:lnSpc>
              <a:buNone/>
            </a:pPr>
            <a:r>
              <a:rPr lang="en-US" sz="1650" kern="0" spc="-33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employees to embrace the new approach.</a:t>
            </a:r>
            <a:endParaRPr lang="en-US" sz="16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13454">
            <a:solidFill>
              <a:srgbClr val="E5E0DF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2162056" y="596979"/>
            <a:ext cx="10306288" cy="1356122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ctr">
              <a:lnSpc>
                <a:spcPts val="5340"/>
              </a:lnSpc>
              <a:buNone/>
            </a:pPr>
            <a:r>
              <a:rPr lang="en-US" sz="4270" b="1" u="sng" kern="0" spc="-128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Driving Performance with </a:t>
            </a:r>
            <a:endParaRPr lang="en-US" sz="4270" b="1" u="sng" kern="0" spc="-128" dirty="0">
              <a:solidFill>
                <a:srgbClr val="000000"/>
              </a:solidFill>
              <a:latin typeface="Inter" pitchFamily="34" charset="0"/>
              <a:ea typeface="Inter" pitchFamily="34" charset="-122"/>
              <a:cs typeface="Inter" pitchFamily="34" charset="-120"/>
            </a:endParaRPr>
          </a:p>
          <a:p>
            <a:pPr marL="0" indent="0" algn="ctr">
              <a:lnSpc>
                <a:spcPts val="5340"/>
              </a:lnSpc>
              <a:buNone/>
            </a:pPr>
            <a:r>
              <a:rPr lang="en-US" sz="4270" b="1" u="sng" kern="0" spc="-128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Predictive Maintenance</a:t>
            </a:r>
            <a:endParaRPr lang="en-US" sz="4270" u="sng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62056" y="2386965"/>
            <a:ext cx="3218498" cy="1989177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162056" y="4647248"/>
            <a:ext cx="3006209" cy="338971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l">
              <a:lnSpc>
                <a:spcPts val="2670"/>
              </a:lnSpc>
              <a:buNone/>
            </a:pPr>
            <a:r>
              <a:rPr lang="en-US" sz="2135" b="1" kern="0" spc="-64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Equipment Optimization</a:t>
            </a:r>
            <a:endParaRPr lang="en-US" sz="2135" dirty="0"/>
          </a:p>
        </p:txBody>
      </p:sp>
      <p:sp>
        <p:nvSpPr>
          <p:cNvPr id="7" name="Text 4"/>
          <p:cNvSpPr/>
          <p:nvPr/>
        </p:nvSpPr>
        <p:spPr>
          <a:xfrm>
            <a:off x="2162056" y="5203150"/>
            <a:ext cx="3218498" cy="208240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ts val="2735"/>
              </a:lnSpc>
              <a:buNone/>
            </a:pPr>
            <a:r>
              <a:rPr lang="en-US" sz="1710" kern="0" spc="-34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By proactively addressing maintenance needs, businesses can optimize equipment performance, leading to increased productivity and improved operational efficiency.</a:t>
            </a:r>
            <a:endParaRPr lang="en-US" sz="1710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5951" y="2386965"/>
            <a:ext cx="3218498" cy="1989177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5705951" y="4647248"/>
            <a:ext cx="2169676" cy="338971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l">
              <a:lnSpc>
                <a:spcPts val="2670"/>
              </a:lnSpc>
              <a:buNone/>
            </a:pPr>
            <a:r>
              <a:rPr lang="en-US" sz="2135" b="1" kern="0" spc="-64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Cost Savings</a:t>
            </a:r>
            <a:endParaRPr lang="en-US" sz="2135" dirty="0"/>
          </a:p>
        </p:txBody>
      </p:sp>
      <p:sp>
        <p:nvSpPr>
          <p:cNvPr id="10" name="Text 6"/>
          <p:cNvSpPr/>
          <p:nvPr/>
        </p:nvSpPr>
        <p:spPr>
          <a:xfrm>
            <a:off x="5705951" y="5203150"/>
            <a:ext cx="3218498" cy="242947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ts val="2735"/>
              </a:lnSpc>
              <a:buNone/>
            </a:pPr>
            <a:r>
              <a:rPr lang="en-US" sz="1710" kern="0" spc="-34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Predictive maintenance algorithms help prevent costly breakdowns, reduce maintenance expenses, and enable more efficient resource allocation, resulting in significant cost savings.</a:t>
            </a:r>
            <a:endParaRPr lang="en-US" sz="1710" dirty="0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9847" y="2386965"/>
            <a:ext cx="3218498" cy="1989177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9249847" y="4647248"/>
            <a:ext cx="2770465" cy="338971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l">
              <a:lnSpc>
                <a:spcPts val="2670"/>
              </a:lnSpc>
              <a:buNone/>
            </a:pPr>
            <a:r>
              <a:rPr lang="en-US" sz="2135" b="1" kern="0" spc="-64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Customer Satisfaction</a:t>
            </a:r>
            <a:endParaRPr lang="en-US" sz="2135" dirty="0"/>
          </a:p>
        </p:txBody>
      </p:sp>
      <p:sp>
        <p:nvSpPr>
          <p:cNvPr id="13" name="Text 8"/>
          <p:cNvSpPr/>
          <p:nvPr/>
        </p:nvSpPr>
        <p:spPr>
          <a:xfrm>
            <a:off x="9249847" y="5203150"/>
            <a:ext cx="3218498" cy="1735336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ts val="2735"/>
              </a:lnSpc>
              <a:buNone/>
            </a:pPr>
            <a:r>
              <a:rPr lang="en-US" sz="1710" kern="0" spc="-34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Minimizing equipment downtime and ensuring reliable service delivery enhances customer satisfaction, fostering loyalty and trust in your organization.</a:t>
            </a:r>
            <a:endParaRPr lang="en-US" sz="171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12502">
            <a:solidFill>
              <a:srgbClr val="E5E0DF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1980565" y="1034415"/>
            <a:ext cx="11892915" cy="126111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ctr">
              <a:lnSpc>
                <a:spcPts val="4965"/>
              </a:lnSpc>
              <a:buNone/>
            </a:pPr>
            <a:r>
              <a:rPr lang="en-US" sz="3975" b="1" u="sng" kern="0" spc="-119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Future of Predictive Maintenance</a:t>
            </a:r>
            <a:endParaRPr lang="en-US" sz="3975" b="1" u="sng" kern="0" spc="-119" dirty="0">
              <a:solidFill>
                <a:srgbClr val="000000"/>
              </a:solidFill>
              <a:latin typeface="Inter" pitchFamily="34" charset="0"/>
              <a:ea typeface="Inter" pitchFamily="34" charset="-122"/>
              <a:cs typeface="Inter" pitchFamily="34" charset="-120"/>
            </a:endParaRPr>
          </a:p>
        </p:txBody>
      </p:sp>
      <p:sp>
        <p:nvSpPr>
          <p:cNvPr id="7" name="Text 5"/>
          <p:cNvSpPr/>
          <p:nvPr/>
        </p:nvSpPr>
        <p:spPr>
          <a:xfrm>
            <a:off x="6899077" y="2825710"/>
            <a:ext cx="2683431" cy="315278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485"/>
              </a:lnSpc>
              <a:buNone/>
            </a:pPr>
            <a:r>
              <a:rPr lang="en-US" sz="1985" b="1" kern="0" spc="-6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Advanced Analytics </a:t>
            </a:r>
            <a:endParaRPr lang="en-US" sz="1985" dirty="0"/>
          </a:p>
        </p:txBody>
      </p:sp>
      <p:sp>
        <p:nvSpPr>
          <p:cNvPr id="8" name="Text 6"/>
          <p:cNvSpPr/>
          <p:nvPr/>
        </p:nvSpPr>
        <p:spPr>
          <a:xfrm>
            <a:off x="6899077" y="3342799"/>
            <a:ext cx="3058478" cy="1937385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545"/>
              </a:lnSpc>
              <a:buNone/>
            </a:pPr>
            <a:r>
              <a:rPr lang="en-US" sz="1590" kern="0" spc="-32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Continual advancements in analytics, including artificial intelligence and machine learning, will enable more accurate predictions and proactive maintenance strategies.</a:t>
            </a:r>
            <a:endParaRPr lang="en-US" sz="1590" dirty="0"/>
          </a:p>
        </p:txBody>
      </p:sp>
      <p:sp>
        <p:nvSpPr>
          <p:cNvPr id="11" name="Text 9"/>
          <p:cNvSpPr/>
          <p:nvPr/>
        </p:nvSpPr>
        <p:spPr>
          <a:xfrm>
            <a:off x="10815280" y="2825710"/>
            <a:ext cx="3034189" cy="315278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485"/>
              </a:lnSpc>
              <a:buNone/>
            </a:pPr>
            <a:r>
              <a:rPr lang="en-US" sz="1985" b="1" kern="0" spc="-6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Internet of Things </a:t>
            </a:r>
            <a:endParaRPr lang="en-US" sz="1985" dirty="0"/>
          </a:p>
        </p:txBody>
      </p:sp>
      <p:sp>
        <p:nvSpPr>
          <p:cNvPr id="12" name="Text 10"/>
          <p:cNvSpPr/>
          <p:nvPr/>
        </p:nvSpPr>
        <p:spPr>
          <a:xfrm>
            <a:off x="10815280" y="3342799"/>
            <a:ext cx="3058478" cy="1937385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545"/>
              </a:lnSpc>
              <a:buNone/>
            </a:pPr>
            <a:r>
              <a:rPr lang="en-US" sz="1590" kern="0" spc="-32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 proliferation of connected devices will provide businesses with a greater volume and variety of data, further enhancing the effectiveness of predictive maintenance algorithms.</a:t>
            </a:r>
            <a:endParaRPr lang="en-US" sz="1590" dirty="0"/>
          </a:p>
        </p:txBody>
      </p:sp>
      <p:sp>
        <p:nvSpPr>
          <p:cNvPr id="15" name="Text 13"/>
          <p:cNvSpPr/>
          <p:nvPr/>
        </p:nvSpPr>
        <p:spPr>
          <a:xfrm>
            <a:off x="1911152" y="2824877"/>
            <a:ext cx="4162425" cy="315278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485"/>
              </a:lnSpc>
              <a:buNone/>
            </a:pPr>
            <a:r>
              <a:rPr lang="en-US" sz="1985" b="1" kern="0" spc="-6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Predictive Maintenance as a Service</a:t>
            </a:r>
            <a:endParaRPr lang="en-US" sz="1985" dirty="0"/>
          </a:p>
        </p:txBody>
      </p:sp>
      <p:sp>
        <p:nvSpPr>
          <p:cNvPr id="16" name="Text 14"/>
          <p:cNvSpPr/>
          <p:nvPr/>
        </p:nvSpPr>
        <p:spPr>
          <a:xfrm>
            <a:off x="1911152" y="3342600"/>
            <a:ext cx="6974562" cy="96869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545"/>
              </a:lnSpc>
              <a:buNone/>
            </a:pPr>
            <a:r>
              <a:rPr lang="en-US" sz="1590" kern="0" spc="-32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As the technology matures, </a:t>
            </a:r>
            <a:endParaRPr lang="en-US" sz="1590" kern="0" spc="-32" dirty="0">
              <a:solidFill>
                <a:srgbClr val="272525"/>
              </a:solidFill>
              <a:latin typeface="Inter" pitchFamily="34" charset="0"/>
              <a:ea typeface="Inter" pitchFamily="34" charset="-122"/>
              <a:cs typeface="Inter" pitchFamily="34" charset="-120"/>
            </a:endParaRPr>
          </a:p>
          <a:p>
            <a:pPr marL="0" indent="0">
              <a:lnSpc>
                <a:spcPts val="2545"/>
              </a:lnSpc>
              <a:buNone/>
            </a:pPr>
            <a:r>
              <a:rPr lang="en-US" sz="1590" kern="0" spc="-32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businesses may choose to leverage </a:t>
            </a:r>
            <a:endParaRPr lang="en-US" sz="1590" kern="0" spc="-32" dirty="0">
              <a:solidFill>
                <a:srgbClr val="272525"/>
              </a:solidFill>
              <a:latin typeface="Inter" pitchFamily="34" charset="0"/>
              <a:ea typeface="Inter" pitchFamily="34" charset="-122"/>
              <a:cs typeface="Inter" pitchFamily="34" charset="-120"/>
            </a:endParaRPr>
          </a:p>
          <a:p>
            <a:pPr marL="0" indent="0">
              <a:lnSpc>
                <a:spcPts val="2545"/>
              </a:lnSpc>
              <a:buNone/>
            </a:pPr>
            <a:r>
              <a:rPr lang="en-US" sz="1590" kern="0" spc="-32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third-party providers offering predictive </a:t>
            </a:r>
            <a:endParaRPr lang="en-US" sz="1590" kern="0" spc="-32" dirty="0">
              <a:solidFill>
                <a:srgbClr val="272525"/>
              </a:solidFill>
              <a:latin typeface="Inter" pitchFamily="34" charset="0"/>
              <a:ea typeface="Inter" pitchFamily="34" charset="-122"/>
              <a:cs typeface="Inter" pitchFamily="34" charset="-120"/>
            </a:endParaRPr>
          </a:p>
          <a:p>
            <a:pPr marL="0" indent="0">
              <a:lnSpc>
                <a:spcPts val="2545"/>
              </a:lnSpc>
              <a:buNone/>
            </a:pPr>
            <a:r>
              <a:rPr lang="en-US" sz="1590" kern="0" spc="-32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maintenance as a service to optimize </a:t>
            </a:r>
            <a:endParaRPr lang="en-US" sz="1590" kern="0" spc="-32" dirty="0">
              <a:solidFill>
                <a:srgbClr val="272525"/>
              </a:solidFill>
              <a:latin typeface="Inter" pitchFamily="34" charset="0"/>
              <a:ea typeface="Inter" pitchFamily="34" charset="-122"/>
              <a:cs typeface="Inter" pitchFamily="34" charset="-120"/>
            </a:endParaRPr>
          </a:p>
          <a:p>
            <a:pPr marL="0" indent="0">
              <a:lnSpc>
                <a:spcPts val="2545"/>
              </a:lnSpc>
              <a:buNone/>
            </a:pPr>
            <a:r>
              <a:rPr lang="en-US" sz="1590" kern="0" spc="-32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their maintenance processes.</a:t>
            </a:r>
            <a:endParaRPr lang="en-US" sz="159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13811">
            <a:solidFill>
              <a:srgbClr val="E5E0DF"/>
            </a:solidFill>
            <a:prstDash val="solid"/>
          </a:ln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85000"/>
            </a:srgbClr>
          </a:solidFill>
        </p:spPr>
      </p:sp>
      <p:sp>
        <p:nvSpPr>
          <p:cNvPr id="6" name="Text 3"/>
          <p:cNvSpPr/>
          <p:nvPr/>
        </p:nvSpPr>
        <p:spPr>
          <a:xfrm>
            <a:off x="5093613" y="912693"/>
            <a:ext cx="4443889" cy="694373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ctr">
              <a:lnSpc>
                <a:spcPts val="5470"/>
              </a:lnSpc>
              <a:buNone/>
            </a:pPr>
            <a:r>
              <a:rPr lang="en-US" sz="4375" b="1" u="sng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Conclusion</a:t>
            </a:r>
            <a:endParaRPr lang="en-US" sz="4375" b="1" u="sng" kern="0" spc="-131" dirty="0">
              <a:solidFill>
                <a:srgbClr val="000000"/>
              </a:solidFill>
              <a:latin typeface="Inter" pitchFamily="34" charset="0"/>
              <a:ea typeface="Inter" pitchFamily="34" charset="-122"/>
              <a:cs typeface="Inter" pitchFamily="34" charset="-120"/>
            </a:endParaRPr>
          </a:p>
        </p:txBody>
      </p:sp>
      <p:sp>
        <p:nvSpPr>
          <p:cNvPr id="7" name="Text 4"/>
          <p:cNvSpPr/>
          <p:nvPr/>
        </p:nvSpPr>
        <p:spPr>
          <a:xfrm>
            <a:off x="2038628" y="2403237"/>
            <a:ext cx="10554414" cy="1066205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By harnessing the power of predictive maintenance algorithms, businesses can transform their maintenance strategies, introducing proactive and data-driven approaches that enhance efficiency, reliability, and overall performance.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5045</Words>
  <Application>WPS Presentation</Application>
  <PresentationFormat>Custom</PresentationFormat>
  <Paragraphs>142</Paragraphs>
  <Slides>9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1" baseType="lpstr">
      <vt:lpstr>Arial</vt:lpstr>
      <vt:lpstr>SimSun</vt:lpstr>
      <vt:lpstr>Wingdings</vt:lpstr>
      <vt:lpstr>Inter</vt:lpstr>
      <vt:lpstr>Segoe Print</vt:lpstr>
      <vt:lpstr>Inter</vt:lpstr>
      <vt:lpstr>Inter</vt:lpstr>
      <vt:lpstr>Calibri</vt:lpstr>
      <vt:lpstr>Microsoft YaHei</vt:lpstr>
      <vt:lpstr>Arial Unicode MS</vt:lpstr>
      <vt:lpstr>MingLiU-ExtB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PptxGenJS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creator>PptxGenJS</dc:creator>
  <dc:subject>PptxGenJS Presentation</dc:subject>
  <cp:lastModifiedBy>WIZNU</cp:lastModifiedBy>
  <cp:revision>3</cp:revision>
  <dcterms:created xsi:type="dcterms:W3CDTF">2023-10-05T09:23:00Z</dcterms:created>
  <dcterms:modified xsi:type="dcterms:W3CDTF">2023-10-07T09:00:57Z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D2D00EA25B8D459391A7DB95918F78D4_13</vt:lpwstr>
  </property>
  <property fmtid="{D5CDD505-2E9C-101B-9397-08002B2CF9AE}" pid="3" name="KSOProductBuildVer">
    <vt:lpwstr>1033-12.2.0.13215</vt:lpwstr>
  </property>
</Properties>
</file>