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0"/>
  </p:notesMasterIdLst>
  <p:sldIdLst>
    <p:sldId id="262" r:id="rId2"/>
    <p:sldId id="289" r:id="rId3"/>
    <p:sldId id="258" r:id="rId4"/>
    <p:sldId id="291" r:id="rId5"/>
    <p:sldId id="259" r:id="rId6"/>
    <p:sldId id="264" r:id="rId7"/>
    <p:sldId id="297" r:id="rId8"/>
    <p:sldId id="298" r:id="rId9"/>
    <p:sldId id="299" r:id="rId10"/>
    <p:sldId id="272" r:id="rId11"/>
    <p:sldId id="260" r:id="rId12"/>
    <p:sldId id="265" r:id="rId13"/>
    <p:sldId id="295" r:id="rId14"/>
    <p:sldId id="263" r:id="rId15"/>
    <p:sldId id="266" r:id="rId16"/>
    <p:sldId id="261" r:id="rId17"/>
    <p:sldId id="267" r:id="rId18"/>
    <p:sldId id="25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och L" initials="HL" lastIdx="1" clrIdx="0">
    <p:extLst>
      <p:ext uri="{19B8F6BF-5375-455C-9EA6-DF929625EA0E}">
        <p15:presenceInfo xmlns:p15="http://schemas.microsoft.com/office/powerpoint/2012/main" userId="d6059d347082bb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828282"/>
    <a:srgbClr val="404040"/>
    <a:srgbClr val="656564"/>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487" autoAdjust="0"/>
  </p:normalViewPr>
  <p:slideViewPr>
    <p:cSldViewPr snapToGrid="0">
      <p:cViewPr varScale="1">
        <p:scale>
          <a:sx n="38" d="100"/>
          <a:sy n="38" d="100"/>
        </p:scale>
        <p:origin x="1764" y="5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36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681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实习生，菜鸟一只，不需要担心别人的看法，我不会就是不会，我问还不行的吗？相信自己肯定可以学会的，还能够学的比别人更好。</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anose="020B0503020204020204" pitchFamily="34" charset="-122"/>
                <a:ea typeface="微软雅黑" panose="020B0503020204020204" pitchFamily="34" charset="-122"/>
              </a:rPr>
              <a:t>不懂就问，自己一个人琢磨效率太低，多听听前辈的想法</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anose="020B0503020204020204" pitchFamily="34" charset="-122"/>
                <a:ea typeface="微软雅黑" panose="020B0503020204020204" pitchFamily="34" charset="-122"/>
              </a:rPr>
              <a:t>这当然也不是说   自己不去用去  想，直接无脑的去问，自己先思考有自己的想法后再进行相应的交流，有冲突 有争议  这为最好</a:t>
            </a:r>
            <a:endParaRPr lang="en-US" altLang="zh-CN" sz="1200"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37679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虽然说每个人 都有适合自己的学习计划或者说人生规划， 但是我感觉自己在这一方面很迷茫 </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4390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学校槽点  专业槽点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3184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学习不主动，学习只靠感觉来，想干啥干啥</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半被动式学习：</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学习动力或者说目标来源于考试</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课时有限，课后不巩固：</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学校上课，上课听进去了就听进去了，没有的话也不是特别在乎，考试周匆忙预习</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完全主动式学习：</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竞争压力大，不主动必定会淘汰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实践性学习：实习过程就是一个学校学习到工作的一个转变、过渡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7197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环境算比较差</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a:t>
            </a: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怎么说呢，感觉学习学习氛围确实是有一些差了。。说实话当时，在学习里，严重点讲，寝室里就我一人。</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不能老是抱怨周边环境差，要说应该是自己自制力不够强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努力改变自己</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在学校，不知未来的路更难走，荒废时间。但又会感到深深的自责，想着改变一下周围，但是无能为力。</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实习环境能够沉浸式专业学习</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大家都是很热情的工作着</a:t>
            </a: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环境带来的压迫推进</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在公司中有充分的实践体验和压力，可以去迎接各种挑战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1871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学校里的时间很多</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时间多，但没用来学习；或者学了，但是效果不太好</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利用率不高</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大部分时间，不在学习专业知识上。但有时又对专业知识特别上心</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比如说一早起来，就想写写</a:t>
            </a:r>
            <a:r>
              <a:rPr lang="en-US" altLang="zh-CN" dirty="0"/>
              <a:t>demo</a:t>
            </a:r>
            <a:r>
              <a:rPr lang="zh-CN" altLang="en-US" dirty="0"/>
              <a:t>啥的，看看学习视频啥的，看着看着就想睡觉；</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实习留给学习时间挺少</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学会挤出时间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实习期间学会高效时间利用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在公司里面，得学会工作任务的优先级，不能乱了节奏。</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从学校到社会实习，不管在公司做基础的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CRUD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还是算法设计，我感觉都是在学习，但是工作之后的自主学习时间不太多</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2755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刚入学校那会，哪里有会想着就业之艰难，当然也不是荒废学业，而是玩也没有玩出啥成就，学业没学出啥名堂。</a:t>
            </a:r>
            <a:endParaRPr lang="en-US" altLang="zh-CN" dirty="0"/>
          </a:p>
          <a:p>
            <a:r>
              <a:rPr lang="zh-CN" altLang="en-US" dirty="0"/>
              <a:t>平平庸庸。之前为力提高自己的专业水准业或者说改变一下自己在学校的学习进程（除了上课，没有其他的学习渠道），</a:t>
            </a:r>
            <a:endParaRPr lang="en-US" altLang="zh-CN" dirty="0"/>
          </a:p>
          <a:p>
            <a:r>
              <a:rPr lang="zh-CN" altLang="en-US" dirty="0"/>
              <a:t>然后加入过学校的工作室，但是自己没有好好学习，结果可想被淘汰掉了。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在学校心态挺好</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刚入学校嘛，以为大学可以潇洒一波，其实不然。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陷入焦虑</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游走于焦虑与乐观之间</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心态积极</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就业压力促使</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会焦虑，但是努力去平衡</a:t>
            </a:r>
            <a:r>
              <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脚踏实地的去做，即使会失败</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29571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语言入门，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过渡，最终的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计算机相关知识（操作系统、计算机网络、汇编原理、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、软件工程、软件测试）</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学校学习挖掘不深</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实习学习中呢  必须得深究其原理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7939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比方说现在的 学习的并发编程知识点，所有的知识点都可以追根溯源 操作系统原理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所有的高阶知识点都源于基础知识的扩展与深化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学习一个新的知识点，必须得先从它的源头开始，探索其背后的理论模型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复习或许可以带来不同角度的思考</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实践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实践是检验真理的唯一标准嘛 </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906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谈谈之前的工作经历，沟通不利</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沟通，对我来首没什么技巧，坦诚相待就好</a:t>
            </a:r>
            <a:endParaRPr lang="en-US" altLang="zh-CN" sz="900" dirty="0">
              <a:solidFill>
                <a:schemeClr val="tx1">
                  <a:lumMod val="65000"/>
                  <a:lumOff val="35000"/>
                </a:schemeClr>
              </a:solidFill>
              <a:latin typeface="Century Gothic" panose="020B0502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52545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8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9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
        <p:nvSpPr>
          <p:cNvPr id="9" name="矩形 8"/>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FDEEE-E816-4B73-9581-D6CCF86A2784}" type="datetimeFigureOut">
              <a:rPr lang="zh-CN" altLang="en-US" smtClean="0"/>
              <a:t>2019/3/20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9FFC-9389-4628-A6C5-D884E7A63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4.jp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26" name="组合 25"/>
          <p:cNvGrpSpPr/>
          <p:nvPr/>
        </p:nvGrpSpPr>
        <p:grpSpPr>
          <a:xfrm>
            <a:off x="3146444" y="808523"/>
            <a:ext cx="3513362" cy="5607067"/>
            <a:chOff x="4562351" y="826142"/>
            <a:chExt cx="3192664" cy="5607067"/>
          </a:xfrm>
        </p:grpSpPr>
        <p:sp>
          <p:nvSpPr>
            <p:cNvPr id="27" name="文本框 26"/>
            <p:cNvSpPr txBox="1"/>
            <p:nvPr/>
          </p:nvSpPr>
          <p:spPr>
            <a:xfrm>
              <a:off x="4727226" y="1142500"/>
              <a:ext cx="1293255" cy="1862048"/>
            </a:xfrm>
            <a:prstGeom prst="rect">
              <a:avLst/>
            </a:prstGeom>
            <a:noFill/>
          </p:spPr>
          <p:txBody>
            <a:bodyPr wrap="square" rtlCol="0">
              <a:spAutoFit/>
            </a:bodyPr>
            <a:lstStyle/>
            <a:p>
              <a:r>
                <a:rPr lang="zh-CN" altLang="en-US" sz="11500" dirty="0">
                  <a:solidFill>
                    <a:srgbClr val="656564"/>
                  </a:solidFill>
                  <a:latin typeface="等线" panose="02010600030101010101" pitchFamily="2" charset="-122"/>
                  <a:ea typeface="等线" panose="02010600030101010101" pitchFamily="2" charset="-122"/>
                </a:rPr>
                <a:t>实</a:t>
              </a:r>
            </a:p>
          </p:txBody>
        </p:sp>
        <p:sp>
          <p:nvSpPr>
            <p:cNvPr id="28" name="文本框 27"/>
            <p:cNvSpPr txBox="1"/>
            <p:nvPr/>
          </p:nvSpPr>
          <p:spPr>
            <a:xfrm>
              <a:off x="6461760" y="2270848"/>
              <a:ext cx="1293255" cy="1323439"/>
            </a:xfrm>
            <a:prstGeom prst="rect">
              <a:avLst/>
            </a:prstGeom>
            <a:noFill/>
          </p:spPr>
          <p:txBody>
            <a:bodyPr wrap="square" rtlCol="0">
              <a:spAutoFit/>
            </a:bodyPr>
            <a:lstStyle/>
            <a:p>
              <a:r>
                <a:rPr lang="zh-CN" altLang="en-US" sz="8000" dirty="0">
                  <a:solidFill>
                    <a:srgbClr val="656564"/>
                  </a:solidFill>
                  <a:latin typeface="等线" panose="02010600030101010101" pitchFamily="2" charset="-122"/>
                  <a:ea typeface="等线" panose="02010600030101010101" pitchFamily="2" charset="-122"/>
                </a:rPr>
                <a:t>习</a:t>
              </a:r>
            </a:p>
          </p:txBody>
        </p:sp>
        <p:cxnSp>
          <p:nvCxnSpPr>
            <p:cNvPr id="29" name="直接连接符 28"/>
            <p:cNvCxnSpPr/>
            <p:nvPr/>
          </p:nvCxnSpPr>
          <p:spPr>
            <a:xfrm flipH="1">
              <a:off x="5908467" y="826142"/>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562351" y="1483328"/>
              <a:ext cx="3012706" cy="28938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5400000">
              <a:off x="5624427" y="1804852"/>
              <a:ext cx="1496761" cy="475461"/>
            </a:xfrm>
            <a:prstGeom prst="rect">
              <a:avLst/>
            </a:prstGeom>
            <a:noFill/>
          </p:spPr>
          <p:txBody>
            <a:bodyPr wrap="square" rtlCol="0">
              <a:spAutoFit/>
            </a:bodyPr>
            <a:lstStyle/>
            <a:p>
              <a:r>
                <a:rPr lang="en-US" altLang="zh-CN" sz="1400" dirty="0">
                  <a:solidFill>
                    <a:srgbClr val="656564"/>
                  </a:solidFill>
                </a:rPr>
                <a:t>YOUTH GRADUATION</a:t>
              </a:r>
              <a:endParaRPr lang="zh-CN" altLang="en-US" sz="1400" dirty="0">
                <a:solidFill>
                  <a:srgbClr val="656564"/>
                </a:solidFill>
              </a:endParaRPr>
            </a:p>
          </p:txBody>
        </p:sp>
        <p:sp>
          <p:nvSpPr>
            <p:cNvPr id="32" name="流程图: 接点 31"/>
            <p:cNvSpPr/>
            <p:nvPr/>
          </p:nvSpPr>
          <p:spPr>
            <a:xfrm>
              <a:off x="5622966" y="3501728"/>
              <a:ext cx="901020"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33" name="流程图: 接点 32"/>
            <p:cNvSpPr/>
            <p:nvPr/>
          </p:nvSpPr>
          <p:spPr>
            <a:xfrm>
              <a:off x="5622966" y="4572443"/>
              <a:ext cx="901020"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6564"/>
                </a:solidFill>
              </a:endParaRPr>
            </a:p>
          </p:txBody>
        </p:sp>
        <p:sp>
          <p:nvSpPr>
            <p:cNvPr id="34" name="文本框 33"/>
            <p:cNvSpPr txBox="1"/>
            <p:nvPr/>
          </p:nvSpPr>
          <p:spPr>
            <a:xfrm>
              <a:off x="5721195" y="3567519"/>
              <a:ext cx="866821" cy="769441"/>
            </a:xfrm>
            <a:prstGeom prst="rect">
              <a:avLst/>
            </a:prstGeom>
            <a:noFill/>
          </p:spPr>
          <p:txBody>
            <a:bodyPr wrap="square" rtlCol="0">
              <a:spAutoFit/>
            </a:bodyPr>
            <a:lstStyle/>
            <a:p>
              <a:r>
                <a:rPr lang="zh-CN" altLang="en-US" sz="4400" dirty="0">
                  <a:solidFill>
                    <a:schemeClr val="bg1"/>
                  </a:solidFill>
                </a:rPr>
                <a:t>总</a:t>
              </a:r>
            </a:p>
          </p:txBody>
        </p:sp>
        <p:sp>
          <p:nvSpPr>
            <p:cNvPr id="35" name="文本框 34"/>
            <p:cNvSpPr txBox="1"/>
            <p:nvPr/>
          </p:nvSpPr>
          <p:spPr>
            <a:xfrm>
              <a:off x="5721195" y="4638233"/>
              <a:ext cx="866821" cy="769441"/>
            </a:xfrm>
            <a:prstGeom prst="rect">
              <a:avLst/>
            </a:prstGeom>
            <a:noFill/>
          </p:spPr>
          <p:txBody>
            <a:bodyPr wrap="square" rtlCol="0">
              <a:spAutoFit/>
            </a:bodyPr>
            <a:lstStyle/>
            <a:p>
              <a:r>
                <a:rPr lang="zh-CN" altLang="en-US" sz="4400" dirty="0">
                  <a:solidFill>
                    <a:schemeClr val="bg1"/>
                  </a:solidFill>
                </a:rPr>
                <a:t>结</a:t>
              </a:r>
            </a:p>
          </p:txBody>
        </p:sp>
        <p:sp>
          <p:nvSpPr>
            <p:cNvPr id="40" name="矩形 39"/>
            <p:cNvSpPr/>
            <p:nvPr/>
          </p:nvSpPr>
          <p:spPr>
            <a:xfrm rot="5400000">
              <a:off x="5805192" y="4347396"/>
              <a:ext cx="2334604" cy="643271"/>
            </a:xfrm>
            <a:prstGeom prst="rect">
              <a:avLst/>
            </a:prstGeom>
          </p:spPr>
          <p:txBody>
            <a:bodyPr wrap="square">
              <a:spAutoFit/>
            </a:bodyPr>
            <a:lstStyle/>
            <a:p>
              <a:r>
                <a:rPr lang="en-US" altLang="zh-CN" sz="2000" dirty="0">
                  <a:solidFill>
                    <a:srgbClr val="656564"/>
                  </a:solidFill>
                  <a:latin typeface="+mn-ea"/>
                </a:rPr>
                <a:t>JAVA SERVER DEVELOPMENT</a:t>
              </a:r>
              <a:endParaRPr lang="zh-CN" altLang="en-US" sz="2000" dirty="0">
                <a:solidFill>
                  <a:srgbClr val="656564"/>
                </a:solidFill>
                <a:latin typeface="+mn-ea"/>
              </a:endParaRPr>
            </a:p>
          </p:txBody>
        </p:sp>
        <p:cxnSp>
          <p:nvCxnSpPr>
            <p:cNvPr id="41" name="直接连接符 40"/>
            <p:cNvCxnSpPr/>
            <p:nvPr/>
          </p:nvCxnSpPr>
          <p:spPr>
            <a:xfrm flipH="1">
              <a:off x="6172902" y="5400468"/>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rot="5400000">
              <a:off x="4019992" y="4944271"/>
              <a:ext cx="2334604" cy="643271"/>
            </a:xfrm>
            <a:prstGeom prst="rect">
              <a:avLst/>
            </a:prstGeom>
          </p:spPr>
          <p:txBody>
            <a:bodyPr wrap="square">
              <a:spAutoFit/>
            </a:bodyPr>
            <a:lstStyle/>
            <a:p>
              <a:r>
                <a:rPr lang="en-US" altLang="zh-CN" sz="2000" dirty="0">
                  <a:solidFill>
                    <a:srgbClr val="656564"/>
                  </a:solidFill>
                  <a:latin typeface="+mn-ea"/>
                </a:rPr>
                <a:t>JAVA SERVER DEVELOPMENT</a:t>
              </a:r>
              <a:endParaRPr lang="zh-CN" altLang="en-US" sz="2000" dirty="0">
                <a:solidFill>
                  <a:srgbClr val="656564"/>
                </a:solidFill>
                <a:latin typeface="+mn-ea"/>
              </a:endParaRPr>
            </a:p>
          </p:txBody>
        </p:sp>
      </p:grpSp>
      <p:sp>
        <p:nvSpPr>
          <p:cNvPr id="39" name="流程图: 接点 38">
            <a:extLst>
              <a:ext uri="{FF2B5EF4-FFF2-40B4-BE49-F238E27FC236}">
                <a16:creationId xmlns:a16="http://schemas.microsoft.com/office/drawing/2014/main" id="{C44D3909-0B1A-4AE2-B9E8-109C8FA86F4B}"/>
              </a:ext>
            </a:extLst>
          </p:cNvPr>
          <p:cNvSpPr/>
          <p:nvPr/>
        </p:nvSpPr>
        <p:spPr>
          <a:xfrm>
            <a:off x="6209213" y="5185457"/>
            <a:ext cx="991526"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38" name="文本框 37">
            <a:extLst>
              <a:ext uri="{FF2B5EF4-FFF2-40B4-BE49-F238E27FC236}">
                <a16:creationId xmlns:a16="http://schemas.microsoft.com/office/drawing/2014/main" id="{1E9BEB2C-7152-48F9-9D7B-1E2849B55027}"/>
              </a:ext>
            </a:extLst>
          </p:cNvPr>
          <p:cNvSpPr txBox="1"/>
          <p:nvPr/>
        </p:nvSpPr>
        <p:spPr>
          <a:xfrm>
            <a:off x="6335858" y="5247223"/>
            <a:ext cx="953892" cy="769441"/>
          </a:xfrm>
          <a:prstGeom prst="rect">
            <a:avLst/>
          </a:prstGeom>
          <a:noFill/>
        </p:spPr>
        <p:txBody>
          <a:bodyPr wrap="square" rtlCol="0">
            <a:spAutoFit/>
          </a:bodyPr>
          <a:lstStyle/>
          <a:p>
            <a:r>
              <a:rPr lang="zh-CN" altLang="en-US" sz="4400" dirty="0">
                <a:solidFill>
                  <a:schemeClr val="bg1"/>
                </a:solidFill>
              </a:rPr>
              <a:t>分</a:t>
            </a:r>
          </a:p>
        </p:txBody>
      </p:sp>
      <p:sp>
        <p:nvSpPr>
          <p:cNvPr id="43" name="流程图: 接点 42">
            <a:extLst>
              <a:ext uri="{FF2B5EF4-FFF2-40B4-BE49-F238E27FC236}">
                <a16:creationId xmlns:a16="http://schemas.microsoft.com/office/drawing/2014/main" id="{8993A726-D027-44D4-906A-1E73FEF6954E}"/>
              </a:ext>
            </a:extLst>
          </p:cNvPr>
          <p:cNvSpPr/>
          <p:nvPr/>
        </p:nvSpPr>
        <p:spPr>
          <a:xfrm>
            <a:off x="7338122" y="5203212"/>
            <a:ext cx="991526"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45" name="文本框 44">
            <a:extLst>
              <a:ext uri="{FF2B5EF4-FFF2-40B4-BE49-F238E27FC236}">
                <a16:creationId xmlns:a16="http://schemas.microsoft.com/office/drawing/2014/main" id="{228659F3-973D-44EA-9434-5DE82A318295}"/>
              </a:ext>
            </a:extLst>
          </p:cNvPr>
          <p:cNvSpPr txBox="1"/>
          <p:nvPr/>
        </p:nvSpPr>
        <p:spPr>
          <a:xfrm>
            <a:off x="7452191" y="5270277"/>
            <a:ext cx="953892" cy="769441"/>
          </a:xfrm>
          <a:prstGeom prst="rect">
            <a:avLst/>
          </a:prstGeom>
          <a:noFill/>
        </p:spPr>
        <p:txBody>
          <a:bodyPr wrap="square" rtlCol="0">
            <a:spAutoFit/>
          </a:bodyPr>
          <a:lstStyle/>
          <a:p>
            <a:r>
              <a:rPr lang="zh-CN" altLang="en-US" sz="4400" dirty="0">
                <a:solidFill>
                  <a:schemeClr val="bg1"/>
                </a:solidFill>
              </a:rPr>
              <a:t>享</a:t>
            </a:r>
          </a:p>
        </p:txBody>
      </p:sp>
      <p:sp>
        <p:nvSpPr>
          <p:cNvPr id="2" name="文本框 1">
            <a:extLst>
              <a:ext uri="{FF2B5EF4-FFF2-40B4-BE49-F238E27FC236}">
                <a16:creationId xmlns:a16="http://schemas.microsoft.com/office/drawing/2014/main" id="{0439F6D8-D317-49AE-A68B-1726BB130EB0}"/>
              </a:ext>
            </a:extLst>
          </p:cNvPr>
          <p:cNvSpPr txBox="1"/>
          <p:nvPr/>
        </p:nvSpPr>
        <p:spPr>
          <a:xfrm>
            <a:off x="1118920" y="5952647"/>
            <a:ext cx="1800493" cy="369332"/>
          </a:xfrm>
          <a:prstGeom prst="rect">
            <a:avLst/>
          </a:prstGeom>
          <a:noFill/>
        </p:spPr>
        <p:txBody>
          <a:bodyPr wrap="none" rtlCol="0">
            <a:spAutoFit/>
          </a:bodyPr>
          <a:lstStyle/>
          <a:p>
            <a:r>
              <a:rPr lang="zh-CN" altLang="en-US" dirty="0">
                <a:solidFill>
                  <a:srgbClr val="404040"/>
                </a:solidFill>
              </a:rPr>
              <a:t>汇报人：罗紫东</a:t>
            </a:r>
          </a:p>
        </p:txBody>
      </p:sp>
      <p:sp>
        <p:nvSpPr>
          <p:cNvPr id="3" name="文本框 2">
            <a:extLst>
              <a:ext uri="{FF2B5EF4-FFF2-40B4-BE49-F238E27FC236}">
                <a16:creationId xmlns:a16="http://schemas.microsoft.com/office/drawing/2014/main" id="{C2F2E7AA-526D-405F-ABCE-68AFDB0B4901}"/>
              </a:ext>
            </a:extLst>
          </p:cNvPr>
          <p:cNvSpPr txBox="1"/>
          <p:nvPr/>
        </p:nvSpPr>
        <p:spPr>
          <a:xfrm>
            <a:off x="1129049" y="5569291"/>
            <a:ext cx="2262158" cy="369332"/>
          </a:xfrm>
          <a:prstGeom prst="rect">
            <a:avLst/>
          </a:prstGeom>
          <a:noFill/>
        </p:spPr>
        <p:txBody>
          <a:bodyPr wrap="none" rtlCol="0">
            <a:spAutoFit/>
          </a:bodyPr>
          <a:lstStyle/>
          <a:p>
            <a:r>
              <a:rPr lang="zh-CN" altLang="en-US" dirty="0">
                <a:solidFill>
                  <a:srgbClr val="404040"/>
                </a:solidFill>
              </a:rPr>
              <a:t>部门：微鲤看看后端</a:t>
            </a:r>
          </a:p>
        </p:txBody>
      </p:sp>
    </p:spTree>
  </p:cSld>
  <p:clrMapOvr>
    <a:masterClrMapping/>
  </p:clrMapOvr>
  <mc:AlternateContent xmlns:mc="http://schemas.openxmlformats.org/markup-compatibility/2006" xmlns:p14="http://schemas.microsoft.com/office/powerpoint/2010/main">
    <mc:Choice Requires="p14">
      <p:transition spd="slow" p14:dur="2000" advTm="2621"/>
    </mc:Choice>
    <mc:Fallback xmlns="">
      <p:transition spd="slow" advTm="26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32873" y="2150102"/>
            <a:ext cx="9786226" cy="2187396"/>
            <a:chOff x="1212435" y="3927794"/>
            <a:chExt cx="21971831" cy="4911100"/>
          </a:xfrm>
        </p:grpSpPr>
        <p:grpSp>
          <p:nvGrpSpPr>
            <p:cNvPr id="8" name="Group 138"/>
            <p:cNvGrpSpPr/>
            <p:nvPr/>
          </p:nvGrpSpPr>
          <p:grpSpPr>
            <a:xfrm>
              <a:off x="1212435" y="3927794"/>
              <a:ext cx="4681703" cy="4911100"/>
              <a:chOff x="0" y="0"/>
              <a:chExt cx="4681701" cy="4911099"/>
            </a:xfrm>
          </p:grpSpPr>
          <p:sp>
            <p:nvSpPr>
              <p:cNvPr id="21" name="Shape 134"/>
              <p:cNvSpPr/>
              <p:nvPr/>
            </p:nvSpPr>
            <p:spPr>
              <a:xfrm>
                <a:off x="379249"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22" name="Shape 135"/>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sp>
            <p:nvSpPr>
              <p:cNvPr id="23" name="Shape 136"/>
              <p:cNvSpPr/>
              <p:nvPr/>
            </p:nvSpPr>
            <p:spPr>
              <a:xfrm>
                <a:off x="781782" y="1971839"/>
                <a:ext cx="1925002" cy="967419"/>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基础</a:t>
                </a:r>
                <a:endParaRPr sz="2800" dirty="0">
                  <a:solidFill>
                    <a:schemeClr val="bg1"/>
                  </a:solidFill>
                </a:endParaRPr>
              </a:p>
            </p:txBody>
          </p:sp>
        </p:grpSp>
        <p:grpSp>
          <p:nvGrpSpPr>
            <p:cNvPr id="9" name="Group 143"/>
            <p:cNvGrpSpPr/>
            <p:nvPr/>
          </p:nvGrpSpPr>
          <p:grpSpPr>
            <a:xfrm>
              <a:off x="6975811" y="3927794"/>
              <a:ext cx="4681702" cy="4911100"/>
              <a:chOff x="0" y="0"/>
              <a:chExt cx="4681701" cy="4911099"/>
            </a:xfrm>
          </p:grpSpPr>
          <p:sp>
            <p:nvSpPr>
              <p:cNvPr id="18" name="Shape 139"/>
              <p:cNvSpPr/>
              <p:nvPr/>
            </p:nvSpPr>
            <p:spPr>
              <a:xfrm>
                <a:off x="379249"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9" name="Shape 140"/>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nvGrpSpPr>
            <p:cNvPr id="10" name="Group 148"/>
            <p:cNvGrpSpPr/>
            <p:nvPr/>
          </p:nvGrpSpPr>
          <p:grpSpPr>
            <a:xfrm>
              <a:off x="12739187" y="3927794"/>
              <a:ext cx="4681702" cy="4911100"/>
              <a:chOff x="0" y="0"/>
              <a:chExt cx="4681701" cy="4911099"/>
            </a:xfrm>
          </p:grpSpPr>
          <p:sp>
            <p:nvSpPr>
              <p:cNvPr id="15" name="Shape 144"/>
              <p:cNvSpPr/>
              <p:nvPr/>
            </p:nvSpPr>
            <p:spPr>
              <a:xfrm>
                <a:off x="379248" y="0"/>
                <a:ext cx="4302453"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6" name="Shape 145"/>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nvGrpSpPr>
            <p:cNvPr id="11" name="Group 153"/>
            <p:cNvGrpSpPr/>
            <p:nvPr/>
          </p:nvGrpSpPr>
          <p:grpSpPr>
            <a:xfrm>
              <a:off x="18502563" y="3927794"/>
              <a:ext cx="4681703" cy="4911100"/>
              <a:chOff x="0" y="0"/>
              <a:chExt cx="4681702" cy="4911099"/>
            </a:xfrm>
          </p:grpSpPr>
          <p:sp>
            <p:nvSpPr>
              <p:cNvPr id="12" name="Shape 149"/>
              <p:cNvSpPr/>
              <p:nvPr/>
            </p:nvSpPr>
            <p:spPr>
              <a:xfrm>
                <a:off x="379249" y="0"/>
                <a:ext cx="4302453"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3" name="Shape 150"/>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grpSp>
        <p:nvGrpSpPr>
          <p:cNvPr id="24" name="组合 23"/>
          <p:cNvGrpSpPr/>
          <p:nvPr/>
        </p:nvGrpSpPr>
        <p:grpSpPr>
          <a:xfrm>
            <a:off x="1518427" y="4764516"/>
            <a:ext cx="9818128" cy="1319041"/>
            <a:chOff x="1151687" y="4440121"/>
            <a:chExt cx="2478186" cy="1319041"/>
          </a:xfrm>
        </p:grpSpPr>
        <p:sp>
          <p:nvSpPr>
            <p:cNvPr id="25" name="文本框 36"/>
            <p:cNvSpPr txBox="1"/>
            <p:nvPr/>
          </p:nvSpPr>
          <p:spPr>
            <a:xfrm>
              <a:off x="1541089" y="4440121"/>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学校理论体系完整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-&gt;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实习学习深入挖掘</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9" name="Text Placeholder 32"/>
            <p:cNvSpPr txBox="1"/>
            <p:nvPr/>
          </p:nvSpPr>
          <p:spPr>
            <a:xfrm>
              <a:off x="1151687" y="4864035"/>
              <a:ext cx="2447585"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6" name="Shape 136">
            <a:extLst>
              <a:ext uri="{FF2B5EF4-FFF2-40B4-BE49-F238E27FC236}">
                <a16:creationId xmlns:a16="http://schemas.microsoft.com/office/drawing/2014/main" id="{C9554561-FE74-4163-9155-3E01B5A083D3}"/>
              </a:ext>
            </a:extLst>
          </p:cNvPr>
          <p:cNvSpPr/>
          <p:nvPr/>
        </p:nvSpPr>
        <p:spPr>
          <a:xfrm>
            <a:off x="9398486" y="3019891"/>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实践</a:t>
            </a:r>
            <a:endParaRPr sz="2800" dirty="0">
              <a:solidFill>
                <a:schemeClr val="bg1"/>
              </a:solidFill>
            </a:endParaRPr>
          </a:p>
        </p:txBody>
      </p:sp>
      <p:sp>
        <p:nvSpPr>
          <p:cNvPr id="37" name="Shape 136">
            <a:extLst>
              <a:ext uri="{FF2B5EF4-FFF2-40B4-BE49-F238E27FC236}">
                <a16:creationId xmlns:a16="http://schemas.microsoft.com/office/drawing/2014/main" id="{E2F3B154-FC1C-4FE4-829D-777FC94BA0BD}"/>
              </a:ext>
            </a:extLst>
          </p:cNvPr>
          <p:cNvSpPr/>
          <p:nvPr/>
        </p:nvSpPr>
        <p:spPr>
          <a:xfrm>
            <a:off x="6770164" y="3037495"/>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实践</a:t>
            </a:r>
            <a:endParaRPr sz="2800" dirty="0">
              <a:solidFill>
                <a:schemeClr val="bg1"/>
              </a:solidFill>
            </a:endParaRPr>
          </a:p>
        </p:txBody>
      </p:sp>
      <p:sp>
        <p:nvSpPr>
          <p:cNvPr id="38" name="Shape 136">
            <a:extLst>
              <a:ext uri="{FF2B5EF4-FFF2-40B4-BE49-F238E27FC236}">
                <a16:creationId xmlns:a16="http://schemas.microsoft.com/office/drawing/2014/main" id="{B01DBCE0-63FB-49F4-A7D0-790D1375CAC3}"/>
              </a:ext>
            </a:extLst>
          </p:cNvPr>
          <p:cNvSpPr/>
          <p:nvPr/>
        </p:nvSpPr>
        <p:spPr>
          <a:xfrm>
            <a:off x="4077934" y="3037495"/>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基础</a:t>
            </a:r>
            <a:endParaRPr sz="2800" dirty="0">
              <a:solidFill>
                <a:schemeClr val="bg1"/>
              </a:solidFill>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963129"/>
            <a:chOff x="3994468" y="2438995"/>
            <a:chExt cx="4203065" cy="1963129"/>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03</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成长收获</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343230" y="4140514"/>
              <a:ext cx="1505540" cy="261610"/>
            </a:xfrm>
            <a:prstGeom prst="rect">
              <a:avLst/>
            </a:prstGeom>
          </p:spPr>
          <p:txBody>
            <a:bodyPr wrap="none">
              <a:spAutoFit/>
            </a:bodyPr>
            <a:lstStyle/>
            <a:p>
              <a:pPr algn="ctr"/>
              <a:r>
                <a:rPr lang="en-US" altLang="zh-CN" sz="1100" dirty="0">
                  <a:solidFill>
                    <a:srgbClr val="656564"/>
                  </a:solidFill>
                  <a:latin typeface="微软雅黑" panose="020B0503020204020204" pitchFamily="34" charset="-122"/>
                  <a:ea typeface="微软雅黑" panose="020B0503020204020204" pitchFamily="34" charset="-122"/>
                </a:rPr>
                <a:t>GROWTH HARVEST</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7" name="文本框 6"/>
          <p:cNvSpPr txBox="1"/>
          <p:nvPr/>
        </p:nvSpPr>
        <p:spPr>
          <a:xfrm>
            <a:off x="2009775" y="33846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25805" y="1907089"/>
            <a:ext cx="9940390" cy="2537382"/>
            <a:chOff x="720286" y="1775416"/>
            <a:chExt cx="10972067" cy="2800727"/>
          </a:xfrm>
        </p:grpSpPr>
        <p:sp>
          <p:nvSpPr>
            <p:cNvPr id="8" name="Rectangle 4"/>
            <p:cNvSpPr/>
            <p:nvPr/>
          </p:nvSpPr>
          <p:spPr>
            <a:xfrm>
              <a:off x="720286" y="2303583"/>
              <a:ext cx="8942363" cy="1744394"/>
            </a:xfrm>
            <a:prstGeom prst="rect">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5"/>
            <p:cNvSpPr/>
            <p:nvPr/>
          </p:nvSpPr>
          <p:spPr>
            <a:xfrm rot="5400000">
              <a:off x="9311013" y="2194803"/>
              <a:ext cx="2800727" cy="1961953"/>
            </a:xfrm>
            <a:prstGeom prst="triangle">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6"/>
            <p:cNvGrpSpPr/>
            <p:nvPr/>
          </p:nvGrpSpPr>
          <p:grpSpPr>
            <a:xfrm>
              <a:off x="8305802" y="2818812"/>
              <a:ext cx="2405575" cy="713936"/>
              <a:chOff x="8305802" y="2818812"/>
              <a:chExt cx="2405575" cy="713936"/>
            </a:xfrm>
          </p:grpSpPr>
          <p:sp>
            <p:nvSpPr>
              <p:cNvPr id="23" name="Rectangle 10"/>
              <p:cNvSpPr/>
              <p:nvPr/>
            </p:nvSpPr>
            <p:spPr>
              <a:xfrm>
                <a:off x="8305802"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18"/>
              <p:cNvSpPr txBox="1"/>
              <p:nvPr/>
            </p:nvSpPr>
            <p:spPr>
              <a:xfrm>
                <a:off x="8902265" y="2991114"/>
                <a:ext cx="1222991" cy="407664"/>
              </a:xfrm>
              <a:prstGeom prst="rect">
                <a:avLst/>
              </a:prstGeom>
              <a:noFill/>
            </p:spPr>
            <p:txBody>
              <a:bodyPr wrap="none" rtlCol="0">
                <a:spAutoFit/>
              </a:bodyPr>
              <a:lstStyle/>
              <a:p>
                <a:r>
                  <a:rPr lang="zh-CN" altLang="en-US" b="1" dirty="0">
                    <a:solidFill>
                      <a:schemeClr val="bg1"/>
                    </a:solidFill>
                  </a:rPr>
                  <a:t>应用实践</a:t>
                </a:r>
                <a:endParaRPr lang="en-GB" b="1" dirty="0">
                  <a:solidFill>
                    <a:schemeClr val="bg1"/>
                  </a:solidFill>
                </a:endParaRPr>
              </a:p>
            </p:txBody>
          </p:sp>
          <p:sp>
            <p:nvSpPr>
              <p:cNvPr id="25" name="Freeform 19"/>
              <p:cNvSpPr>
                <a:spLocks noEditPoints="1"/>
              </p:cNvSpPr>
              <p:nvPr/>
            </p:nvSpPr>
            <p:spPr bwMode="auto">
              <a:xfrm>
                <a:off x="8513920" y="2995442"/>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11" name="Group 13"/>
            <p:cNvGrpSpPr/>
            <p:nvPr/>
          </p:nvGrpSpPr>
          <p:grpSpPr>
            <a:xfrm>
              <a:off x="858128" y="2818811"/>
              <a:ext cx="2405575" cy="713936"/>
              <a:chOff x="858128" y="2818811"/>
              <a:chExt cx="2405575" cy="713936"/>
            </a:xfrm>
          </p:grpSpPr>
          <p:sp>
            <p:nvSpPr>
              <p:cNvPr id="20" name="Rectangle 7"/>
              <p:cNvSpPr/>
              <p:nvPr/>
            </p:nvSpPr>
            <p:spPr>
              <a:xfrm>
                <a:off x="858128" y="2818811"/>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15"/>
              <p:cNvSpPr txBox="1"/>
              <p:nvPr/>
            </p:nvSpPr>
            <p:spPr>
              <a:xfrm>
                <a:off x="1383005" y="2991114"/>
                <a:ext cx="1732569" cy="407664"/>
              </a:xfrm>
              <a:prstGeom prst="rect">
                <a:avLst/>
              </a:prstGeom>
              <a:noFill/>
            </p:spPr>
            <p:txBody>
              <a:bodyPr wrap="none" rtlCol="0">
                <a:spAutoFit/>
              </a:bodyPr>
              <a:lstStyle/>
              <a:p>
                <a:r>
                  <a:rPr lang="zh-CN" altLang="en-US" b="1" dirty="0">
                    <a:solidFill>
                      <a:schemeClr val="bg1"/>
                    </a:solidFill>
                  </a:rPr>
                  <a:t>注重基础知识</a:t>
                </a:r>
                <a:endParaRPr lang="en-GB" b="1" dirty="0">
                  <a:solidFill>
                    <a:schemeClr val="bg1"/>
                  </a:solidFill>
                </a:endParaRPr>
              </a:p>
            </p:txBody>
          </p:sp>
          <p:sp>
            <p:nvSpPr>
              <p:cNvPr id="22" name="Freeform 20"/>
              <p:cNvSpPr>
                <a:spLocks noEditPoints="1"/>
              </p:cNvSpPr>
              <p:nvPr/>
            </p:nvSpPr>
            <p:spPr bwMode="auto">
              <a:xfrm>
                <a:off x="1076472" y="2957279"/>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endParaRPr>
              </a:p>
            </p:txBody>
          </p:sp>
        </p:grpSp>
        <p:grpSp>
          <p:nvGrpSpPr>
            <p:cNvPr id="12" name="Group 12"/>
            <p:cNvGrpSpPr/>
            <p:nvPr/>
          </p:nvGrpSpPr>
          <p:grpSpPr>
            <a:xfrm>
              <a:off x="3340686" y="2818812"/>
              <a:ext cx="2405575" cy="713936"/>
              <a:chOff x="3340686" y="2818812"/>
              <a:chExt cx="2405575" cy="713936"/>
            </a:xfrm>
          </p:grpSpPr>
          <p:sp>
            <p:nvSpPr>
              <p:cNvPr id="17" name="Rectangle 8"/>
              <p:cNvSpPr/>
              <p:nvPr/>
            </p:nvSpPr>
            <p:spPr>
              <a:xfrm>
                <a:off x="3340686"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6"/>
              <p:cNvSpPr txBox="1"/>
              <p:nvPr/>
            </p:nvSpPr>
            <p:spPr>
              <a:xfrm>
                <a:off x="4021838" y="2991114"/>
                <a:ext cx="1477780" cy="407664"/>
              </a:xfrm>
              <a:prstGeom prst="rect">
                <a:avLst/>
              </a:prstGeom>
              <a:noFill/>
            </p:spPr>
            <p:txBody>
              <a:bodyPr wrap="none" rtlCol="0">
                <a:spAutoFit/>
              </a:bodyPr>
              <a:lstStyle/>
              <a:p>
                <a:r>
                  <a:rPr lang="zh-CN" altLang="en-US" b="1" dirty="0">
                    <a:solidFill>
                      <a:schemeClr val="bg1"/>
                    </a:solidFill>
                  </a:rPr>
                  <a:t>深究知识点</a:t>
                </a:r>
                <a:endParaRPr lang="en-GB" b="1" dirty="0">
                  <a:solidFill>
                    <a:schemeClr val="bg1"/>
                  </a:solidFill>
                </a:endParaRPr>
              </a:p>
            </p:txBody>
          </p:sp>
          <p:sp>
            <p:nvSpPr>
              <p:cNvPr id="19" name="Freeform 21"/>
              <p:cNvSpPr>
                <a:spLocks noEditPoints="1"/>
              </p:cNvSpPr>
              <p:nvPr/>
            </p:nvSpPr>
            <p:spPr bwMode="auto">
              <a:xfrm>
                <a:off x="3514700" y="3021208"/>
                <a:ext cx="478982" cy="30914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13" name="Group 11"/>
            <p:cNvGrpSpPr/>
            <p:nvPr/>
          </p:nvGrpSpPr>
          <p:grpSpPr>
            <a:xfrm>
              <a:off x="5823244" y="2818812"/>
              <a:ext cx="2405575" cy="713936"/>
              <a:chOff x="5823244" y="2818812"/>
              <a:chExt cx="2405575" cy="713936"/>
            </a:xfrm>
          </p:grpSpPr>
          <p:sp>
            <p:nvSpPr>
              <p:cNvPr id="14" name="Rectangle 9"/>
              <p:cNvSpPr/>
              <p:nvPr/>
            </p:nvSpPr>
            <p:spPr>
              <a:xfrm>
                <a:off x="5823244"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7"/>
              <p:cNvSpPr txBox="1"/>
              <p:nvPr/>
            </p:nvSpPr>
            <p:spPr>
              <a:xfrm>
                <a:off x="6457015" y="2991114"/>
                <a:ext cx="1477780" cy="407664"/>
              </a:xfrm>
              <a:prstGeom prst="rect">
                <a:avLst/>
              </a:prstGeom>
              <a:noFill/>
            </p:spPr>
            <p:txBody>
              <a:bodyPr wrap="none" rtlCol="0">
                <a:spAutoFit/>
              </a:bodyPr>
              <a:lstStyle/>
              <a:p>
                <a:r>
                  <a:rPr lang="zh-CN" altLang="en-US" b="1" dirty="0">
                    <a:solidFill>
                      <a:schemeClr val="bg1"/>
                    </a:solidFill>
                  </a:rPr>
                  <a:t>反复性复习</a:t>
                </a:r>
                <a:endParaRPr lang="en-GB" b="1" dirty="0">
                  <a:solidFill>
                    <a:schemeClr val="bg1"/>
                  </a:solidFill>
                </a:endParaRPr>
              </a:p>
            </p:txBody>
          </p:sp>
          <p:sp>
            <p:nvSpPr>
              <p:cNvPr id="16" name="Freeform 22"/>
              <p:cNvSpPr>
                <a:spLocks noEditPoints="1"/>
              </p:cNvSpPr>
              <p:nvPr/>
            </p:nvSpPr>
            <p:spPr bwMode="auto">
              <a:xfrm>
                <a:off x="6041476" y="2983041"/>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endParaRPr>
              </a:p>
            </p:txBody>
          </p:sp>
        </p:grpSp>
      </p:grpSp>
      <p:grpSp>
        <p:nvGrpSpPr>
          <p:cNvPr id="29" name="组合 28"/>
          <p:cNvGrpSpPr/>
          <p:nvPr/>
        </p:nvGrpSpPr>
        <p:grpSpPr>
          <a:xfrm>
            <a:off x="1090196" y="4675384"/>
            <a:ext cx="10011608" cy="906600"/>
            <a:chOff x="1022722" y="4198436"/>
            <a:chExt cx="10011608" cy="906600"/>
          </a:xfrm>
        </p:grpSpPr>
        <p:sp>
          <p:nvSpPr>
            <p:cNvPr id="31" name="Text Placeholder 32"/>
            <p:cNvSpPr txBox="1"/>
            <p:nvPr/>
          </p:nvSpPr>
          <p:spPr>
            <a:xfrm>
              <a:off x="1022722"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32"/>
            <p:cNvSpPr txBox="1"/>
            <p:nvPr/>
          </p:nvSpPr>
          <p:spPr>
            <a:xfrm>
              <a:off x="3474652" y="4198436"/>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32"/>
            <p:cNvSpPr txBox="1"/>
            <p:nvPr/>
          </p:nvSpPr>
          <p:spPr>
            <a:xfrm>
              <a:off x="5988813"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32"/>
            <p:cNvSpPr txBox="1"/>
            <p:nvPr/>
          </p:nvSpPr>
          <p:spPr>
            <a:xfrm>
              <a:off x="8650498"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7" name="文本框 6"/>
          <p:cNvSpPr txBox="1"/>
          <p:nvPr/>
        </p:nvSpPr>
        <p:spPr>
          <a:xfrm>
            <a:off x="2009775" y="33846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沟通</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2268" y="1207777"/>
            <a:ext cx="3319201" cy="2213002"/>
          </a:xfrm>
          <a:prstGeom prst="diamond">
            <a:avLst/>
          </a:prstGeom>
          <a:ln w="57150">
            <a:solidFill>
              <a:srgbClr val="656564"/>
            </a:solidFill>
          </a:ln>
        </p:spPr>
      </p:pic>
      <p:pic>
        <p:nvPicPr>
          <p:cNvPr id="11" name="图片 10"/>
          <p:cNvPicPr>
            <a:picLocks noChangeAspect="1"/>
          </p:cNvPicPr>
          <p:nvPr/>
        </p:nvPicPr>
        <p:blipFill>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tretch>
            <a:fillRect/>
          </a:stretch>
        </p:blipFill>
        <p:spPr>
          <a:xfrm>
            <a:off x="7295197" y="3565706"/>
            <a:ext cx="3319201" cy="2212579"/>
          </a:xfrm>
          <a:prstGeom prst="diamond">
            <a:avLst/>
          </a:prstGeom>
          <a:ln w="57150">
            <a:solidFill>
              <a:srgbClr val="656564"/>
            </a:solidFill>
          </a:ln>
        </p:spPr>
      </p:pic>
      <p:grpSp>
        <p:nvGrpSpPr>
          <p:cNvPr id="12" name="组合 19"/>
          <p:cNvGrpSpPr/>
          <p:nvPr/>
        </p:nvGrpSpPr>
        <p:grpSpPr>
          <a:xfrm>
            <a:off x="5650123" y="1801021"/>
            <a:ext cx="3023417" cy="735463"/>
            <a:chOff x="6608679" y="1905975"/>
            <a:chExt cx="3023417" cy="735463"/>
          </a:xfrm>
        </p:grpSpPr>
        <p:sp>
          <p:nvSpPr>
            <p:cNvPr id="13" name="圆角矩形 12"/>
            <p:cNvSpPr/>
            <p:nvPr/>
          </p:nvSpPr>
          <p:spPr>
            <a:xfrm>
              <a:off x="6608679" y="1912715"/>
              <a:ext cx="2281222" cy="355852"/>
            </a:xfrm>
            <a:prstGeom prst="roundRect">
              <a:avLst>
                <a:gd name="adj" fmla="val 50000"/>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6620574" y="1905975"/>
              <a:ext cx="2133781" cy="369332"/>
            </a:xfrm>
            <a:prstGeom prst="rect">
              <a:avLst/>
            </a:prstGeom>
            <a:noFill/>
          </p:spPr>
          <p:txBody>
            <a:bodyPr wrap="square" rtlCol="0">
              <a:spAutoFit/>
              <a:scene3d>
                <a:camera prst="orthographicFront"/>
                <a:lightRig rig="threePt" dir="t"/>
              </a:scene3d>
              <a:sp3d contourW="12700"/>
            </a:bodyPr>
            <a:lstStyle/>
            <a:p>
              <a:pPr marL="285750" indent="-28575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坦诚沟通</a:t>
              </a:r>
            </a:p>
          </p:txBody>
        </p:sp>
        <p:sp>
          <p:nvSpPr>
            <p:cNvPr id="15" name="文本框 14"/>
            <p:cNvSpPr txBox="1"/>
            <p:nvPr/>
          </p:nvSpPr>
          <p:spPr>
            <a:xfrm>
              <a:off x="6701750" y="2347575"/>
              <a:ext cx="2930346" cy="293863"/>
            </a:xfrm>
            <a:prstGeom prst="rect">
              <a:avLst/>
            </a:prstGeom>
            <a:noFill/>
          </p:spPr>
          <p:txBody>
            <a:bodyPr wrap="square" rtlCol="0">
              <a:spAutoFit/>
              <a:scene3d>
                <a:camera prst="orthographicFront"/>
                <a:lightRig rig="threePt" dir="t"/>
              </a:scene3d>
              <a:sp3d contourW="12700"/>
            </a:bodyPr>
            <a:lstStyle/>
            <a:p>
              <a:pPr>
                <a:lnSpc>
                  <a:spcPct val="150000"/>
                </a:lnSpc>
              </a:pPr>
              <a:endParaRPr lang="en-US" altLang="zh-CN" sz="1000" dirty="0">
                <a:solidFill>
                  <a:schemeClr val="tx1">
                    <a:lumMod val="65000"/>
                    <a:lumOff val="35000"/>
                  </a:schemeClr>
                </a:solidFill>
                <a:latin typeface="Century Gothic" panose="020B0502020202020204" pitchFamily="34" charset="0"/>
              </a:endParaRPr>
            </a:p>
          </p:txBody>
        </p:sp>
      </p:grpSp>
      <p:grpSp>
        <p:nvGrpSpPr>
          <p:cNvPr id="16" name="组合 19"/>
          <p:cNvGrpSpPr/>
          <p:nvPr/>
        </p:nvGrpSpPr>
        <p:grpSpPr>
          <a:xfrm>
            <a:off x="3272668" y="4228536"/>
            <a:ext cx="3023417" cy="728723"/>
            <a:chOff x="6608679" y="1912715"/>
            <a:chExt cx="3023417" cy="728723"/>
          </a:xfrm>
        </p:grpSpPr>
        <p:sp>
          <p:nvSpPr>
            <p:cNvPr id="17" name="圆角矩形 16"/>
            <p:cNvSpPr/>
            <p:nvPr/>
          </p:nvSpPr>
          <p:spPr>
            <a:xfrm>
              <a:off x="6608679" y="1912715"/>
              <a:ext cx="2281222" cy="355852"/>
            </a:xfrm>
            <a:prstGeom prst="roundRect">
              <a:avLst>
                <a:gd name="adj" fmla="val 50000"/>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p:cNvSpPr txBox="1"/>
            <p:nvPr/>
          </p:nvSpPr>
          <p:spPr>
            <a:xfrm>
              <a:off x="6701750" y="1915500"/>
              <a:ext cx="2133781" cy="369332"/>
            </a:xfrm>
            <a:prstGeom prst="rect">
              <a:avLst/>
            </a:prstGeom>
            <a:noFill/>
          </p:spPr>
          <p:txBody>
            <a:bodyPr wrap="square" rtlCol="0">
              <a:spAutoFit/>
              <a:scene3d>
                <a:camera prst="orthographicFront"/>
                <a:lightRig rig="threePt" dir="t"/>
              </a:scene3d>
              <a:sp3d contourW="12700"/>
            </a:bodyPr>
            <a:lstStyle/>
            <a:p>
              <a:pPr marL="285750" indent="-28575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建立信任</a:t>
              </a:r>
            </a:p>
          </p:txBody>
        </p:sp>
        <p:sp>
          <p:nvSpPr>
            <p:cNvPr id="19" name="文本框 18"/>
            <p:cNvSpPr txBox="1"/>
            <p:nvPr/>
          </p:nvSpPr>
          <p:spPr>
            <a:xfrm>
              <a:off x="6701750" y="2347575"/>
              <a:ext cx="2930346" cy="293863"/>
            </a:xfrm>
            <a:prstGeom prst="rect">
              <a:avLst/>
            </a:prstGeom>
            <a:noFill/>
          </p:spPr>
          <p:txBody>
            <a:bodyPr wrap="square" rtlCol="0">
              <a:spAutoFit/>
              <a:scene3d>
                <a:camera prst="orthographicFront"/>
                <a:lightRig rig="threePt" dir="t"/>
              </a:scene3d>
              <a:sp3d contourW="12700"/>
            </a:bodyPr>
            <a:lstStyle/>
            <a:p>
              <a:pPr>
                <a:lnSpc>
                  <a:spcPct val="150000"/>
                </a:lnSpc>
              </a:pPr>
              <a:endParaRPr lang="en-US" altLang="zh-CN" sz="1000" dirty="0">
                <a:solidFill>
                  <a:schemeClr val="tx1">
                    <a:lumMod val="65000"/>
                    <a:lumOff val="35000"/>
                  </a:schemeClr>
                </a:solidFill>
                <a:latin typeface="Century Gothic" panose="020B0502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自省</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508078" y="3231123"/>
            <a:ext cx="4859337" cy="2997200"/>
            <a:chOff x="1957948" y="3392488"/>
            <a:chExt cx="4859337" cy="2997200"/>
          </a:xfrm>
          <a:solidFill>
            <a:srgbClr val="93BC6C"/>
          </a:solidFill>
        </p:grpSpPr>
        <p:sp>
          <p:nvSpPr>
            <p:cNvPr id="7" name="矩形 6"/>
            <p:cNvSpPr/>
            <p:nvPr/>
          </p:nvSpPr>
          <p:spPr>
            <a:xfrm>
              <a:off x="1957948" y="3392488"/>
              <a:ext cx="4859337" cy="2997200"/>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Placeholder 32"/>
            <p:cNvSpPr txBox="1"/>
            <p:nvPr/>
          </p:nvSpPr>
          <p:spPr>
            <a:xfrm>
              <a:off x="2379102" y="3857063"/>
              <a:ext cx="4017029" cy="2068050"/>
            </a:xfrm>
            <a:prstGeom prst="rect">
              <a:avLst/>
            </a:prstGeom>
            <a:noFill/>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2400" dirty="0">
                  <a:solidFill>
                    <a:schemeClr val="bg1"/>
                  </a:solidFill>
                  <a:latin typeface="微软雅黑" panose="020B0503020204020204" pitchFamily="34" charset="-122"/>
                  <a:ea typeface="微软雅黑" panose="020B0503020204020204" pitchFamily="34" charset="-122"/>
                </a:rPr>
                <a:t>勤思考，多问</a:t>
              </a: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，多探讨</a:t>
              </a:r>
              <a:endParaRPr lang="en-US" sz="2400"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4798" y="1373571"/>
            <a:ext cx="4859336" cy="3002070"/>
          </a:xfrm>
          <a:prstGeom prst="rect">
            <a:avLst/>
          </a:prstGeom>
        </p:spPr>
      </p:pic>
    </p:spTree>
    <p:extLst>
      <p:ext uri="{BB962C8B-B14F-4D97-AF65-F5344CB8AC3E}">
        <p14:creationId xmlns:p14="http://schemas.microsoft.com/office/powerpoint/2010/main" val="34010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5" name="文本框 4"/>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规划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42912" y="1312709"/>
            <a:ext cx="9777772" cy="4836250"/>
            <a:chOff x="1856370" y="1654788"/>
            <a:chExt cx="9777772" cy="4836250"/>
          </a:xfrm>
        </p:grpSpPr>
        <p:sp>
          <p:nvSpPr>
            <p:cNvPr id="7" name="Shape 5"/>
            <p:cNvSpPr/>
            <p:nvPr/>
          </p:nvSpPr>
          <p:spPr>
            <a:xfrm>
              <a:off x="3309886" y="1654788"/>
              <a:ext cx="5551533" cy="3469707"/>
            </a:xfrm>
            <a:prstGeom prst="swooshArrow">
              <a:avLst>
                <a:gd name="adj1" fmla="val 25000"/>
                <a:gd name="adj2" fmla="val 25000"/>
              </a:avLst>
            </a:prstGeom>
            <a:solidFill>
              <a:srgbClr val="656564"/>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Oval 6"/>
            <p:cNvSpPr/>
            <p:nvPr/>
          </p:nvSpPr>
          <p:spPr>
            <a:xfrm>
              <a:off x="4014931" y="4049580"/>
              <a:ext cx="144340" cy="144340"/>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p:cNvSpPr/>
            <p:nvPr/>
          </p:nvSpPr>
          <p:spPr>
            <a:xfrm>
              <a:off x="5289008" y="3106514"/>
              <a:ext cx="260922" cy="260922"/>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10"/>
            <p:cNvSpPr/>
            <p:nvPr/>
          </p:nvSpPr>
          <p:spPr>
            <a:xfrm>
              <a:off x="6821231" y="2532624"/>
              <a:ext cx="360850" cy="360850"/>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oup 4"/>
            <p:cNvGrpSpPr/>
            <p:nvPr/>
          </p:nvGrpSpPr>
          <p:grpSpPr>
            <a:xfrm>
              <a:off x="5966424" y="5384660"/>
              <a:ext cx="555357" cy="555357"/>
              <a:chOff x="5966424" y="5581435"/>
              <a:chExt cx="555357" cy="555357"/>
            </a:xfrm>
            <a:solidFill>
              <a:srgbClr val="262261"/>
            </a:solidFill>
          </p:grpSpPr>
          <p:sp>
            <p:nvSpPr>
              <p:cNvPr id="52" name="Freeform 52"/>
              <p:cNvSpPr>
                <a:spLocks noEditPoints="1"/>
              </p:cNvSpPr>
              <p:nvPr/>
            </p:nvSpPr>
            <p:spPr bwMode="auto">
              <a:xfrm>
                <a:off x="5966424" y="5581435"/>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grpSp>
            <p:nvGrpSpPr>
              <p:cNvPr id="53" name="Group 40"/>
              <p:cNvGrpSpPr/>
              <p:nvPr/>
            </p:nvGrpSpPr>
            <p:grpSpPr>
              <a:xfrm>
                <a:off x="6095312" y="5748113"/>
                <a:ext cx="282246" cy="246604"/>
                <a:chOff x="6357938" y="3535363"/>
                <a:chExt cx="465138" cy="406400"/>
              </a:xfrm>
              <a:grpFill/>
            </p:grpSpPr>
            <p:sp>
              <p:nvSpPr>
                <p:cNvPr id="54" name="AutoShape 43"/>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4"/>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45"/>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7" name="Group 7"/>
            <p:cNvGrpSpPr/>
            <p:nvPr/>
          </p:nvGrpSpPr>
          <p:grpSpPr>
            <a:xfrm>
              <a:off x="8948860" y="3754027"/>
              <a:ext cx="555357" cy="555357"/>
              <a:chOff x="8647910" y="4436939"/>
              <a:chExt cx="555357" cy="555357"/>
            </a:xfrm>
            <a:solidFill>
              <a:srgbClr val="262261"/>
            </a:solidFill>
          </p:grpSpPr>
          <p:sp>
            <p:nvSpPr>
              <p:cNvPr id="42" name="Freeform 52"/>
              <p:cNvSpPr>
                <a:spLocks noEditPoints="1"/>
              </p:cNvSpPr>
              <p:nvPr/>
            </p:nvSpPr>
            <p:spPr bwMode="auto">
              <a:xfrm>
                <a:off x="8647910" y="4436939"/>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grpSp>
            <p:nvGrpSpPr>
              <p:cNvPr id="43" name="Group 49"/>
              <p:cNvGrpSpPr/>
              <p:nvPr/>
            </p:nvGrpSpPr>
            <p:grpSpPr>
              <a:xfrm>
                <a:off x="8831951" y="4577836"/>
                <a:ext cx="193623" cy="282247"/>
                <a:chOff x="3582988" y="3510757"/>
                <a:chExt cx="319088" cy="465138"/>
              </a:xfrm>
              <a:grpFill/>
            </p:grpSpPr>
            <p:sp>
              <p:nvSpPr>
                <p:cNvPr id="44"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8" name="Group 3"/>
            <p:cNvGrpSpPr/>
            <p:nvPr/>
          </p:nvGrpSpPr>
          <p:grpSpPr>
            <a:xfrm>
              <a:off x="5966424" y="3754027"/>
              <a:ext cx="555357" cy="555357"/>
              <a:chOff x="5966424" y="4436939"/>
              <a:chExt cx="555357" cy="555357"/>
            </a:xfrm>
            <a:solidFill>
              <a:srgbClr val="262261"/>
            </a:solidFill>
          </p:grpSpPr>
          <p:sp>
            <p:nvSpPr>
              <p:cNvPr id="40" name="Freeform 52"/>
              <p:cNvSpPr>
                <a:spLocks noEditPoints="1"/>
              </p:cNvSpPr>
              <p:nvPr/>
            </p:nvSpPr>
            <p:spPr bwMode="auto">
              <a:xfrm>
                <a:off x="5966424" y="4436939"/>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sp>
            <p:nvSpPr>
              <p:cNvPr id="41" name="AutoShape 149"/>
              <p:cNvSpPr/>
              <p:nvPr/>
            </p:nvSpPr>
            <p:spPr bwMode="auto">
              <a:xfrm>
                <a:off x="6104525" y="4610376"/>
                <a:ext cx="281764" cy="202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8" name="文本框 37"/>
            <p:cNvSpPr txBox="1"/>
            <p:nvPr/>
          </p:nvSpPr>
          <p:spPr>
            <a:xfrm>
              <a:off x="6483219" y="3707229"/>
              <a:ext cx="2088784"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注重基础知识的掌握</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6" name="文本框 35"/>
            <p:cNvSpPr txBox="1"/>
            <p:nvPr/>
          </p:nvSpPr>
          <p:spPr>
            <a:xfrm>
              <a:off x="9545358" y="3707229"/>
              <a:ext cx="20887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基础知识不断横向扩展，完善后端体系</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6483219" y="5290709"/>
              <a:ext cx="20887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多和其他人进行问题或知识点的探讨</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0" name="文本框 36"/>
            <p:cNvSpPr txBox="1"/>
            <p:nvPr/>
          </p:nvSpPr>
          <p:spPr>
            <a:xfrm>
              <a:off x="1856370" y="5498232"/>
              <a:ext cx="234196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学校学习（结束）</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文本框 36"/>
            <p:cNvSpPr txBox="1"/>
            <p:nvPr/>
          </p:nvSpPr>
          <p:spPr>
            <a:xfrm>
              <a:off x="8948860" y="1807924"/>
              <a:ext cx="265493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进阶，知识体系不断健全，职业目标更加清晰</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963129"/>
            <a:chOff x="3994468" y="2438995"/>
            <a:chExt cx="4203065" cy="1963129"/>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04</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问题探讨</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214990" y="4140514"/>
              <a:ext cx="1762021" cy="261610"/>
            </a:xfrm>
            <a:prstGeom prst="rect">
              <a:avLst/>
            </a:prstGeom>
          </p:spPr>
          <p:txBody>
            <a:bodyPr wrap="none">
              <a:spAutoFit/>
            </a:bodyPr>
            <a:lstStyle/>
            <a:p>
              <a:pPr algn="ctr"/>
              <a:r>
                <a:rPr lang="en-US" altLang="zh-CN" sz="1100" dirty="0">
                  <a:solidFill>
                    <a:srgbClr val="656564"/>
                  </a:solidFill>
                  <a:latin typeface="微软雅黑" panose="020B0503020204020204" pitchFamily="34" charset="-122"/>
                  <a:ea typeface="微软雅黑" panose="020B0503020204020204" pitchFamily="34" charset="-122"/>
                </a:rPr>
                <a:t>PROBLEM DISCUSSION</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5" name="文本框 4"/>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问题探讨</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BC8FB2C-0762-4713-B165-ABB1236440BC}"/>
              </a:ext>
            </a:extLst>
          </p:cNvPr>
          <p:cNvSpPr txBox="1"/>
          <p:nvPr/>
        </p:nvSpPr>
        <p:spPr>
          <a:xfrm>
            <a:off x="1996698" y="3429000"/>
            <a:ext cx="8198603"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大家能谈谈自己的学习计划和职业规划吗？</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45" name="组合 44"/>
          <p:cNvGrpSpPr/>
          <p:nvPr/>
        </p:nvGrpSpPr>
        <p:grpSpPr>
          <a:xfrm>
            <a:off x="2415246" y="3106869"/>
            <a:ext cx="4429097" cy="1569661"/>
            <a:chOff x="1798957" y="2454354"/>
            <a:chExt cx="4429097" cy="1569661"/>
          </a:xfrm>
        </p:grpSpPr>
        <p:sp>
          <p:nvSpPr>
            <p:cNvPr id="46" name="0"/>
            <p:cNvSpPr>
              <a:spLocks noChangeArrowheads="1"/>
            </p:cNvSpPr>
            <p:nvPr/>
          </p:nvSpPr>
          <p:spPr bwMode="auto">
            <a:xfrm>
              <a:off x="2166845" y="3285351"/>
              <a:ext cx="36933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zh-CN" altLang="en-US" sz="4800" dirty="0">
                  <a:solidFill>
                    <a:srgbClr val="656564"/>
                  </a:solidFill>
                  <a:latin typeface="华康俪金黑W8(P)" panose="020B0800000000000000" pitchFamily="34" charset="-122"/>
                  <a:ea typeface="华康俪金黑W8(P)" panose="020B0800000000000000" pitchFamily="34" charset="-122"/>
                  <a:cs typeface="hakuyoxingshu7000" panose="02000600000000000000" pitchFamily="2" charset="-122"/>
                </a:rPr>
                <a:t>感谢各位观看</a:t>
              </a:r>
              <a:endParaRPr lang="en-US" altLang="zh-CN" sz="4800" dirty="0">
                <a:solidFill>
                  <a:srgbClr val="656564"/>
                </a:solidFill>
                <a:latin typeface="华康俪金黑W8(P)" panose="020B0800000000000000" pitchFamily="34" charset="-122"/>
                <a:ea typeface="华康俪金黑W8(P)" panose="020B0800000000000000" pitchFamily="34" charset="-122"/>
                <a:cs typeface="hakuyoxingshu7000" panose="02000600000000000000" pitchFamily="2" charset="-122"/>
              </a:endParaRPr>
            </a:p>
          </p:txBody>
        </p:sp>
        <p:sp>
          <p:nvSpPr>
            <p:cNvPr id="47" name="0"/>
            <p:cNvSpPr>
              <a:spLocks noChangeArrowheads="1"/>
            </p:cNvSpPr>
            <p:nvPr/>
          </p:nvSpPr>
          <p:spPr bwMode="auto">
            <a:xfrm>
              <a:off x="1798957" y="2454354"/>
              <a:ext cx="44290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5400" dirty="0">
                  <a:solidFill>
                    <a:srgbClr val="656564"/>
                  </a:solidFill>
                  <a:latin typeface="Eras Bold ITC" panose="020B0907030504020204" pitchFamily="34" charset="0"/>
                  <a:ea typeface="华文行楷" panose="02010800040101010101" pitchFamily="2" charset="-122"/>
                  <a:cs typeface="hakuyoxingshu7000" panose="02000600000000000000" pitchFamily="2" charset="-122"/>
                </a:rPr>
                <a:t>THANK YOU</a:t>
              </a: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52" name="Slide Number"/>
          <p:cNvSpPr txBox="1">
            <a:spLocks noGrp="1"/>
          </p:cNvSpPr>
          <p:nvPr>
            <p:ph type="sldNum" sz="quarter" idx="2"/>
          </p:nvPr>
        </p:nvSpPr>
        <p:spPr>
          <a:prstGeom prst="rect">
            <a:avLst/>
          </a:prstGeom>
        </p:spPr>
        <p:txBody>
          <a:bodyPr/>
          <a:lstStyle/>
          <a:p>
            <a:fld id="{86CB4B4D-7CA3-9044-876B-883B54F8677D}" type="slidenum">
              <a:rPr sz="600"/>
              <a:t>2</a:t>
            </a:fld>
            <a:endParaRPr sz="600"/>
          </a:p>
        </p:txBody>
      </p:sp>
      <p:pic>
        <p:nvPicPr>
          <p:cNvPr id="8" name="图片占位符 7"/>
          <p:cNvPicPr>
            <a:picLocks noGrp="1" noChangeAspect="1"/>
          </p:cNvPicPr>
          <p:nvPr>
            <p:ph type="pic" sz="quarter" idx="10"/>
          </p:nvPr>
        </p:nvPicPr>
        <p:blipFill>
          <a:blip r:embed="rId15">
            <a:extLst>
              <a:ext uri="{28A0092B-C50C-407E-A947-70E740481C1C}">
                <a14:useLocalDpi xmlns:a14="http://schemas.microsoft.com/office/drawing/2010/main"/>
              </a:ext>
            </a:extLst>
          </a:blip>
          <a:srcRect l="2642" r="2642"/>
          <a:stretch>
            <a:fillRect/>
          </a:stretch>
        </p:blipFill>
        <p:spPr/>
      </p:pic>
      <p:sp>
        <p:nvSpPr>
          <p:cNvPr id="1053" name="PA_库_Special Price Tittle…"/>
          <p:cNvSpPr txBox="1"/>
          <p:nvPr>
            <p:custDataLst>
              <p:tags r:id="rId1"/>
            </p:custDataLst>
          </p:nvPr>
        </p:nvSpPr>
        <p:spPr>
          <a:xfrm>
            <a:off x="1074721" y="482691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4" name="PA_库_$30"/>
          <p:cNvSpPr txBox="1"/>
          <p:nvPr>
            <p:custDataLst>
              <p:tags r:id="rId2"/>
            </p:custDataLst>
          </p:nvPr>
        </p:nvSpPr>
        <p:spPr>
          <a:xfrm>
            <a:off x="245965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sz="6900" dirty="0">
                <a:latin typeface="汉仪清庭-55简" panose="00020600040101010101" pitchFamily="18" charset="-122"/>
                <a:ea typeface="汉仪清庭-55简" panose="00020600040101010101" pitchFamily="18" charset="-122"/>
              </a:rPr>
              <a:t>1</a:t>
            </a:r>
            <a:endParaRPr sz="6900" dirty="0">
              <a:latin typeface="汉仪清庭-55简" panose="00020600040101010101" pitchFamily="18" charset="-122"/>
              <a:ea typeface="汉仪清庭-55简" panose="00020600040101010101" pitchFamily="18" charset="-122"/>
            </a:endParaRPr>
          </a:p>
        </p:txBody>
      </p:sp>
      <p:sp>
        <p:nvSpPr>
          <p:cNvPr id="1055" name="PA_库_Special Price Tittle…"/>
          <p:cNvSpPr txBox="1"/>
          <p:nvPr>
            <p:custDataLst>
              <p:tags r:id="rId3"/>
            </p:custDataLst>
          </p:nvPr>
        </p:nvSpPr>
        <p:spPr>
          <a:xfrm>
            <a:off x="3725493"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6" name="PA_库_$60"/>
          <p:cNvSpPr txBox="1"/>
          <p:nvPr>
            <p:custDataLst>
              <p:tags r:id="rId4"/>
            </p:custDataLst>
          </p:nvPr>
        </p:nvSpPr>
        <p:spPr>
          <a:xfrm>
            <a:off x="5107247"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2</a:t>
            </a:r>
            <a:endParaRPr sz="6900" dirty="0">
              <a:latin typeface="汉仪清庭-55简" panose="00020600040101010101" pitchFamily="18" charset="-122"/>
              <a:ea typeface="汉仪清庭-55简" panose="00020600040101010101" pitchFamily="18" charset="-122"/>
            </a:endParaRPr>
          </a:p>
        </p:txBody>
      </p:sp>
      <p:sp>
        <p:nvSpPr>
          <p:cNvPr id="1057" name="PA_库_Special Price Tittle…"/>
          <p:cNvSpPr txBox="1"/>
          <p:nvPr>
            <p:custDataLst>
              <p:tags r:id="rId5"/>
            </p:custDataLst>
          </p:nvPr>
        </p:nvSpPr>
        <p:spPr>
          <a:xfrm>
            <a:off x="9020687"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8" name="PA_库_$90"/>
          <p:cNvSpPr txBox="1"/>
          <p:nvPr>
            <p:custDataLst>
              <p:tags r:id="rId6"/>
            </p:custDataLst>
          </p:nvPr>
        </p:nvSpPr>
        <p:spPr>
          <a:xfrm>
            <a:off x="1040244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4</a:t>
            </a:r>
            <a:endParaRPr sz="6900" dirty="0">
              <a:latin typeface="汉仪清庭-55简" panose="00020600040101010101" pitchFamily="18" charset="-122"/>
              <a:ea typeface="汉仪清庭-55简" panose="00020600040101010101" pitchFamily="18" charset="-122"/>
            </a:endParaRPr>
          </a:p>
        </p:txBody>
      </p:sp>
      <p:sp>
        <p:nvSpPr>
          <p:cNvPr id="1059" name="PA_库_Special Price Tittle…"/>
          <p:cNvSpPr txBox="1"/>
          <p:nvPr>
            <p:custDataLst>
              <p:tags r:id="rId7"/>
            </p:custDataLst>
          </p:nvPr>
        </p:nvSpPr>
        <p:spPr>
          <a:xfrm>
            <a:off x="6373090"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60" name="PA_库_$80"/>
          <p:cNvSpPr txBox="1"/>
          <p:nvPr>
            <p:custDataLst>
              <p:tags r:id="rId8"/>
            </p:custDataLst>
          </p:nvPr>
        </p:nvSpPr>
        <p:spPr>
          <a:xfrm>
            <a:off x="7754845"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3</a:t>
            </a:r>
            <a:endParaRPr sz="6900" dirty="0">
              <a:latin typeface="汉仪清庭-55简" panose="00020600040101010101" pitchFamily="18" charset="-122"/>
              <a:ea typeface="汉仪清庭-55简" panose="00020600040101010101" pitchFamily="18" charset="-122"/>
            </a:endParaRPr>
          </a:p>
        </p:txBody>
      </p:sp>
      <p:sp>
        <p:nvSpPr>
          <p:cNvPr id="1061" name="PA_库_Line "/>
          <p:cNvSpPr/>
          <p:nvPr>
            <p:custDataLst>
              <p:tags r:id="rId9"/>
            </p:custDataLst>
          </p:nvPr>
        </p:nvSpPr>
        <p:spPr>
          <a:xfrm>
            <a:off x="3725493"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2" name="PA_库_Line "/>
          <p:cNvSpPr/>
          <p:nvPr>
            <p:custDataLst>
              <p:tags r:id="rId10"/>
            </p:custDataLst>
          </p:nvPr>
        </p:nvSpPr>
        <p:spPr>
          <a:xfrm>
            <a:off x="6369915"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3" name="PA_库_Line "/>
          <p:cNvSpPr/>
          <p:nvPr>
            <p:custDataLst>
              <p:tags r:id="rId11"/>
            </p:custDataLst>
          </p:nvPr>
        </p:nvSpPr>
        <p:spPr>
          <a:xfrm>
            <a:off x="9023862"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4" name="PA_库_Line "/>
          <p:cNvSpPr/>
          <p:nvPr>
            <p:custDataLst>
              <p:tags r:id="rId12"/>
            </p:custDataLst>
          </p:nvPr>
        </p:nvSpPr>
        <p:spPr>
          <a:xfrm flipH="1">
            <a:off x="1074721"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22" name="文本框 21"/>
          <p:cNvSpPr txBox="1"/>
          <p:nvPr/>
        </p:nvSpPr>
        <p:spPr>
          <a:xfrm>
            <a:off x="6714823" y="2351258"/>
            <a:ext cx="3556000" cy="1112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rPr>
              <a:t>CONTENTS</a:t>
            </a:r>
            <a:endParaRPr kumimoji="0" lang="zh-CN" altLang="en-US"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endParaRPr>
          </a:p>
        </p:txBody>
      </p:sp>
      <p:sp>
        <p:nvSpPr>
          <p:cNvPr id="2" name="文本框 1" hidden="1"/>
          <p:cNvSpPr txBox="1"/>
          <p:nvPr/>
        </p:nvSpPr>
        <p:spPr>
          <a:xfrm>
            <a:off x="954405" y="452056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3" name="文本框 2" hidden="1"/>
          <p:cNvSpPr txBox="1"/>
          <p:nvPr/>
        </p:nvSpPr>
        <p:spPr>
          <a:xfrm>
            <a:off x="3636010" y="453580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4" name="文本框 3" hidden="1"/>
          <p:cNvSpPr txBox="1"/>
          <p:nvPr/>
        </p:nvSpPr>
        <p:spPr>
          <a:xfrm>
            <a:off x="6293485" y="450405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5" name="文本框 4" hidden="1"/>
          <p:cNvSpPr txBox="1"/>
          <p:nvPr/>
        </p:nvSpPr>
        <p:spPr>
          <a:xfrm>
            <a:off x="8931275" y="451929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pic>
        <p:nvPicPr>
          <p:cNvPr id="25" name="图片 24"/>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sp>
        <p:nvSpPr>
          <p:cNvPr id="6" name="文本框 5">
            <a:extLst>
              <a:ext uri="{FF2B5EF4-FFF2-40B4-BE49-F238E27FC236}">
                <a16:creationId xmlns:a16="http://schemas.microsoft.com/office/drawing/2014/main" id="{4E097366-3ECB-46CF-B94E-E0415AA319FE}"/>
              </a:ext>
            </a:extLst>
          </p:cNvPr>
          <p:cNvSpPr txBox="1"/>
          <p:nvPr/>
        </p:nvSpPr>
        <p:spPr>
          <a:xfrm>
            <a:off x="954405" y="4500258"/>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个人简介</a:t>
            </a:r>
          </a:p>
        </p:txBody>
      </p:sp>
      <p:sp>
        <p:nvSpPr>
          <p:cNvPr id="23" name="文本框 22">
            <a:extLst>
              <a:ext uri="{FF2B5EF4-FFF2-40B4-BE49-F238E27FC236}">
                <a16:creationId xmlns:a16="http://schemas.microsoft.com/office/drawing/2014/main" id="{07FE9F53-C82E-4A62-9F65-6745122F13C8}"/>
              </a:ext>
            </a:extLst>
          </p:cNvPr>
          <p:cNvSpPr txBox="1"/>
          <p:nvPr/>
        </p:nvSpPr>
        <p:spPr>
          <a:xfrm>
            <a:off x="3602714" y="4500258"/>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学校学习</a:t>
            </a:r>
            <a:r>
              <a:rPr lang="en-US" altLang="zh-CN" dirty="0">
                <a:solidFill>
                  <a:srgbClr val="404040"/>
                </a:solidFill>
                <a:latin typeface="黑体" panose="02010609060101010101" pitchFamily="49" charset="-122"/>
                <a:ea typeface="黑体" panose="02010609060101010101" pitchFamily="49" charset="-122"/>
              </a:rPr>
              <a:t>&amp;</a:t>
            </a:r>
            <a:r>
              <a:rPr lang="zh-CN" altLang="en-US" dirty="0">
                <a:solidFill>
                  <a:srgbClr val="404040"/>
                </a:solidFill>
                <a:latin typeface="黑体" panose="02010609060101010101" pitchFamily="49" charset="-122"/>
                <a:ea typeface="黑体" panose="02010609060101010101" pitchFamily="49" charset="-122"/>
              </a:rPr>
              <a:t>实习工作</a:t>
            </a:r>
          </a:p>
        </p:txBody>
      </p:sp>
      <p:sp>
        <p:nvSpPr>
          <p:cNvPr id="24" name="文本框 23">
            <a:extLst>
              <a:ext uri="{FF2B5EF4-FFF2-40B4-BE49-F238E27FC236}">
                <a16:creationId xmlns:a16="http://schemas.microsoft.com/office/drawing/2014/main" id="{82F8F189-1479-4F65-B797-85BEDD315D28}"/>
              </a:ext>
            </a:extLst>
          </p:cNvPr>
          <p:cNvSpPr txBox="1"/>
          <p:nvPr/>
        </p:nvSpPr>
        <p:spPr>
          <a:xfrm>
            <a:off x="6251024" y="4503023"/>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成长收获</a:t>
            </a:r>
          </a:p>
        </p:txBody>
      </p:sp>
      <p:sp>
        <p:nvSpPr>
          <p:cNvPr id="26" name="文本框 25">
            <a:extLst>
              <a:ext uri="{FF2B5EF4-FFF2-40B4-BE49-F238E27FC236}">
                <a16:creationId xmlns:a16="http://schemas.microsoft.com/office/drawing/2014/main" id="{0BBE5BCB-DC4D-402C-BC77-4BC2FCC15ECC}"/>
              </a:ext>
            </a:extLst>
          </p:cNvPr>
          <p:cNvSpPr txBox="1"/>
          <p:nvPr/>
        </p:nvSpPr>
        <p:spPr>
          <a:xfrm>
            <a:off x="8899334" y="4503463"/>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问题探讨</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1053">
                                            <p:txEl>
                                              <p:charRg st="4294967295" end="4294967295"/>
                                            </p:txEl>
                                          </p:spTgt>
                                        </p:tgtEl>
                                        <p:attrNameLst>
                                          <p:attrName>style.visibility</p:attrName>
                                        </p:attrNameLst>
                                      </p:cBhvr>
                                      <p:to>
                                        <p:strVal val="visible"/>
                                      </p:to>
                                    </p:set>
                                    <p:animEffect transition="in" filter="wipe(up)">
                                      <p:cBhvr>
                                        <p:cTn id="7" dur="1000"/>
                                        <p:tgtEl>
                                          <p:spTgt spid="1053">
                                            <p:txEl>
                                              <p:charRg st="4294967295" end="4294967295"/>
                                            </p:txEl>
                                          </p:spTgt>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054">
                                            <p:txEl>
                                              <p:charRg st="4294967295" end="4294967295"/>
                                            </p:txEl>
                                          </p:spTgt>
                                        </p:tgtEl>
                                        <p:attrNameLst>
                                          <p:attrName>style.visibility</p:attrName>
                                        </p:attrNameLst>
                                      </p:cBhvr>
                                      <p:to>
                                        <p:strVal val="visible"/>
                                      </p:to>
                                    </p:set>
                                    <p:animEffect transition="in" filter="wipe(up)">
                                      <p:cBhvr>
                                        <p:cTn id="10" dur="1000"/>
                                        <p:tgtEl>
                                          <p:spTgt spid="1054">
                                            <p:txEl>
                                              <p:charRg st="4294967295" end="4294967295"/>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055">
                                            <p:txEl>
                                              <p:charRg st="4294967295" end="4294967295"/>
                                            </p:txEl>
                                          </p:spTgt>
                                        </p:tgtEl>
                                        <p:attrNameLst>
                                          <p:attrName>style.visibility</p:attrName>
                                        </p:attrNameLst>
                                      </p:cBhvr>
                                      <p:to>
                                        <p:strVal val="visible"/>
                                      </p:to>
                                    </p:set>
                                    <p:animEffect transition="in" filter="wipe(up)">
                                      <p:cBhvr>
                                        <p:cTn id="13" dur="1000"/>
                                        <p:tgtEl>
                                          <p:spTgt spid="1055">
                                            <p:txEl>
                                              <p:charRg st="4294967295" end="4294967295"/>
                                            </p:txEl>
                                          </p:spTgt>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056">
                                            <p:txEl>
                                              <p:charRg st="4294967295" end="4294967295"/>
                                            </p:txEl>
                                          </p:spTgt>
                                        </p:tgtEl>
                                        <p:attrNameLst>
                                          <p:attrName>style.visibility</p:attrName>
                                        </p:attrNameLst>
                                      </p:cBhvr>
                                      <p:to>
                                        <p:strVal val="visible"/>
                                      </p:to>
                                    </p:set>
                                    <p:animEffect transition="in" filter="wipe(up)">
                                      <p:cBhvr>
                                        <p:cTn id="16" dur="1000"/>
                                        <p:tgtEl>
                                          <p:spTgt spid="1056">
                                            <p:txEl>
                                              <p:charRg st="4294967295" end="4294967295"/>
                                            </p:txEl>
                                          </p:spTgt>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057">
                                            <p:txEl>
                                              <p:charRg st="4294967295" end="4294967295"/>
                                            </p:txEl>
                                          </p:spTgt>
                                        </p:tgtEl>
                                        <p:attrNameLst>
                                          <p:attrName>style.visibility</p:attrName>
                                        </p:attrNameLst>
                                      </p:cBhvr>
                                      <p:to>
                                        <p:strVal val="visible"/>
                                      </p:to>
                                    </p:set>
                                    <p:animEffect transition="in" filter="wipe(up)">
                                      <p:cBhvr>
                                        <p:cTn id="19" dur="1000"/>
                                        <p:tgtEl>
                                          <p:spTgt spid="1057">
                                            <p:txEl>
                                              <p:charRg st="4294967295" end="4294967295"/>
                                            </p:txEl>
                                          </p:spTgt>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058">
                                            <p:txEl>
                                              <p:charRg st="4294967295" end="4294967295"/>
                                            </p:txEl>
                                          </p:spTgt>
                                        </p:tgtEl>
                                        <p:attrNameLst>
                                          <p:attrName>style.visibility</p:attrName>
                                        </p:attrNameLst>
                                      </p:cBhvr>
                                      <p:to>
                                        <p:strVal val="visible"/>
                                      </p:to>
                                    </p:set>
                                    <p:animEffect transition="in" filter="wipe(up)">
                                      <p:cBhvr>
                                        <p:cTn id="22" dur="1000"/>
                                        <p:tgtEl>
                                          <p:spTgt spid="1058">
                                            <p:txEl>
                                              <p:charRg st="4294967295" end="4294967295"/>
                                            </p:txEl>
                                          </p:spTgt>
                                        </p:tgtEl>
                                      </p:cBhvr>
                                    </p:animEffect>
                                  </p:childTnLst>
                                </p:cTn>
                              </p:par>
                              <p:par>
                                <p:cTn id="23" presetID="22" presetClass="entr" presetSubtype="1" fill="hold" grpId="0" nodeType="withEffect">
                                  <p:stCondLst>
                                    <p:cond delay="250"/>
                                  </p:stCondLst>
                                  <p:childTnLst>
                                    <p:set>
                                      <p:cBhvr>
                                        <p:cTn id="24" dur="1" fill="hold">
                                          <p:stCondLst>
                                            <p:cond delay="0"/>
                                          </p:stCondLst>
                                        </p:cTn>
                                        <p:tgtEl>
                                          <p:spTgt spid="1059">
                                            <p:txEl>
                                              <p:charRg st="4294967295" end="4294967295"/>
                                            </p:txEl>
                                          </p:spTgt>
                                        </p:tgtEl>
                                        <p:attrNameLst>
                                          <p:attrName>style.visibility</p:attrName>
                                        </p:attrNameLst>
                                      </p:cBhvr>
                                      <p:to>
                                        <p:strVal val="visible"/>
                                      </p:to>
                                    </p:set>
                                    <p:animEffect transition="in" filter="wipe(up)">
                                      <p:cBhvr>
                                        <p:cTn id="25" dur="1000"/>
                                        <p:tgtEl>
                                          <p:spTgt spid="1059">
                                            <p:txEl>
                                              <p:charRg st="4294967295" end="4294967295"/>
                                            </p:txEl>
                                          </p:spTgt>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060">
                                            <p:txEl>
                                              <p:charRg st="4294967295" end="4294967295"/>
                                            </p:txEl>
                                          </p:spTgt>
                                        </p:tgtEl>
                                        <p:attrNameLst>
                                          <p:attrName>style.visibility</p:attrName>
                                        </p:attrNameLst>
                                      </p:cBhvr>
                                      <p:to>
                                        <p:strVal val="visible"/>
                                      </p:to>
                                    </p:set>
                                    <p:animEffect transition="in" filter="wipe(up)">
                                      <p:cBhvr>
                                        <p:cTn id="28" dur="1000"/>
                                        <p:tgtEl>
                                          <p:spTgt spid="1060">
                                            <p:txEl>
                                              <p:charRg st="4294967295" end="4294967295"/>
                                            </p:txEl>
                                          </p:spTgt>
                                        </p:tgtEl>
                                      </p:cBhvr>
                                    </p:animEffect>
                                  </p:childTnLst>
                                </p:cTn>
                              </p:par>
                              <p:par>
                                <p:cTn id="29" presetID="22" presetClass="entr" presetSubtype="1" fill="hold" grpId="0" nodeType="withEffect" nodePh="1">
                                  <p:stCondLst>
                                    <p:cond delay="250"/>
                                  </p:stCondLst>
                                  <p:endCondLst>
                                    <p:cond evt="begin" delay="0">
                                      <p:tn val="29"/>
                                    </p:cond>
                                  </p:endCondLst>
                                  <p:childTnLst>
                                    <p:set>
                                      <p:cBhvr>
                                        <p:cTn id="30" dur="1" fill="hold">
                                          <p:stCondLst>
                                            <p:cond delay="0"/>
                                          </p:stCondLst>
                                        </p:cTn>
                                        <p:tgtEl>
                                          <p:spTgt spid="1061">
                                            <p:txEl>
                                              <p:charRg st="4294967295" end="4294967295"/>
                                            </p:txEl>
                                          </p:spTgt>
                                        </p:tgtEl>
                                        <p:attrNameLst>
                                          <p:attrName>style.visibility</p:attrName>
                                        </p:attrNameLst>
                                      </p:cBhvr>
                                      <p:to>
                                        <p:strVal val="visible"/>
                                      </p:to>
                                    </p:set>
                                    <p:animEffect transition="in" filter="wipe(up)">
                                      <p:cBhvr>
                                        <p:cTn id="31" dur="1000"/>
                                        <p:tgtEl>
                                          <p:spTgt spid="1061">
                                            <p:txEl>
                                              <p:charRg st="4294967295" end="4294967295"/>
                                            </p:txEl>
                                          </p:spTgt>
                                        </p:tgtEl>
                                      </p:cBhvr>
                                    </p:animEffect>
                                  </p:childTnLst>
                                </p:cTn>
                              </p:par>
                              <p:par>
                                <p:cTn id="32" presetID="22" presetClass="entr" presetSubtype="1" fill="hold" grpId="0" nodeType="withEffect" nodePh="1">
                                  <p:stCondLst>
                                    <p:cond delay="250"/>
                                  </p:stCondLst>
                                  <p:endCondLst>
                                    <p:cond evt="begin" delay="0">
                                      <p:tn val="32"/>
                                    </p:cond>
                                  </p:endCondLst>
                                  <p:childTnLst>
                                    <p:set>
                                      <p:cBhvr>
                                        <p:cTn id="33" dur="1" fill="hold">
                                          <p:stCondLst>
                                            <p:cond delay="0"/>
                                          </p:stCondLst>
                                        </p:cTn>
                                        <p:tgtEl>
                                          <p:spTgt spid="1062">
                                            <p:txEl>
                                              <p:charRg st="4294967295" end="4294967295"/>
                                            </p:txEl>
                                          </p:spTgt>
                                        </p:tgtEl>
                                        <p:attrNameLst>
                                          <p:attrName>style.visibility</p:attrName>
                                        </p:attrNameLst>
                                      </p:cBhvr>
                                      <p:to>
                                        <p:strVal val="visible"/>
                                      </p:to>
                                    </p:set>
                                    <p:animEffect transition="in" filter="wipe(up)">
                                      <p:cBhvr>
                                        <p:cTn id="34" dur="1000"/>
                                        <p:tgtEl>
                                          <p:spTgt spid="1062">
                                            <p:txEl>
                                              <p:charRg st="4294967295" end="4294967295"/>
                                            </p:txEl>
                                          </p:spTgt>
                                        </p:tgtEl>
                                      </p:cBhvr>
                                    </p:animEffect>
                                  </p:childTnLst>
                                </p:cTn>
                              </p:par>
                              <p:par>
                                <p:cTn id="35" presetID="22" presetClass="entr" presetSubtype="1" fill="hold" grpId="0" nodeType="withEffect" nodePh="1">
                                  <p:stCondLst>
                                    <p:cond delay="250"/>
                                  </p:stCondLst>
                                  <p:endCondLst>
                                    <p:cond evt="begin" delay="0">
                                      <p:tn val="35"/>
                                    </p:cond>
                                  </p:endCondLst>
                                  <p:childTnLst>
                                    <p:set>
                                      <p:cBhvr>
                                        <p:cTn id="36" dur="1" fill="hold">
                                          <p:stCondLst>
                                            <p:cond delay="0"/>
                                          </p:stCondLst>
                                        </p:cTn>
                                        <p:tgtEl>
                                          <p:spTgt spid="1063">
                                            <p:txEl>
                                              <p:charRg st="4294967295" end="4294967295"/>
                                            </p:txEl>
                                          </p:spTgt>
                                        </p:tgtEl>
                                        <p:attrNameLst>
                                          <p:attrName>style.visibility</p:attrName>
                                        </p:attrNameLst>
                                      </p:cBhvr>
                                      <p:to>
                                        <p:strVal val="visible"/>
                                      </p:to>
                                    </p:set>
                                    <p:animEffect transition="in" filter="wipe(up)">
                                      <p:cBhvr>
                                        <p:cTn id="37" dur="1000"/>
                                        <p:tgtEl>
                                          <p:spTgt spid="1063">
                                            <p:txEl>
                                              <p:charRg st="4294967295" end="4294967295"/>
                                            </p:txEl>
                                          </p:spTgt>
                                        </p:tgtEl>
                                      </p:cBhvr>
                                    </p:animEffect>
                                  </p:childTnLst>
                                </p:cTn>
                              </p:par>
                              <p:par>
                                <p:cTn id="38" presetID="22" presetClass="entr" presetSubtype="1" fill="hold" grpId="0" nodeType="withEffect" nodePh="1">
                                  <p:stCondLst>
                                    <p:cond delay="250"/>
                                  </p:stCondLst>
                                  <p:endCondLst>
                                    <p:cond evt="begin" delay="0">
                                      <p:tn val="38"/>
                                    </p:cond>
                                  </p:endCondLst>
                                  <p:childTnLst>
                                    <p:set>
                                      <p:cBhvr>
                                        <p:cTn id="39" dur="1" fill="hold">
                                          <p:stCondLst>
                                            <p:cond delay="0"/>
                                          </p:stCondLst>
                                        </p:cTn>
                                        <p:tgtEl>
                                          <p:spTgt spid="1064">
                                            <p:txEl>
                                              <p:charRg st="4294967295" end="4294967295"/>
                                            </p:txEl>
                                          </p:spTgt>
                                        </p:tgtEl>
                                        <p:attrNameLst>
                                          <p:attrName>style.visibility</p:attrName>
                                        </p:attrNameLst>
                                      </p:cBhvr>
                                      <p:to>
                                        <p:strVal val="visible"/>
                                      </p:to>
                                    </p:set>
                                    <p:animEffect transition="in" filter="wipe(up)">
                                      <p:cBhvr>
                                        <p:cTn id="40" dur="1000"/>
                                        <p:tgtEl>
                                          <p:spTgt spid="106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utoUpdateAnimBg="0"/>
      <p:bldP spid="1054" grpId="0" autoUpdateAnimBg="0"/>
      <p:bldP spid="1055" grpId="0" autoUpdateAnimBg="0"/>
      <p:bldP spid="1056" grpId="0" autoUpdateAnimBg="0"/>
      <p:bldP spid="1057" grpId="0" autoUpdateAnimBg="0"/>
      <p:bldP spid="1058" grpId="0" autoUpdateAnimBg="0"/>
      <p:bldP spid="1059" grpId="0" autoUpdateAnimBg="0"/>
      <p:bldP spid="1060" grpId="0" autoUpdateAnimBg="0"/>
      <p:bldP spid="1061" grpId="0" bldLvl="0" animBg="1" autoUpdateAnimBg="0"/>
      <p:bldP spid="1062" grpId="0" bldLvl="0" animBg="1" autoUpdateAnimBg="0"/>
      <p:bldP spid="1063" grpId="0" bldLvl="0" animBg="1" autoUpdateAnimBg="0"/>
      <p:bldP spid="106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040073"/>
            <a:chOff x="3994468" y="2438995"/>
            <a:chExt cx="4203065" cy="2040073"/>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01</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个人简介</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030132" y="4140514"/>
              <a:ext cx="2131737" cy="338554"/>
            </a:xfrm>
            <a:prstGeom prst="rect">
              <a:avLst/>
            </a:prstGeom>
          </p:spPr>
          <p:txBody>
            <a:bodyPr wrap="none">
              <a:spAutoFit/>
            </a:bodyPr>
            <a:lstStyle/>
            <a:p>
              <a:pPr algn="ctr"/>
              <a:r>
                <a:rPr lang="en-US" altLang="zh-CN" sz="1600" dirty="0">
                  <a:solidFill>
                    <a:srgbClr val="656564"/>
                  </a:solidFill>
                  <a:latin typeface="微软雅黑" panose="020B0503020204020204" pitchFamily="34" charset="-122"/>
                  <a:ea typeface="微软雅黑" panose="020B0503020204020204" pitchFamily="34" charset="-122"/>
                </a:rPr>
                <a:t>PERSONAL PROFILE</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个人简介</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7" name="组 56"/>
          <p:cNvGrpSpPr/>
          <p:nvPr/>
        </p:nvGrpSpPr>
        <p:grpSpPr>
          <a:xfrm>
            <a:off x="1724329" y="2058017"/>
            <a:ext cx="2668507" cy="3181219"/>
            <a:chOff x="2440821" y="3254699"/>
            <a:chExt cx="2668507" cy="3181219"/>
          </a:xfrm>
        </p:grpSpPr>
        <p:grpSp>
          <p:nvGrpSpPr>
            <p:cNvPr id="58" name="组合 13"/>
            <p:cNvGrpSpPr/>
            <p:nvPr/>
          </p:nvGrpSpPr>
          <p:grpSpPr>
            <a:xfrm>
              <a:off x="2440821" y="3254699"/>
              <a:ext cx="1279553" cy="1354859"/>
              <a:chOff x="2029538" y="2261909"/>
              <a:chExt cx="959665" cy="1016144"/>
            </a:xfrm>
          </p:grpSpPr>
          <p:sp>
            <p:nvSpPr>
              <p:cNvPr id="62"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63"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来自</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59"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endParaRPr lang="en-US" altLang="zh-CN" sz="1100" dirty="0">
                <a:solidFill>
                  <a:schemeClr val="tx1">
                    <a:lumMod val="65000"/>
                    <a:lumOff val="35000"/>
                  </a:schemeClr>
                </a:solidFill>
                <a:latin typeface="Century Gothic" panose="020B0502020202020204" pitchFamily="34" charset="0"/>
              </a:endParaRPr>
            </a:p>
          </p:txBody>
        </p:sp>
        <p:sp>
          <p:nvSpPr>
            <p:cNvPr id="61" name="矩形 60"/>
            <p:cNvSpPr/>
            <p:nvPr/>
          </p:nvSpPr>
          <p:spPr>
            <a:xfrm>
              <a:off x="2556818" y="5003113"/>
              <a:ext cx="1866558"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江西省</a:t>
              </a:r>
            </a:p>
          </p:txBody>
        </p:sp>
      </p:grpSp>
      <p:grpSp>
        <p:nvGrpSpPr>
          <p:cNvPr id="64" name="组 63"/>
          <p:cNvGrpSpPr/>
          <p:nvPr/>
        </p:nvGrpSpPr>
        <p:grpSpPr>
          <a:xfrm>
            <a:off x="4912689" y="2058017"/>
            <a:ext cx="2668507" cy="3181219"/>
            <a:chOff x="2440821" y="3254699"/>
            <a:chExt cx="2668507" cy="3181219"/>
          </a:xfrm>
        </p:grpSpPr>
        <p:grpSp>
          <p:nvGrpSpPr>
            <p:cNvPr id="65" name="组合 13"/>
            <p:cNvGrpSpPr/>
            <p:nvPr/>
          </p:nvGrpSpPr>
          <p:grpSpPr>
            <a:xfrm>
              <a:off x="2440821" y="3254699"/>
              <a:ext cx="1279553" cy="1354859"/>
              <a:chOff x="2029538" y="2261909"/>
              <a:chExt cx="959665" cy="1016144"/>
            </a:xfrm>
          </p:grpSpPr>
          <p:sp>
            <p:nvSpPr>
              <p:cNvPr id="69"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0"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学校</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66"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r>
                <a:rPr lang="en-US" altLang="zh-CN" sz="1100" dirty="0">
                  <a:solidFill>
                    <a:schemeClr val="tx1">
                      <a:lumMod val="65000"/>
                      <a:lumOff val="35000"/>
                    </a:schemeClr>
                  </a:solidFill>
                  <a:latin typeface="Century Gothic" panose="020B0502020202020204" pitchFamily="34" charset="0"/>
                </a:rPr>
                <a:t>Jiangxi Agricultural University</a:t>
              </a:r>
            </a:p>
          </p:txBody>
        </p:sp>
        <p:sp>
          <p:nvSpPr>
            <p:cNvPr id="68" name="矩形 67"/>
            <p:cNvSpPr/>
            <p:nvPr/>
          </p:nvSpPr>
          <p:spPr>
            <a:xfrm>
              <a:off x="2550223" y="4807600"/>
              <a:ext cx="1733269"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江西农业大学</a:t>
              </a:r>
            </a:p>
          </p:txBody>
        </p:sp>
      </p:grpSp>
      <p:grpSp>
        <p:nvGrpSpPr>
          <p:cNvPr id="71" name="组 70"/>
          <p:cNvGrpSpPr/>
          <p:nvPr/>
        </p:nvGrpSpPr>
        <p:grpSpPr>
          <a:xfrm>
            <a:off x="8101049" y="2058017"/>
            <a:ext cx="2668507" cy="3181219"/>
            <a:chOff x="2440821" y="3254699"/>
            <a:chExt cx="2668507" cy="3181219"/>
          </a:xfrm>
        </p:grpSpPr>
        <p:grpSp>
          <p:nvGrpSpPr>
            <p:cNvPr id="72" name="组合 13"/>
            <p:cNvGrpSpPr/>
            <p:nvPr/>
          </p:nvGrpSpPr>
          <p:grpSpPr>
            <a:xfrm>
              <a:off x="2440821" y="3254699"/>
              <a:ext cx="1279553" cy="1354859"/>
              <a:chOff x="2029538" y="2261909"/>
              <a:chExt cx="959665" cy="1016144"/>
            </a:xfrm>
          </p:grpSpPr>
          <p:sp>
            <p:nvSpPr>
              <p:cNvPr id="76"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专业</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73"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r>
                <a:rPr lang="en-US" altLang="zh-CN" sz="1100" dirty="0">
                  <a:solidFill>
                    <a:schemeClr val="tx1">
                      <a:lumMod val="65000"/>
                      <a:lumOff val="35000"/>
                    </a:schemeClr>
                  </a:solidFill>
                  <a:latin typeface="Century Gothic" panose="020B0502020202020204" pitchFamily="34" charset="0"/>
                </a:rPr>
                <a:t>The user can demonstrate on a projector or computer, or presentation and make it film to be used in a wider field</a:t>
              </a:r>
            </a:p>
          </p:txBody>
        </p:sp>
        <p:sp>
          <p:nvSpPr>
            <p:cNvPr id="75" name="矩形 74"/>
            <p:cNvSpPr/>
            <p:nvPr/>
          </p:nvSpPr>
          <p:spPr>
            <a:xfrm>
              <a:off x="2550223" y="4807600"/>
              <a:ext cx="1866607"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软件工程专业</a:t>
              </a: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3573"/>
            <a:chOff x="3994468" y="2438995"/>
            <a:chExt cx="4203065" cy="2313573"/>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02</a:t>
              </a:r>
            </a:p>
          </p:txBody>
        </p:sp>
        <p:sp>
          <p:nvSpPr>
            <p:cNvPr id="38" name="文本框 37"/>
            <p:cNvSpPr txBox="1"/>
            <p:nvPr/>
          </p:nvSpPr>
          <p:spPr>
            <a:xfrm>
              <a:off x="4351421" y="3552239"/>
              <a:ext cx="3489158" cy="1200329"/>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学校学习</a:t>
              </a:r>
              <a:r>
                <a:rPr lang="en-US" altLang="zh-CN" sz="3600" dirty="0">
                  <a:solidFill>
                    <a:srgbClr val="656564"/>
                  </a:solidFill>
                  <a:latin typeface="微软雅黑" panose="020B0503020204020204" pitchFamily="34" charset="-122"/>
                  <a:ea typeface="微软雅黑" panose="020B0503020204020204" pitchFamily="34" charset="-122"/>
                </a:rPr>
                <a:t>&amp;</a:t>
              </a:r>
              <a:r>
                <a:rPr lang="zh-CN" altLang="en-US" sz="3600" dirty="0">
                  <a:solidFill>
                    <a:srgbClr val="656564"/>
                  </a:solidFill>
                  <a:latin typeface="微软雅黑" panose="020B0503020204020204" pitchFamily="34" charset="-122"/>
                  <a:ea typeface="微软雅黑" panose="020B0503020204020204" pitchFamily="34" charset="-122"/>
                </a:rPr>
                <a:t>实习</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4762938" y="4140514"/>
              <a:ext cx="2666114" cy="338554"/>
            </a:xfrm>
            <a:prstGeom prst="rect">
              <a:avLst/>
            </a:prstGeom>
          </p:spPr>
          <p:txBody>
            <a:bodyPr wrap="none">
              <a:spAutoFit/>
            </a:bodyPr>
            <a:lstStyle/>
            <a:p>
              <a:pPr algn="ctr"/>
              <a:r>
                <a:rPr lang="en-US" altLang="zh-CN" sz="1600" dirty="0">
                  <a:solidFill>
                    <a:srgbClr val="656564"/>
                  </a:solidFill>
                  <a:latin typeface="微软雅黑" panose="020B0503020204020204" pitchFamily="34" charset="-122"/>
                  <a:ea typeface="微软雅黑" panose="020B0503020204020204" pitchFamily="34" charset="-122"/>
                </a:rPr>
                <a:t>STUDY AND INTERNSHIP</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112782" y="2961522"/>
            <a:ext cx="3543484" cy="812779"/>
            <a:chOff x="2409165" y="1866206"/>
            <a:chExt cx="3543484" cy="812779"/>
          </a:xfrm>
        </p:grpSpPr>
        <p:sp>
          <p:nvSpPr>
            <p:cNvPr id="21" name="文本框 36"/>
            <p:cNvSpPr txBox="1"/>
            <p:nvPr/>
          </p:nvSpPr>
          <p:spPr>
            <a:xfrm>
              <a:off x="2419702" y="1866206"/>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半被动式学习</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
          <p:nvSpPr>
            <p:cNvPr id="22" name="Text Placeholder 32"/>
            <p:cNvSpPr txBox="1"/>
            <p:nvPr/>
          </p:nvSpPr>
          <p:spPr>
            <a:xfrm>
              <a:off x="2409165" y="1923296"/>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138102" y="4586947"/>
            <a:ext cx="3624433" cy="912219"/>
            <a:chOff x="2434485" y="1715625"/>
            <a:chExt cx="3624433" cy="912219"/>
          </a:xfrm>
        </p:grpSpPr>
        <p:sp>
          <p:nvSpPr>
            <p:cNvPr id="24" name="文本框 36"/>
            <p:cNvSpPr txBox="1"/>
            <p:nvPr/>
          </p:nvSpPr>
          <p:spPr>
            <a:xfrm>
              <a:off x="2525971" y="1715625"/>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课时有限，课后不巩固</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15402" y="2884492"/>
            <a:ext cx="3604942" cy="820616"/>
            <a:chOff x="8251778" y="2952625"/>
            <a:chExt cx="3604942" cy="820616"/>
          </a:xfrm>
        </p:grpSpPr>
        <p:sp>
          <p:nvSpPr>
            <p:cNvPr id="30" name="文本框 36"/>
            <p:cNvSpPr txBox="1"/>
            <p:nvPr/>
          </p:nvSpPr>
          <p:spPr>
            <a:xfrm>
              <a:off x="8251778" y="2952625"/>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完全主动式学习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01105" y="3017552"/>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1" y="4586947"/>
            <a:ext cx="3604943" cy="912219"/>
            <a:chOff x="8251777" y="2861022"/>
            <a:chExt cx="3604943" cy="912219"/>
          </a:xfrm>
        </p:grpSpPr>
        <p:sp>
          <p:nvSpPr>
            <p:cNvPr id="33" name="文本框 36"/>
            <p:cNvSpPr txBox="1"/>
            <p:nvPr/>
          </p:nvSpPr>
          <p:spPr>
            <a:xfrm>
              <a:off x="8251777" y="286102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实践性学习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17552"/>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学习方式</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35450" y="2967471"/>
            <a:ext cx="3558267" cy="755689"/>
            <a:chOff x="2331833" y="1872155"/>
            <a:chExt cx="3558267" cy="755689"/>
          </a:xfrm>
        </p:grpSpPr>
        <p:sp>
          <p:nvSpPr>
            <p:cNvPr id="21" name="文本框 36"/>
            <p:cNvSpPr txBox="1"/>
            <p:nvPr/>
          </p:nvSpPr>
          <p:spPr>
            <a:xfrm>
              <a:off x="2331833" y="1887363"/>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环境算比较差</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019175" y="4626726"/>
            <a:ext cx="3574542" cy="872440"/>
            <a:chOff x="2315558" y="1755404"/>
            <a:chExt cx="3574542" cy="872440"/>
          </a:xfrm>
        </p:grpSpPr>
        <p:sp>
          <p:nvSpPr>
            <p:cNvPr id="24" name="文本框 36"/>
            <p:cNvSpPr txBox="1"/>
            <p:nvPr/>
          </p:nvSpPr>
          <p:spPr>
            <a:xfrm>
              <a:off x="2315558" y="1755404"/>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努力改变自己</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364737" y="2689703"/>
            <a:ext cx="3655607" cy="1420456"/>
            <a:chOff x="8201113" y="2724593"/>
            <a:chExt cx="3655607" cy="1048647"/>
          </a:xfrm>
        </p:grpSpPr>
        <p:sp>
          <p:nvSpPr>
            <p:cNvPr id="30" name="文本框 36"/>
            <p:cNvSpPr txBox="1"/>
            <p:nvPr/>
          </p:nvSpPr>
          <p:spPr>
            <a:xfrm>
              <a:off x="8201113" y="2724593"/>
              <a:ext cx="353294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实习环境能够沉浸式专业学习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01105" y="3215355"/>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364737" y="4586947"/>
            <a:ext cx="3655607" cy="912219"/>
            <a:chOff x="8201113" y="2861022"/>
            <a:chExt cx="3655607" cy="912219"/>
          </a:xfrm>
        </p:grpSpPr>
        <p:sp>
          <p:nvSpPr>
            <p:cNvPr id="33" name="文本框 36"/>
            <p:cNvSpPr txBox="1"/>
            <p:nvPr/>
          </p:nvSpPr>
          <p:spPr>
            <a:xfrm>
              <a:off x="8201113" y="286102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环境带来的压迫推进</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学习环境</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801537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6" y="2956448"/>
            <a:ext cx="3532947" cy="766712"/>
            <a:chOff x="2393559" y="1861132"/>
            <a:chExt cx="3532947" cy="766712"/>
          </a:xfrm>
        </p:grpSpPr>
        <p:sp>
          <p:nvSpPr>
            <p:cNvPr id="21" name="文本框 36"/>
            <p:cNvSpPr txBox="1"/>
            <p:nvPr/>
          </p:nvSpPr>
          <p:spPr>
            <a:xfrm>
              <a:off x="2393559" y="1861132"/>
              <a:ext cx="353294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学校里的时间很多</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055294" y="4597430"/>
            <a:ext cx="3538423" cy="901736"/>
            <a:chOff x="2351677" y="1726108"/>
            <a:chExt cx="3538423" cy="901736"/>
          </a:xfrm>
        </p:grpSpPr>
        <p:sp>
          <p:nvSpPr>
            <p:cNvPr id="24" name="文本框 36"/>
            <p:cNvSpPr txBox="1"/>
            <p:nvPr/>
          </p:nvSpPr>
          <p:spPr>
            <a:xfrm>
              <a:off x="2351677" y="172610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利用率不高</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15403" y="2773943"/>
            <a:ext cx="3604940" cy="1052395"/>
            <a:chOff x="8323773" y="2786781"/>
            <a:chExt cx="3604940" cy="776927"/>
          </a:xfrm>
        </p:grpSpPr>
        <p:sp>
          <p:nvSpPr>
            <p:cNvPr id="30" name="文本框 36"/>
            <p:cNvSpPr txBox="1"/>
            <p:nvPr/>
          </p:nvSpPr>
          <p:spPr>
            <a:xfrm>
              <a:off x="8323773" y="2786781"/>
              <a:ext cx="3532947" cy="3408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实习留给学习时间挺少</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73098" y="3005823"/>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586302"/>
            <a:ext cx="4067760" cy="912864"/>
            <a:chOff x="8251779" y="2860377"/>
            <a:chExt cx="4067760" cy="912864"/>
          </a:xfrm>
        </p:grpSpPr>
        <p:sp>
          <p:nvSpPr>
            <p:cNvPr id="33" name="文本框 36"/>
            <p:cNvSpPr txBox="1"/>
            <p:nvPr/>
          </p:nvSpPr>
          <p:spPr>
            <a:xfrm>
              <a:off x="8251779" y="2860377"/>
              <a:ext cx="406776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实习期间学会高效时间利用</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时间利用</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57028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5" y="2507096"/>
            <a:ext cx="3532947" cy="1216064"/>
            <a:chOff x="2393558" y="1411780"/>
            <a:chExt cx="3532947" cy="1216064"/>
          </a:xfrm>
        </p:grpSpPr>
        <p:sp>
          <p:nvSpPr>
            <p:cNvPr id="21" name="文本框 36"/>
            <p:cNvSpPr txBox="1"/>
            <p:nvPr/>
          </p:nvSpPr>
          <p:spPr>
            <a:xfrm>
              <a:off x="2393558" y="1411780"/>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在学校心态挺好</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860330" y="4356760"/>
            <a:ext cx="3733387" cy="1142406"/>
            <a:chOff x="2156713" y="1485438"/>
            <a:chExt cx="3733387" cy="1142406"/>
          </a:xfrm>
        </p:grpSpPr>
        <p:sp>
          <p:nvSpPr>
            <p:cNvPr id="24" name="文本框 36"/>
            <p:cNvSpPr txBox="1"/>
            <p:nvPr/>
          </p:nvSpPr>
          <p:spPr>
            <a:xfrm>
              <a:off x="2156713" y="148543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陷入焦虑</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87396" y="2608628"/>
            <a:ext cx="3532947" cy="1217708"/>
            <a:chOff x="8395766" y="2664739"/>
            <a:chExt cx="3532947" cy="898969"/>
          </a:xfrm>
        </p:grpSpPr>
        <p:sp>
          <p:nvSpPr>
            <p:cNvPr id="30" name="文本框 36"/>
            <p:cNvSpPr txBox="1"/>
            <p:nvPr/>
          </p:nvSpPr>
          <p:spPr>
            <a:xfrm>
              <a:off x="8395766" y="2664739"/>
              <a:ext cx="3532947" cy="3408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心态积极</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73098" y="3005823"/>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356760"/>
            <a:ext cx="4067760" cy="1142406"/>
            <a:chOff x="8251779" y="2630835"/>
            <a:chExt cx="4067760" cy="1142406"/>
          </a:xfrm>
        </p:grpSpPr>
        <p:sp>
          <p:nvSpPr>
            <p:cNvPr id="33" name="文本框 36"/>
            <p:cNvSpPr txBox="1"/>
            <p:nvPr/>
          </p:nvSpPr>
          <p:spPr>
            <a:xfrm>
              <a:off x="8251779" y="2630835"/>
              <a:ext cx="406776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会焦虑，但是努力去平衡</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心态问题</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664734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1130</Words>
  <Application>Microsoft Office PowerPoint</Application>
  <PresentationFormat>宽屏</PresentationFormat>
  <Paragraphs>191</Paragraphs>
  <Slides>18</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Aileron</vt:lpstr>
      <vt:lpstr>Aileron Light</vt:lpstr>
      <vt:lpstr>Gill Sans</vt:lpstr>
      <vt:lpstr>Roboto Light</vt:lpstr>
      <vt:lpstr>STIXGeneral-Bold</vt:lpstr>
      <vt:lpstr>等线</vt:lpstr>
      <vt:lpstr>等线 Light</vt:lpstr>
      <vt:lpstr>汉仪清庭-55简</vt:lpstr>
      <vt:lpstr>黑体</vt:lpstr>
      <vt:lpstr>华康俪金黑W8(P)</vt:lpstr>
      <vt:lpstr>微软雅黑</vt:lpstr>
      <vt:lpstr>Arial</vt:lpstr>
      <vt:lpstr>Calibri</vt:lpstr>
      <vt:lpstr>Century Gothic</vt:lpstr>
      <vt:lpstr>Eras Bold ITC</vt:lpstr>
      <vt:lpstr>Source Sans Pro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lzd</dc:creator>
  <cp:keywords>lzd</cp:keywords>
  <dc:description>www.1ppt.com</dc:description>
  <cp:lastModifiedBy>Administrator</cp:lastModifiedBy>
  <cp:revision>77</cp:revision>
  <dcterms:created xsi:type="dcterms:W3CDTF">2018-05-17T03:09:00Z</dcterms:created>
  <dcterms:modified xsi:type="dcterms:W3CDTF">2019-03-20T01:42:41Z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