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3"/>
  </p:notesMasterIdLst>
  <p:sldIdLst>
    <p:sldId id="256" r:id="rId2"/>
    <p:sldId id="277" r:id="rId3"/>
    <p:sldId id="257" r:id="rId4"/>
    <p:sldId id="276" r:id="rId5"/>
    <p:sldId id="269" r:id="rId6"/>
    <p:sldId id="271" r:id="rId7"/>
    <p:sldId id="258" r:id="rId8"/>
    <p:sldId id="259" r:id="rId9"/>
    <p:sldId id="260" r:id="rId10"/>
    <p:sldId id="261" r:id="rId11"/>
    <p:sldId id="278" r:id="rId12"/>
    <p:sldId id="279" r:id="rId13"/>
    <p:sldId id="265" r:id="rId14"/>
    <p:sldId id="266" r:id="rId15"/>
    <p:sldId id="267" r:id="rId16"/>
    <p:sldId id="263" r:id="rId17"/>
    <p:sldId id="275" r:id="rId18"/>
    <p:sldId id="272" r:id="rId19"/>
    <p:sldId id="264" r:id="rId20"/>
    <p:sldId id="273" r:id="rId21"/>
    <p:sldId id="274" r:id="rId22"/>
  </p:sldIdLst>
  <p:sldSz cx="9144000" cy="5143500" type="screen16x9"/>
  <p:notesSz cx="6858000" cy="9144000"/>
  <p:embeddedFontLst>
    <p:embeddedFont>
      <p:font typeface="Bebas Neue" panose="020B0606020202050201" pitchFamily="34" charset="77"/>
      <p:regular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0"/>
    <p:restoredTop sz="86067"/>
  </p:normalViewPr>
  <p:slideViewPr>
    <p:cSldViewPr snapToGrid="0">
      <p:cViewPr varScale="1">
        <p:scale>
          <a:sx n="179" d="100"/>
          <a:sy n="179" d="100"/>
        </p:scale>
        <p:origin x="1872"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My first option for languages is C++</a:t>
            </a:r>
          </a:p>
          <a:p>
            <a:pPr marL="158750" indent="0">
              <a:buNone/>
            </a:pPr>
            <a:r>
              <a:rPr lang="en-US" dirty="0"/>
              <a:t>C++ was first made as an addon to C in 1985 (hence the name)</a:t>
            </a:r>
          </a:p>
          <a:p>
            <a:pPr marL="158750" indent="0">
              <a:buNone/>
            </a:pPr>
            <a:r>
              <a:rPr lang="en-US" dirty="0"/>
              <a:t>C++ is usually the language of choice for most microcontroller applications because it is compiled and can run on bare metal hardware.</a:t>
            </a:r>
          </a:p>
          <a:p>
            <a:pPr marL="158750" indent="0">
              <a:buNone/>
            </a:pPr>
            <a:r>
              <a:rPr lang="en-US" dirty="0"/>
              <a:t>In this project I will be using C++</a:t>
            </a:r>
          </a:p>
        </p:txBody>
      </p:sp>
    </p:spTree>
    <p:extLst>
      <p:ext uri="{BB962C8B-B14F-4D97-AF65-F5344CB8AC3E}">
        <p14:creationId xmlns:p14="http://schemas.microsoft.com/office/powerpoint/2010/main" val="1191103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If I wasn’t using C++, </a:t>
            </a:r>
            <a:r>
              <a:rPr lang="en-US" dirty="0" err="1"/>
              <a:t>MicroPython</a:t>
            </a:r>
            <a:r>
              <a:rPr lang="en-US" dirty="0"/>
              <a:t> is my only other choice of languages for my project.</a:t>
            </a:r>
          </a:p>
          <a:p>
            <a:pPr marL="158750" indent="0">
              <a:buNone/>
            </a:pPr>
            <a:r>
              <a:rPr lang="en-US" dirty="0" err="1"/>
              <a:t>MycroPython</a:t>
            </a:r>
            <a:r>
              <a:rPr lang="en-US" dirty="0"/>
              <a:t> is a boiled down version of the Python 3 language you guys would be familiar with.</a:t>
            </a:r>
          </a:p>
          <a:p>
            <a:pPr marL="158750" indent="0">
              <a:buNone/>
            </a:pPr>
            <a:r>
              <a:rPr lang="en-US" dirty="0"/>
              <a:t>It is designed for use in microcontroller applications</a:t>
            </a:r>
          </a:p>
          <a:p>
            <a:pPr marL="158750" indent="0">
              <a:buNone/>
            </a:pPr>
            <a:r>
              <a:rPr lang="en-US" dirty="0"/>
              <a:t>It is very easy to use because it is pretty much copy paste compatible with python 3 </a:t>
            </a:r>
          </a:p>
          <a:p>
            <a:pPr marL="158750" indent="0">
              <a:buNone/>
            </a:pPr>
            <a:r>
              <a:rPr lang="en-US" dirty="0"/>
              <a:t>It seems to have the best support on the Pico (it is raspberry’s recommended language for the Pico) and the </a:t>
            </a:r>
            <a:r>
              <a:rPr lang="en-US" dirty="0" err="1"/>
              <a:t>PyBoard</a:t>
            </a:r>
            <a:endParaRPr lang="en-US" dirty="0"/>
          </a:p>
        </p:txBody>
      </p:sp>
    </p:spTree>
    <p:extLst>
      <p:ext uri="{BB962C8B-B14F-4D97-AF65-F5344CB8AC3E}">
        <p14:creationId xmlns:p14="http://schemas.microsoft.com/office/powerpoint/2010/main" val="3628702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15c8804107c_0_1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15c8804107c_0_1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third component that I will talk about is security.</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15c8804107c_0_1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15c8804107c_0_1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my project, I will be using rolling codes to verify a signal of its authenticity.</a:t>
            </a:r>
          </a:p>
          <a:p>
            <a:pPr marL="0" lvl="0" indent="0" algn="l" rtl="0">
              <a:spcBef>
                <a:spcPts val="0"/>
              </a:spcBef>
              <a:spcAft>
                <a:spcPts val="0"/>
              </a:spcAft>
              <a:buNone/>
            </a:pPr>
            <a:r>
              <a:rPr lang="en-US" dirty="0"/>
              <a:t>Rolling codes are used by modern cars, they typically are implemented using 40-bit codes</a:t>
            </a:r>
          </a:p>
          <a:p>
            <a:pPr marL="0" lvl="0" indent="0" algn="l" rtl="0">
              <a:spcBef>
                <a:spcPts val="0"/>
              </a:spcBef>
              <a:spcAft>
                <a:spcPts val="0"/>
              </a:spcAft>
              <a:buNone/>
            </a:pPr>
            <a:r>
              <a:rPr lang="en" sz="1100" dirty="0"/>
              <a:t>Key fob and car use the same pseudo-random number generator </a:t>
            </a:r>
          </a:p>
          <a:p>
            <a:pPr marL="0" lvl="0" indent="0" algn="l" rtl="0">
              <a:spcBef>
                <a:spcPts val="0"/>
              </a:spcBef>
              <a:spcAft>
                <a:spcPts val="0"/>
              </a:spcAft>
              <a:buNone/>
            </a:pPr>
            <a:r>
              <a:rPr lang="en" sz="1100" dirty="0"/>
              <a:t>They remain ”in sync” meaning that they will always generate the same next random numbers</a:t>
            </a:r>
          </a:p>
          <a:p>
            <a:pPr marL="0" lvl="0" indent="0" algn="l" rtl="0">
              <a:spcBef>
                <a:spcPts val="0"/>
              </a:spcBef>
              <a:spcAft>
                <a:spcPts val="0"/>
              </a:spcAft>
              <a:buNone/>
            </a:pPr>
            <a:r>
              <a:rPr lang="en-US" dirty="0"/>
              <a:t>The receiver will typically accept the next 256 codes so that pressing the button when the car isn’t in range doesn’t render the </a:t>
            </a:r>
            <a:r>
              <a:rPr lang="en-US" dirty="0" err="1"/>
              <a:t>keyfob</a:t>
            </a:r>
            <a:r>
              <a:rPr lang="en-US" dirty="0"/>
              <a:t> useless</a:t>
            </a:r>
          </a:p>
          <a:p>
            <a:pPr marL="0" lvl="0" indent="0" algn="l" rtl="0">
              <a:spcBef>
                <a:spcPts val="0"/>
              </a:spcBef>
              <a:spcAft>
                <a:spcPts val="0"/>
              </a:spcAft>
              <a:buNone/>
            </a:pPr>
            <a:r>
              <a:rPr lang="en-US" dirty="0"/>
              <a:t>In my project, because I only have a 32bit microprocessor I will be limited to a 32bit code for best performance.</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15d49871a6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15d49871a6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communication, how my </a:t>
            </a:r>
            <a:r>
              <a:rPr lang="en-US" dirty="0" err="1"/>
              <a:t>keyfob</a:t>
            </a:r>
            <a:r>
              <a:rPr lang="en-US" dirty="0"/>
              <a:t> will talk to the car.</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15c8804107c_0_19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15c8804107c_0_1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communication protocols, I have ESP-NOW (ESP devices only), Bluetooth low energy (ESP32 and Pico W once it is supported), and </a:t>
            </a:r>
            <a:r>
              <a:rPr lang="en-US" dirty="0" err="1"/>
              <a:t>WiFi</a:t>
            </a:r>
            <a:r>
              <a:rPr lang="en-US" dirty="0"/>
              <a:t> (Available on both).</a:t>
            </a:r>
          </a:p>
          <a:p>
            <a:pPr marL="0" lvl="0" indent="0" algn="l" rtl="0">
              <a:spcBef>
                <a:spcPts val="0"/>
              </a:spcBef>
              <a:spcAft>
                <a:spcPts val="0"/>
              </a:spcAft>
              <a:buNone/>
            </a:pPr>
            <a:r>
              <a:rPr lang="en-US" dirty="0"/>
              <a:t>In my testing, ESP-NOW was the easiest to set up and most reliable, so I will use that.  But Bluetooth has a use which I will get into later.</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ESP-NOW can send a maximum of 250 bits in a message, so I will have plenty of room for everything I need.</a:t>
            </a:r>
          </a:p>
          <a:p>
            <a:pPr marL="158750" indent="0">
              <a:buNone/>
            </a:pPr>
            <a:r>
              <a:rPr lang="en-US" dirty="0"/>
              <a:t>I will have 32-bits for rolling code (as mentioned earlier).</a:t>
            </a:r>
          </a:p>
          <a:p>
            <a:pPr marL="158750" indent="0">
              <a:buNone/>
            </a:pPr>
            <a:r>
              <a:rPr lang="en-US" dirty="0"/>
              <a:t>64-bits for system time, the purpose of this is to basically to eliminate a </a:t>
            </a:r>
            <a:r>
              <a:rPr lang="en-US" dirty="0" err="1"/>
              <a:t>rolljam</a:t>
            </a:r>
            <a:r>
              <a:rPr lang="en-US" dirty="0"/>
              <a:t> attack by only accepting timestamps of x amount of minutes prior.</a:t>
            </a:r>
          </a:p>
          <a:p>
            <a:pPr marL="158750" indent="0">
              <a:buNone/>
            </a:pPr>
            <a:r>
              <a:rPr lang="en-US" dirty="0"/>
              <a:t>And then the last 4 bits to round up to 100 are used for the action, such as locking and unlocking.</a:t>
            </a:r>
          </a:p>
        </p:txBody>
      </p:sp>
    </p:spTree>
    <p:extLst>
      <p:ext uri="{BB962C8B-B14F-4D97-AF65-F5344CB8AC3E}">
        <p14:creationId xmlns:p14="http://schemas.microsoft.com/office/powerpoint/2010/main" val="92955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For remote keyless entry I need to figure out how far away the key is, so this leads to my final component: range finding</a:t>
            </a:r>
          </a:p>
        </p:txBody>
      </p:sp>
    </p:spTree>
    <p:extLst>
      <p:ext uri="{BB962C8B-B14F-4D97-AF65-F5344CB8AC3E}">
        <p14:creationId xmlns:p14="http://schemas.microsoft.com/office/powerpoint/2010/main" val="3803658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15c8804107c_0_1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15c8804107c_0_1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getting the distance between 2 esp32s, I have 2 options, one using Bluetooth signal strength (called RSSI) and the other using the time it takes for a signal to travel from one to the other.</a:t>
            </a:r>
          </a:p>
          <a:p>
            <a:pPr marL="0" lvl="0" indent="0" algn="l" rtl="0">
              <a:spcBef>
                <a:spcPts val="0"/>
              </a:spcBef>
              <a:spcAft>
                <a:spcPts val="0"/>
              </a:spcAft>
              <a:buNone/>
            </a:pPr>
            <a:r>
              <a:rPr lang="en-US" dirty="0"/>
              <a:t>This is where Bluetooth comes back in, as it is the best option for determining the distance.  With time traveled it can only be accurate if both remote devices are completely 100% synchronized in their clocks, which is technically not even physically possible.</a:t>
            </a:r>
          </a:p>
          <a:p>
            <a:pPr marL="0" lvl="0" indent="0" algn="l" rtl="0">
              <a:spcBef>
                <a:spcPts val="0"/>
              </a:spcBef>
              <a:spcAft>
                <a:spcPts val="0"/>
              </a:spcAft>
              <a:buNone/>
            </a:pPr>
            <a:r>
              <a:rPr lang="en-US" dirty="0"/>
              <a:t>Bluetooth RSSI is much less accurate than the time traveled could theoretically be, but it is still accurate enough to tell the difference between like 5 and 10 feet for example, which is plenty of precision for this application.</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So, as a recap.</a:t>
            </a:r>
          </a:p>
        </p:txBody>
      </p:sp>
    </p:spTree>
    <p:extLst>
      <p:ext uri="{BB962C8B-B14F-4D97-AF65-F5344CB8AC3E}">
        <p14:creationId xmlns:p14="http://schemas.microsoft.com/office/powerpoint/2010/main" val="2621580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15c8804107c_0_1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15c8804107c_0_1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an introduction, this project is designed to add unlock and locking via a remote key and also provide some keyless features to older vehicles (my own).</a:t>
            </a:r>
          </a:p>
          <a:p>
            <a:pPr marL="228600" lvl="0" indent="-228600" algn="l" rtl="0">
              <a:spcBef>
                <a:spcPts val="0"/>
              </a:spcBef>
              <a:spcAft>
                <a:spcPts val="0"/>
              </a:spcAft>
              <a:buFont typeface="+mj-lt"/>
              <a:buAutoNum type="arabicPeriod"/>
            </a:pPr>
            <a:r>
              <a:rPr lang="en-US" dirty="0"/>
              <a:t>There is a main control unit inside the vehicle than can detect the presence of the key and unlock the vehicle.</a:t>
            </a:r>
          </a:p>
          <a:p>
            <a:pPr marL="228600" lvl="0" indent="-228600" algn="l" rtl="0">
              <a:spcBef>
                <a:spcPts val="0"/>
              </a:spcBef>
              <a:spcAft>
                <a:spcPts val="0"/>
              </a:spcAft>
              <a:buFont typeface="+mj-lt"/>
              <a:buAutoNum type="arabicPeriod"/>
            </a:pPr>
            <a:r>
              <a:rPr lang="en-US" dirty="0"/>
              <a:t>The main control unit should also lock the vehicle when it no longer detects the key’s presence.</a:t>
            </a:r>
          </a:p>
          <a:p>
            <a:pPr marL="228600" lvl="0" indent="-228600" algn="l" rtl="0">
              <a:spcBef>
                <a:spcPts val="0"/>
              </a:spcBef>
              <a:spcAft>
                <a:spcPts val="0"/>
              </a:spcAft>
              <a:buFont typeface="+mj-lt"/>
              <a:buAutoNum type="arabicPeriod"/>
            </a:pPr>
            <a:r>
              <a:rPr lang="en-US" dirty="0"/>
              <a:t>Finally, they </a:t>
            </a:r>
            <a:r>
              <a:rPr lang="en-US" dirty="0" err="1"/>
              <a:t>keyfob</a:t>
            </a:r>
            <a:r>
              <a:rPr lang="en-US" dirty="0"/>
              <a:t> should work as a normal </a:t>
            </a:r>
            <a:r>
              <a:rPr lang="en-US" dirty="0" err="1"/>
              <a:t>keyfob</a:t>
            </a:r>
            <a:r>
              <a:rPr lang="en-US" dirty="0"/>
              <a:t>   (</a:t>
            </a:r>
            <a:r>
              <a:rPr lang="en" sz="1100" dirty="0"/>
              <a:t>i.e. unlock/lock car with the press of a button)</a:t>
            </a:r>
            <a:endParaRPr lang="en-US" dirty="0"/>
          </a:p>
          <a:p>
            <a:pPr marL="228600" lvl="0" indent="-228600" algn="l" rtl="0">
              <a:spcBef>
                <a:spcPts val="0"/>
              </a:spcBef>
              <a:spcAft>
                <a:spcPts val="0"/>
              </a:spcAft>
              <a:buFont typeface="+mj-lt"/>
              <a:buAutoNum type="arabicPeriod"/>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 will be using an ESP32 for the hardware.</a:t>
            </a:r>
          </a:p>
          <a:p>
            <a:pPr marL="158750" indent="0">
              <a:buNone/>
            </a:pPr>
            <a:r>
              <a:rPr lang="en-US" dirty="0"/>
              <a:t>The C++ programming language.</a:t>
            </a:r>
          </a:p>
          <a:p>
            <a:pPr marL="158750" indent="0">
              <a:buNone/>
            </a:pPr>
            <a:r>
              <a:rPr lang="en-US" dirty="0"/>
              <a:t>For security I will use the same system as modern cars (rolling codes)</a:t>
            </a:r>
          </a:p>
          <a:p>
            <a:pPr marL="158750" indent="0">
              <a:buNone/>
            </a:pPr>
            <a:r>
              <a:rPr lang="en-US" dirty="0"/>
              <a:t>My receiver will accept the next 256 codes and the code will be 32bit</a:t>
            </a:r>
          </a:p>
          <a:p>
            <a:pPr marL="158750" indent="0">
              <a:buNone/>
            </a:pPr>
            <a:r>
              <a:rPr lang="en-US" dirty="0"/>
              <a:t>The ESP32s will talk </a:t>
            </a:r>
            <a:r>
              <a:rPr lang="en-US"/>
              <a:t>to each other </a:t>
            </a:r>
            <a:r>
              <a:rPr lang="en-US" dirty="0"/>
              <a:t>using the ESP-NOW protocol</a:t>
            </a:r>
          </a:p>
          <a:p>
            <a:pPr marL="158750" indent="0">
              <a:buNone/>
            </a:pPr>
            <a:r>
              <a:rPr lang="en-US" dirty="0"/>
              <a:t>And lastly I will use Bluetooth RSSI for range finding.</a:t>
            </a:r>
          </a:p>
        </p:txBody>
      </p:sp>
    </p:spTree>
    <p:extLst>
      <p:ext uri="{BB962C8B-B14F-4D97-AF65-F5344CB8AC3E}">
        <p14:creationId xmlns:p14="http://schemas.microsoft.com/office/powerpoint/2010/main" val="337423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For the components of this project, I will be looking at these 4 things:</a:t>
            </a:r>
          </a:p>
          <a:p>
            <a:pPr marL="387350" indent="-228600">
              <a:buFont typeface="+mj-lt"/>
              <a:buAutoNum type="arabicPeriod"/>
            </a:pPr>
            <a:r>
              <a:rPr lang="en-US" dirty="0"/>
              <a:t>Hardware, for this I will only talk about microcontrollers, because the hardware that would physically unlock the car door is out of the scope of this project</a:t>
            </a:r>
          </a:p>
          <a:p>
            <a:pPr marL="387350" indent="-228600">
              <a:buFont typeface="+mj-lt"/>
              <a:buAutoNum type="arabicPeriod"/>
            </a:pPr>
            <a:r>
              <a:rPr lang="en-US" dirty="0"/>
              <a:t>Languages, the languages that I have a choice of are C++ and </a:t>
            </a:r>
            <a:r>
              <a:rPr lang="en-US" dirty="0" err="1"/>
              <a:t>MicroPython</a:t>
            </a:r>
            <a:r>
              <a:rPr lang="en-US" dirty="0"/>
              <a:t> </a:t>
            </a:r>
          </a:p>
          <a:p>
            <a:pPr marL="387350" indent="-228600">
              <a:buFont typeface="+mj-lt"/>
              <a:buAutoNum type="arabicPeriod"/>
            </a:pPr>
            <a:r>
              <a:rPr lang="en-US" dirty="0"/>
              <a:t>Security, how can I only allow my device to unlock the door?</a:t>
            </a:r>
          </a:p>
          <a:p>
            <a:pPr marL="387350" indent="-228600">
              <a:buFont typeface="+mj-lt"/>
              <a:buAutoNum type="arabicPeriod"/>
            </a:pPr>
            <a:r>
              <a:rPr lang="en-US" dirty="0"/>
              <a:t>Communication, how will the </a:t>
            </a:r>
            <a:r>
              <a:rPr lang="en-US" dirty="0" err="1"/>
              <a:t>keyfob</a:t>
            </a:r>
            <a:r>
              <a:rPr lang="en-US" dirty="0"/>
              <a:t> talk to the car?</a:t>
            </a:r>
          </a:p>
          <a:p>
            <a:pPr marL="387350" indent="-228600">
              <a:buFont typeface="+mj-lt"/>
              <a:buAutoNum type="arabicPeriod"/>
            </a:pPr>
            <a:r>
              <a:rPr lang="en-US" dirty="0"/>
              <a:t>Then lastly, kind of a subset of communication, I have range finding (such as how far away the </a:t>
            </a:r>
            <a:r>
              <a:rPr lang="en-US" dirty="0" err="1"/>
              <a:t>keyfob</a:t>
            </a:r>
            <a:r>
              <a:rPr lang="en-US" dirty="0"/>
              <a:t> is from the car)</a:t>
            </a:r>
          </a:p>
        </p:txBody>
      </p:sp>
    </p:spTree>
    <p:extLst>
      <p:ext uri="{BB962C8B-B14F-4D97-AF65-F5344CB8AC3E}">
        <p14:creationId xmlns:p14="http://schemas.microsoft.com/office/powerpoint/2010/main" val="30500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Before diving into the components of this project, I would like to mention the only similar project I could find.</a:t>
            </a:r>
          </a:p>
        </p:txBody>
      </p:sp>
    </p:spTree>
    <p:extLst>
      <p:ext uri="{BB962C8B-B14F-4D97-AF65-F5344CB8AC3E}">
        <p14:creationId xmlns:p14="http://schemas.microsoft.com/office/powerpoint/2010/main" val="1235389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Open Remote-Keyless-System (RKS for short) is a proximity remote entry system designed for vehicles available on GitHub.</a:t>
            </a:r>
          </a:p>
          <a:p>
            <a:pPr marL="158750" indent="0">
              <a:buNone/>
            </a:pPr>
            <a:r>
              <a:rPr lang="en-US" dirty="0"/>
              <a:t>Open RKS uses a Bluetooth signal to determine the range of the user (either through a paired phone or dedicated key)</a:t>
            </a:r>
          </a:p>
          <a:p>
            <a:pPr marL="158750" indent="0">
              <a:buNone/>
            </a:pPr>
            <a:r>
              <a:rPr lang="en-US" dirty="0"/>
              <a:t>Originally developed to use an Arduino Microcontroller with external Bluetooth chip, has since been modified to work with a more modern </a:t>
            </a:r>
          </a:p>
          <a:p>
            <a:pPr marL="158750" indent="0">
              <a:buNone/>
            </a:pPr>
            <a:r>
              <a:rPr lang="en-US" dirty="0"/>
              <a:t>Arduino with built in Bluetooth.</a:t>
            </a:r>
          </a:p>
        </p:txBody>
      </p:sp>
    </p:spTree>
    <p:extLst>
      <p:ext uri="{BB962C8B-B14F-4D97-AF65-F5344CB8AC3E}">
        <p14:creationId xmlns:p14="http://schemas.microsoft.com/office/powerpoint/2010/main" val="2904040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9"/>
        <p:cNvGrpSpPr/>
        <p:nvPr/>
      </p:nvGrpSpPr>
      <p:grpSpPr>
        <a:xfrm>
          <a:off x="0" y="0"/>
          <a:ext cx="0" cy="0"/>
          <a:chOff x="0" y="0"/>
          <a:chExt cx="0" cy="0"/>
        </a:xfrm>
      </p:grpSpPr>
      <p:sp>
        <p:nvSpPr>
          <p:cNvPr id="1860" name="Google Shape;1860;g15c8804107c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1" name="Google Shape;1861;g15c8804107c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for the first component of my project, Hardware.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
        <p:cNvGrpSpPr/>
        <p:nvPr/>
      </p:nvGrpSpPr>
      <p:grpSpPr>
        <a:xfrm>
          <a:off x="0" y="0"/>
          <a:ext cx="0" cy="0"/>
          <a:chOff x="0" y="0"/>
          <a:chExt cx="0" cy="0"/>
        </a:xfrm>
      </p:grpSpPr>
      <p:sp>
        <p:nvSpPr>
          <p:cNvPr id="1865" name="Google Shape;1865;g15c8804107c_0_1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6" name="Google Shape;1866;g15c8804107c_0_1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first option is the raspberry pi </a:t>
            </a:r>
            <a:r>
              <a:rPr lang="en-US" dirty="0" err="1"/>
              <a:t>pico</a:t>
            </a:r>
            <a:r>
              <a:rPr lang="en-US" dirty="0"/>
              <a:t> w, this little board is very power efficient, only a maximum of 0.69 Watts of power at the maximum.  </a:t>
            </a:r>
          </a:p>
          <a:p>
            <a:pPr marL="0" lvl="0" indent="0" algn="l" rtl="0">
              <a:spcBef>
                <a:spcPts val="0"/>
              </a:spcBef>
              <a:spcAft>
                <a:spcPts val="0"/>
              </a:spcAft>
              <a:buNone/>
            </a:pPr>
            <a:r>
              <a:rPr lang="en-US" dirty="0"/>
              <a:t>It’s powered by what the raspberry pi organization calls a M0 class arm chip, this chip is a 32bit dual core running at 133 </a:t>
            </a:r>
            <a:r>
              <a:rPr lang="en-US" dirty="0" err="1"/>
              <a:t>MHz.</a:t>
            </a:r>
            <a:endParaRPr lang="en-US" dirty="0"/>
          </a:p>
          <a:p>
            <a:pPr marL="0" lvl="0" indent="0" algn="l" rtl="0">
              <a:spcBef>
                <a:spcPts val="0"/>
              </a:spcBef>
              <a:spcAft>
                <a:spcPts val="0"/>
              </a:spcAft>
              <a:buNone/>
            </a:pPr>
            <a:r>
              <a:rPr lang="en-US" dirty="0"/>
              <a:t>It has 264 KiB of RAM and 2 MB of program storage.</a:t>
            </a:r>
          </a:p>
          <a:p>
            <a:pPr marL="0" lvl="0" indent="0" algn="l" rtl="0">
              <a:spcBef>
                <a:spcPts val="0"/>
              </a:spcBef>
              <a:spcAft>
                <a:spcPts val="0"/>
              </a:spcAft>
              <a:buNone/>
            </a:pPr>
            <a:r>
              <a:rPr lang="en-US" dirty="0"/>
              <a:t>And currently it only supports </a:t>
            </a:r>
            <a:r>
              <a:rPr lang="en-US" dirty="0" err="1"/>
              <a:t>wifi</a:t>
            </a:r>
            <a:r>
              <a:rPr lang="en-US" dirty="0"/>
              <a:t> but hopefully Bluetooth will be added in the firmware sometime in the future.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1"/>
        <p:cNvGrpSpPr/>
        <p:nvPr/>
      </p:nvGrpSpPr>
      <p:grpSpPr>
        <a:xfrm>
          <a:off x="0" y="0"/>
          <a:ext cx="0" cy="0"/>
          <a:chOff x="0" y="0"/>
          <a:chExt cx="0" cy="0"/>
        </a:xfrm>
      </p:grpSpPr>
      <p:sp>
        <p:nvSpPr>
          <p:cNvPr id="1872" name="Google Shape;1872;g15c8804107c_0_1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3" name="Google Shape;1873;g15c8804107c_0_1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second option is the ESP32, this board is slightly less power efficient than the </a:t>
            </a:r>
            <a:r>
              <a:rPr lang="en-US" dirty="0" err="1"/>
              <a:t>pico</a:t>
            </a:r>
            <a:r>
              <a:rPr lang="en-US" dirty="0"/>
              <a:t> but that is reflected in its higher computing power.</a:t>
            </a:r>
          </a:p>
          <a:p>
            <a:pPr marL="0" lvl="0" indent="0" algn="l" rtl="0">
              <a:spcBef>
                <a:spcPts val="0"/>
              </a:spcBef>
              <a:spcAft>
                <a:spcPts val="0"/>
              </a:spcAft>
              <a:buNone/>
            </a:pPr>
            <a:r>
              <a:rPr lang="en-US" dirty="0"/>
              <a:t>The ESP32 is powered by </a:t>
            </a:r>
            <a:r>
              <a:rPr lang="en-US" dirty="0" err="1"/>
              <a:t>espressif’s</a:t>
            </a:r>
            <a:r>
              <a:rPr lang="en-US" dirty="0"/>
              <a:t> </a:t>
            </a:r>
            <a:r>
              <a:rPr lang="en-US" dirty="0" err="1"/>
              <a:t>Xtensa</a:t>
            </a:r>
            <a:r>
              <a:rPr lang="en-US" dirty="0"/>
              <a:t> </a:t>
            </a:r>
            <a:r>
              <a:rPr lang="en-US" dirty="0" err="1"/>
              <a:t>cpu</a:t>
            </a:r>
            <a:r>
              <a:rPr lang="en-US" dirty="0"/>
              <a:t>, this </a:t>
            </a:r>
            <a:r>
              <a:rPr lang="en-US" dirty="0" err="1"/>
              <a:t>cpu</a:t>
            </a:r>
            <a:r>
              <a:rPr lang="en-US" dirty="0"/>
              <a:t> is a 32bit dual core that runs at 240 </a:t>
            </a:r>
            <a:r>
              <a:rPr lang="en-US" dirty="0" err="1"/>
              <a:t>MHz.</a:t>
            </a:r>
            <a:endParaRPr lang="en-US" dirty="0"/>
          </a:p>
          <a:p>
            <a:pPr marL="0" lvl="0" indent="0" algn="l" rtl="0">
              <a:spcBef>
                <a:spcPts val="0"/>
              </a:spcBef>
              <a:spcAft>
                <a:spcPts val="0"/>
              </a:spcAft>
              <a:buNone/>
            </a:pPr>
            <a:r>
              <a:rPr lang="en-US" dirty="0"/>
              <a:t>It has 520 KiB of RAM and only 488 KiB of program storage.</a:t>
            </a:r>
          </a:p>
          <a:p>
            <a:pPr marL="0" lvl="0" indent="0" algn="l" rtl="0">
              <a:spcBef>
                <a:spcPts val="0"/>
              </a:spcBef>
              <a:spcAft>
                <a:spcPts val="0"/>
              </a:spcAft>
              <a:buNone/>
            </a:pPr>
            <a:r>
              <a:rPr lang="en-US" dirty="0"/>
              <a:t>This board supports both </a:t>
            </a:r>
            <a:r>
              <a:rPr lang="en-US" dirty="0" err="1"/>
              <a:t>WiFi</a:t>
            </a:r>
            <a:r>
              <a:rPr lang="en-US" dirty="0"/>
              <a:t> and Bluetooth, and it also has it’s own wireless protocol developed in-house by </a:t>
            </a:r>
            <a:r>
              <a:rPr lang="en-US" dirty="0" err="1"/>
              <a:t>espressif</a:t>
            </a:r>
            <a:r>
              <a:rPr lang="en-US" dirty="0"/>
              <a:t> called ESP-NOW (more on that later)</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15c8804107c_0_1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15c8804107c_0_1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for my second component, Languages.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5200"/>
              <a:buNone/>
              <a:defRPr sz="6100">
                <a:solidFill>
                  <a:schemeClr val="dk1"/>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Clr>
                <a:schemeClr val="dk2"/>
              </a:buClr>
              <a:buSzPts val="2800"/>
              <a:buNone/>
              <a:defRPr sz="2800">
                <a:solidFill>
                  <a:schemeClr val="dk2"/>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1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9" name="Google Shape;1399;p15"/>
          <p:cNvSpPr txBox="1">
            <a:spLocks noGrp="1"/>
          </p:cNvSpPr>
          <p:nvPr>
            <p:ph type="subTitle" idx="1"/>
          </p:nvPr>
        </p:nvSpPr>
        <p:spPr>
          <a:xfrm>
            <a:off x="719994" y="2088317"/>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0" name="Google Shape;1400;p15"/>
          <p:cNvSpPr txBox="1">
            <a:spLocks noGrp="1"/>
          </p:cNvSpPr>
          <p:nvPr>
            <p:ph type="title" idx="2"/>
          </p:nvPr>
        </p:nvSpPr>
        <p:spPr>
          <a:xfrm>
            <a:off x="720000" y="1607275"/>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1" name="Google Shape;1401;p15"/>
          <p:cNvSpPr txBox="1">
            <a:spLocks noGrp="1"/>
          </p:cNvSpPr>
          <p:nvPr>
            <p:ph type="subTitle" idx="3"/>
          </p:nvPr>
        </p:nvSpPr>
        <p:spPr>
          <a:xfrm>
            <a:off x="719994" y="3626192"/>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2" name="Google Shape;1402;p15"/>
          <p:cNvSpPr txBox="1">
            <a:spLocks noGrp="1"/>
          </p:cNvSpPr>
          <p:nvPr>
            <p:ph type="title" idx="4"/>
          </p:nvPr>
        </p:nvSpPr>
        <p:spPr>
          <a:xfrm>
            <a:off x="720000" y="3145150"/>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3" name="Google Shape;1403;p15"/>
          <p:cNvSpPr txBox="1">
            <a:spLocks noGrp="1"/>
          </p:cNvSpPr>
          <p:nvPr>
            <p:ph type="subTitle" idx="5"/>
          </p:nvPr>
        </p:nvSpPr>
        <p:spPr>
          <a:xfrm>
            <a:off x="6672294" y="2088317"/>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4" name="Google Shape;1404;p15"/>
          <p:cNvSpPr txBox="1">
            <a:spLocks noGrp="1"/>
          </p:cNvSpPr>
          <p:nvPr>
            <p:ph type="title" idx="6"/>
          </p:nvPr>
        </p:nvSpPr>
        <p:spPr>
          <a:xfrm>
            <a:off x="6672300" y="1607275"/>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5" name="Google Shape;1405;p15"/>
          <p:cNvSpPr txBox="1">
            <a:spLocks noGrp="1"/>
          </p:cNvSpPr>
          <p:nvPr>
            <p:ph type="subTitle" idx="7"/>
          </p:nvPr>
        </p:nvSpPr>
        <p:spPr>
          <a:xfrm>
            <a:off x="6672294" y="36261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6" name="Google Shape;1406;p15"/>
          <p:cNvSpPr txBox="1">
            <a:spLocks noGrp="1"/>
          </p:cNvSpPr>
          <p:nvPr>
            <p:ph type="title" idx="8"/>
          </p:nvPr>
        </p:nvSpPr>
        <p:spPr>
          <a:xfrm>
            <a:off x="6672300" y="3145150"/>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407"/>
        <p:cNvGrpSpPr/>
        <p:nvPr/>
      </p:nvGrpSpPr>
      <p:grpSpPr>
        <a:xfrm>
          <a:off x="0" y="0"/>
          <a:ext cx="0" cy="0"/>
          <a:chOff x="0" y="0"/>
          <a:chExt cx="0" cy="0"/>
        </a:xfrm>
      </p:grpSpPr>
      <p:sp>
        <p:nvSpPr>
          <p:cNvPr id="1408" name="Google Shape;1408;p16"/>
          <p:cNvSpPr txBox="1">
            <a:spLocks noGrp="1"/>
          </p:cNvSpPr>
          <p:nvPr>
            <p:ph type="subTitle" idx="1"/>
          </p:nvPr>
        </p:nvSpPr>
        <p:spPr>
          <a:xfrm>
            <a:off x="2400600" y="2067413"/>
            <a:ext cx="4342800" cy="113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9" name="Google Shape;1409;p16"/>
          <p:cNvSpPr txBox="1">
            <a:spLocks noGrp="1"/>
          </p:cNvSpPr>
          <p:nvPr>
            <p:ph type="title"/>
          </p:nvPr>
        </p:nvSpPr>
        <p:spPr>
          <a:xfrm>
            <a:off x="2400450" y="3332738"/>
            <a:ext cx="43428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flipH="1">
                <a:off x="660123" y="1064966"/>
                <a:ext cx="151768" cy="94420"/>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flipH="1">
                <a:off x="546596"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flipH="1">
                <a:off x="433093"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flipH="1">
                <a:off x="318982" y="1064966"/>
                <a:ext cx="151768" cy="94420"/>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flipH="1">
                <a:off x="205454"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flipH="1">
                <a:off x="91368" y="1064966"/>
                <a:ext cx="151768" cy="94420"/>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flipH="1">
                <a:off x="-274468" y="-93788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flipH="1">
                <a:off x="-43602" y="-76411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flipH="1">
                <a:off x="-274108" y="-170466"/>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flipH="1">
                <a:off x="-38958" y="-38389"/>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flipH="1">
                <a:off x="4070422" y="5194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flipH="1">
                <a:off x="1455350" y="142173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flipH="1">
                <a:off x="1479101" y="144549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flipH="1">
                <a:off x="1995153" y="115662"/>
                <a:ext cx="136720" cy="136721"/>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flipH="1">
                <a:off x="2018904" y="139413"/>
                <a:ext cx="89219" cy="89218"/>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flipH="1">
                <a:off x="2737118" y="-209848"/>
                <a:ext cx="89219"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flipH="1">
                <a:off x="394853" y="497937"/>
                <a:ext cx="89219"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flipH="1">
                <a:off x="3942405" y="44926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flipH="1">
                <a:off x="3966156" y="47301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flipH="1">
                <a:off x="5181872" y="-100101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flipH="1">
                <a:off x="5206207" y="-97726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flipH="1">
                <a:off x="4591117" y="-98652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flipH="1">
                <a:off x="983325" y="13015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flipH="1">
                <a:off x="1211522" y="117557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flipH="1">
                <a:off x="2746380" y="90162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flipH="1">
                <a:off x="3865950" y="24540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flipH="1">
                <a:off x="1991702" y="86572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flipH="1">
                <a:off x="4207092" y="-36042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flipH="1">
                <a:off x="3934310" y="-63264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flipH="1">
                <a:off x="3959787" y="-60658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flipH="1">
                <a:off x="4344954" y="-96972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flipH="1">
                <a:off x="6303193" y="-79134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flipH="1">
                <a:off x="451617" y="-1700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flipH="1">
                <a:off x="3911701" y="-12065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flipH="1">
                <a:off x="3798199" y="-12065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flipH="1">
                <a:off x="3684087" y="-12065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flipH="1">
                <a:off x="3570560"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flipH="1">
                <a:off x="3457057" y="-12065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flipH="1">
                <a:off x="3342946" y="-12065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flipH="1">
                <a:off x="3229418"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flipH="1">
                <a:off x="3115332" y="-12065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flipH="1">
                <a:off x="4594568" y="66764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flipH="1">
                <a:off x="4383752" y="66764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flipH="1">
                <a:off x="4172937" y="66764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flipH="1">
                <a:off x="3961512" y="66764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flipH="1">
                <a:off x="3750697" y="66764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flipH="1">
                <a:off x="3539881" y="66764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16"/>
            <p:cNvSpPr/>
            <p:nvPr/>
          </p:nvSpPr>
          <p:spPr>
            <a:xfrm flipH="1">
              <a:off x="7520192" y="-1272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8"/>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8"/>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8"/>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8"/>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8"/>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8"/>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18"/>
          <p:cNvGrpSpPr/>
          <p:nvPr/>
        </p:nvGrpSpPr>
        <p:grpSpPr>
          <a:xfrm rot="-5400000" flipH="1">
            <a:off x="7579155" y="3321200"/>
            <a:ext cx="979800" cy="3475150"/>
            <a:chOff x="327125" y="2375600"/>
            <a:chExt cx="979800" cy="3475150"/>
          </a:xfrm>
        </p:grpSpPr>
        <p:sp>
          <p:nvSpPr>
            <p:cNvPr id="1576" name="Google Shape;1576;p18"/>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8"/>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8"/>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8"/>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18"/>
          <p:cNvSpPr txBox="1">
            <a:spLocks noGrp="1"/>
          </p:cNvSpPr>
          <p:nvPr>
            <p:ph type="title"/>
          </p:nvPr>
        </p:nvSpPr>
        <p:spPr>
          <a:xfrm>
            <a:off x="5173500" y="1639950"/>
            <a:ext cx="3250500" cy="508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2" name="Google Shape;1592;p18"/>
          <p:cNvSpPr txBox="1">
            <a:spLocks noGrp="1"/>
          </p:cNvSpPr>
          <p:nvPr>
            <p:ph type="subTitle" idx="1"/>
          </p:nvPr>
        </p:nvSpPr>
        <p:spPr>
          <a:xfrm>
            <a:off x="5173375" y="2571750"/>
            <a:ext cx="3250500" cy="1503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9"/>
            <p:cNvSpPr/>
            <p:nvPr/>
          </p:nvSpPr>
          <p:spPr>
            <a:xfrm>
              <a:off x="7370543"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9"/>
            <p:cNvSpPr/>
            <p:nvPr/>
          </p:nvSpPr>
          <p:spPr>
            <a:xfrm>
              <a:off x="7515820"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9"/>
            <p:cNvSpPr/>
            <p:nvPr/>
          </p:nvSpPr>
          <p:spPr>
            <a:xfrm>
              <a:off x="7664180"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9"/>
            <p:cNvSpPr/>
            <p:nvPr/>
          </p:nvSpPr>
          <p:spPr>
            <a:xfrm>
              <a:off x="78094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9"/>
            <p:cNvSpPr/>
            <p:nvPr/>
          </p:nvSpPr>
          <p:spPr>
            <a:xfrm>
              <a:off x="7957817"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6" name="Google Shape;1696;p1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7" name="Google Shape;1697;p19"/>
          <p:cNvSpPr txBox="1">
            <a:spLocks noGrp="1"/>
          </p:cNvSpPr>
          <p:nvPr>
            <p:ph type="subTitle" idx="1"/>
          </p:nvPr>
        </p:nvSpPr>
        <p:spPr>
          <a:xfrm>
            <a:off x="7200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98" name="Google Shape;1698;p19"/>
          <p:cNvSpPr txBox="1">
            <a:spLocks noGrp="1"/>
          </p:cNvSpPr>
          <p:nvPr>
            <p:ph type="title" idx="2"/>
          </p:nvPr>
        </p:nvSpPr>
        <p:spPr>
          <a:xfrm>
            <a:off x="7200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9" name="Google Shape;1699;p19"/>
          <p:cNvSpPr txBox="1">
            <a:spLocks noGrp="1"/>
          </p:cNvSpPr>
          <p:nvPr>
            <p:ph type="subTitle" idx="3"/>
          </p:nvPr>
        </p:nvSpPr>
        <p:spPr>
          <a:xfrm>
            <a:off x="7200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0" name="Google Shape;1700;p19"/>
          <p:cNvSpPr txBox="1">
            <a:spLocks noGrp="1"/>
          </p:cNvSpPr>
          <p:nvPr>
            <p:ph type="title" idx="4"/>
          </p:nvPr>
        </p:nvSpPr>
        <p:spPr>
          <a:xfrm>
            <a:off x="7200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1" name="Google Shape;1701;p19"/>
          <p:cNvSpPr txBox="1">
            <a:spLocks noGrp="1"/>
          </p:cNvSpPr>
          <p:nvPr>
            <p:ph type="subTitle" idx="5"/>
          </p:nvPr>
        </p:nvSpPr>
        <p:spPr>
          <a:xfrm>
            <a:off x="348885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2" name="Google Shape;1702;p19"/>
          <p:cNvSpPr txBox="1">
            <a:spLocks noGrp="1"/>
          </p:cNvSpPr>
          <p:nvPr>
            <p:ph type="title" idx="6"/>
          </p:nvPr>
        </p:nvSpPr>
        <p:spPr>
          <a:xfrm>
            <a:off x="348885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3" name="Google Shape;1703;p19"/>
          <p:cNvSpPr txBox="1">
            <a:spLocks noGrp="1"/>
          </p:cNvSpPr>
          <p:nvPr>
            <p:ph type="subTitle" idx="7"/>
          </p:nvPr>
        </p:nvSpPr>
        <p:spPr>
          <a:xfrm>
            <a:off x="348885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4" name="Google Shape;1704;p19"/>
          <p:cNvSpPr txBox="1">
            <a:spLocks noGrp="1"/>
          </p:cNvSpPr>
          <p:nvPr>
            <p:ph type="title" idx="8"/>
          </p:nvPr>
        </p:nvSpPr>
        <p:spPr>
          <a:xfrm>
            <a:off x="348885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5" name="Google Shape;1705;p19"/>
          <p:cNvSpPr txBox="1">
            <a:spLocks noGrp="1"/>
          </p:cNvSpPr>
          <p:nvPr>
            <p:ph type="subTitle" idx="9"/>
          </p:nvPr>
        </p:nvSpPr>
        <p:spPr>
          <a:xfrm>
            <a:off x="62577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6" name="Google Shape;1706;p19"/>
          <p:cNvSpPr txBox="1">
            <a:spLocks noGrp="1"/>
          </p:cNvSpPr>
          <p:nvPr>
            <p:ph type="title" idx="13"/>
          </p:nvPr>
        </p:nvSpPr>
        <p:spPr>
          <a:xfrm>
            <a:off x="62577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7" name="Google Shape;1707;p19"/>
          <p:cNvSpPr txBox="1">
            <a:spLocks noGrp="1"/>
          </p:cNvSpPr>
          <p:nvPr>
            <p:ph type="subTitle" idx="14"/>
          </p:nvPr>
        </p:nvSpPr>
        <p:spPr>
          <a:xfrm>
            <a:off x="62577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8" name="Google Shape;1708;p19"/>
          <p:cNvSpPr txBox="1">
            <a:spLocks noGrp="1"/>
          </p:cNvSpPr>
          <p:nvPr>
            <p:ph type="title" idx="15"/>
          </p:nvPr>
        </p:nvSpPr>
        <p:spPr>
          <a:xfrm>
            <a:off x="62577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0"/>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0"/>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0"/>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0"/>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0"/>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0"/>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0"/>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0"/>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0"/>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0"/>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0"/>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0"/>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0"/>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0"/>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0"/>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0"/>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0"/>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0"/>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0"/>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0"/>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0"/>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0"/>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0"/>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0"/>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0"/>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0"/>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0"/>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0"/>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0"/>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0"/>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0"/>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0"/>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0"/>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0"/>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0"/>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0"/>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0"/>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0"/>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0"/>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0"/>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0"/>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0"/>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0"/>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0"/>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0"/>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0"/>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0"/>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0"/>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0"/>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0"/>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0"/>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0"/>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0"/>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0"/>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0"/>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0"/>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0"/>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0"/>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0"/>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0"/>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0"/>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0"/>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0"/>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0"/>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0"/>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0"/>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0"/>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0"/>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0"/>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0"/>
                <p:cNvSpPr/>
                <p:nvPr/>
              </p:nvSpPr>
              <p:spPr>
                <a:xfrm>
                  <a:off x="-572625" y="2889150"/>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0"/>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0"/>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0"/>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0"/>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0"/>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0"/>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0"/>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0"/>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0"/>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0"/>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0"/>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0"/>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0"/>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0"/>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0"/>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0"/>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0"/>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0"/>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0"/>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0"/>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0"/>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0"/>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0"/>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0"/>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0"/>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0"/>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0"/>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0"/>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0"/>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0"/>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0"/>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0"/>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0"/>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0"/>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0"/>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0"/>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0"/>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0"/>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0"/>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0"/>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0"/>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41" name="Google Shape;1841;p20"/>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1842" name="Google Shape;1842;p20"/>
            <p:cNvSpPr/>
            <p:nvPr/>
          </p:nvSpPr>
          <p:spPr>
            <a:xfrm flipH="1">
              <a:off x="6008353" y="-398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3" name="Google Shape;1843;p20"/>
          <p:cNvSpPr txBox="1">
            <a:spLocks noGrp="1"/>
          </p:cNvSpPr>
          <p:nvPr>
            <p:ph type="title"/>
          </p:nvPr>
        </p:nvSpPr>
        <p:spPr>
          <a:xfrm>
            <a:off x="720000" y="314175"/>
            <a:ext cx="7704000" cy="8934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4" name="Google Shape;1844;p20"/>
          <p:cNvSpPr txBox="1">
            <a:spLocks noGrp="1"/>
          </p:cNvSpPr>
          <p:nvPr>
            <p:ph type="subTitle" idx="1"/>
          </p:nvPr>
        </p:nvSpPr>
        <p:spPr>
          <a:xfrm>
            <a:off x="3488850" y="1978325"/>
            <a:ext cx="2166300" cy="1584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45" name="Google Shape;1845;p20"/>
          <p:cNvSpPr txBox="1"/>
          <p:nvPr/>
        </p:nvSpPr>
        <p:spPr>
          <a:xfrm>
            <a:off x="2493000" y="3787200"/>
            <a:ext cx="4158000" cy="525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lang="en" sz="1200" b="1">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and infographics &amp; images by </a:t>
            </a:r>
            <a:r>
              <a:rPr lang="en" sz="12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3" name="Google Shape;393;p5"/>
          <p:cNvSpPr txBox="1">
            <a:spLocks noGrp="1"/>
          </p:cNvSpPr>
          <p:nvPr>
            <p:ph type="subTitle" idx="1"/>
          </p:nvPr>
        </p:nvSpPr>
        <p:spPr>
          <a:xfrm>
            <a:off x="1216375"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4" name="Google Shape;394;p5"/>
          <p:cNvSpPr txBox="1">
            <a:spLocks noGrp="1"/>
          </p:cNvSpPr>
          <p:nvPr>
            <p:ph type="subTitle" idx="2"/>
          </p:nvPr>
        </p:nvSpPr>
        <p:spPr>
          <a:xfrm>
            <a:off x="5234100"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5" name="Google Shape;395;p5"/>
          <p:cNvSpPr txBox="1">
            <a:spLocks noGrp="1"/>
          </p:cNvSpPr>
          <p:nvPr>
            <p:ph type="title" idx="3"/>
          </p:nvPr>
        </p:nvSpPr>
        <p:spPr>
          <a:xfrm>
            <a:off x="121635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6" name="Google Shape;396;p5"/>
          <p:cNvSpPr txBox="1">
            <a:spLocks noGrp="1"/>
          </p:cNvSpPr>
          <p:nvPr>
            <p:ph type="title" idx="4"/>
          </p:nvPr>
        </p:nvSpPr>
        <p:spPr>
          <a:xfrm>
            <a:off x="523410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802" cy="2852929"/>
            <a:chOff x="913631" y="-758409"/>
            <a:chExt cx="10779802" cy="2852929"/>
          </a:xfrm>
        </p:grpSpPr>
        <p:sp>
          <p:nvSpPr>
            <p:cNvPr id="484" name="Google Shape;484;p7"/>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4" name="Google Shape;664;p9"/>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65" name="Google Shape;665;p9"/>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9"/>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9"/>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9" name="Google Shape;709;p9"/>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10" name="Google Shape;710;p9"/>
          <p:cNvSpPr txBox="1">
            <a:spLocks noGrp="1"/>
          </p:cNvSpPr>
          <p:nvPr>
            <p:ph type="title" idx="2" hasCustomPrompt="1"/>
          </p:nvPr>
        </p:nvSpPr>
        <p:spPr>
          <a:xfrm>
            <a:off x="3647325" y="1212825"/>
            <a:ext cx="1926600" cy="754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7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1"/>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1"/>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1"/>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1"/>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1"/>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1"/>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1"/>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1"/>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1"/>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1"/>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1"/>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1"/>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1"/>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1"/>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1"/>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1"/>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1"/>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1"/>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1"/>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1"/>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1"/>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1"/>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1"/>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1"/>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1"/>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1"/>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1"/>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1"/>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1"/>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1"/>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1"/>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1"/>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1"/>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1"/>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1"/>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1"/>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1"/>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1"/>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2" name="Google Shape;872;p11"/>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873" name="Google Shape;873;p11"/>
          <p:cNvSpPr txBox="1">
            <a:spLocks noGrp="1"/>
          </p:cNvSpPr>
          <p:nvPr>
            <p:ph type="title" hasCustomPrompt="1"/>
          </p:nvPr>
        </p:nvSpPr>
        <p:spPr>
          <a:xfrm>
            <a:off x="311700" y="1106125"/>
            <a:ext cx="8520600" cy="1963500"/>
          </a:xfrm>
          <a:prstGeom prst="rect">
            <a:avLst/>
          </a:prstGeom>
        </p:spPr>
        <p:txBody>
          <a:bodyPr spcFirstLastPara="1" wrap="square" lIns="0" tIns="0" rIns="0" bIns="0"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a:spLocks noGrp="1"/>
          </p:cNvSpPr>
          <p:nvPr>
            <p:ph type="subTitle" idx="1"/>
          </p:nvPr>
        </p:nvSpPr>
        <p:spPr>
          <a:xfrm>
            <a:off x="2549400" y="2893950"/>
            <a:ext cx="4045200" cy="1235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Google Shape;1851;p2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CS461 Proposal</a:t>
            </a:r>
            <a:endParaRPr/>
          </a:p>
        </p:txBody>
      </p:sp>
      <p:sp>
        <p:nvSpPr>
          <p:cNvPr id="1852" name="Google Shape;1852;p2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Remote Unlocking System for Older Vehicles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27"/>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Languages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E35E-2FF3-C77D-AFBC-680B94C3D60D}"/>
              </a:ext>
            </a:extLst>
          </p:cNvPr>
          <p:cNvSpPr>
            <a:spLocks noGrp="1"/>
          </p:cNvSpPr>
          <p:nvPr>
            <p:ph type="title"/>
          </p:nvPr>
        </p:nvSpPr>
        <p:spPr/>
        <p:txBody>
          <a:bodyPr/>
          <a:lstStyle/>
          <a:p>
            <a:pPr algn="ctr"/>
            <a:r>
              <a:rPr lang="en-US" dirty="0"/>
              <a:t>C++</a:t>
            </a:r>
          </a:p>
        </p:txBody>
      </p:sp>
      <p:sp>
        <p:nvSpPr>
          <p:cNvPr id="3" name="Subtitle 2">
            <a:extLst>
              <a:ext uri="{FF2B5EF4-FFF2-40B4-BE49-F238E27FC236}">
                <a16:creationId xmlns:a16="http://schemas.microsoft.com/office/drawing/2014/main" id="{C1727A1B-216F-4E4C-2753-A670F71D2B44}"/>
              </a:ext>
            </a:extLst>
          </p:cNvPr>
          <p:cNvSpPr>
            <a:spLocks noGrp="1"/>
          </p:cNvSpPr>
          <p:nvPr>
            <p:ph type="subTitle" idx="1"/>
          </p:nvPr>
        </p:nvSpPr>
        <p:spPr/>
        <p:txBody>
          <a:bodyPr/>
          <a:lstStyle/>
          <a:p>
            <a:pPr marL="457200" lvl="0" indent="-361950" algn="l" rtl="0">
              <a:spcBef>
                <a:spcPts val="0"/>
              </a:spcBef>
              <a:spcAft>
                <a:spcPts val="0"/>
              </a:spcAft>
              <a:buSzPts val="2100"/>
              <a:buChar char="●"/>
            </a:pPr>
            <a:r>
              <a:rPr lang="en-US" dirty="0"/>
              <a:t>Built as an addon to C in 1985</a:t>
            </a:r>
          </a:p>
          <a:p>
            <a:pPr marL="457200" lvl="0" indent="-361950" algn="l" rtl="0">
              <a:spcBef>
                <a:spcPts val="0"/>
              </a:spcBef>
              <a:spcAft>
                <a:spcPts val="0"/>
              </a:spcAft>
              <a:buSzPts val="2100"/>
              <a:buChar char="●"/>
            </a:pPr>
            <a:r>
              <a:rPr lang="en-US" dirty="0"/>
              <a:t>Low level language</a:t>
            </a:r>
          </a:p>
          <a:p>
            <a:pPr marL="457200" lvl="0" indent="-361950" algn="l" rtl="0">
              <a:spcBef>
                <a:spcPts val="0"/>
              </a:spcBef>
              <a:spcAft>
                <a:spcPts val="0"/>
              </a:spcAft>
              <a:buSzPts val="2100"/>
              <a:buChar char="●"/>
            </a:pPr>
            <a:r>
              <a:rPr lang="en-US" dirty="0"/>
              <a:t>Moderate difficulty</a:t>
            </a:r>
          </a:p>
          <a:p>
            <a:pPr marL="457200" lvl="0" indent="-361950" algn="l" rtl="0">
              <a:spcBef>
                <a:spcPts val="0"/>
              </a:spcBef>
              <a:spcAft>
                <a:spcPts val="0"/>
              </a:spcAft>
              <a:buSzPts val="2100"/>
              <a:buChar char="●"/>
            </a:pPr>
            <a:r>
              <a:rPr lang="en-US" dirty="0"/>
              <a:t>Language of choice for most microcontrollers</a:t>
            </a:r>
          </a:p>
          <a:p>
            <a:pPr algn="l"/>
            <a:endParaRPr lang="en-US" dirty="0"/>
          </a:p>
        </p:txBody>
      </p:sp>
      <p:pic>
        <p:nvPicPr>
          <p:cNvPr id="7" name="Picture 6" descr="Icon&#10;&#10;Description automatically generated">
            <a:extLst>
              <a:ext uri="{FF2B5EF4-FFF2-40B4-BE49-F238E27FC236}">
                <a16:creationId xmlns:a16="http://schemas.microsoft.com/office/drawing/2014/main" id="{650D7A71-5DC1-12C9-5048-A96F13E6C5BE}"/>
              </a:ext>
            </a:extLst>
          </p:cNvPr>
          <p:cNvPicPr>
            <a:picLocks noChangeAspect="1"/>
          </p:cNvPicPr>
          <p:nvPr/>
        </p:nvPicPr>
        <p:blipFill>
          <a:blip r:embed="rId3"/>
          <a:stretch>
            <a:fillRect/>
          </a:stretch>
        </p:blipFill>
        <p:spPr>
          <a:xfrm>
            <a:off x="1613647" y="1915266"/>
            <a:ext cx="1602890" cy="1801648"/>
          </a:xfrm>
          <a:prstGeom prst="rect">
            <a:avLst/>
          </a:prstGeom>
        </p:spPr>
      </p:pic>
    </p:spTree>
    <p:extLst>
      <p:ext uri="{BB962C8B-B14F-4D97-AF65-F5344CB8AC3E}">
        <p14:creationId xmlns:p14="http://schemas.microsoft.com/office/powerpoint/2010/main" val="316005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F1DD-D396-D85E-8837-B08BF11CEC76}"/>
              </a:ext>
            </a:extLst>
          </p:cNvPr>
          <p:cNvSpPr>
            <a:spLocks noGrp="1"/>
          </p:cNvSpPr>
          <p:nvPr>
            <p:ph type="title"/>
          </p:nvPr>
        </p:nvSpPr>
        <p:spPr/>
        <p:txBody>
          <a:bodyPr/>
          <a:lstStyle/>
          <a:p>
            <a:pPr algn="ctr"/>
            <a:r>
              <a:rPr lang="en-US" dirty="0" err="1"/>
              <a:t>micropython</a:t>
            </a:r>
            <a:endParaRPr lang="en-US" dirty="0"/>
          </a:p>
        </p:txBody>
      </p:sp>
      <p:sp>
        <p:nvSpPr>
          <p:cNvPr id="3" name="Subtitle 2">
            <a:extLst>
              <a:ext uri="{FF2B5EF4-FFF2-40B4-BE49-F238E27FC236}">
                <a16:creationId xmlns:a16="http://schemas.microsoft.com/office/drawing/2014/main" id="{63DF52F0-6174-4309-978D-BAF2A9F07BE0}"/>
              </a:ext>
            </a:extLst>
          </p:cNvPr>
          <p:cNvSpPr>
            <a:spLocks noGrp="1"/>
          </p:cNvSpPr>
          <p:nvPr>
            <p:ph type="subTitle" idx="1"/>
          </p:nvPr>
        </p:nvSpPr>
        <p:spPr/>
        <p:txBody>
          <a:bodyPr anchor="t"/>
          <a:lstStyle/>
          <a:p>
            <a:pPr marL="457200" lvl="0" indent="-361950" algn="l" rtl="0">
              <a:spcBef>
                <a:spcPts val="0"/>
              </a:spcBef>
              <a:spcAft>
                <a:spcPts val="0"/>
              </a:spcAft>
              <a:buSzPts val="2100"/>
              <a:buChar char="●"/>
            </a:pPr>
            <a:r>
              <a:rPr lang="en-US" dirty="0"/>
              <a:t>“Boiled down” version of Python 3</a:t>
            </a:r>
          </a:p>
          <a:p>
            <a:pPr marL="457200" lvl="0" indent="-361950" algn="l" rtl="0">
              <a:spcBef>
                <a:spcPts val="0"/>
              </a:spcBef>
              <a:spcAft>
                <a:spcPts val="0"/>
              </a:spcAft>
              <a:buSzPts val="2100"/>
              <a:buChar char="●"/>
            </a:pPr>
            <a:r>
              <a:rPr lang="en-US" dirty="0"/>
              <a:t>Designed for microcontrollers</a:t>
            </a:r>
          </a:p>
          <a:p>
            <a:pPr marL="457200" lvl="0" indent="-361950" algn="l" rtl="0">
              <a:spcBef>
                <a:spcPts val="0"/>
              </a:spcBef>
              <a:spcAft>
                <a:spcPts val="0"/>
              </a:spcAft>
              <a:buSzPts val="2100"/>
              <a:buChar char="●"/>
            </a:pPr>
            <a:r>
              <a:rPr lang="en-US" dirty="0"/>
              <a:t>Easy to program with</a:t>
            </a:r>
          </a:p>
          <a:p>
            <a:pPr marL="457200" lvl="0" indent="-361950" algn="l" rtl="0">
              <a:spcBef>
                <a:spcPts val="0"/>
              </a:spcBef>
              <a:spcAft>
                <a:spcPts val="0"/>
              </a:spcAft>
              <a:buSzPts val="2100"/>
              <a:buChar char="●"/>
            </a:pPr>
            <a:r>
              <a:rPr lang="en-US" dirty="0"/>
              <a:t>Best support on the </a:t>
            </a:r>
            <a:r>
              <a:rPr lang="en-US" dirty="0" err="1"/>
              <a:t>PyBoard</a:t>
            </a:r>
            <a:r>
              <a:rPr lang="en-US" dirty="0"/>
              <a:t> or the Pico</a:t>
            </a:r>
          </a:p>
          <a:p>
            <a:pPr algn="l"/>
            <a:endParaRPr lang="en-US" dirty="0"/>
          </a:p>
        </p:txBody>
      </p:sp>
      <p:pic>
        <p:nvPicPr>
          <p:cNvPr id="5" name="Picture 4" descr="Text&#10;&#10;Description automatically generated">
            <a:extLst>
              <a:ext uri="{FF2B5EF4-FFF2-40B4-BE49-F238E27FC236}">
                <a16:creationId xmlns:a16="http://schemas.microsoft.com/office/drawing/2014/main" id="{F9F15B47-A526-73D3-8395-633C1AFA3B4E}"/>
              </a:ext>
            </a:extLst>
          </p:cNvPr>
          <p:cNvPicPr>
            <a:picLocks noChangeAspect="1"/>
          </p:cNvPicPr>
          <p:nvPr/>
        </p:nvPicPr>
        <p:blipFill>
          <a:blip r:embed="rId3"/>
          <a:stretch>
            <a:fillRect/>
          </a:stretch>
        </p:blipFill>
        <p:spPr>
          <a:xfrm>
            <a:off x="1498899" y="1893346"/>
            <a:ext cx="1827471" cy="1827471"/>
          </a:xfrm>
          <a:prstGeom prst="rect">
            <a:avLst/>
          </a:prstGeom>
        </p:spPr>
      </p:pic>
    </p:spTree>
    <p:extLst>
      <p:ext uri="{BB962C8B-B14F-4D97-AF65-F5344CB8AC3E}">
        <p14:creationId xmlns:p14="http://schemas.microsoft.com/office/powerpoint/2010/main" val="424193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9"/>
        <p:cNvGrpSpPr/>
        <p:nvPr/>
      </p:nvGrpSpPr>
      <p:grpSpPr>
        <a:xfrm>
          <a:off x="0" y="0"/>
          <a:ext cx="0" cy="0"/>
          <a:chOff x="0" y="0"/>
          <a:chExt cx="0" cy="0"/>
        </a:xfrm>
      </p:grpSpPr>
      <p:sp>
        <p:nvSpPr>
          <p:cNvPr id="1920" name="Google Shape;1920;p31"/>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Security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25" name="Google Shape;1925;p32"/>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Rolling codes</a:t>
            </a:r>
            <a:endParaRPr dirty="0"/>
          </a:p>
        </p:txBody>
      </p:sp>
      <p:sp>
        <p:nvSpPr>
          <p:cNvPr id="1926" name="Google Shape;1926;p32"/>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marL="457200" lvl="0" indent="-330200" algn="l" rtl="0">
              <a:lnSpc>
                <a:spcPct val="115000"/>
              </a:lnSpc>
              <a:spcBef>
                <a:spcPts val="0"/>
              </a:spcBef>
              <a:spcAft>
                <a:spcPts val="0"/>
              </a:spcAft>
              <a:buSzPts val="1600"/>
              <a:buChar char="●"/>
            </a:pPr>
            <a:r>
              <a:rPr lang="en" sz="1800" dirty="0"/>
              <a:t>Modern cars use a 40-bit rolling code</a:t>
            </a:r>
            <a:endParaRPr sz="1800" dirty="0"/>
          </a:p>
          <a:p>
            <a:pPr marL="457200" lvl="0" indent="-330200" algn="l" rtl="0">
              <a:lnSpc>
                <a:spcPct val="115000"/>
              </a:lnSpc>
              <a:spcBef>
                <a:spcPts val="0"/>
              </a:spcBef>
              <a:spcAft>
                <a:spcPts val="0"/>
              </a:spcAft>
              <a:buSzPts val="1600"/>
              <a:buChar char="●"/>
            </a:pPr>
            <a:r>
              <a:rPr lang="en" sz="1800" dirty="0"/>
              <a:t>Same pseudo-random number generator</a:t>
            </a:r>
            <a:endParaRPr sz="1800" dirty="0"/>
          </a:p>
          <a:p>
            <a:pPr marL="457200" lvl="0" indent="-330200" algn="l" rtl="0">
              <a:lnSpc>
                <a:spcPct val="115000"/>
              </a:lnSpc>
              <a:spcBef>
                <a:spcPts val="0"/>
              </a:spcBef>
              <a:spcAft>
                <a:spcPts val="0"/>
              </a:spcAft>
              <a:buSzPts val="1600"/>
              <a:buChar char="●"/>
            </a:pPr>
            <a:r>
              <a:rPr lang="en" sz="1800" dirty="0"/>
              <a:t>Number generators are “in sync”</a:t>
            </a:r>
            <a:endParaRPr sz="1800" dirty="0"/>
          </a:p>
          <a:p>
            <a:pPr marL="457200" lvl="0" indent="-330200" algn="l" rtl="0">
              <a:lnSpc>
                <a:spcPct val="115000"/>
              </a:lnSpc>
              <a:spcBef>
                <a:spcPts val="0"/>
              </a:spcBef>
              <a:spcAft>
                <a:spcPts val="0"/>
              </a:spcAft>
              <a:buSzPts val="1600"/>
              <a:buChar char="●"/>
            </a:pPr>
            <a:r>
              <a:rPr lang="en" sz="1800" dirty="0"/>
              <a:t>Receiver accepts the next 256 codes</a:t>
            </a:r>
          </a:p>
          <a:p>
            <a:pPr lvl="1">
              <a:spcBef>
                <a:spcPts val="0"/>
              </a:spcBef>
              <a:buFont typeface="Courier New" panose="02070309020205020404" pitchFamily="49" charset="0"/>
              <a:buChar char="o"/>
            </a:pPr>
            <a:r>
              <a:rPr lang="en" sz="1800" dirty="0"/>
              <a:t>Compensates for pressing button when car isn’t in range</a:t>
            </a:r>
          </a:p>
          <a:p>
            <a:pPr marL="457200" lvl="0" indent="-330200" algn="l" rtl="0">
              <a:lnSpc>
                <a:spcPct val="115000"/>
              </a:lnSpc>
              <a:spcBef>
                <a:spcPts val="0"/>
              </a:spcBef>
              <a:spcAft>
                <a:spcPts val="0"/>
              </a:spcAft>
              <a:buSzPts val="1600"/>
              <a:buChar char="●"/>
            </a:pPr>
            <a:r>
              <a:rPr lang="en" sz="1800" dirty="0"/>
              <a:t>I will use 32-bit codes</a:t>
            </a:r>
          </a:p>
          <a:p>
            <a:pPr lvl="1">
              <a:spcBef>
                <a:spcPts val="0"/>
              </a:spcBef>
              <a:buFont typeface="Courier New" panose="02070309020205020404" pitchFamily="49" charset="0"/>
              <a:buChar char="o"/>
            </a:pPr>
            <a:r>
              <a:rPr lang="en" sz="1800" dirty="0"/>
              <a:t>32-bit processor</a:t>
            </a: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sp>
        <p:nvSpPr>
          <p:cNvPr id="1931" name="Google Shape;1931;p33"/>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Communication</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2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Protocols: communication</a:t>
            </a:r>
            <a:endParaRPr/>
          </a:p>
        </p:txBody>
      </p:sp>
      <p:sp>
        <p:nvSpPr>
          <p:cNvPr id="1897" name="Google Shape;1897;p29"/>
          <p:cNvSpPr txBox="1">
            <a:spLocks noGrp="1"/>
          </p:cNvSpPr>
          <p:nvPr>
            <p:ph type="subTitle" idx="1"/>
          </p:nvPr>
        </p:nvSpPr>
        <p:spPr>
          <a:xfrm>
            <a:off x="719988" y="3426467"/>
            <a:ext cx="1751700" cy="64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ESP devices only</a:t>
            </a:r>
            <a:endParaRPr/>
          </a:p>
        </p:txBody>
      </p:sp>
      <p:sp>
        <p:nvSpPr>
          <p:cNvPr id="1898" name="Google Shape;1898;p29"/>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ESP-NOW</a:t>
            </a:r>
            <a:endParaRPr/>
          </a:p>
        </p:txBody>
      </p:sp>
      <p:sp>
        <p:nvSpPr>
          <p:cNvPr id="1900" name="Google Shape;1900;p29"/>
          <p:cNvSpPr txBox="1">
            <a:spLocks noGrp="1"/>
          </p:cNvSpPr>
          <p:nvPr>
            <p:ph type="subTitle" idx="4"/>
          </p:nvPr>
        </p:nvSpPr>
        <p:spPr>
          <a:xfrm>
            <a:off x="3666713" y="3426475"/>
            <a:ext cx="1751700" cy="64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ESP32 and Pico W</a:t>
            </a:r>
            <a:r>
              <a:rPr lang="en" baseline="30000"/>
              <a:t>*</a:t>
            </a:r>
            <a:endParaRPr sz="1100" baseline="30000"/>
          </a:p>
        </p:txBody>
      </p:sp>
      <p:sp>
        <p:nvSpPr>
          <p:cNvPr id="1901" name="Google Shape;1901;p29"/>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BLe</a:t>
            </a:r>
            <a:endParaRPr/>
          </a:p>
        </p:txBody>
      </p:sp>
      <p:sp>
        <p:nvSpPr>
          <p:cNvPr id="1903" name="Google Shape;1903;p29"/>
          <p:cNvSpPr txBox="1">
            <a:spLocks noGrp="1"/>
          </p:cNvSpPr>
          <p:nvPr>
            <p:ph type="subTitle" idx="7"/>
          </p:nvPr>
        </p:nvSpPr>
        <p:spPr>
          <a:xfrm>
            <a:off x="6672288" y="3426475"/>
            <a:ext cx="1751700" cy="64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ESP32 and Pico W</a:t>
            </a:r>
            <a:endParaRPr/>
          </a:p>
        </p:txBody>
      </p:sp>
      <p:sp>
        <p:nvSpPr>
          <p:cNvPr id="1904" name="Google Shape;1904;p29"/>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wifi</a:t>
            </a:r>
            <a:endParaRPr/>
          </a:p>
        </p:txBody>
      </p:sp>
      <p:sp>
        <p:nvSpPr>
          <p:cNvPr id="1906" name="Google Shape;1906;p29"/>
          <p:cNvSpPr txBox="1"/>
          <p:nvPr/>
        </p:nvSpPr>
        <p:spPr>
          <a:xfrm>
            <a:off x="470775" y="4516000"/>
            <a:ext cx="4023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*When Bluetooth support is added to the Pico W’s firmware</a:t>
            </a:r>
            <a:endParaRPr sz="900">
              <a:solidFill>
                <a:schemeClr val="dk1"/>
              </a:solidFill>
              <a:latin typeface="Roboto"/>
              <a:ea typeface="Roboto"/>
              <a:cs typeface="Roboto"/>
              <a:sym typeface="Roboto"/>
            </a:endParaRPr>
          </a:p>
        </p:txBody>
      </p:sp>
      <p:pic>
        <p:nvPicPr>
          <p:cNvPr id="3" name="Picture 2" descr="Logo, icon&#10;&#10;Description automatically generated">
            <a:extLst>
              <a:ext uri="{FF2B5EF4-FFF2-40B4-BE49-F238E27FC236}">
                <a16:creationId xmlns:a16="http://schemas.microsoft.com/office/drawing/2014/main" id="{6022ACB5-113F-E2E7-7871-1EEFCB98E069}"/>
              </a:ext>
            </a:extLst>
          </p:cNvPr>
          <p:cNvPicPr>
            <a:picLocks noChangeAspect="1"/>
          </p:cNvPicPr>
          <p:nvPr/>
        </p:nvPicPr>
        <p:blipFill>
          <a:blip r:embed="rId3"/>
          <a:stretch>
            <a:fillRect/>
          </a:stretch>
        </p:blipFill>
        <p:spPr>
          <a:xfrm>
            <a:off x="894743" y="1787526"/>
            <a:ext cx="557116" cy="557116"/>
          </a:xfrm>
          <a:prstGeom prst="rect">
            <a:avLst/>
          </a:prstGeom>
        </p:spPr>
      </p:pic>
      <p:pic>
        <p:nvPicPr>
          <p:cNvPr id="7" name="Picture 6" descr="Icon&#10;&#10;Description automatically generated">
            <a:extLst>
              <a:ext uri="{FF2B5EF4-FFF2-40B4-BE49-F238E27FC236}">
                <a16:creationId xmlns:a16="http://schemas.microsoft.com/office/drawing/2014/main" id="{9C784D1D-F119-1329-9319-CAC150E1A0BD}"/>
              </a:ext>
            </a:extLst>
          </p:cNvPr>
          <p:cNvPicPr>
            <a:picLocks noChangeAspect="1"/>
          </p:cNvPicPr>
          <p:nvPr/>
        </p:nvPicPr>
        <p:blipFill>
          <a:blip r:embed="rId4"/>
          <a:stretch>
            <a:fillRect/>
          </a:stretch>
        </p:blipFill>
        <p:spPr>
          <a:xfrm>
            <a:off x="3912250" y="1780334"/>
            <a:ext cx="420349" cy="571500"/>
          </a:xfrm>
          <a:prstGeom prst="rect">
            <a:avLst/>
          </a:prstGeom>
        </p:spPr>
      </p:pic>
      <p:pic>
        <p:nvPicPr>
          <p:cNvPr id="9" name="Picture 8" descr="Icon&#10;&#10;Description automatically generated">
            <a:extLst>
              <a:ext uri="{FF2B5EF4-FFF2-40B4-BE49-F238E27FC236}">
                <a16:creationId xmlns:a16="http://schemas.microsoft.com/office/drawing/2014/main" id="{351581C5-78B6-C693-647A-5FB5A8095D6A}"/>
              </a:ext>
            </a:extLst>
          </p:cNvPr>
          <p:cNvPicPr>
            <a:picLocks noChangeAspect="1"/>
          </p:cNvPicPr>
          <p:nvPr/>
        </p:nvPicPr>
        <p:blipFill>
          <a:blip r:embed="rId5"/>
          <a:stretch>
            <a:fillRect/>
          </a:stretch>
        </p:blipFill>
        <p:spPr>
          <a:xfrm>
            <a:off x="6842121" y="1769963"/>
            <a:ext cx="574679" cy="57467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5685-2FB9-7444-EB7C-17B33B3E13B6}"/>
              </a:ext>
            </a:extLst>
          </p:cNvPr>
          <p:cNvSpPr>
            <a:spLocks noGrp="1"/>
          </p:cNvSpPr>
          <p:nvPr>
            <p:ph type="title"/>
          </p:nvPr>
        </p:nvSpPr>
        <p:spPr/>
        <p:txBody>
          <a:bodyPr/>
          <a:lstStyle/>
          <a:p>
            <a:r>
              <a:rPr lang="en" dirty="0"/>
              <a:t>How I will use </a:t>
            </a:r>
            <a:r>
              <a:rPr lang="en" dirty="0" err="1"/>
              <a:t>esp</a:t>
            </a:r>
            <a:r>
              <a:rPr lang="en" dirty="0"/>
              <a:t>-now</a:t>
            </a:r>
            <a:endParaRPr lang="en-US" dirty="0"/>
          </a:p>
        </p:txBody>
      </p:sp>
      <p:sp>
        <p:nvSpPr>
          <p:cNvPr id="3" name="Text Placeholder 2">
            <a:extLst>
              <a:ext uri="{FF2B5EF4-FFF2-40B4-BE49-F238E27FC236}">
                <a16:creationId xmlns:a16="http://schemas.microsoft.com/office/drawing/2014/main" id="{47CE257C-9A9C-9362-5A08-934DA148D72E}"/>
              </a:ext>
            </a:extLst>
          </p:cNvPr>
          <p:cNvSpPr>
            <a:spLocks noGrp="1"/>
          </p:cNvSpPr>
          <p:nvPr>
            <p:ph type="body" idx="1"/>
          </p:nvPr>
        </p:nvSpPr>
        <p:spPr/>
        <p:txBody>
          <a:bodyPr/>
          <a:lstStyle/>
          <a:p>
            <a:pPr marL="0" lvl="0" indent="0" rtl="0">
              <a:lnSpc>
                <a:spcPct val="150000"/>
              </a:lnSpc>
              <a:spcBef>
                <a:spcPts val="0"/>
              </a:spcBef>
              <a:spcAft>
                <a:spcPts val="0"/>
              </a:spcAft>
              <a:buNone/>
            </a:pPr>
            <a:r>
              <a:rPr lang="en-US" sz="1600" dirty="0"/>
              <a:t>Using ESP-NOW, 250 bits to work with</a:t>
            </a:r>
          </a:p>
          <a:p>
            <a:pPr marL="457200" lvl="0" indent="-317500" rtl="0">
              <a:lnSpc>
                <a:spcPct val="150000"/>
              </a:lnSpc>
              <a:spcBef>
                <a:spcPts val="0"/>
              </a:spcBef>
              <a:spcAft>
                <a:spcPts val="0"/>
              </a:spcAft>
              <a:buSzPts val="1400"/>
              <a:buChar char="●"/>
            </a:pPr>
            <a:r>
              <a:rPr lang="en-US" sz="1600" dirty="0"/>
              <a:t>32-bit rolling code</a:t>
            </a:r>
          </a:p>
          <a:p>
            <a:pPr marL="457200" lvl="0" indent="-317500" rtl="0">
              <a:lnSpc>
                <a:spcPct val="150000"/>
              </a:lnSpc>
              <a:spcBef>
                <a:spcPts val="0"/>
              </a:spcBef>
              <a:spcAft>
                <a:spcPts val="0"/>
              </a:spcAft>
              <a:buSzPts val="1400"/>
              <a:buChar char="●"/>
            </a:pPr>
            <a:r>
              <a:rPr lang="en-US" sz="1600" dirty="0"/>
              <a:t>64-bit system time</a:t>
            </a:r>
          </a:p>
          <a:p>
            <a:pPr marL="457200" lvl="0" indent="-317500" rtl="0">
              <a:lnSpc>
                <a:spcPct val="150000"/>
              </a:lnSpc>
              <a:spcBef>
                <a:spcPts val="0"/>
              </a:spcBef>
              <a:spcAft>
                <a:spcPts val="0"/>
              </a:spcAft>
              <a:buSzPts val="1400"/>
              <a:buChar char="●"/>
            </a:pPr>
            <a:r>
              <a:rPr lang="en-US" sz="1600" dirty="0"/>
              <a:t>4 bits for action (lock, unlock)</a:t>
            </a:r>
          </a:p>
          <a:p>
            <a:pPr marL="914400" lvl="1" indent="-317500" rtl="0">
              <a:lnSpc>
                <a:spcPct val="150000"/>
              </a:lnSpc>
              <a:spcBef>
                <a:spcPts val="0"/>
              </a:spcBef>
              <a:spcAft>
                <a:spcPts val="0"/>
              </a:spcAft>
              <a:buSzPts val="1400"/>
              <a:buChar char="○"/>
            </a:pPr>
            <a:r>
              <a:rPr lang="en-US" dirty="0"/>
              <a:t>Chose 4 bits to round up to 100</a:t>
            </a:r>
          </a:p>
          <a:p>
            <a:pPr marL="457200" lvl="0" indent="-317500" rtl="0">
              <a:lnSpc>
                <a:spcPct val="150000"/>
              </a:lnSpc>
              <a:spcBef>
                <a:spcPts val="0"/>
              </a:spcBef>
              <a:spcAft>
                <a:spcPts val="0"/>
              </a:spcAft>
              <a:buSzPts val="1400"/>
              <a:buChar char="●"/>
            </a:pPr>
            <a:r>
              <a:rPr lang="en-US" sz="1600" dirty="0"/>
              <a:t>Plenty of room for all information</a:t>
            </a:r>
          </a:p>
        </p:txBody>
      </p:sp>
    </p:spTree>
    <p:extLst>
      <p:ext uri="{BB962C8B-B14F-4D97-AF65-F5344CB8AC3E}">
        <p14:creationId xmlns:p14="http://schemas.microsoft.com/office/powerpoint/2010/main" val="3426100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378E-FD4E-57E2-A1C2-64E24C9C9B39}"/>
              </a:ext>
            </a:extLst>
          </p:cNvPr>
          <p:cNvSpPr>
            <a:spLocks noGrp="1"/>
          </p:cNvSpPr>
          <p:nvPr>
            <p:ph type="title"/>
          </p:nvPr>
        </p:nvSpPr>
        <p:spPr/>
        <p:txBody>
          <a:bodyPr/>
          <a:lstStyle/>
          <a:p>
            <a:r>
              <a:rPr lang="en-US" dirty="0"/>
              <a:t>Range finding</a:t>
            </a:r>
          </a:p>
        </p:txBody>
      </p:sp>
    </p:spTree>
    <p:extLst>
      <p:ext uri="{BB962C8B-B14F-4D97-AF65-F5344CB8AC3E}">
        <p14:creationId xmlns:p14="http://schemas.microsoft.com/office/powerpoint/2010/main" val="3043910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11" name="Google Shape;1911;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Protocols: Range finding</a:t>
            </a:r>
            <a:endParaRPr dirty="0"/>
          </a:p>
        </p:txBody>
      </p:sp>
      <p:sp>
        <p:nvSpPr>
          <p:cNvPr id="1912" name="Google Shape;1912;p30"/>
          <p:cNvSpPr txBox="1">
            <a:spLocks noGrp="1"/>
          </p:cNvSpPr>
          <p:nvPr>
            <p:ph type="subTitle" idx="1"/>
          </p:nvPr>
        </p:nvSpPr>
        <p:spPr>
          <a:xfrm>
            <a:off x="644475" y="1963750"/>
            <a:ext cx="3769200" cy="2356500"/>
          </a:xfrm>
          <a:prstGeom prst="rect">
            <a:avLst/>
          </a:prstGeom>
        </p:spPr>
        <p:txBody>
          <a:bodyPr spcFirstLastPara="1" wrap="square" lIns="0" tIns="0" rIns="0" bIns="0" anchor="t" anchorCtr="0">
            <a:noAutofit/>
          </a:bodyPr>
          <a:lstStyle/>
          <a:p>
            <a:pPr marL="457200" lvl="0" indent="-361950" algn="l" rtl="0">
              <a:spcBef>
                <a:spcPts val="0"/>
              </a:spcBef>
              <a:spcAft>
                <a:spcPts val="0"/>
              </a:spcAft>
              <a:buSzPts val="2100"/>
              <a:buChar char="●"/>
            </a:pPr>
            <a:r>
              <a:rPr lang="en"/>
              <a:t>Bluetooth RSSI is the signal strength measured in dBm</a:t>
            </a:r>
            <a:endParaRPr/>
          </a:p>
          <a:p>
            <a:pPr marL="457200" lvl="0" indent="-361950" algn="l" rtl="0">
              <a:spcBef>
                <a:spcPts val="0"/>
              </a:spcBef>
              <a:spcAft>
                <a:spcPts val="0"/>
              </a:spcAft>
              <a:buSzPts val="2100"/>
              <a:buChar char="●"/>
            </a:pPr>
            <a:r>
              <a:rPr lang="en"/>
              <a:t>Not super accurate</a:t>
            </a:r>
            <a:endParaRPr/>
          </a:p>
          <a:p>
            <a:pPr marL="457200" lvl="0" indent="-361950" algn="l" rtl="0">
              <a:spcBef>
                <a:spcPts val="0"/>
              </a:spcBef>
              <a:spcAft>
                <a:spcPts val="0"/>
              </a:spcAft>
              <a:buSzPts val="2100"/>
              <a:buChar char="●"/>
            </a:pPr>
            <a:r>
              <a:rPr lang="en"/>
              <a:t>Fairly simple to implement</a:t>
            </a:r>
            <a:endParaRPr/>
          </a:p>
        </p:txBody>
      </p:sp>
      <p:sp>
        <p:nvSpPr>
          <p:cNvPr id="1913" name="Google Shape;1913;p30"/>
          <p:cNvSpPr txBox="1">
            <a:spLocks noGrp="1"/>
          </p:cNvSpPr>
          <p:nvPr>
            <p:ph type="title" idx="3"/>
          </p:nvPr>
        </p:nvSpPr>
        <p:spPr>
          <a:xfrm>
            <a:off x="1216375" y="1428900"/>
            <a:ext cx="2693700" cy="35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Bluetooth rssi</a:t>
            </a:r>
            <a:endParaRPr/>
          </a:p>
        </p:txBody>
      </p:sp>
      <p:sp>
        <p:nvSpPr>
          <p:cNvPr id="1914" name="Google Shape;1914;p30"/>
          <p:cNvSpPr txBox="1">
            <a:spLocks noGrp="1"/>
          </p:cNvSpPr>
          <p:nvPr>
            <p:ph type="subTitle" idx="1"/>
          </p:nvPr>
        </p:nvSpPr>
        <p:spPr>
          <a:xfrm>
            <a:off x="4741825" y="1963750"/>
            <a:ext cx="3769200" cy="2356500"/>
          </a:xfrm>
          <a:prstGeom prst="rect">
            <a:avLst/>
          </a:prstGeom>
        </p:spPr>
        <p:txBody>
          <a:bodyPr spcFirstLastPara="1" wrap="square" lIns="0" tIns="0" rIns="0" bIns="0" anchor="t" anchorCtr="0">
            <a:noAutofit/>
          </a:bodyPr>
          <a:lstStyle/>
          <a:p>
            <a:pPr marL="457200" lvl="0" indent="-361950" algn="l" rtl="0">
              <a:spcBef>
                <a:spcPts val="0"/>
              </a:spcBef>
              <a:spcAft>
                <a:spcPts val="0"/>
              </a:spcAft>
              <a:buSzPts val="2100"/>
              <a:buChar char="●"/>
            </a:pPr>
            <a:r>
              <a:rPr lang="en" dirty="0"/>
              <a:t>Uses the time between transmit and receive</a:t>
            </a:r>
            <a:endParaRPr dirty="0"/>
          </a:p>
          <a:p>
            <a:pPr marL="457200" lvl="0" indent="-361950" algn="l" rtl="0">
              <a:spcBef>
                <a:spcPts val="0"/>
              </a:spcBef>
              <a:spcAft>
                <a:spcPts val="0"/>
              </a:spcAft>
              <a:buSzPts val="2100"/>
              <a:buChar char="●"/>
            </a:pPr>
            <a:r>
              <a:rPr lang="en" dirty="0"/>
              <a:t>Can be pretty accurate</a:t>
            </a:r>
            <a:r>
              <a:rPr lang="en" baseline="30000" dirty="0"/>
              <a:t>*</a:t>
            </a:r>
            <a:endParaRPr dirty="0"/>
          </a:p>
          <a:p>
            <a:pPr marL="457200" lvl="0" indent="-361950" algn="l" rtl="0">
              <a:spcBef>
                <a:spcPts val="0"/>
              </a:spcBef>
              <a:spcAft>
                <a:spcPts val="0"/>
              </a:spcAft>
              <a:buSzPts val="2100"/>
              <a:buChar char="●"/>
            </a:pPr>
            <a:r>
              <a:rPr lang="en" dirty="0"/>
              <a:t>Both microcontrollers need to have a perfectly synchronized clock </a:t>
            </a:r>
            <a:endParaRPr dirty="0"/>
          </a:p>
        </p:txBody>
      </p:sp>
      <p:sp>
        <p:nvSpPr>
          <p:cNvPr id="1915" name="Google Shape;1915;p30"/>
          <p:cNvSpPr txBox="1">
            <a:spLocks noGrp="1"/>
          </p:cNvSpPr>
          <p:nvPr>
            <p:ph type="title" idx="3"/>
          </p:nvPr>
        </p:nvSpPr>
        <p:spPr>
          <a:xfrm>
            <a:off x="5151175" y="1428900"/>
            <a:ext cx="2693700" cy="35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Time traveled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B5164-7BD2-AF97-86D0-E7A2AD419CE2}"/>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85646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6CD5-8A61-0C52-235A-4A0DC3815C69}"/>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4070913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D537-7FA7-AF19-68E3-1841D6E6A9E8}"/>
              </a:ext>
            </a:extLst>
          </p:cNvPr>
          <p:cNvSpPr>
            <a:spLocks noGrp="1"/>
          </p:cNvSpPr>
          <p:nvPr>
            <p:ph type="title"/>
          </p:nvPr>
        </p:nvSpPr>
        <p:spPr/>
        <p:txBody>
          <a:bodyPr/>
          <a:lstStyle/>
          <a:p>
            <a:r>
              <a:rPr lang="en-US" dirty="0"/>
              <a:t>What I will use for this project</a:t>
            </a:r>
          </a:p>
        </p:txBody>
      </p:sp>
      <p:sp>
        <p:nvSpPr>
          <p:cNvPr id="3" name="Text Placeholder 2">
            <a:extLst>
              <a:ext uri="{FF2B5EF4-FFF2-40B4-BE49-F238E27FC236}">
                <a16:creationId xmlns:a16="http://schemas.microsoft.com/office/drawing/2014/main" id="{188D77CD-DA2F-9A24-E35E-AA9C5B0F3DC6}"/>
              </a:ext>
            </a:extLst>
          </p:cNvPr>
          <p:cNvSpPr>
            <a:spLocks noGrp="1"/>
          </p:cNvSpPr>
          <p:nvPr>
            <p:ph type="body" idx="1"/>
          </p:nvPr>
        </p:nvSpPr>
        <p:spPr/>
        <p:txBody>
          <a:bodyPr/>
          <a:lstStyle/>
          <a:p>
            <a:pPr>
              <a:lnSpc>
                <a:spcPct val="150000"/>
              </a:lnSpc>
            </a:pPr>
            <a:r>
              <a:rPr lang="en-US" sz="1800" dirty="0"/>
              <a:t>ESP32 device</a:t>
            </a:r>
          </a:p>
          <a:p>
            <a:pPr>
              <a:lnSpc>
                <a:spcPct val="150000"/>
              </a:lnSpc>
            </a:pPr>
            <a:r>
              <a:rPr lang="en-US" sz="1800" dirty="0"/>
              <a:t>C++ language</a:t>
            </a:r>
          </a:p>
          <a:p>
            <a:pPr>
              <a:lnSpc>
                <a:spcPct val="150000"/>
              </a:lnSpc>
            </a:pPr>
            <a:r>
              <a:rPr lang="en-US" sz="1800" dirty="0"/>
              <a:t>Rolling codes for security</a:t>
            </a:r>
          </a:p>
          <a:p>
            <a:pPr marL="457200" lvl="0" indent="-330200" algn="l" rtl="0">
              <a:lnSpc>
                <a:spcPct val="150000"/>
              </a:lnSpc>
              <a:spcBef>
                <a:spcPts val="0"/>
              </a:spcBef>
              <a:spcAft>
                <a:spcPts val="0"/>
              </a:spcAft>
              <a:buSzPts val="1600"/>
              <a:buChar char="●"/>
            </a:pPr>
            <a:r>
              <a:rPr lang="en" sz="1800" dirty="0"/>
              <a:t>Receiver accepts the next 256 codes</a:t>
            </a:r>
          </a:p>
          <a:p>
            <a:pPr lvl="1">
              <a:lnSpc>
                <a:spcPct val="100000"/>
              </a:lnSpc>
              <a:spcBef>
                <a:spcPts val="0"/>
              </a:spcBef>
              <a:buFont typeface="Courier New" panose="02070309020205020404" pitchFamily="49" charset="0"/>
              <a:buChar char="o"/>
            </a:pPr>
            <a:r>
              <a:rPr lang="en" dirty="0"/>
              <a:t>32-bit code</a:t>
            </a:r>
          </a:p>
          <a:p>
            <a:pPr>
              <a:lnSpc>
                <a:spcPct val="150000"/>
              </a:lnSpc>
            </a:pPr>
            <a:r>
              <a:rPr lang="en-US" sz="1800" dirty="0"/>
              <a:t>ESP-NOW communication protocol</a:t>
            </a:r>
          </a:p>
          <a:p>
            <a:pPr>
              <a:lnSpc>
                <a:spcPct val="150000"/>
              </a:lnSpc>
            </a:pPr>
            <a:r>
              <a:rPr lang="en-US" sz="1800" dirty="0"/>
              <a:t>Bluetooth RSSI for range finding</a:t>
            </a:r>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481977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7" name="Google Shape;1857;p2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features at a high level</a:t>
            </a:r>
            <a:endParaRPr dirty="0"/>
          </a:p>
        </p:txBody>
      </p:sp>
      <p:sp>
        <p:nvSpPr>
          <p:cNvPr id="1858" name="Google Shape;1858;p23"/>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marL="127000" lvl="0" indent="0" algn="l" rtl="0">
              <a:spcBef>
                <a:spcPts val="0"/>
              </a:spcBef>
              <a:spcAft>
                <a:spcPts val="0"/>
              </a:spcAft>
              <a:buSzPts val="1600"/>
              <a:buNone/>
            </a:pPr>
            <a:r>
              <a:rPr lang="en" sz="1800" dirty="0"/>
              <a:t>This project is designed to add remote unlocking, locking and keyless entry to older vehicles that do not have these features.</a:t>
            </a:r>
          </a:p>
          <a:p>
            <a:pPr marL="127000" lvl="0" indent="0" algn="l" rtl="0">
              <a:spcBef>
                <a:spcPts val="0"/>
              </a:spcBef>
              <a:spcAft>
                <a:spcPts val="0"/>
              </a:spcAft>
              <a:buSzPts val="1600"/>
              <a:buNone/>
            </a:pPr>
            <a:endParaRPr sz="1800" dirty="0"/>
          </a:p>
          <a:p>
            <a:pPr marL="457200" lvl="0" indent="-330200" algn="l" rtl="0">
              <a:spcBef>
                <a:spcPts val="0"/>
              </a:spcBef>
              <a:spcAft>
                <a:spcPts val="0"/>
              </a:spcAft>
              <a:buSzPts val="1600"/>
              <a:buChar char="●"/>
            </a:pPr>
            <a:r>
              <a:rPr lang="en" sz="1800" dirty="0"/>
              <a:t>The main control unit should be able to detect your presence and automatically unlock the car when you are close.</a:t>
            </a:r>
            <a:endParaRPr sz="1800" dirty="0"/>
          </a:p>
          <a:p>
            <a:pPr marL="457200" lvl="0" indent="-330200" algn="l" rtl="0">
              <a:spcBef>
                <a:spcPts val="0"/>
              </a:spcBef>
              <a:spcAft>
                <a:spcPts val="0"/>
              </a:spcAft>
              <a:buSzPts val="1600"/>
              <a:buChar char="●"/>
            </a:pPr>
            <a:r>
              <a:rPr lang="en" sz="1800" dirty="0"/>
              <a:t>The main control unit should be able to automatically lock the vehicle when the key is no longer detected </a:t>
            </a:r>
          </a:p>
          <a:p>
            <a:pPr marL="457200" lvl="0" indent="-330200" algn="l" rtl="0">
              <a:spcBef>
                <a:spcPts val="0"/>
              </a:spcBef>
              <a:spcAft>
                <a:spcPts val="0"/>
              </a:spcAft>
              <a:buSzPts val="1600"/>
              <a:buChar char="●"/>
            </a:pPr>
            <a:r>
              <a:rPr lang="en" sz="1800" dirty="0"/>
              <a:t>Lastly, The key itself should be able to function as a normal key fob.</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5A28-86AF-9394-9080-A9E471F87F9B}"/>
              </a:ext>
            </a:extLst>
          </p:cNvPr>
          <p:cNvSpPr>
            <a:spLocks noGrp="1"/>
          </p:cNvSpPr>
          <p:nvPr>
            <p:ph type="title"/>
          </p:nvPr>
        </p:nvSpPr>
        <p:spPr/>
        <p:txBody>
          <a:bodyPr/>
          <a:lstStyle/>
          <a:p>
            <a:r>
              <a:rPr lang="en-US" dirty="0"/>
              <a:t>Components at a high level</a:t>
            </a:r>
          </a:p>
        </p:txBody>
      </p:sp>
      <p:sp>
        <p:nvSpPr>
          <p:cNvPr id="3" name="Text Placeholder 2">
            <a:extLst>
              <a:ext uri="{FF2B5EF4-FFF2-40B4-BE49-F238E27FC236}">
                <a16:creationId xmlns:a16="http://schemas.microsoft.com/office/drawing/2014/main" id="{0221BB03-BE40-1BEB-0B4A-F854FE8FE410}"/>
              </a:ext>
            </a:extLst>
          </p:cNvPr>
          <p:cNvSpPr>
            <a:spLocks noGrp="1"/>
          </p:cNvSpPr>
          <p:nvPr>
            <p:ph type="body" idx="1"/>
          </p:nvPr>
        </p:nvSpPr>
        <p:spPr/>
        <p:txBody>
          <a:bodyPr/>
          <a:lstStyle/>
          <a:p>
            <a:pPr>
              <a:lnSpc>
                <a:spcPct val="150000"/>
              </a:lnSpc>
            </a:pPr>
            <a:r>
              <a:rPr lang="en-US" sz="1800" dirty="0"/>
              <a:t>Hardware (Microcontrollers)</a:t>
            </a:r>
          </a:p>
          <a:p>
            <a:pPr>
              <a:lnSpc>
                <a:spcPct val="150000"/>
              </a:lnSpc>
            </a:pPr>
            <a:r>
              <a:rPr lang="en-US" sz="1800" dirty="0"/>
              <a:t>Languages (C++ and </a:t>
            </a:r>
            <a:r>
              <a:rPr lang="en-US" sz="1800" dirty="0" err="1"/>
              <a:t>MicroPython</a:t>
            </a:r>
            <a:r>
              <a:rPr lang="en-US" sz="1800" dirty="0"/>
              <a:t>)</a:t>
            </a:r>
          </a:p>
          <a:p>
            <a:pPr>
              <a:lnSpc>
                <a:spcPct val="150000"/>
              </a:lnSpc>
            </a:pPr>
            <a:r>
              <a:rPr lang="en-US" sz="1800" dirty="0"/>
              <a:t>Security</a:t>
            </a:r>
          </a:p>
          <a:p>
            <a:pPr>
              <a:lnSpc>
                <a:spcPct val="150000"/>
              </a:lnSpc>
            </a:pPr>
            <a:r>
              <a:rPr lang="en-US" sz="1800" dirty="0"/>
              <a:t>Communication </a:t>
            </a:r>
          </a:p>
          <a:p>
            <a:pPr lvl="1">
              <a:lnSpc>
                <a:spcPct val="100000"/>
              </a:lnSpc>
            </a:pPr>
            <a:r>
              <a:rPr lang="en-US" dirty="0"/>
              <a:t>Range finding</a:t>
            </a:r>
          </a:p>
        </p:txBody>
      </p:sp>
    </p:spTree>
    <p:extLst>
      <p:ext uri="{BB962C8B-B14F-4D97-AF65-F5344CB8AC3E}">
        <p14:creationId xmlns:p14="http://schemas.microsoft.com/office/powerpoint/2010/main" val="152379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DA83-6AF1-380E-FF47-9C6F65B60650}"/>
              </a:ext>
            </a:extLst>
          </p:cNvPr>
          <p:cNvSpPr>
            <a:spLocks noGrp="1"/>
          </p:cNvSpPr>
          <p:nvPr>
            <p:ph type="title"/>
          </p:nvPr>
        </p:nvSpPr>
        <p:spPr/>
        <p:txBody>
          <a:bodyPr/>
          <a:lstStyle/>
          <a:p>
            <a:r>
              <a:rPr lang="en-US" dirty="0"/>
              <a:t>Competing projects</a:t>
            </a:r>
          </a:p>
        </p:txBody>
      </p:sp>
    </p:spTree>
    <p:extLst>
      <p:ext uri="{BB962C8B-B14F-4D97-AF65-F5344CB8AC3E}">
        <p14:creationId xmlns:p14="http://schemas.microsoft.com/office/powerpoint/2010/main" val="81249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CFB8-572F-FAE9-EBA5-55289D48D6D2}"/>
              </a:ext>
            </a:extLst>
          </p:cNvPr>
          <p:cNvSpPr>
            <a:spLocks noGrp="1"/>
          </p:cNvSpPr>
          <p:nvPr>
            <p:ph type="title"/>
          </p:nvPr>
        </p:nvSpPr>
        <p:spPr/>
        <p:txBody>
          <a:bodyPr/>
          <a:lstStyle/>
          <a:p>
            <a:pPr algn="ctr"/>
            <a:r>
              <a:rPr lang="en-US" dirty="0"/>
              <a:t>Open remote-keyless-system</a:t>
            </a:r>
          </a:p>
        </p:txBody>
      </p:sp>
      <p:sp>
        <p:nvSpPr>
          <p:cNvPr id="3" name="Subtitle 2">
            <a:extLst>
              <a:ext uri="{FF2B5EF4-FFF2-40B4-BE49-F238E27FC236}">
                <a16:creationId xmlns:a16="http://schemas.microsoft.com/office/drawing/2014/main" id="{68167BF3-3F29-8DCD-1611-353D116E0879}"/>
              </a:ext>
            </a:extLst>
          </p:cNvPr>
          <p:cNvSpPr>
            <a:spLocks noGrp="1"/>
          </p:cNvSpPr>
          <p:nvPr>
            <p:ph type="subTitle" idx="1"/>
          </p:nvPr>
        </p:nvSpPr>
        <p:spPr>
          <a:xfrm>
            <a:off x="4668592" y="2571750"/>
            <a:ext cx="3980664" cy="1697597"/>
          </a:xfrm>
        </p:spPr>
        <p:txBody>
          <a:bodyPr anchor="t"/>
          <a:lstStyle/>
          <a:p>
            <a:pPr algn="l">
              <a:buFont typeface="Arial" panose="020B0604020202020204" pitchFamily="34" charset="0"/>
              <a:buChar char="•"/>
            </a:pPr>
            <a:r>
              <a:rPr lang="en-US" dirty="0"/>
              <a:t>Proximity remote entry system available on GitHub</a:t>
            </a:r>
          </a:p>
          <a:p>
            <a:pPr algn="l">
              <a:buFont typeface="Arial" panose="020B0604020202020204" pitchFamily="34" charset="0"/>
              <a:buChar char="•"/>
            </a:pPr>
            <a:r>
              <a:rPr lang="en-US" dirty="0"/>
              <a:t>Uses Bluetooth signal</a:t>
            </a:r>
          </a:p>
          <a:p>
            <a:pPr algn="l">
              <a:buFont typeface="Arial" panose="020B0604020202020204" pitchFamily="34" charset="0"/>
              <a:buChar char="•"/>
            </a:pPr>
            <a:r>
              <a:rPr lang="en-US" dirty="0"/>
              <a:t>Uses Arduino MC with external BT chip</a:t>
            </a:r>
          </a:p>
          <a:p>
            <a:pPr lvl="1" algn="l">
              <a:buFont typeface="Arial" panose="020B0604020202020204" pitchFamily="34" charset="0"/>
              <a:buChar char="•"/>
            </a:pPr>
            <a:r>
              <a:rPr lang="en-US" sz="1600" dirty="0"/>
              <a:t>Adapted to work with more modern chip</a:t>
            </a:r>
          </a:p>
        </p:txBody>
      </p:sp>
      <p:pic>
        <p:nvPicPr>
          <p:cNvPr id="5" name="Picture 4" descr="A picture containing text, headdress, helmet&#10;&#10;Description automatically generated">
            <a:extLst>
              <a:ext uri="{FF2B5EF4-FFF2-40B4-BE49-F238E27FC236}">
                <a16:creationId xmlns:a16="http://schemas.microsoft.com/office/drawing/2014/main" id="{A5C278D1-3E7B-B8AC-88DD-44D93403F6E5}"/>
              </a:ext>
            </a:extLst>
          </p:cNvPr>
          <p:cNvPicPr>
            <a:picLocks noChangeAspect="1"/>
          </p:cNvPicPr>
          <p:nvPr/>
        </p:nvPicPr>
        <p:blipFill>
          <a:blip r:embed="rId3"/>
          <a:stretch>
            <a:fillRect/>
          </a:stretch>
        </p:blipFill>
        <p:spPr>
          <a:xfrm>
            <a:off x="1308927" y="1487510"/>
            <a:ext cx="3299673" cy="2567724"/>
          </a:xfrm>
          <a:prstGeom prst="rect">
            <a:avLst/>
          </a:prstGeom>
        </p:spPr>
      </p:pic>
    </p:spTree>
    <p:extLst>
      <p:ext uri="{BB962C8B-B14F-4D97-AF65-F5344CB8AC3E}">
        <p14:creationId xmlns:p14="http://schemas.microsoft.com/office/powerpoint/2010/main" val="197234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2"/>
        <p:cNvGrpSpPr/>
        <p:nvPr/>
      </p:nvGrpSpPr>
      <p:grpSpPr>
        <a:xfrm>
          <a:off x="0" y="0"/>
          <a:ext cx="0" cy="0"/>
          <a:chOff x="0" y="0"/>
          <a:chExt cx="0" cy="0"/>
        </a:xfrm>
      </p:grpSpPr>
      <p:sp>
        <p:nvSpPr>
          <p:cNvPr id="1863" name="Google Shape;1863;p24"/>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Hardware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7"/>
        <p:cNvGrpSpPr/>
        <p:nvPr/>
      </p:nvGrpSpPr>
      <p:grpSpPr>
        <a:xfrm>
          <a:off x="0" y="0"/>
          <a:ext cx="0" cy="0"/>
          <a:chOff x="0" y="0"/>
          <a:chExt cx="0" cy="0"/>
        </a:xfrm>
      </p:grpSpPr>
      <p:sp>
        <p:nvSpPr>
          <p:cNvPr id="1868" name="Google Shape;1868;p25"/>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Raspberry Pi pico w</a:t>
            </a:r>
            <a:endParaRPr/>
          </a:p>
        </p:txBody>
      </p:sp>
      <p:sp>
        <p:nvSpPr>
          <p:cNvPr id="1869" name="Google Shape;1869;p25"/>
          <p:cNvSpPr txBox="1">
            <a:spLocks noGrp="1"/>
          </p:cNvSpPr>
          <p:nvPr>
            <p:ph type="subTitle" idx="1"/>
          </p:nvPr>
        </p:nvSpPr>
        <p:spPr>
          <a:xfrm>
            <a:off x="4914175" y="2571750"/>
            <a:ext cx="3509700" cy="1493400"/>
          </a:xfrm>
          <a:prstGeom prst="rect">
            <a:avLst/>
          </a:prstGeom>
        </p:spPr>
        <p:txBody>
          <a:bodyPr spcFirstLastPara="1" wrap="square" lIns="0" tIns="0" rIns="0" bIns="0" anchor="t" anchorCtr="0">
            <a:noAutofit/>
          </a:bodyPr>
          <a:lstStyle/>
          <a:p>
            <a:pPr marL="457200" lvl="0" indent="-317500" algn="l" rtl="0">
              <a:lnSpc>
                <a:spcPct val="115000"/>
              </a:lnSpc>
              <a:spcBef>
                <a:spcPts val="0"/>
              </a:spcBef>
              <a:spcAft>
                <a:spcPts val="0"/>
              </a:spcAft>
              <a:buSzPts val="1400"/>
              <a:buChar char="●"/>
            </a:pPr>
            <a:r>
              <a:rPr lang="en" sz="1400" dirty="0"/>
              <a:t>0.69 Watts Max Power Draw</a:t>
            </a:r>
            <a:endParaRPr sz="1400" dirty="0"/>
          </a:p>
          <a:p>
            <a:pPr marL="457200" lvl="0" indent="-317500" algn="l" rtl="0">
              <a:lnSpc>
                <a:spcPct val="115000"/>
              </a:lnSpc>
              <a:spcBef>
                <a:spcPts val="0"/>
              </a:spcBef>
              <a:spcAft>
                <a:spcPts val="0"/>
              </a:spcAft>
              <a:buSzPts val="1400"/>
              <a:buChar char="●"/>
            </a:pPr>
            <a:r>
              <a:rPr lang="en" sz="1400" dirty="0"/>
              <a:t>32bit Dual core @ 133 MHz</a:t>
            </a:r>
            <a:endParaRPr sz="1400" dirty="0"/>
          </a:p>
          <a:p>
            <a:pPr marL="457200" lvl="0" indent="-317500" algn="l" rtl="0">
              <a:lnSpc>
                <a:spcPct val="115000"/>
              </a:lnSpc>
              <a:spcBef>
                <a:spcPts val="0"/>
              </a:spcBef>
              <a:spcAft>
                <a:spcPts val="0"/>
              </a:spcAft>
              <a:buSzPts val="1400"/>
              <a:buChar char="●"/>
            </a:pPr>
            <a:r>
              <a:rPr lang="en" sz="1400" dirty="0"/>
              <a:t>264 KiB RAM / 2 MB ROM</a:t>
            </a:r>
            <a:endParaRPr sz="1400" dirty="0"/>
          </a:p>
          <a:p>
            <a:pPr marL="457200" lvl="0" indent="-317500" algn="l" rtl="0">
              <a:lnSpc>
                <a:spcPct val="115000"/>
              </a:lnSpc>
              <a:spcBef>
                <a:spcPts val="0"/>
              </a:spcBef>
              <a:spcAft>
                <a:spcPts val="0"/>
              </a:spcAft>
              <a:buSzPts val="1400"/>
              <a:buChar char="●"/>
            </a:pPr>
            <a:r>
              <a:rPr lang="en" sz="1400" dirty="0" err="1"/>
              <a:t>WiFi</a:t>
            </a:r>
            <a:r>
              <a:rPr lang="en" sz="1400" dirty="0"/>
              <a:t> Only</a:t>
            </a:r>
            <a:endParaRPr sz="1400" dirty="0"/>
          </a:p>
        </p:txBody>
      </p:sp>
      <p:pic>
        <p:nvPicPr>
          <p:cNvPr id="1870" name="Google Shape;1870;p25"/>
          <p:cNvPicPr preferRelativeResize="0"/>
          <p:nvPr/>
        </p:nvPicPr>
        <p:blipFill>
          <a:blip r:embed="rId3">
            <a:alphaModFix/>
          </a:blip>
          <a:stretch>
            <a:fillRect/>
          </a:stretch>
        </p:blipFill>
        <p:spPr>
          <a:xfrm>
            <a:off x="1489275" y="1880675"/>
            <a:ext cx="1852900" cy="185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4"/>
        <p:cNvGrpSpPr/>
        <p:nvPr/>
      </p:nvGrpSpPr>
      <p:grpSpPr>
        <a:xfrm>
          <a:off x="0" y="0"/>
          <a:ext cx="0" cy="0"/>
          <a:chOff x="0" y="0"/>
          <a:chExt cx="0" cy="0"/>
        </a:xfrm>
      </p:grpSpPr>
      <p:sp>
        <p:nvSpPr>
          <p:cNvPr id="1875" name="Google Shape;1875;p26"/>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ESP32</a:t>
            </a:r>
            <a:endParaRPr/>
          </a:p>
        </p:txBody>
      </p:sp>
      <p:sp>
        <p:nvSpPr>
          <p:cNvPr id="1876" name="Google Shape;1876;p26"/>
          <p:cNvSpPr txBox="1">
            <a:spLocks noGrp="1"/>
          </p:cNvSpPr>
          <p:nvPr>
            <p:ph type="subTitle" idx="1"/>
          </p:nvPr>
        </p:nvSpPr>
        <p:spPr>
          <a:xfrm>
            <a:off x="4914175" y="2571750"/>
            <a:ext cx="3509700" cy="1493400"/>
          </a:xfrm>
          <a:prstGeom prst="rect">
            <a:avLst/>
          </a:prstGeom>
        </p:spPr>
        <p:txBody>
          <a:bodyPr spcFirstLastPara="1" wrap="square" lIns="0" tIns="0" rIns="0" bIns="0" anchor="t" anchorCtr="0">
            <a:noAutofit/>
          </a:bodyPr>
          <a:lstStyle/>
          <a:p>
            <a:pPr marL="457200" lvl="0" indent="-317500" algn="l" rtl="0">
              <a:lnSpc>
                <a:spcPct val="115000"/>
              </a:lnSpc>
              <a:spcBef>
                <a:spcPts val="0"/>
              </a:spcBef>
              <a:spcAft>
                <a:spcPts val="0"/>
              </a:spcAft>
              <a:buSzPts val="1400"/>
              <a:buChar char="●"/>
            </a:pPr>
            <a:r>
              <a:rPr lang="en" sz="1400"/>
              <a:t>0.83 Watts Max Power Draw</a:t>
            </a:r>
            <a:endParaRPr sz="1400"/>
          </a:p>
          <a:p>
            <a:pPr marL="457200" lvl="0" indent="-317500" algn="l" rtl="0">
              <a:lnSpc>
                <a:spcPct val="115000"/>
              </a:lnSpc>
              <a:spcBef>
                <a:spcPts val="0"/>
              </a:spcBef>
              <a:spcAft>
                <a:spcPts val="0"/>
              </a:spcAft>
              <a:buSzPts val="1400"/>
              <a:buChar char="●"/>
            </a:pPr>
            <a:r>
              <a:rPr lang="en" sz="1400"/>
              <a:t>32bit Dual core @ 240 MHz</a:t>
            </a:r>
            <a:endParaRPr sz="1400"/>
          </a:p>
          <a:p>
            <a:pPr marL="457200" lvl="0" indent="-317500" algn="l" rtl="0">
              <a:lnSpc>
                <a:spcPct val="115000"/>
              </a:lnSpc>
              <a:spcBef>
                <a:spcPts val="0"/>
              </a:spcBef>
              <a:spcAft>
                <a:spcPts val="0"/>
              </a:spcAft>
              <a:buSzPts val="1400"/>
              <a:buChar char="●"/>
            </a:pPr>
            <a:r>
              <a:rPr lang="en" sz="1400"/>
              <a:t>520KiB RAM / 488 KiB ROM</a:t>
            </a:r>
            <a:endParaRPr sz="1400"/>
          </a:p>
          <a:p>
            <a:pPr marL="457200" lvl="0" indent="-317500" algn="l" rtl="0">
              <a:lnSpc>
                <a:spcPct val="115000"/>
              </a:lnSpc>
              <a:spcBef>
                <a:spcPts val="0"/>
              </a:spcBef>
              <a:spcAft>
                <a:spcPts val="0"/>
              </a:spcAft>
              <a:buSzPts val="1400"/>
              <a:buChar char="●"/>
            </a:pPr>
            <a:r>
              <a:rPr lang="en" sz="1400"/>
              <a:t>WiFi, BLE, ESP-NOW</a:t>
            </a:r>
            <a:endParaRPr sz="1400"/>
          </a:p>
        </p:txBody>
      </p:sp>
      <p:pic>
        <p:nvPicPr>
          <p:cNvPr id="1877" name="Google Shape;1877;p26"/>
          <p:cNvPicPr preferRelativeResize="0"/>
          <p:nvPr/>
        </p:nvPicPr>
        <p:blipFill>
          <a:blip r:embed="rId3">
            <a:alphaModFix/>
          </a:blip>
          <a:stretch>
            <a:fillRect/>
          </a:stretch>
        </p:blipFill>
        <p:spPr>
          <a:xfrm>
            <a:off x="1489250" y="1880575"/>
            <a:ext cx="1849125" cy="1849125"/>
          </a:xfrm>
          <a:prstGeom prst="rect">
            <a:avLst/>
          </a:prstGeom>
          <a:noFill/>
          <a:ln>
            <a:noFill/>
          </a:ln>
        </p:spPr>
      </p:pic>
    </p:spTree>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1587</Words>
  <Application>Microsoft Macintosh PowerPoint</Application>
  <PresentationFormat>On-screen Show (16:9)</PresentationFormat>
  <Paragraphs>148</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Roboto</vt:lpstr>
      <vt:lpstr>Courier New</vt:lpstr>
      <vt:lpstr>Bebas Neue</vt:lpstr>
      <vt:lpstr>Computer Science Proposal by Slidesgo</vt:lpstr>
      <vt:lpstr>CS461 Proposal</vt:lpstr>
      <vt:lpstr>Introduction</vt:lpstr>
      <vt:lpstr>features at a high level</vt:lpstr>
      <vt:lpstr>Components at a high level</vt:lpstr>
      <vt:lpstr>Competing projects</vt:lpstr>
      <vt:lpstr>Open remote-keyless-system</vt:lpstr>
      <vt:lpstr>Hardware</vt:lpstr>
      <vt:lpstr>Raspberry Pi pico w</vt:lpstr>
      <vt:lpstr>ESP32</vt:lpstr>
      <vt:lpstr>Languages</vt:lpstr>
      <vt:lpstr>C++</vt:lpstr>
      <vt:lpstr>micropython</vt:lpstr>
      <vt:lpstr>Security</vt:lpstr>
      <vt:lpstr>Rolling codes</vt:lpstr>
      <vt:lpstr>Communication</vt:lpstr>
      <vt:lpstr>Protocols: communication</vt:lpstr>
      <vt:lpstr>How I will use esp-now</vt:lpstr>
      <vt:lpstr>Range finding</vt:lpstr>
      <vt:lpstr>Protocols: Range finding</vt:lpstr>
      <vt:lpstr>Conclusion</vt:lpstr>
      <vt:lpstr>What I will use for this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CS461 Proposal</dc:title>
  <cp:lastModifiedBy>Isaac Bevis</cp:lastModifiedBy>
  <cp:revision>27</cp:revision>
  <dcterms:modified xsi:type="dcterms:W3CDTF">2022-10-12T20:31:26Z</dcterms:modified>
</cp:coreProperties>
</file>